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85" r:id="rId25"/>
    <p:sldId id="386" r:id="rId26"/>
    <p:sldId id="387" r:id="rId27"/>
    <p:sldId id="388" r:id="rId28"/>
    <p:sldId id="389" r:id="rId29"/>
    <p:sldId id="390" r:id="rId30"/>
    <p:sldId id="391" r:id="rId31"/>
    <p:sldId id="392" r:id="rId32"/>
    <p:sldId id="393" r:id="rId33"/>
    <p:sldId id="394" r:id="rId34"/>
  </p:sldIdLst>
  <p:sldSz cx="9144000" cy="6858000" type="screen4x3"/>
  <p:notesSz cx="6858000" cy="9144000"/>
  <p:custDataLst>
    <p:tags r:id="rId36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6"/>
  </p:normalViewPr>
  <p:slideViewPr>
    <p:cSldViewPr>
      <p:cViewPr varScale="1">
        <p:scale>
          <a:sx n="102" d="100"/>
          <a:sy n="102" d="100"/>
        </p:scale>
        <p:origin x="138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07E7E7-BEBF-496D-9512-9377A43DDC12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05E92-BCD6-4C57-B81C-03390314DE8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4161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5F2817-1835-4678-9D90-CA5CD800FA50}" type="datetimeFigureOut">
              <a:rPr lang="pt-BR" smtClean="0"/>
              <a:pPr/>
              <a:t>09/03/2020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1C62DF-AD63-4C96-A977-6580746C4B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Reforma do estado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2" y="620688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Myriad Pro"/>
              </a:rPr>
              <a:t>2ª onda (inicia-se em 90)</a:t>
            </a:r>
          </a:p>
          <a:p>
            <a:pPr algn="just"/>
            <a:endParaRPr lang="pt-BR" sz="2800" dirty="0">
              <a:latin typeface="Myriad Pro"/>
            </a:endParaRPr>
          </a:p>
          <a:p>
            <a:pPr algn="just"/>
            <a:r>
              <a:rPr lang="pt-BR" sz="2800" dirty="0">
                <a:latin typeface="Myriad Pro"/>
              </a:rPr>
              <a:t>Mais foco em: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Reformas estruturais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Responsabilização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Desempenho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algn="just"/>
            <a:r>
              <a:rPr lang="pt-BR" sz="2800" dirty="0">
                <a:latin typeface="Myriad Pro"/>
              </a:rPr>
              <a:t>Em análise, BM e FMI avaliam que as reformas apoiadas não tiveram sucesso!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2395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2" y="574910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69351" y="1412776"/>
            <a:ext cx="83529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Myriad Pro"/>
              </a:rPr>
              <a:t>2ª onda (inicia-se em 90)</a:t>
            </a: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Problemas: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Inércia e resistência à mudança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Falta de planejamento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Controle centralizado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Restrições de ordem legal/governança</a:t>
            </a:r>
          </a:p>
          <a:p>
            <a:pPr algn="ctr"/>
            <a:endParaRPr lang="pt-BR" sz="2800" dirty="0">
              <a:latin typeface="Myriad Pro"/>
            </a:endParaRPr>
          </a:p>
          <a:p>
            <a:pPr algn="ctr"/>
            <a:r>
              <a:rPr lang="pt-BR" sz="2800" dirty="0">
                <a:latin typeface="Myriad Pro"/>
              </a:rPr>
              <a:t>Maior foco no projeto e conteúdo do que no processo de implementação!</a:t>
            </a:r>
          </a:p>
          <a:p>
            <a:endParaRPr lang="pt-BR" sz="2800" dirty="0">
              <a:latin typeface="Perpetua" pitchFamily="18" charset="0"/>
            </a:endParaRPr>
          </a:p>
          <a:p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064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2" y="535032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209476"/>
            <a:ext cx="835292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>
              <a:latin typeface="Myriad Pro"/>
            </a:endParaRPr>
          </a:p>
          <a:p>
            <a:r>
              <a:rPr lang="pt-BR" sz="2800" b="1" dirty="0">
                <a:latin typeface="Myriad Pro"/>
              </a:rPr>
              <a:t>3ª onda (inicia-se em 02)</a:t>
            </a:r>
          </a:p>
          <a:p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Foco no ambiente institucional, na promoção da governança e no combate à pobreza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Visão de que as reformas dependem do ambiente para efetivação – de fato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Ideias mais restritas, sem grandes projetos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5875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22763" y="754488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Myriad Pro"/>
              </a:rPr>
              <a:t>3ª onda (inicia-se em 02)</a:t>
            </a: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Serviço público: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Honesto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Eficiente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Decentemente pago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Foco no cidadão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Planejamento e controle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Simplificação dos procedimentos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Capacidade para implementação de políticas públicas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79268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2" y="766445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Myriad Pro"/>
              </a:rPr>
              <a:t>4ª onda (inicia-se em 08)</a:t>
            </a:r>
          </a:p>
          <a:p>
            <a:endParaRPr lang="pt-BR" dirty="0">
              <a:latin typeface="Myriad Pro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Crises mudaram o jogo!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Percepção de que o mercado é falho!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Orientação para os serviços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Estado desenvolvimentista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Maior inovação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AP: Proativa, eficiente, responsável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6850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2" y="544144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Myriad Pro"/>
              </a:rPr>
              <a:t>4ª onda (inicia-se em 08)</a:t>
            </a:r>
          </a:p>
          <a:p>
            <a:endParaRPr lang="pt-BR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Condições para mudanças: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Apoio político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Liderança e metas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Compromisso político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Comunicação efetiva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Não ser imposição externa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Articulada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Agenda conduzida por órgão específico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545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259053" y="620688"/>
            <a:ext cx="3450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na 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Segue tendência mundial de reforma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Segue padrão do “modelo universal”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Espera que modelo replique os mesmos resultados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9364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259053" y="620688"/>
            <a:ext cx="3450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na 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Originalmente, AL possui tradições distintas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Emancipação não desvincula as antigas elites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Alocação de cargos públicos seguia a lógica de recompensa</a:t>
            </a:r>
          </a:p>
          <a:p>
            <a:pPr algn="just"/>
            <a:endParaRPr lang="pt-BR" sz="2800" dirty="0">
              <a:latin typeface="Myriad Pro"/>
            </a:endParaRPr>
          </a:p>
          <a:p>
            <a:pPr algn="ctr"/>
            <a:r>
              <a:rPr lang="pt-BR" sz="2800" dirty="0">
                <a:latin typeface="Myriad Pro"/>
              </a:rPr>
              <a:t>Origem da burocracia tem raízes no patrimonialismo</a:t>
            </a:r>
            <a:r>
              <a:rPr lang="pt-BR" sz="2800" dirty="0">
                <a:latin typeface="Perpetua" pitchFamily="18" charset="0"/>
              </a:rPr>
              <a:t>!</a:t>
            </a:r>
          </a:p>
          <a:p>
            <a:endParaRPr lang="pt-BR" sz="2800" dirty="0">
              <a:latin typeface="Perpetua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2019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259053" y="751223"/>
            <a:ext cx="3450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na 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A partir de 1930:</a:t>
            </a:r>
          </a:p>
          <a:p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Crise          mudança do papel do Estado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Estado         promotor de desenvolvimento econômico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Novas funções        necessidade de nova burocracia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algn="ctr"/>
            <a:r>
              <a:rPr lang="pt-BR" sz="2400" b="1" dirty="0">
                <a:latin typeface="Myriad Pro"/>
              </a:rPr>
              <a:t>Burocracia patrimonial e “nova” burocracia racional-legal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Seta para a direita 1"/>
          <p:cNvSpPr/>
          <p:nvPr/>
        </p:nvSpPr>
        <p:spPr>
          <a:xfrm>
            <a:off x="1948393" y="2891293"/>
            <a:ext cx="576064" cy="16645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a direita 7"/>
          <p:cNvSpPr/>
          <p:nvPr/>
        </p:nvSpPr>
        <p:spPr>
          <a:xfrm>
            <a:off x="2411760" y="3303431"/>
            <a:ext cx="681931" cy="171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a direita 8"/>
          <p:cNvSpPr/>
          <p:nvPr/>
        </p:nvSpPr>
        <p:spPr>
          <a:xfrm>
            <a:off x="3851918" y="4164737"/>
            <a:ext cx="719617" cy="181583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1042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259053" y="535032"/>
            <a:ext cx="3450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na 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Transição democrática marcada por agenda neoliberal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Privatização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Cortes orçamentários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Redução de pessoal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Desregulamentação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Redução do Estado</a:t>
            </a:r>
          </a:p>
        </p:txBody>
      </p:sp>
    </p:spTree>
    <p:extLst>
      <p:ext uri="{BB962C8B-B14F-4D97-AF65-F5344CB8AC3E}">
        <p14:creationId xmlns:p14="http://schemas.microsoft.com/office/powerpoint/2010/main" val="103792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412776"/>
            <a:ext cx="835292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Myriad Pro"/>
              </a:rPr>
              <a:t>Objetivos da aula:</a:t>
            </a:r>
          </a:p>
          <a:p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pt-BR" sz="2800" dirty="0">
                <a:latin typeface="Myriad Pro"/>
              </a:rPr>
              <a:t>Apresentar conceitos de Administração Pública</a:t>
            </a:r>
          </a:p>
          <a:p>
            <a:pPr marL="457200" lvl="0" indent="-457200" algn="just">
              <a:buFont typeface="Wingdings" pitchFamily="2" charset="2"/>
              <a:buChar char="ü"/>
            </a:pPr>
            <a:endParaRPr lang="pt-BR" sz="2800" dirty="0">
              <a:latin typeface="Myriad Pro"/>
            </a:endParaRPr>
          </a:p>
          <a:p>
            <a:pPr marL="457200" lvl="0" indent="-457200" algn="just">
              <a:buFont typeface="Wingdings" pitchFamily="2" charset="2"/>
              <a:buChar char="ü"/>
            </a:pPr>
            <a:r>
              <a:rPr lang="pt-BR" sz="2800" dirty="0">
                <a:latin typeface="Myriad Pro"/>
              </a:rPr>
              <a:t>Reconstruir a evolução da Administração Pública no Brasil</a:t>
            </a:r>
          </a:p>
          <a:p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6942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259053" y="766445"/>
            <a:ext cx="3450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na 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r>
              <a:rPr lang="pt-BR" sz="2800" dirty="0">
                <a:latin typeface="Myriad Pro"/>
              </a:rPr>
              <a:t>Contexto estrutural</a:t>
            </a:r>
          </a:p>
          <a:p>
            <a:endParaRPr lang="pt-BR" sz="2400" dirty="0">
              <a:latin typeface="Myriad Pro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Cultura administrativa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Perfil dos servidores públicos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Venda de influências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Patrimonialismo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Falta de transparência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Público vs. Privado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Nepotismo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Visão restrita de AP</a:t>
            </a:r>
          </a:p>
          <a:p>
            <a:endParaRPr lang="pt-BR" sz="2400" dirty="0">
              <a:latin typeface="Perpetua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pt-BR" sz="24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612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259053" y="766445"/>
            <a:ext cx="3450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na 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algn="just"/>
            <a:r>
              <a:rPr lang="pt-BR" sz="2400" dirty="0">
                <a:latin typeface="Myriad Pro"/>
              </a:rPr>
              <a:t>Contexto estrutural</a:t>
            </a:r>
          </a:p>
          <a:p>
            <a:pPr algn="just"/>
            <a:endParaRPr lang="pt-BR" sz="2400" dirty="0">
              <a:latin typeface="Myriad Pro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Coexistência de tendências patrimonialistas e burocráticas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Máquina administrativa tem papel político – quem controla a máquina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Forte legalismo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Formalismo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Estruturas confusas</a:t>
            </a:r>
          </a:p>
          <a:p>
            <a:pPr marL="342900" indent="-342900">
              <a:buFont typeface="Wingdings" pitchFamily="2" charset="2"/>
              <a:buChar char="§"/>
            </a:pPr>
            <a:endParaRPr lang="pt-BR" sz="2400" dirty="0">
              <a:latin typeface="Perpetua" pitchFamily="18" charset="0"/>
            </a:endParaRPr>
          </a:p>
          <a:p>
            <a:endParaRPr lang="pt-BR" sz="2400" dirty="0">
              <a:latin typeface="Perpetua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pt-BR" sz="2400" dirty="0">
              <a:latin typeface="Perpet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7746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99902" y="537824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no 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Inicia-se no final do período militar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Problemas de má gestão e autoritarismo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Modelo nacional-desenvolvimentista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193946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904246" y="766445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no 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r>
              <a:rPr lang="pt-BR" sz="2800" dirty="0">
                <a:latin typeface="Myriad Pro"/>
              </a:rPr>
              <a:t>Marcas do Regime Militar: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Descontrole Financeiro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Falta de responsabilização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Politização indevida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Fragmentação das empresas públicas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Falta de foco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9639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904246" y="766445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no 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799504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algn="just"/>
            <a:r>
              <a:rPr lang="pt-BR" sz="2800" dirty="0">
                <a:latin typeface="Myriad Pro"/>
              </a:rPr>
              <a:t>Constituição Federal de 1988: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Democratização do Estado – controle externo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Descentralização (política, financeira, administrativa)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Profissionalização da burocracia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7246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904247" y="567320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no 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r>
              <a:rPr lang="pt-BR" sz="2800" dirty="0">
                <a:latin typeface="Myriad Pro"/>
              </a:rPr>
              <a:t>Entretanto...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Controle externo – sujeito ao patrimonialismo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Descentralização – multiplicação de municípios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Profissionalização – corporativismo estatal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8015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904247" y="762499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no 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algn="just"/>
            <a:r>
              <a:rPr lang="pt-BR" sz="2800" dirty="0">
                <a:latin typeface="Myriad Pro"/>
              </a:rPr>
              <a:t>Constituição Federal de 1988 não foi a panaceia para os problemas</a:t>
            </a:r>
          </a:p>
          <a:p>
            <a:pPr algn="just"/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Governo Collor: agrava problemas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Governo Itamar: diagnósticos sobre a situação da AP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Governo FHC: criação do MARE (Ministério da Administração e Reforma do Estado)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15201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904247" y="754488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no 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Bresser-Pereira: condução do MARE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Análise das experiências internacionais – NGP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Adaptação à realidade brasileira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69780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904246" y="552572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no 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Reorganização administrativa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Aperfeiçoamento do serviço público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Melhoria no fluxo de informações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Estímulo a carreiras – ENAP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Tetos para gastos com funcionalismo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algn="ctr"/>
            <a:r>
              <a:rPr lang="pt-BR" sz="2800" dirty="0">
                <a:latin typeface="Myriad Pro"/>
              </a:rPr>
              <a:t>“Plano Diretor como diretriz geral de mudanças”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19223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904247" y="766445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no 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Mudanças institucionais não completas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“Choque cultural”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Reengenharia institucional – público não estatal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Estabilidade monetária favorece ambiente de mudanças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5786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17444" y="620688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Myriad Pro"/>
              </a:rPr>
              <a:t>Principais razões para reforma</a:t>
            </a: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       Gastos públicos</a:t>
            </a: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       Qualidade dos serviços</a:t>
            </a: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       Eficiência governamental</a:t>
            </a: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       Efetividade das políticas públicas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Seta para baixo 1"/>
          <p:cNvSpPr/>
          <p:nvPr/>
        </p:nvSpPr>
        <p:spPr>
          <a:xfrm flipH="1" flipV="1">
            <a:off x="803155" y="3212976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 flipH="1" flipV="1">
            <a:off x="778996" y="3951932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 flipH="1" flipV="1">
            <a:off x="803155" y="4785892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 flipH="1">
            <a:off x="803155" y="2397987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0412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904247" y="766445"/>
            <a:ext cx="4160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Reforma no Brasil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r>
              <a:rPr lang="pt-BR" sz="2800" dirty="0">
                <a:latin typeface="Myriad Pro"/>
              </a:rPr>
              <a:t>Não apenas acertos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Erros/dificuldades 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Restrição das carreiras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Visão </a:t>
            </a:r>
            <a:r>
              <a:rPr lang="pt-BR" sz="2800" dirty="0" err="1">
                <a:latin typeface="Myriad Pro"/>
              </a:rPr>
              <a:t>etapista</a:t>
            </a:r>
            <a:r>
              <a:rPr lang="pt-BR" sz="2800" dirty="0">
                <a:latin typeface="Myriad Pro"/>
              </a:rPr>
              <a:t> – atritos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Falta de força para reforma ampla e contínua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Oposição política</a:t>
            </a:r>
            <a:endParaRPr lang="pt-BR" dirty="0"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643042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371953"/>
            <a:ext cx="8352928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Perpetua" pitchFamily="18" charset="0"/>
            </a:endParaRPr>
          </a:p>
          <a:p>
            <a:pPr algn="just"/>
            <a:r>
              <a:rPr lang="pt-BR" sz="2800" dirty="0">
                <a:latin typeface="Perpetua" pitchFamily="18" charset="0"/>
              </a:rPr>
              <a:t>       </a:t>
            </a:r>
            <a:r>
              <a:rPr lang="pt-BR" sz="2800" dirty="0">
                <a:latin typeface="Myriad Pro"/>
              </a:rPr>
              <a:t>Gestão Fiscal</a:t>
            </a:r>
          </a:p>
          <a:p>
            <a:pPr algn="just"/>
            <a:endParaRPr lang="pt-BR" sz="2800" dirty="0">
              <a:latin typeface="Myriad Pro"/>
            </a:endParaRPr>
          </a:p>
          <a:p>
            <a:pPr algn="just"/>
            <a:r>
              <a:rPr lang="pt-BR" sz="2800" dirty="0">
                <a:latin typeface="Myriad Pro"/>
              </a:rPr>
              <a:t>       Novidades de políticas públicas (estados e municípios)</a:t>
            </a:r>
          </a:p>
          <a:p>
            <a:pPr algn="just"/>
            <a:endParaRPr lang="pt-BR" sz="2800" dirty="0">
              <a:latin typeface="Myriad Pro"/>
            </a:endParaRPr>
          </a:p>
          <a:p>
            <a:pPr algn="just"/>
            <a:r>
              <a:rPr lang="pt-BR" sz="2800" dirty="0">
                <a:latin typeface="Myriad Pro"/>
              </a:rPr>
              <a:t>       Inovações nas políticas públicas</a:t>
            </a:r>
          </a:p>
          <a:p>
            <a:pPr algn="just"/>
            <a:endParaRPr lang="pt-BR" sz="2800" dirty="0">
              <a:latin typeface="Myriad Pro"/>
            </a:endParaRPr>
          </a:p>
          <a:p>
            <a:pPr algn="just"/>
            <a:r>
              <a:rPr lang="pt-BR" sz="2800" dirty="0">
                <a:latin typeface="Myriad Pro"/>
              </a:rPr>
              <a:t>       Planejamento – PPA</a:t>
            </a:r>
          </a:p>
          <a:p>
            <a:pPr algn="just"/>
            <a:endParaRPr lang="pt-BR" sz="2800" dirty="0">
              <a:latin typeface="Myriad Pro"/>
            </a:endParaRPr>
          </a:p>
          <a:p>
            <a:pPr algn="just"/>
            <a:r>
              <a:rPr lang="pt-BR" sz="2800" dirty="0">
                <a:latin typeface="Myriad Pro"/>
              </a:rPr>
              <a:t>       Governo Eletrônico, Open </a:t>
            </a:r>
            <a:r>
              <a:rPr lang="pt-BR" sz="2800" dirty="0" err="1">
                <a:latin typeface="Myriad Pro"/>
              </a:rPr>
              <a:t>Government</a:t>
            </a:r>
            <a:endParaRPr lang="pt-BR" sz="2800" dirty="0">
              <a:latin typeface="Myriad Pro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Seta para baixo 1"/>
          <p:cNvSpPr/>
          <p:nvPr/>
        </p:nvSpPr>
        <p:spPr>
          <a:xfrm flipH="1" flipV="1">
            <a:off x="813181" y="2740105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 flipH="1" flipV="1">
            <a:off x="804797" y="4023477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para baixo 8"/>
          <p:cNvSpPr/>
          <p:nvPr/>
        </p:nvSpPr>
        <p:spPr>
          <a:xfrm flipH="1" flipV="1">
            <a:off x="813181" y="4814945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 flipH="1" flipV="1">
            <a:off x="803107" y="1911140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Seta para baixo 10"/>
          <p:cNvSpPr/>
          <p:nvPr/>
        </p:nvSpPr>
        <p:spPr>
          <a:xfrm flipH="1" flipV="1">
            <a:off x="852273" y="5681173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879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412776"/>
            <a:ext cx="835292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Perpetua" pitchFamily="18" charset="0"/>
            </a:endParaRP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       Organizações públicas</a:t>
            </a: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       Recursos Humanos</a:t>
            </a: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       Estado-Rede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2" name="Seta para baixo 1"/>
          <p:cNvSpPr/>
          <p:nvPr/>
        </p:nvSpPr>
        <p:spPr>
          <a:xfrm flipH="1" flipV="1">
            <a:off x="803155" y="3212976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Seta para baixo 7"/>
          <p:cNvSpPr/>
          <p:nvPr/>
        </p:nvSpPr>
        <p:spPr>
          <a:xfrm flipH="1" flipV="1">
            <a:off x="778996" y="3951932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Seta para baixo 9"/>
          <p:cNvSpPr/>
          <p:nvPr/>
        </p:nvSpPr>
        <p:spPr>
          <a:xfrm flipH="1" flipV="1">
            <a:off x="803155" y="2397987"/>
            <a:ext cx="144016" cy="36004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31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95536" y="1412776"/>
            <a:ext cx="8352928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dirty="0">
              <a:latin typeface="Perpetua" pitchFamily="18" charset="0"/>
            </a:endParaRPr>
          </a:p>
          <a:p>
            <a:endParaRPr lang="pt-BR" sz="2800" dirty="0">
              <a:latin typeface="Perpetua" pitchFamily="18" charset="0"/>
            </a:endParaRPr>
          </a:p>
          <a:p>
            <a:r>
              <a:rPr lang="pt-BR" sz="2800" dirty="0">
                <a:latin typeface="Perpetua" pitchFamily="18" charset="0"/>
              </a:rPr>
              <a:t>1º: Eficiência – fazer mais com menos (econômico-financeira)</a:t>
            </a:r>
          </a:p>
          <a:p>
            <a:r>
              <a:rPr lang="pt-BR" sz="2800" dirty="0">
                <a:latin typeface="Perpetua" pitchFamily="18" charset="0"/>
              </a:rPr>
              <a:t>2º: Eficácia – fazer melhor (administrativo-funcional)</a:t>
            </a:r>
          </a:p>
          <a:p>
            <a:r>
              <a:rPr lang="pt-BR" sz="2800" dirty="0">
                <a:latin typeface="Perpetua" pitchFamily="18" charset="0"/>
              </a:rPr>
              <a:t>3º: Efetividade – fazer diferença (sócio-política)</a:t>
            </a:r>
          </a:p>
          <a:p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5041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3895" y="620688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Myriad Pro"/>
              </a:rPr>
              <a:t>Como são feitas as reformas</a:t>
            </a:r>
          </a:p>
          <a:p>
            <a:endParaRPr lang="pt-BR" sz="2800" dirty="0">
              <a:latin typeface="Myriad Pro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Finanças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Pessoal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Organização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Desempenho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9721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1" y="535721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Myriad Pro"/>
              </a:rPr>
              <a:t>1ª onda (inicia-se em meados de 70)</a:t>
            </a:r>
          </a:p>
          <a:p>
            <a:endParaRPr lang="pt-BR" sz="2800" dirty="0">
              <a:latin typeface="Myriad Pro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Agenda neoliberal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Redução do Estado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Diminuição do </a:t>
            </a:r>
            <a:r>
              <a:rPr lang="pt-BR" sz="2800" dirty="0" err="1">
                <a:latin typeface="Myriad Pro"/>
              </a:rPr>
              <a:t>Keynesianismo</a:t>
            </a:r>
            <a:r>
              <a:rPr lang="pt-BR" sz="2800" dirty="0">
                <a:latin typeface="Myriad Pro"/>
              </a:rPr>
              <a:t> (Estado de Bem-Estar)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Mercados não regulados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Governo minimalista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8026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2" y="561847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073" y="1208178"/>
            <a:ext cx="8352928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>
              <a:latin typeface="Myriad Pro"/>
            </a:endParaRPr>
          </a:p>
          <a:p>
            <a:r>
              <a:rPr lang="pt-BR" sz="2800" b="1" dirty="0">
                <a:latin typeface="Myriad Pro"/>
              </a:rPr>
              <a:t>1ª onda</a:t>
            </a:r>
          </a:p>
          <a:p>
            <a:endParaRPr lang="pt-BR" sz="2800" dirty="0">
              <a:latin typeface="Myriad Pro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Forte influência do Consenso de Washington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Imposição a países em desenvolvimento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Banco Mundial e FMI têm papel importante na pressão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Empréstimos para Ajuste Estrutural (EAE)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Redução do pessoal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Desregulamentação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Privatização</a:t>
            </a:r>
          </a:p>
          <a:p>
            <a:pPr marL="914400" lvl="1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Terceirização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3288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2" y="766445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latin typeface="Myriad Pro"/>
              </a:rPr>
              <a:t>1ªonda</a:t>
            </a:r>
          </a:p>
          <a:p>
            <a:pPr algn="just"/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 Nova Gestão Pública emerge da reforma dos serviços públicos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Reino Unido e Nova Zelândia viram modelos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“Aplicação Universal” dos modelos – problemas 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286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2" y="513546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148802"/>
            <a:ext cx="835292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800" b="1" dirty="0">
              <a:latin typeface="Myriad Pro"/>
            </a:endParaRPr>
          </a:p>
          <a:p>
            <a:pPr algn="just"/>
            <a:r>
              <a:rPr lang="pt-BR" sz="2800" b="1" dirty="0">
                <a:latin typeface="Myriad Pro"/>
              </a:rPr>
              <a:t>1ª onda</a:t>
            </a:r>
          </a:p>
          <a:p>
            <a:pPr algn="just"/>
            <a:endParaRPr lang="pt-BR" sz="2800" dirty="0">
              <a:latin typeface="Myriad Pro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Pressão para reforma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Expectativa de resolução de problemas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Expectativas não atendidas e o mesmo padrão de serviços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Aumento do ceticismo e desconfiança nas instituições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pt-BR" sz="2400" dirty="0">
                <a:latin typeface="Myriad Pro"/>
              </a:rPr>
              <a:t>Crença de que o “mercado” é melhor que o “público”</a:t>
            </a:r>
          </a:p>
          <a:p>
            <a:pPr marL="457200" indent="-457200" algn="just">
              <a:buFont typeface="Wingdings" pitchFamily="2" charset="2"/>
              <a:buChar char="§"/>
            </a:pPr>
            <a:endParaRPr lang="pt-BR" sz="2800" dirty="0">
              <a:latin typeface="Myriad Pro"/>
            </a:endParaRPr>
          </a:p>
          <a:p>
            <a:pPr algn="ctr"/>
            <a:r>
              <a:rPr lang="pt-BR" sz="2800" dirty="0">
                <a:latin typeface="Myriad Pro"/>
              </a:rPr>
              <a:t>Consumidor, cliente, contribuinte </a:t>
            </a:r>
          </a:p>
          <a:p>
            <a:pPr algn="ctr"/>
            <a:r>
              <a:rPr lang="pt-BR" sz="2800" dirty="0">
                <a:latin typeface="Myriad Pro"/>
              </a:rPr>
              <a:t>vs. </a:t>
            </a:r>
          </a:p>
          <a:p>
            <a:pPr algn="ctr"/>
            <a:r>
              <a:rPr lang="pt-BR" sz="2800" dirty="0">
                <a:latin typeface="Myriad Pro"/>
              </a:rPr>
              <a:t>cidadão</a:t>
            </a:r>
          </a:p>
          <a:p>
            <a:pPr marL="914400" lvl="1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765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2840122" y="692696"/>
            <a:ext cx="4288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3600" b="1" dirty="0">
                <a:latin typeface="Myriad Pro"/>
              </a:rPr>
              <a:t>Ondas da Reforma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1412776"/>
            <a:ext cx="83529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800" b="1" dirty="0">
              <a:latin typeface="Myriad Pro"/>
            </a:endParaRPr>
          </a:p>
          <a:p>
            <a:r>
              <a:rPr lang="pt-BR" sz="2800" b="1" dirty="0">
                <a:latin typeface="Myriad Pro"/>
              </a:rPr>
              <a:t>2ªonda (inicia-se em 90)</a:t>
            </a:r>
          </a:p>
          <a:p>
            <a:endParaRPr lang="pt-BR" sz="2800" dirty="0">
              <a:latin typeface="Myriad Pro"/>
            </a:endParaRPr>
          </a:p>
          <a:p>
            <a:r>
              <a:rPr lang="pt-BR" sz="2800" dirty="0">
                <a:latin typeface="Myriad Pro"/>
              </a:rPr>
              <a:t>Ações mais amplas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Avaliação de desempenho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Monitoramento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Transparência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Comparação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Descentralização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Regulação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pt-BR" sz="2800" dirty="0">
                <a:latin typeface="Myriad Pro"/>
              </a:rPr>
              <a:t>Gestão Financeira</a:t>
            </a:r>
          </a:p>
          <a:p>
            <a:pPr marL="457200" indent="-457200">
              <a:buFont typeface="Wingdings" pitchFamily="2" charset="2"/>
              <a:buChar char="§"/>
            </a:pPr>
            <a:endParaRPr lang="pt-BR" sz="2800" dirty="0">
              <a:latin typeface="Perpetua" pitchFamily="18" charset="0"/>
            </a:endParaRP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12587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6.0&quot;&gt;&lt;object type=&quot;1&quot; unique_id=&quot;10001&quot;&gt;&lt;object type=&quot;8&quot; unique_id=&quot;10058&quot;&gt;&lt;/object&gt;&lt;object type=&quot;2&quot; unique_id=&quot;10059&quot;&gt;&lt;object type=&quot;3&quot; unique_id=&quot;10060&quot;&gt;&lt;property id=&quot;20148&quot; value=&quot;5&quot;/&gt;&lt;property id=&quot;20300&quot; value=&quot;Slide 1 - &amp;quot;Políticas públicas&amp;quot;&quot;/&gt;&lt;property id=&quot;20307&quot; value=&quot;256&quot;/&gt;&lt;/object&gt;&lt;object type=&quot;3&quot; unique_id=&quot;23478&quot;&gt;&lt;property id=&quot;20148&quot; value=&quot;5&quot;/&gt;&lt;property id=&quot;20300&quot; value=&quot;Slide 43 - &amp;quot;Atores no processo de políticas públicas&amp;quot;&quot;/&gt;&lt;property id=&quot;20307&quot; value=&quot;294&quot;/&gt;&lt;/object&gt;&lt;object type=&quot;3&quot; unique_id=&quot;23479&quot;&gt;&lt;property id=&quot;20148&quot; value=&quot;5&quot;/&gt;&lt;property id=&quot;20300&quot; value=&quot;Slide 45 - &amp;quot;Atores governamentais&amp;quot;&quot;/&gt;&lt;property id=&quot;20307&quot; value=&quot;295&quot;/&gt;&lt;/object&gt;&lt;object type=&quot;3&quot; unique_id=&quot;24693&quot;&gt;&lt;property id=&quot;20148&quot; value=&quot;5&quot;/&gt;&lt;property id=&quot;20300&quot; value=&quot;Slide 3 - &amp;quot;Políticas públicas&amp;quot;&quot;/&gt;&lt;property id=&quot;20307&quot; value=&quot;317&quot;/&gt;&lt;/object&gt;&lt;object type=&quot;3&quot; unique_id=&quot;24694&quot;&gt;&lt;property id=&quot;20148&quot; value=&quot;5&quot;/&gt;&lt;property id=&quot;20300&quot; value=&quot;Slide 4 - &amp;quot;Políticas públicas&amp;quot;&quot;/&gt;&lt;property id=&quot;20307&quot; value=&quot;318&quot;/&gt;&lt;/object&gt;&lt;object type=&quot;3&quot; unique_id=&quot;24695&quot;&gt;&lt;property id=&quot;20148&quot; value=&quot;5&quot;/&gt;&lt;property id=&quot;20300&quot; value=&quot;Slide 5 - &amp;quot;Políticas públicas&amp;quot;&quot;/&gt;&lt;property id=&quot;20307&quot; value=&quot;319&quot;/&gt;&lt;/object&gt;&lt;object type=&quot;3&quot; unique_id=&quot;24696&quot;&gt;&lt;property id=&quot;20148&quot; value=&quot;5&quot;/&gt;&lt;property id=&quot;20300&quot; value=&quot;Slide 6 - &amp;quot;Políticas públicas&amp;quot;&quot;/&gt;&lt;property id=&quot;20307&quot; value=&quot;320&quot;/&gt;&lt;/object&gt;&lt;object type=&quot;3&quot; unique_id=&quot;24697&quot;&gt;&lt;property id=&quot;20148&quot; value=&quot;5&quot;/&gt;&lt;property id=&quot;20300&quot; value=&quot;Slide 7 - &amp;quot;Ciclo de políticas públicas&amp;quot;&quot;/&gt;&lt;property id=&quot;20307&quot; value=&quot;321&quot;/&gt;&lt;/object&gt;&lt;object type=&quot;3&quot; unique_id=&quot;24698&quot;&gt;&lt;property id=&quot;20148&quot; value=&quot;5&quot;/&gt;&lt;property id=&quot;20300&quot; value=&quot;Slide 8&quot;/&gt;&lt;property id=&quot;20307&quot; value=&quot;322&quot;/&gt;&lt;/object&gt;&lt;object type=&quot;3&quot; unique_id=&quot;24699&quot;&gt;&lt;property id=&quot;20148&quot; value=&quot;5&quot;/&gt;&lt;property id=&quot;20300&quot; value=&quot;Slide 9&quot;/&gt;&lt;property id=&quot;20307&quot; value=&quot;323&quot;/&gt;&lt;/object&gt;&lt;object type=&quot;3&quot; unique_id=&quot;24700&quot;&gt;&lt;property id=&quot;20148&quot; value=&quot;5&quot;/&gt;&lt;property id=&quot;20300&quot; value=&quot;Slide 10 - &amp;quot;Ciclo de políticas públicas&amp;quot;&quot;/&gt;&lt;property id=&quot;20307&quot; value=&quot;324&quot;/&gt;&lt;/object&gt;&lt;object type=&quot;3&quot; unique_id=&quot;24702&quot;&gt;&lt;property id=&quot;20148&quot; value=&quot;5&quot;/&gt;&lt;property id=&quot;20300&quot; value=&quot;Slide 11 - &amp;quot;Identificação do problema&amp;quot;&quot;/&gt;&lt;property id=&quot;20307&quot; value=&quot;326&quot;/&gt;&lt;/object&gt;&lt;object type=&quot;3&quot; unique_id=&quot;24703&quot;&gt;&lt;property id=&quot;20148&quot; value=&quot;5&quot;/&gt;&lt;property id=&quot;20300&quot; value=&quot;Slide 12 - &amp;quot;Identificação do problema&amp;quot;&quot;/&gt;&lt;property id=&quot;20307&quot; value=&quot;327&quot;/&gt;&lt;/object&gt;&lt;object type=&quot;3&quot; unique_id=&quot;24704&quot;&gt;&lt;property id=&quot;20148&quot; value=&quot;5&quot;/&gt;&lt;property id=&quot;20300&quot; value=&quot;Slide 13 - &amp;quot;Formação de agenda&amp;quot;&quot;/&gt;&lt;property id=&quot;20307&quot; value=&quot;328&quot;/&gt;&lt;/object&gt;&lt;object type=&quot;3&quot; unique_id=&quot;24705&quot;&gt;&lt;property id=&quot;20148&quot; value=&quot;5&quot;/&gt;&lt;property id=&quot;20300&quot; value=&quot;Slide 14 - &amp;quot;Formação de agenda&amp;quot;&quot;/&gt;&lt;property id=&quot;20307&quot; value=&quot;329&quot;/&gt;&lt;/object&gt;&lt;object type=&quot;3&quot; unique_id=&quot;24706&quot;&gt;&lt;property id=&quot;20148&quot; value=&quot;5&quot;/&gt;&lt;property id=&quot;20300&quot; value=&quot;Slide 15 - &amp;quot;Formação de agenda&amp;quot;&quot;/&gt;&lt;property id=&quot;20307&quot; value=&quot;330&quot;/&gt;&lt;/object&gt;&lt;object type=&quot;3&quot; unique_id=&quot;24708&quot;&gt;&lt;property id=&quot;20148&quot; value=&quot;5&quot;/&gt;&lt;property id=&quot;20300&quot; value=&quot;Slide 17 - &amp;quot;Formulação&amp;quot;&quot;/&gt;&lt;property id=&quot;20307&quot; value=&quot;332&quot;/&gt;&lt;/object&gt;&lt;object type=&quot;3&quot; unique_id=&quot;24709&quot;&gt;&lt;property id=&quot;20148&quot; value=&quot;5&quot;/&gt;&lt;property id=&quot;20300&quot; value=&quot;Slide 18 - &amp;quot;Formulação&amp;quot;&quot;/&gt;&lt;property id=&quot;20307&quot; value=&quot;333&quot;/&gt;&lt;/object&gt;&lt;object type=&quot;3&quot; unique_id=&quot;24710&quot;&gt;&lt;property id=&quot;20148&quot; value=&quot;5&quot;/&gt;&lt;property id=&quot;20300&quot; value=&quot;Slide 19 - &amp;quot;Formulação&amp;quot;&quot;/&gt;&lt;property id=&quot;20307&quot; value=&quot;334&quot;/&gt;&lt;/object&gt;&lt;object type=&quot;3&quot; unique_id=&quot;24711&quot;&gt;&lt;property id=&quot;20148&quot; value=&quot;5&quot;/&gt;&lt;property id=&quot;20300&quot; value=&quot;Slide 20 - &amp;quot;Formulação&amp;quot;&quot;/&gt;&lt;property id=&quot;20307&quot; value=&quot;335&quot;/&gt;&lt;/object&gt;&lt;object type=&quot;3&quot; unique_id=&quot;24712&quot;&gt;&lt;property id=&quot;20148&quot; value=&quot;5&quot;/&gt;&lt;property id=&quot;20300&quot; value=&quot;Slide 21 - &amp;quot;Formulação &amp;quot;&quot;/&gt;&lt;property id=&quot;20307&quot; value=&quot;336&quot;/&gt;&lt;/object&gt;&lt;object type=&quot;3&quot; unique_id=&quot;24713&quot;&gt;&lt;property id=&quot;20148&quot; value=&quot;5&quot;/&gt;&lt;property id=&quot;20300&quot; value=&quot;Slide 22 - &amp;quot;Formulação&amp;quot;&quot;/&gt;&lt;property id=&quot;20307&quot; value=&quot;337&quot;/&gt;&lt;/object&gt;&lt;object type=&quot;3&quot; unique_id=&quot;24714&quot;&gt;&lt;property id=&quot;20148&quot; value=&quot;5&quot;/&gt;&lt;property id=&quot;20300&quot; value=&quot;Slide 23 - &amp;quot;Formulação&amp;quot;&quot;/&gt;&lt;property id=&quot;20307&quot; value=&quot;338&quot;/&gt;&lt;/object&gt;&lt;object type=&quot;3&quot; unique_id=&quot;24715&quot;&gt;&lt;property id=&quot;20148&quot; value=&quot;5&quot;/&gt;&lt;property id=&quot;20300&quot; value=&quot;Slide 24 - &amp;quot;Formulação&amp;quot;&quot;/&gt;&lt;property id=&quot;20307&quot; value=&quot;339&quot;/&gt;&lt;/object&gt;&lt;object type=&quot;3&quot; unique_id=&quot;24716&quot;&gt;&lt;property id=&quot;20148&quot; value=&quot;5&quot;/&gt;&lt;property id=&quot;20300&quot; value=&quot;Slide 25&quot;/&gt;&lt;property id=&quot;20307&quot; value=&quot;340&quot;/&gt;&lt;/object&gt;&lt;object type=&quot;3&quot; unique_id=&quot;24717&quot;&gt;&lt;property id=&quot;20148&quot; value=&quot;5&quot;/&gt;&lt;property id=&quot;20300&quot; value=&quot;Slide 26 - &amp;quot;Implementação&amp;quot;&quot;/&gt;&lt;property id=&quot;20307&quot; value=&quot;341&quot;/&gt;&lt;/object&gt;&lt;object type=&quot;3&quot; unique_id=&quot;24718&quot;&gt;&lt;property id=&quot;20148&quot; value=&quot;5&quot;/&gt;&lt;property id=&quot;20300&quot; value=&quot;Slide 27 - &amp;quot;Planos&amp;quot;&quot;/&gt;&lt;property id=&quot;20307&quot; value=&quot;342&quot;/&gt;&lt;/object&gt;&lt;object type=&quot;3&quot; unique_id=&quot;24719&quot;&gt;&lt;property id=&quot;20148&quot; value=&quot;5&quot;/&gt;&lt;property id=&quot;20300&quot; value=&quot;Slide 28 - &amp;quot;Programas&amp;quot;&quot;/&gt;&lt;property id=&quot;20307&quot; value=&quot;343&quot;/&gt;&lt;/object&gt;&lt;object type=&quot;3&quot; unique_id=&quot;24720&quot;&gt;&lt;property id=&quot;20148&quot; value=&quot;5&quot;/&gt;&lt;property id=&quot;20300&quot; value=&quot;Slide 29 - &amp;quot;Projetos&amp;quot;&quot;/&gt;&lt;property id=&quot;20307&quot; value=&quot;344&quot;/&gt;&lt;/object&gt;&lt;object type=&quot;3&quot; unique_id=&quot;24721&quot;&gt;&lt;property id=&quot;20148&quot; value=&quot;5&quot;/&gt;&lt;property id=&quot;20300&quot; value=&quot;Slide 31 - &amp;quot;Implementação&amp;quot;&quot;/&gt;&lt;property id=&quot;20307&quot; value=&quot;345&quot;/&gt;&lt;/object&gt;&lt;object type=&quot;3&quot; unique_id=&quot;24722&quot;&gt;&lt;property id=&quot;20148&quot; value=&quot;5&quot;/&gt;&lt;property id=&quot;20300&quot; value=&quot;Slide 32 - &amp;quot;Implementação&amp;quot;&quot;/&gt;&lt;property id=&quot;20307&quot; value=&quot;346&quot;/&gt;&lt;/object&gt;&lt;object type=&quot;3&quot; unique_id=&quot;24723&quot;&gt;&lt;property id=&quot;20148&quot; value=&quot;5&quot;/&gt;&lt;property id=&quot;20300&quot; value=&quot;Slide 33 - &amp;quot;Implementação&amp;quot;&quot;/&gt;&lt;property id=&quot;20307&quot; value=&quot;347&quot;/&gt;&lt;/object&gt;&lt;object type=&quot;3&quot; unique_id=&quot;24724&quot;&gt;&lt;property id=&quot;20148&quot; value=&quot;5&quot;/&gt;&lt;property id=&quot;20300&quot; value=&quot;Slide 35 - &amp;quot;Monitoramento e avaliação &amp;quot;&quot;/&gt;&lt;property id=&quot;20307&quot; value=&quot;348&quot;/&gt;&lt;/object&gt;&lt;object type=&quot;3&quot; unique_id=&quot;24725&quot;&gt;&lt;property id=&quot;20148&quot; value=&quot;5&quot;/&gt;&lt;property id=&quot;20300&quot; value=&quot;Slide 36 - &amp;quot;Monitoramento e avaliação &amp;quot;&quot;/&gt;&lt;property id=&quot;20307&quot; value=&quot;349&quot;/&gt;&lt;/object&gt;&lt;object type=&quot;3&quot; unique_id=&quot;24726&quot;&gt;&lt;property id=&quot;20148&quot; value=&quot;5&quot;/&gt;&lt;property id=&quot;20300&quot; value=&quot;Slide 37 - &amp;quot;Monitoramento e avaliação &amp;quot;&quot;/&gt;&lt;property id=&quot;20307&quot; value=&quot;350&quot;/&gt;&lt;/object&gt;&lt;object type=&quot;3&quot; unique_id=&quot;24727&quot;&gt;&lt;property id=&quot;20148&quot; value=&quot;5&quot;/&gt;&lt;property id=&quot;20300&quot; value=&quot;Slide 38 - &amp;quot;Monitoramento e avaliação &amp;quot;&quot;/&gt;&lt;property id=&quot;20307&quot; value=&quot;351&quot;/&gt;&lt;/object&gt;&lt;object type=&quot;3&quot; unique_id=&quot;24728&quot;&gt;&lt;property id=&quot;20148&quot; value=&quot;5&quot;/&gt;&lt;property id=&quot;20300&quot; value=&quot;Slide 39 - &amp;quot;Monitoramento e avaliação &amp;quot;&quot;/&gt;&lt;property id=&quot;20307&quot; value=&quot;352&quot;/&gt;&lt;/object&gt;&lt;object type=&quot;3&quot; unique_id=&quot;24729&quot;&gt;&lt;property id=&quot;20148&quot; value=&quot;5&quot;/&gt;&lt;property id=&quot;20300&quot; value=&quot;Slide 40 - &amp;quot;Monitoramento e avaliação &amp;quot;&quot;/&gt;&lt;property id=&quot;20307&quot; value=&quot;353&quot;/&gt;&lt;/object&gt;&lt;object type=&quot;3&quot; unique_id=&quot;24730&quot;&gt;&lt;property id=&quot;20148&quot; value=&quot;5&quot;/&gt;&lt;property id=&quot;20300&quot; value=&quot;Slide 41 - &amp;quot;Extinção&amp;quot;&quot;/&gt;&lt;property id=&quot;20307&quot; value=&quot;354&quot;/&gt;&lt;/object&gt;&lt;object type=&quot;3&quot; unique_id=&quot;24731&quot;&gt;&lt;property id=&quot;20148&quot; value=&quot;5&quot;/&gt;&lt;property id=&quot;20300&quot; value=&quot;Slide 42 - &amp;quot;Extinção&amp;quot;&quot;/&gt;&lt;property id=&quot;20307&quot; value=&quot;355&quot;/&gt;&lt;/object&gt;&lt;object type=&quot;3&quot; unique_id=&quot;24732&quot;&gt;&lt;property id=&quot;20148&quot; value=&quot;5&quot;/&gt;&lt;property id=&quot;20300&quot; value=&quot;Slide 48 - &amp;quot;Referências&amp;quot;&quot;/&gt;&lt;property id=&quot;20307&quot; value=&quot;356&quot;/&gt;&lt;/object&gt;&lt;object type=&quot;3&quot; unique_id=&quot;25400&quot;&gt;&lt;property id=&quot;20148&quot; value=&quot;5&quot;/&gt;&lt;property id=&quot;20300&quot; value=&quot;Slide 30&quot;/&gt;&lt;property id=&quot;20307&quot; value=&quot;358&quot;/&gt;&lt;/object&gt;&lt;object type=&quot;3&quot; unique_id=&quot;25673&quot;&gt;&lt;property id=&quot;20148&quot; value=&quot;5&quot;/&gt;&lt;property id=&quot;20300&quot; value=&quot;Slide 2 - &amp;quot;Objetivos &amp;quot;&quot;/&gt;&lt;property id=&quot;20307&quot; value=&quot;359&quot;/&gt;&lt;/object&gt;&lt;object type=&quot;3&quot; unique_id=&quot;26200&quot;&gt;&lt;property id=&quot;20148&quot; value=&quot;5&quot;/&gt;&lt;property id=&quot;20300&quot; value=&quot;Slide 44 - &amp;quot;Atores no ciclo de políticas públicas&amp;quot;&quot;/&gt;&lt;property id=&quot;20307&quot; value=&quot;360&quot;/&gt;&lt;/object&gt;&lt;object type=&quot;3&quot; unique_id=&quot;26201&quot;&gt;&lt;property id=&quot;20148&quot; value=&quot;5&quot;/&gt;&lt;property id=&quot;20300&quot; value=&quot;Slide 46 - &amp;quot;Atores não governamentais&amp;quot;&quot;/&gt;&lt;property id=&quot;20307&quot; value=&quot;361&quot;/&gt;&lt;/object&gt;&lt;object type=&quot;3&quot; unique_id=&quot;26202&quot;&gt;&lt;property id=&quot;20148&quot; value=&quot;5&quot;/&gt;&lt;property id=&quot;20300&quot; value=&quot;Slide 47 - &amp;quot;Atores não governamentais&amp;quot;&quot;/&gt;&lt;property id=&quot;20307&quot; value=&quot;362&quot;/&gt;&lt;/object&gt;&lt;object type=&quot;3&quot; unique_id=&quot;26557&quot;&gt;&lt;property id=&quot;20148&quot; value=&quot;5&quot;/&gt;&lt;property id=&quot;20300&quot; value=&quot;Slide 16&quot;/&gt;&lt;property id=&quot;20307&quot; value=&quot;363&quot;/&gt;&lt;/object&gt;&lt;object type=&quot;3&quot; unique_id=&quot;26558&quot;&gt;&lt;property id=&quot;20148&quot; value=&quot;5&quot;/&gt;&lt;property id=&quot;20300&quot; value=&quot;Slide 34&quot;/&gt;&lt;property id=&quot;20307&quot; value=&quot;364&quot;/&gt;&lt;/object&gt;&lt;/object&gt;&lt;/object&gt;&lt;/database&gt;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145</TotalTime>
  <Words>896</Words>
  <Application>Microsoft Macintosh PowerPoint</Application>
  <PresentationFormat>Apresentação na tela (4:3)</PresentationFormat>
  <Paragraphs>344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0" baseType="lpstr">
      <vt:lpstr>Calibri</vt:lpstr>
      <vt:lpstr>Myriad Pro</vt:lpstr>
      <vt:lpstr>Perpetua</vt:lpstr>
      <vt:lpstr>Tw Cen MT</vt:lpstr>
      <vt:lpstr>Wingdings</vt:lpstr>
      <vt:lpstr>Wingdings 2</vt:lpstr>
      <vt:lpstr>Mediano</vt:lpstr>
      <vt:lpstr>Reforma do estado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Claudia Souza Passador</cp:lastModifiedBy>
  <cp:revision>27</cp:revision>
  <dcterms:created xsi:type="dcterms:W3CDTF">2013-02-18T13:56:09Z</dcterms:created>
  <dcterms:modified xsi:type="dcterms:W3CDTF">2020-03-10T01:08:57Z</dcterms:modified>
</cp:coreProperties>
</file>