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sldIdLst>
    <p:sldId id="304" r:id="rId2"/>
    <p:sldId id="418" r:id="rId3"/>
    <p:sldId id="423" r:id="rId4"/>
    <p:sldId id="409" r:id="rId5"/>
    <p:sldId id="419" r:id="rId6"/>
    <p:sldId id="420" r:id="rId7"/>
    <p:sldId id="407" r:id="rId8"/>
    <p:sldId id="422" r:id="rId9"/>
    <p:sldId id="421" r:id="rId10"/>
    <p:sldId id="390" r:id="rId11"/>
  </p:sldIdLst>
  <p:sldSz cx="9144000" cy="6858000" type="screen4x3"/>
  <p:notesSz cx="6858000" cy="9144000"/>
  <p:defaultTextStyle>
    <a:defPPr>
      <a:defRPr lang="pt-BR"/>
    </a:defPPr>
    <a:lvl1pPr marL="0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1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6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2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7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3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8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04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O" initials="M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rasao_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80" y="200050"/>
            <a:ext cx="1080000" cy="1597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18" descr="E:\logoffclrp6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609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Rectangle 15"/>
          <p:cNvSpPr>
            <a:spLocks noGrp="1" noChangeArrowheads="1"/>
          </p:cNvSpPr>
          <p:nvPr>
            <p:ph type="title"/>
          </p:nvPr>
        </p:nvSpPr>
        <p:spPr>
          <a:xfrm>
            <a:off x="357158" y="200050"/>
            <a:ext cx="8401080" cy="2016143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pt-BR" sz="2000" b="1" dirty="0" smtClean="0"/>
              <a:t>UNIVERSIDADE DE SÃO PAULO</a:t>
            </a:r>
            <a:br>
              <a:rPr lang="pt-BR" sz="2000" b="1" dirty="0" smtClean="0"/>
            </a:br>
            <a:r>
              <a:rPr lang="pt-BR" sz="2000" b="1" dirty="0" smtClean="0"/>
              <a:t> </a:t>
            </a:r>
            <a:r>
              <a:rPr lang="pt-BR" sz="1600" dirty="0" smtClean="0">
                <a:solidFill>
                  <a:srgbClr val="FF0000"/>
                </a:solidFill>
                <a:effectLst/>
              </a:rPr>
              <a:t>Faculdade de Filosofia, Ciências e Letras de Ribeirão Preto</a:t>
            </a:r>
          </a:p>
        </p:txBody>
      </p:sp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1619672" y="1628801"/>
            <a:ext cx="59009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pt-BR" sz="1600" b="1" dirty="0">
                <a:solidFill>
                  <a:schemeClr val="bg1"/>
                </a:solidFill>
              </a:rPr>
              <a:t>Departamento de </a:t>
            </a:r>
            <a:r>
              <a:rPr lang="pt-BR" sz="1600" b="1" dirty="0" smtClean="0">
                <a:solidFill>
                  <a:schemeClr val="bg1"/>
                </a:solidFill>
              </a:rPr>
              <a:t>Educação</a:t>
            </a:r>
            <a:r>
              <a:rPr lang="pt-BR" sz="1600" b="1" dirty="0">
                <a:solidFill>
                  <a:schemeClr val="bg1"/>
                </a:solidFill>
              </a:rPr>
              <a:t>, Informação e </a:t>
            </a:r>
            <a:r>
              <a:rPr lang="pt-BR" sz="1600" b="1" dirty="0" smtClean="0">
                <a:solidFill>
                  <a:schemeClr val="bg1"/>
                </a:solidFill>
              </a:rPr>
              <a:t>Comunicação</a:t>
            </a:r>
            <a:endParaRPr lang="pt-BR" sz="3200" b="1" dirty="0" smtClean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pt-BR" sz="3200" b="1" dirty="0" smtClean="0">
                <a:solidFill>
                  <a:srgbClr val="FFFF00"/>
                </a:solidFill>
              </a:rPr>
              <a:t>CARTOGRAFIA ESCOLAR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-180528" y="4293096"/>
            <a:ext cx="9324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2400" dirty="0" smtClean="0"/>
          </a:p>
          <a:p>
            <a:pPr algn="ctr">
              <a:spcBef>
                <a:spcPct val="20000"/>
              </a:spcBef>
            </a:pPr>
            <a:endParaRPr lang="pt-BR" sz="2400" dirty="0"/>
          </a:p>
          <a:p>
            <a:pPr algn="ctr">
              <a:spcBef>
                <a:spcPct val="20000"/>
              </a:spcBef>
            </a:pPr>
            <a:endParaRPr lang="pt-BR" sz="2400" dirty="0" smtClean="0"/>
          </a:p>
          <a:p>
            <a:pPr algn="ctr">
              <a:spcBef>
                <a:spcPct val="20000"/>
              </a:spcBef>
            </a:pPr>
            <a:r>
              <a:rPr lang="pt-BR" sz="2400" dirty="0" err="1" smtClean="0"/>
              <a:t>Profª</a:t>
            </a:r>
            <a:r>
              <a:rPr lang="pt-BR" sz="2400" dirty="0" smtClean="0"/>
              <a:t>. </a:t>
            </a:r>
            <a:r>
              <a:rPr lang="pt-BR" sz="2400" dirty="0" err="1" smtClean="0"/>
              <a:t>Drª</a:t>
            </a:r>
            <a:r>
              <a:rPr lang="pt-BR" sz="2400" dirty="0" smtClean="0"/>
              <a:t>. Andrea </a:t>
            </a:r>
            <a:r>
              <a:rPr lang="pt-BR" sz="2400" dirty="0"/>
              <a:t>Coelho </a:t>
            </a:r>
            <a:r>
              <a:rPr lang="pt-BR" sz="2400" dirty="0" smtClean="0"/>
              <a:t>Lastória</a:t>
            </a:r>
          </a:p>
          <a:p>
            <a:pPr algn="ctr">
              <a:spcBef>
                <a:spcPct val="20000"/>
              </a:spcBef>
            </a:pPr>
            <a:r>
              <a:rPr lang="pt-BR" sz="2400" dirty="0" smtClean="0"/>
              <a:t>Monitora: </a:t>
            </a:r>
            <a:r>
              <a:rPr lang="pt-BR" sz="2400" dirty="0" smtClean="0"/>
              <a:t>Profa. Me. Thais Azevedo </a:t>
            </a:r>
            <a:r>
              <a:rPr lang="pt-BR" sz="2400" dirty="0" err="1" smtClean="0"/>
              <a:t>Morandini</a:t>
            </a:r>
            <a:endParaRPr lang="pt-BR" sz="2400" dirty="0" smtClean="0"/>
          </a:p>
          <a:p>
            <a:pPr algn="ctr">
              <a:spcBef>
                <a:spcPct val="20000"/>
              </a:spcBef>
            </a:pPr>
            <a:endParaRPr lang="pt-BR" sz="3200" dirty="0" smtClean="0"/>
          </a:p>
          <a:p>
            <a:pPr algn="ctr">
              <a:spcBef>
                <a:spcPct val="20000"/>
              </a:spcBef>
            </a:pPr>
            <a:r>
              <a:rPr lang="pt-BR" sz="3200" dirty="0" smtClean="0"/>
              <a:t> 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493" y="2540881"/>
            <a:ext cx="5307293" cy="30952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saber mais: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JOLY, F. A Cartografia. Campinas-SP: </a:t>
            </a:r>
            <a:r>
              <a:rPr lang="pt-BR" b="1" dirty="0" err="1" smtClean="0">
                <a:solidFill>
                  <a:srgbClr val="FFFF00"/>
                </a:solidFill>
              </a:rPr>
              <a:t>Papirus</a:t>
            </a:r>
            <a:r>
              <a:rPr lang="pt-BR" b="1" dirty="0" smtClean="0">
                <a:solidFill>
                  <a:srgbClr val="FFFF00"/>
                </a:solidFill>
              </a:rPr>
              <a:t>, 1990.</a:t>
            </a:r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MORAIS, C. C. de. Cartografia Escolar nos anos iniciais: o letramento cartográfico nas práticas das professoras. Dissertação (Mestrado em Educação). Universidade de São Paulo, 2014.</a:t>
            </a:r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OLIVEIRA, A. R. Modelos de </a:t>
            </a:r>
            <a:r>
              <a:rPr lang="pt-BR" b="1" dirty="0" err="1" smtClean="0">
                <a:solidFill>
                  <a:srgbClr val="FFFF00"/>
                </a:solidFill>
              </a:rPr>
              <a:t>enseñanza</a:t>
            </a:r>
            <a:r>
              <a:rPr lang="pt-BR" b="1" dirty="0" smtClean="0">
                <a:solidFill>
                  <a:srgbClr val="FFFF00"/>
                </a:solidFill>
              </a:rPr>
              <a:t> y </a:t>
            </a:r>
            <a:r>
              <a:rPr lang="pt-BR" b="1" dirty="0" err="1" smtClean="0">
                <a:solidFill>
                  <a:srgbClr val="FFFF00"/>
                </a:solidFill>
              </a:rPr>
              <a:t>aprendizaje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con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el</a:t>
            </a:r>
            <a:r>
              <a:rPr lang="pt-BR" b="1" dirty="0" smtClean="0">
                <a:solidFill>
                  <a:srgbClr val="FFFF00"/>
                </a:solidFill>
              </a:rPr>
              <a:t> uso de mapas </a:t>
            </a:r>
            <a:r>
              <a:rPr lang="pt-BR" b="1" dirty="0" err="1" smtClean="0">
                <a:solidFill>
                  <a:srgbClr val="FFFF00"/>
                </a:solidFill>
              </a:rPr>
              <a:t>en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los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libros</a:t>
            </a:r>
            <a:r>
              <a:rPr lang="pt-BR" b="1" dirty="0" smtClean="0">
                <a:solidFill>
                  <a:srgbClr val="FFFF00"/>
                </a:solidFill>
              </a:rPr>
              <a:t> de texto de </a:t>
            </a:r>
            <a:r>
              <a:rPr lang="pt-BR" b="1" dirty="0" err="1" smtClean="0">
                <a:solidFill>
                  <a:srgbClr val="FFFF00"/>
                </a:solidFill>
              </a:rPr>
              <a:t>España</a:t>
            </a:r>
            <a:r>
              <a:rPr lang="pt-BR" b="1" dirty="0" smtClean="0">
                <a:solidFill>
                  <a:srgbClr val="FFFF00"/>
                </a:solidFill>
              </a:rPr>
              <a:t> y Brasil. </a:t>
            </a:r>
            <a:r>
              <a:rPr lang="pt-BR" b="1" dirty="0" err="1" smtClean="0">
                <a:solidFill>
                  <a:srgbClr val="FFFF00"/>
                </a:solidFill>
              </a:rPr>
              <a:t>Didáctica</a:t>
            </a:r>
            <a:r>
              <a:rPr lang="pt-BR" b="1" dirty="0" smtClean="0">
                <a:solidFill>
                  <a:srgbClr val="FFFF00"/>
                </a:solidFill>
              </a:rPr>
              <a:t> geográfica, segunda época, nº7. 2005.</a:t>
            </a:r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PASSINI, E. Y. O que significa Alfabetização Cartográfica? In: Boletim de Geografia, departamento de Geografia. Universidade Estadual de Maringá. Ano 17, n.1, Maringá, 1999, p.125-135.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2160239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Exemplos de </a:t>
            </a:r>
            <a:r>
              <a:rPr lang="pt-BR" dirty="0">
                <a:solidFill>
                  <a:srgbClr val="FFFF00"/>
                </a:solidFill>
              </a:rPr>
              <a:t>representação </a:t>
            </a:r>
            <a:r>
              <a:rPr lang="pt-BR" dirty="0" smtClean="0">
                <a:solidFill>
                  <a:srgbClr val="FFFF00"/>
                </a:solidFill>
              </a:rPr>
              <a:t>tridimensional: </a:t>
            </a:r>
            <a:r>
              <a:rPr lang="pt-BR" dirty="0" smtClean="0">
                <a:solidFill>
                  <a:srgbClr val="FFFF00"/>
                </a:solidFill>
              </a:rPr>
              <a:t>maquete </a:t>
            </a:r>
            <a:r>
              <a:rPr lang="pt-BR" dirty="0" smtClean="0">
                <a:solidFill>
                  <a:srgbClr val="FFFF00"/>
                </a:solidFill>
              </a:rPr>
              <a:t>da sala de aula </a:t>
            </a:r>
            <a:r>
              <a:rPr lang="pt-BR" dirty="0" smtClean="0">
                <a:solidFill>
                  <a:srgbClr val="FFFF00"/>
                </a:solidFill>
              </a:rPr>
              <a:t>(visão horizontal)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04864"/>
            <a:ext cx="6035563" cy="3871296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13716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561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00"/>
                </a:solidFill>
              </a:rPr>
              <a:t>Exemplos de representação tridimensional: maquete da sala de aula </a:t>
            </a:r>
            <a:r>
              <a:rPr lang="pt-BR" dirty="0" smtClean="0">
                <a:solidFill>
                  <a:srgbClr val="FFFF00"/>
                </a:solidFill>
              </a:rPr>
              <a:t>(visão oblíqua)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283" y="2060848"/>
            <a:ext cx="6263433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1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Globo Terrestre: tridimensional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0" y="1600200"/>
            <a:ext cx="4608511" cy="49092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611099"/>
            <a:ext cx="4766702" cy="48983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Maquete do Sistema Solar</a:t>
            </a:r>
            <a:endParaRPr lang="pt-BR" dirty="0"/>
          </a:p>
        </p:txBody>
      </p:sp>
      <p:pic>
        <p:nvPicPr>
          <p:cNvPr id="4" name="Espaço Reservado para Conteúdo 3" descr="Resultado de imagem para maquete feita por crianç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44" y="1600200"/>
            <a:ext cx="5279912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46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Algumas c</a:t>
            </a:r>
            <a:r>
              <a:rPr lang="pt-BR" dirty="0" smtClean="0"/>
              <a:t>aracterísticas das maquetes: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4891722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possuem altura</a:t>
            </a:r>
            <a:r>
              <a:rPr lang="pt-BR" dirty="0" smtClean="0">
                <a:solidFill>
                  <a:schemeClr val="bg1"/>
                </a:solidFill>
              </a:rPr>
              <a:t>,</a:t>
            </a:r>
          </a:p>
          <a:p>
            <a:r>
              <a:rPr lang="pt-BR" dirty="0">
                <a:solidFill>
                  <a:schemeClr val="bg1"/>
                </a:solidFill>
              </a:rPr>
              <a:t>c</a:t>
            </a:r>
            <a:r>
              <a:rPr lang="pt-BR" dirty="0" smtClean="0">
                <a:solidFill>
                  <a:schemeClr val="bg1"/>
                </a:solidFill>
              </a:rPr>
              <a:t>omprimento,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largura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  <a:p>
            <a:pPr marL="137160" indent="0">
              <a:buNone/>
            </a:pPr>
            <a:r>
              <a:rPr lang="pt-BR" dirty="0" smtClean="0">
                <a:solidFill>
                  <a:srgbClr val="FFFF00"/>
                </a:solidFill>
              </a:rPr>
              <a:t>(apresentam </a:t>
            </a:r>
            <a:r>
              <a:rPr lang="pt-BR" dirty="0" smtClean="0">
                <a:solidFill>
                  <a:srgbClr val="FFFF00"/>
                </a:solidFill>
              </a:rPr>
              <a:t>dimensão diferenciada da </a:t>
            </a:r>
            <a:r>
              <a:rPr lang="pt-BR" dirty="0" smtClean="0">
                <a:solidFill>
                  <a:srgbClr val="FFFF00"/>
                </a:solidFill>
              </a:rPr>
              <a:t>realidade)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282" y="3421059"/>
            <a:ext cx="4276345" cy="32715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19" y="3415109"/>
            <a:ext cx="4525003" cy="32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6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Atenção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FFFF00"/>
                </a:solidFill>
              </a:rPr>
              <a:t>O </a:t>
            </a:r>
            <a:r>
              <a:rPr lang="pt-BR" dirty="0" smtClean="0">
                <a:solidFill>
                  <a:srgbClr val="FFFF00"/>
                </a:solidFill>
              </a:rPr>
              <a:t>mapa </a:t>
            </a:r>
            <a:r>
              <a:rPr lang="pt-BR" dirty="0">
                <a:solidFill>
                  <a:srgbClr val="FFFF00"/>
                </a:solidFill>
              </a:rPr>
              <a:t>mural é bidimensional porque não tem altura, apenas possui </a:t>
            </a:r>
            <a:r>
              <a:rPr lang="pt-BR" dirty="0" smtClean="0">
                <a:solidFill>
                  <a:srgbClr val="FFFF00"/>
                </a:solidFill>
              </a:rPr>
              <a:t>largura </a:t>
            </a:r>
            <a:r>
              <a:rPr lang="pt-BR" dirty="0">
                <a:solidFill>
                  <a:srgbClr val="FFFF00"/>
                </a:solidFill>
              </a:rPr>
              <a:t>e comprimento. </a:t>
            </a:r>
            <a:endParaRPr lang="pt-BR" dirty="0" smtClean="0">
              <a:solidFill>
                <a:srgbClr val="FFFF00"/>
              </a:solidFill>
            </a:endParaRPr>
          </a:p>
          <a:p>
            <a:pPr algn="just"/>
            <a:endParaRPr lang="pt-BR" dirty="0"/>
          </a:p>
        </p:txBody>
      </p:sp>
      <p:pic>
        <p:nvPicPr>
          <p:cNvPr id="4" name="Imagem 3" descr="9783865840127: Mapa mural del mundo classic grande plastificado.140x100cm . Español. National Geographic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624736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mural </a:t>
            </a:r>
            <a:endParaRPr lang="pt-BR" dirty="0"/>
          </a:p>
        </p:txBody>
      </p:sp>
      <p:pic>
        <p:nvPicPr>
          <p:cNvPr id="4" name="Picture 2" descr="Mapa Mundi infantil mod.4 | Mapa mundi infantil, Mapa mund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41886" cy="46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008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Relembrando: mapa mental é </a:t>
            </a:r>
            <a:r>
              <a:rPr lang="pt-BR" dirty="0" smtClean="0"/>
              <a:t>bidimensional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39" y="1844824"/>
            <a:ext cx="6674321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25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2584</TotalTime>
  <Words>236</Words>
  <Application>Microsoft Office PowerPoint</Application>
  <PresentationFormat>Apresentação na tela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Book Antiqua</vt:lpstr>
      <vt:lpstr>Lucida Sans</vt:lpstr>
      <vt:lpstr>Wingdings</vt:lpstr>
      <vt:lpstr>Wingdings 2</vt:lpstr>
      <vt:lpstr>Wingdings 3</vt:lpstr>
      <vt:lpstr>Ápice</vt:lpstr>
      <vt:lpstr>UNIVERSIDADE DE SÃO PAULO  Faculdade de Filosofia, Ciências e Letras de Ribeirão Preto</vt:lpstr>
      <vt:lpstr>Exemplos de representação tridimensional: maquete da sala de aula (visão horizontal)</vt:lpstr>
      <vt:lpstr>Exemplos de representação tridimensional: maquete da sala de aula (visão oblíqua)</vt:lpstr>
      <vt:lpstr>Globo Terrestre: tridimensional</vt:lpstr>
      <vt:lpstr>Maquete do Sistema Solar</vt:lpstr>
      <vt:lpstr>Algumas características das maquetes:</vt:lpstr>
      <vt:lpstr>Atenção</vt:lpstr>
      <vt:lpstr>Mapa mural </vt:lpstr>
      <vt:lpstr>Relembrando: mapa mental é bidimensional</vt:lpstr>
      <vt:lpstr>Para saber mais: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MAGO</dc:creator>
  <cp:lastModifiedBy>User</cp:lastModifiedBy>
  <cp:revision>241</cp:revision>
  <dcterms:created xsi:type="dcterms:W3CDTF">2014-11-07T16:38:53Z</dcterms:created>
  <dcterms:modified xsi:type="dcterms:W3CDTF">2021-05-25T17:53:37Z</dcterms:modified>
</cp:coreProperties>
</file>