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80" r:id="rId3"/>
    <p:sldId id="278" r:id="rId4"/>
    <p:sldId id="279" r:id="rId5"/>
    <p:sldId id="281" r:id="rId6"/>
    <p:sldId id="282" r:id="rId7"/>
    <p:sldId id="286" r:id="rId8"/>
    <p:sldId id="287" r:id="rId9"/>
    <p:sldId id="283" r:id="rId10"/>
    <p:sldId id="263" r:id="rId11"/>
    <p:sldId id="269" r:id="rId12"/>
    <p:sldId id="270" r:id="rId13"/>
    <p:sldId id="292" r:id="rId14"/>
    <p:sldId id="293" r:id="rId15"/>
    <p:sldId id="294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2" r:id="rId31"/>
    <p:sldId id="303" r:id="rId32"/>
    <p:sldId id="304" r:id="rId33"/>
    <p:sldId id="305" r:id="rId34"/>
    <p:sldId id="306" r:id="rId35"/>
    <p:sldId id="307" r:id="rId36"/>
    <p:sldId id="308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1" autoAdjust="0"/>
  </p:normalViewPr>
  <p:slideViewPr>
    <p:cSldViewPr>
      <p:cViewPr>
        <p:scale>
          <a:sx n="76" d="100"/>
          <a:sy n="76" d="100"/>
        </p:scale>
        <p:origin x="-42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1B1577-D751-0045-B61D-DDB0D126F8FC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EF85BC2C-5EF8-F043-8414-BB855318C037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33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  <a:alpha val="33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err="1" smtClean="0">
              <a:solidFill>
                <a:srgbClr val="2A2A39"/>
              </a:solidFill>
            </a:rPr>
            <a:t>Empirista</a:t>
          </a:r>
          <a:endParaRPr lang="en-US" dirty="0">
            <a:solidFill>
              <a:srgbClr val="2A2A39"/>
            </a:solidFill>
          </a:endParaRPr>
        </a:p>
      </dgm:t>
    </dgm:pt>
    <dgm:pt modelId="{66F3B12A-8DF1-6641-B440-3D731C8BDF77}" type="parTrans" cxnId="{286B8963-D88A-7847-9EAB-3FEBAD1A0C15}">
      <dgm:prSet/>
      <dgm:spPr/>
      <dgm:t>
        <a:bodyPr/>
        <a:lstStyle/>
        <a:p>
          <a:endParaRPr lang="en-US"/>
        </a:p>
      </dgm:t>
    </dgm:pt>
    <dgm:pt modelId="{956FC14F-80F2-194D-BFDA-BC45201CE028}" type="sibTrans" cxnId="{286B8963-D88A-7847-9EAB-3FEBAD1A0C15}">
      <dgm:prSet/>
      <dgm:spPr/>
      <dgm:t>
        <a:bodyPr/>
        <a:lstStyle/>
        <a:p>
          <a:endParaRPr lang="en-US"/>
        </a:p>
      </dgm:t>
    </dgm:pt>
    <dgm:pt modelId="{42A278BB-1025-C54B-A955-45D631E442E7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38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  <a:alpha val="38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err="1" smtClean="0">
              <a:solidFill>
                <a:srgbClr val="2A2A39"/>
              </a:solidFill>
            </a:rPr>
            <a:t>Construtivista</a:t>
          </a:r>
          <a:r>
            <a:rPr lang="en-US" dirty="0" smtClean="0">
              <a:solidFill>
                <a:srgbClr val="2A2A39"/>
              </a:solidFill>
            </a:rPr>
            <a:t> (individual) </a:t>
          </a:r>
          <a:endParaRPr lang="en-US" dirty="0">
            <a:solidFill>
              <a:srgbClr val="2A2A39"/>
            </a:solidFill>
          </a:endParaRPr>
        </a:p>
      </dgm:t>
    </dgm:pt>
    <dgm:pt modelId="{21D4F1A8-64BD-3E45-AAB2-36987BAA56F9}" type="parTrans" cxnId="{1F40F66A-A863-034F-A260-5FFC569C5CF6}">
      <dgm:prSet/>
      <dgm:spPr/>
      <dgm:t>
        <a:bodyPr/>
        <a:lstStyle/>
        <a:p>
          <a:endParaRPr lang="en-US"/>
        </a:p>
      </dgm:t>
    </dgm:pt>
    <dgm:pt modelId="{A6B2AEBE-2806-F048-830B-A92AC78FCDD5}" type="sibTrans" cxnId="{1F40F66A-A863-034F-A260-5FFC569C5CF6}">
      <dgm:prSet/>
      <dgm:spPr/>
      <dgm:t>
        <a:bodyPr/>
        <a:lstStyle/>
        <a:p>
          <a:endParaRPr lang="en-US"/>
        </a:p>
      </dgm:t>
    </dgm:pt>
    <dgm:pt modelId="{71B3F247-3CF1-6746-9412-E6698238081D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86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  <a:alpha val="86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Construtivista</a:t>
          </a: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 (social)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D0813C7F-BE34-AE4F-A7F6-7550B02B9B72}" type="parTrans" cxnId="{8C768D1B-C82C-4C4B-962C-53E39884054E}">
      <dgm:prSet/>
      <dgm:spPr/>
      <dgm:t>
        <a:bodyPr/>
        <a:lstStyle/>
        <a:p>
          <a:endParaRPr lang="en-US"/>
        </a:p>
      </dgm:t>
    </dgm:pt>
    <dgm:pt modelId="{04BB94B1-6955-6540-A260-B7B895DA3B5D}" type="sibTrans" cxnId="{8C768D1B-C82C-4C4B-962C-53E39884054E}">
      <dgm:prSet/>
      <dgm:spPr/>
      <dgm:t>
        <a:bodyPr/>
        <a:lstStyle/>
        <a:p>
          <a:endParaRPr lang="en-US"/>
        </a:p>
      </dgm:t>
    </dgm:pt>
    <dgm:pt modelId="{7E584B26-47D6-CA42-8B00-18596848DFFB}" type="pres">
      <dgm:prSet presAssocID="{B51B1577-D751-0045-B61D-DDB0D126F8FC}" presName="CompostProcess" presStyleCnt="0">
        <dgm:presLayoutVars>
          <dgm:dir/>
          <dgm:resizeHandles val="exact"/>
        </dgm:presLayoutVars>
      </dgm:prSet>
      <dgm:spPr/>
    </dgm:pt>
    <dgm:pt modelId="{2B203390-8E53-7E4B-AD5E-91467652BCFF}" type="pres">
      <dgm:prSet presAssocID="{B51B1577-D751-0045-B61D-DDB0D126F8FC}" presName="arrow" presStyleLbl="bgShp" presStyleIdx="0" presStyleCnt="1"/>
      <dgm:spPr/>
    </dgm:pt>
    <dgm:pt modelId="{DFCE775F-F88B-4640-8C2C-CA92A012FC8F}" type="pres">
      <dgm:prSet presAssocID="{B51B1577-D751-0045-B61D-DDB0D126F8FC}" presName="linearProcess" presStyleCnt="0"/>
      <dgm:spPr/>
    </dgm:pt>
    <dgm:pt modelId="{80CC5ABA-9854-614B-9B66-673FD316530F}" type="pres">
      <dgm:prSet presAssocID="{EF85BC2C-5EF8-F043-8414-BB855318C03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5254E-F1A6-2043-B385-D67B30555FA3}" type="pres">
      <dgm:prSet presAssocID="{956FC14F-80F2-194D-BFDA-BC45201CE028}" presName="sibTrans" presStyleCnt="0"/>
      <dgm:spPr/>
    </dgm:pt>
    <dgm:pt modelId="{770AE48E-DEA9-5845-B42C-8E91CED96550}" type="pres">
      <dgm:prSet presAssocID="{42A278BB-1025-C54B-A955-45D631E442E7}" presName="textNode" presStyleLbl="node1" presStyleIdx="1" presStyleCnt="3">
        <dgm:presLayoutVars>
          <dgm:bulletEnabled val="1"/>
        </dgm:presLayoutVars>
      </dgm:prSet>
      <dgm:spPr/>
    </dgm:pt>
    <dgm:pt modelId="{58107D69-40B9-E94D-9118-8FA65BBF978A}" type="pres">
      <dgm:prSet presAssocID="{A6B2AEBE-2806-F048-830B-A92AC78FCDD5}" presName="sibTrans" presStyleCnt="0"/>
      <dgm:spPr/>
    </dgm:pt>
    <dgm:pt modelId="{A24598EA-5762-4042-BF6C-260D442347C2}" type="pres">
      <dgm:prSet presAssocID="{71B3F247-3CF1-6746-9412-E6698238081D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B5DDA35-92BA-C744-91A2-541548412523}" type="presOf" srcId="{EF85BC2C-5EF8-F043-8414-BB855318C037}" destId="{80CC5ABA-9854-614B-9B66-673FD316530F}" srcOrd="0" destOrd="0" presId="urn:microsoft.com/office/officeart/2005/8/layout/hProcess9"/>
    <dgm:cxn modelId="{CEEA2967-B09D-EC40-B1CF-3900BAF943ED}" type="presOf" srcId="{42A278BB-1025-C54B-A955-45D631E442E7}" destId="{770AE48E-DEA9-5845-B42C-8E91CED96550}" srcOrd="0" destOrd="0" presId="urn:microsoft.com/office/officeart/2005/8/layout/hProcess9"/>
    <dgm:cxn modelId="{42DF1669-C64D-ED41-BAD6-1D12080A3951}" type="presOf" srcId="{B51B1577-D751-0045-B61D-DDB0D126F8FC}" destId="{7E584B26-47D6-CA42-8B00-18596848DFFB}" srcOrd="0" destOrd="0" presId="urn:microsoft.com/office/officeart/2005/8/layout/hProcess9"/>
    <dgm:cxn modelId="{286B8963-D88A-7847-9EAB-3FEBAD1A0C15}" srcId="{B51B1577-D751-0045-B61D-DDB0D126F8FC}" destId="{EF85BC2C-5EF8-F043-8414-BB855318C037}" srcOrd="0" destOrd="0" parTransId="{66F3B12A-8DF1-6641-B440-3D731C8BDF77}" sibTransId="{956FC14F-80F2-194D-BFDA-BC45201CE028}"/>
    <dgm:cxn modelId="{0874D8BB-7DF8-1048-B8B2-5E0C679CDFFE}" type="presOf" srcId="{71B3F247-3CF1-6746-9412-E6698238081D}" destId="{A24598EA-5762-4042-BF6C-260D442347C2}" srcOrd="0" destOrd="0" presId="urn:microsoft.com/office/officeart/2005/8/layout/hProcess9"/>
    <dgm:cxn modelId="{1F40F66A-A863-034F-A260-5FFC569C5CF6}" srcId="{B51B1577-D751-0045-B61D-DDB0D126F8FC}" destId="{42A278BB-1025-C54B-A955-45D631E442E7}" srcOrd="1" destOrd="0" parTransId="{21D4F1A8-64BD-3E45-AAB2-36987BAA56F9}" sibTransId="{A6B2AEBE-2806-F048-830B-A92AC78FCDD5}"/>
    <dgm:cxn modelId="{8C768D1B-C82C-4C4B-962C-53E39884054E}" srcId="{B51B1577-D751-0045-B61D-DDB0D126F8FC}" destId="{71B3F247-3CF1-6746-9412-E6698238081D}" srcOrd="2" destOrd="0" parTransId="{D0813C7F-BE34-AE4F-A7F6-7550B02B9B72}" sibTransId="{04BB94B1-6955-6540-A260-B7B895DA3B5D}"/>
    <dgm:cxn modelId="{3C6A4E64-8902-E145-AC30-1D000F47DC63}" type="presParOf" srcId="{7E584B26-47D6-CA42-8B00-18596848DFFB}" destId="{2B203390-8E53-7E4B-AD5E-91467652BCFF}" srcOrd="0" destOrd="0" presId="urn:microsoft.com/office/officeart/2005/8/layout/hProcess9"/>
    <dgm:cxn modelId="{5B756C82-4BA9-D942-ADF5-09A6A6A0EF79}" type="presParOf" srcId="{7E584B26-47D6-CA42-8B00-18596848DFFB}" destId="{DFCE775F-F88B-4640-8C2C-CA92A012FC8F}" srcOrd="1" destOrd="0" presId="urn:microsoft.com/office/officeart/2005/8/layout/hProcess9"/>
    <dgm:cxn modelId="{9AAF4899-DAE1-7045-9BB5-014DBE350148}" type="presParOf" srcId="{DFCE775F-F88B-4640-8C2C-CA92A012FC8F}" destId="{80CC5ABA-9854-614B-9B66-673FD316530F}" srcOrd="0" destOrd="0" presId="urn:microsoft.com/office/officeart/2005/8/layout/hProcess9"/>
    <dgm:cxn modelId="{5395DCEC-8C85-B649-8CC4-2BE1ABCBAC2D}" type="presParOf" srcId="{DFCE775F-F88B-4640-8C2C-CA92A012FC8F}" destId="{EA25254E-F1A6-2043-B385-D67B30555FA3}" srcOrd="1" destOrd="0" presId="urn:microsoft.com/office/officeart/2005/8/layout/hProcess9"/>
    <dgm:cxn modelId="{65F30B03-1CA5-D942-A35D-6A4610458F54}" type="presParOf" srcId="{DFCE775F-F88B-4640-8C2C-CA92A012FC8F}" destId="{770AE48E-DEA9-5845-B42C-8E91CED96550}" srcOrd="2" destOrd="0" presId="urn:microsoft.com/office/officeart/2005/8/layout/hProcess9"/>
    <dgm:cxn modelId="{50676C65-1EA7-EA46-8AA4-E58297148D1D}" type="presParOf" srcId="{DFCE775F-F88B-4640-8C2C-CA92A012FC8F}" destId="{58107D69-40B9-E94D-9118-8FA65BBF978A}" srcOrd="3" destOrd="0" presId="urn:microsoft.com/office/officeart/2005/8/layout/hProcess9"/>
    <dgm:cxn modelId="{08FE9196-445E-E14F-BC21-FB4E72602D1E}" type="presParOf" srcId="{DFCE775F-F88B-4640-8C2C-CA92A012FC8F}" destId="{A24598EA-5762-4042-BF6C-260D442347C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B1577-D751-0045-B61D-DDB0D126F8FC}" type="doc">
      <dgm:prSet loTypeId="urn:microsoft.com/office/officeart/2005/8/layout/hProcess9" loCatId="" qsTypeId="urn:microsoft.com/office/officeart/2005/8/quickstyle/simple4" qsCatId="simple" csTypeId="urn:microsoft.com/office/officeart/2005/8/colors/accent1_2" csCatId="accent1" phldr="1"/>
      <dgm:spPr/>
    </dgm:pt>
    <dgm:pt modelId="{EF85BC2C-5EF8-F043-8414-BB855318C037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25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  <a:alpha val="2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err="1" smtClean="0">
              <a:solidFill>
                <a:srgbClr val="2A2A39"/>
              </a:solidFill>
            </a:rPr>
            <a:t>Empirista</a:t>
          </a:r>
          <a:endParaRPr lang="en-US" dirty="0" smtClean="0">
            <a:solidFill>
              <a:srgbClr val="2A2A39"/>
            </a:solidFill>
          </a:endParaRPr>
        </a:p>
        <a:p>
          <a:r>
            <a:rPr lang="en-US" dirty="0" err="1" smtClean="0">
              <a:solidFill>
                <a:srgbClr val="2A2A39"/>
              </a:solidFill>
            </a:rPr>
            <a:t>Tradicional</a:t>
          </a:r>
          <a:endParaRPr lang="en-US" dirty="0" smtClean="0">
            <a:solidFill>
              <a:srgbClr val="2A2A39"/>
            </a:solidFill>
          </a:endParaRPr>
        </a:p>
        <a:p>
          <a:r>
            <a:rPr lang="en-US" dirty="0" err="1" smtClean="0">
              <a:solidFill>
                <a:srgbClr val="2A2A39"/>
              </a:solidFill>
            </a:rPr>
            <a:t>Transmiss</a:t>
          </a:r>
          <a:r>
            <a:rPr lang="en-US" dirty="0" err="1" smtClean="0">
              <a:solidFill>
                <a:srgbClr val="2A2A39"/>
              </a:solidFill>
            </a:rPr>
            <a:t>ão</a:t>
          </a:r>
          <a:r>
            <a:rPr lang="en-US" dirty="0" smtClean="0">
              <a:solidFill>
                <a:srgbClr val="2A2A39"/>
              </a:solidFill>
            </a:rPr>
            <a:t>/</a:t>
          </a:r>
          <a:r>
            <a:rPr lang="en-US" dirty="0" err="1" smtClean="0">
              <a:solidFill>
                <a:srgbClr val="2A2A39"/>
              </a:solidFill>
            </a:rPr>
            <a:t>recepção</a:t>
          </a:r>
          <a:endParaRPr lang="en-US" dirty="0">
            <a:solidFill>
              <a:srgbClr val="2A2A39"/>
            </a:solidFill>
          </a:endParaRPr>
        </a:p>
      </dgm:t>
    </dgm:pt>
    <dgm:pt modelId="{66F3B12A-8DF1-6641-B440-3D731C8BDF77}" type="parTrans" cxnId="{286B8963-D88A-7847-9EAB-3FEBAD1A0C15}">
      <dgm:prSet/>
      <dgm:spPr/>
      <dgm:t>
        <a:bodyPr/>
        <a:lstStyle/>
        <a:p>
          <a:endParaRPr lang="en-US"/>
        </a:p>
      </dgm:t>
    </dgm:pt>
    <dgm:pt modelId="{956FC14F-80F2-194D-BFDA-BC45201CE028}" type="sibTrans" cxnId="{286B8963-D88A-7847-9EAB-3FEBAD1A0C15}">
      <dgm:prSet/>
      <dgm:spPr/>
      <dgm:t>
        <a:bodyPr/>
        <a:lstStyle/>
        <a:p>
          <a:endParaRPr lang="en-US"/>
        </a:p>
      </dgm:t>
    </dgm:pt>
    <dgm:pt modelId="{42A278BB-1025-C54B-A955-45D631E442E7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51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  <a:alpha val="51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err="1" smtClean="0">
              <a:solidFill>
                <a:srgbClr val="2A2A39"/>
              </a:solidFill>
            </a:rPr>
            <a:t>Construtivista</a:t>
          </a:r>
          <a:r>
            <a:rPr lang="en-US" dirty="0" smtClean="0">
              <a:solidFill>
                <a:srgbClr val="2A2A39"/>
              </a:solidFill>
            </a:rPr>
            <a:t> (individual)</a:t>
          </a:r>
        </a:p>
        <a:p>
          <a:r>
            <a:rPr lang="en-US" dirty="0" smtClean="0">
              <a:solidFill>
                <a:srgbClr val="2A2A39"/>
              </a:solidFill>
            </a:rPr>
            <a:t>Piaget</a:t>
          </a:r>
        </a:p>
        <a:p>
          <a:r>
            <a:rPr lang="en-US" dirty="0" smtClean="0">
              <a:solidFill>
                <a:srgbClr val="2A2A39"/>
              </a:solidFill>
            </a:rPr>
            <a:t> </a:t>
          </a:r>
          <a:r>
            <a:rPr lang="en-US" dirty="0" err="1" smtClean="0">
              <a:solidFill>
                <a:srgbClr val="2A2A39"/>
              </a:solidFill>
            </a:rPr>
            <a:t>Intera</a:t>
          </a:r>
          <a:r>
            <a:rPr lang="en-US" dirty="0" err="1" smtClean="0">
              <a:solidFill>
                <a:srgbClr val="2A2A39"/>
              </a:solidFill>
            </a:rPr>
            <a:t>ções</a:t>
          </a:r>
          <a:r>
            <a:rPr lang="en-US" dirty="0" smtClean="0">
              <a:solidFill>
                <a:srgbClr val="2A2A39"/>
              </a:solidFill>
            </a:rPr>
            <a:t> com </a:t>
          </a:r>
          <a:r>
            <a:rPr lang="en-US" dirty="0" err="1" smtClean="0">
              <a:solidFill>
                <a:srgbClr val="2A2A39"/>
              </a:solidFill>
            </a:rPr>
            <a:t>eventos</a:t>
          </a:r>
          <a:r>
            <a:rPr lang="en-US" dirty="0" smtClean="0">
              <a:solidFill>
                <a:srgbClr val="2A2A39"/>
              </a:solidFill>
            </a:rPr>
            <a:t> </a:t>
          </a:r>
          <a:r>
            <a:rPr lang="en-US" dirty="0" err="1" smtClean="0">
              <a:solidFill>
                <a:srgbClr val="2A2A39"/>
              </a:solidFill>
            </a:rPr>
            <a:t>físicos</a:t>
          </a:r>
          <a:endParaRPr lang="en-US" dirty="0" smtClean="0">
            <a:solidFill>
              <a:srgbClr val="2A2A39"/>
            </a:solidFill>
          </a:endParaRPr>
        </a:p>
        <a:p>
          <a:r>
            <a:rPr lang="en-US" dirty="0" err="1" smtClean="0">
              <a:solidFill>
                <a:srgbClr val="2A2A39"/>
              </a:solidFill>
            </a:rPr>
            <a:t>Atividades</a:t>
          </a:r>
          <a:r>
            <a:rPr lang="en-US" dirty="0" smtClean="0">
              <a:solidFill>
                <a:srgbClr val="2A2A39"/>
              </a:solidFill>
            </a:rPr>
            <a:t> </a:t>
          </a:r>
          <a:r>
            <a:rPr lang="en-US" dirty="0" err="1" smtClean="0">
              <a:solidFill>
                <a:srgbClr val="2A2A39"/>
              </a:solidFill>
            </a:rPr>
            <a:t>práticas</a:t>
          </a:r>
          <a:r>
            <a:rPr lang="en-US" dirty="0" smtClean="0">
              <a:solidFill>
                <a:srgbClr val="2A2A39"/>
              </a:solidFill>
            </a:rPr>
            <a:t> </a:t>
          </a:r>
          <a:r>
            <a:rPr lang="en-US" dirty="0" err="1" smtClean="0">
              <a:solidFill>
                <a:srgbClr val="2A2A39"/>
              </a:solidFill>
            </a:rPr>
            <a:t>que</a:t>
          </a:r>
          <a:r>
            <a:rPr lang="en-US" dirty="0" smtClean="0">
              <a:solidFill>
                <a:srgbClr val="2A2A39"/>
              </a:solidFill>
            </a:rPr>
            <a:t> </a:t>
          </a:r>
          <a:r>
            <a:rPr lang="en-US" dirty="0" err="1" smtClean="0">
              <a:solidFill>
                <a:srgbClr val="2A2A39"/>
              </a:solidFill>
            </a:rPr>
            <a:t>desafiem</a:t>
          </a:r>
          <a:r>
            <a:rPr lang="en-US" dirty="0" smtClean="0">
              <a:solidFill>
                <a:srgbClr val="2A2A39"/>
              </a:solidFill>
            </a:rPr>
            <a:t> </a:t>
          </a:r>
          <a:r>
            <a:rPr lang="en-US" dirty="0" err="1" smtClean="0">
              <a:solidFill>
                <a:srgbClr val="2A2A39"/>
              </a:solidFill>
            </a:rPr>
            <a:t>concepções</a:t>
          </a:r>
          <a:r>
            <a:rPr lang="en-US" dirty="0" smtClean="0">
              <a:solidFill>
                <a:srgbClr val="2A2A39"/>
              </a:solidFill>
            </a:rPr>
            <a:t> </a:t>
          </a:r>
          <a:r>
            <a:rPr lang="en-US" dirty="0" err="1" smtClean="0">
              <a:solidFill>
                <a:srgbClr val="2A2A39"/>
              </a:solidFill>
            </a:rPr>
            <a:t>prévias</a:t>
          </a:r>
          <a:endParaRPr lang="en-US" dirty="0">
            <a:solidFill>
              <a:srgbClr val="2A2A39"/>
            </a:solidFill>
          </a:endParaRPr>
        </a:p>
      </dgm:t>
    </dgm:pt>
    <dgm:pt modelId="{21D4F1A8-64BD-3E45-AAB2-36987BAA56F9}" type="parTrans" cxnId="{1F40F66A-A863-034F-A260-5FFC569C5CF6}">
      <dgm:prSet/>
      <dgm:spPr/>
      <dgm:t>
        <a:bodyPr/>
        <a:lstStyle/>
        <a:p>
          <a:endParaRPr lang="en-US"/>
        </a:p>
      </dgm:t>
    </dgm:pt>
    <dgm:pt modelId="{A6B2AEBE-2806-F048-830B-A92AC78FCDD5}" type="sibTrans" cxnId="{1F40F66A-A863-034F-A260-5FFC569C5CF6}">
      <dgm:prSet/>
      <dgm:spPr/>
      <dgm:t>
        <a:bodyPr/>
        <a:lstStyle/>
        <a:p>
          <a:endParaRPr lang="en-US"/>
        </a:p>
      </dgm:t>
    </dgm:pt>
    <dgm:pt modelId="{71B3F247-3CF1-6746-9412-E6698238081D}">
      <dgm:prSet phldrT="[Text]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77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  <a:alpha val="77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Construtivista</a:t>
          </a: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 (social)</a:t>
          </a:r>
        </a:p>
        <a:p>
          <a:r>
            <a:rPr lang="en-US" b="0" dirty="0" err="1" smtClean="0">
              <a:solidFill>
                <a:srgbClr val="2A2A39"/>
              </a:solidFill>
            </a:rPr>
            <a:t>Vygotsky</a:t>
          </a:r>
          <a:r>
            <a:rPr lang="en-US" b="0" dirty="0" smtClean="0">
              <a:solidFill>
                <a:srgbClr val="2A2A39"/>
              </a:solidFill>
            </a:rPr>
            <a:t> </a:t>
          </a:r>
          <a:endParaRPr lang="en-US" dirty="0" smtClean="0">
            <a:solidFill>
              <a:srgbClr val="2A2A39"/>
            </a:solidFill>
          </a:endParaRPr>
        </a:p>
        <a:p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Encultura</a:t>
          </a:r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ção</a:t>
          </a: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nos</a:t>
          </a: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discursos</a:t>
          </a: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científicos</a:t>
          </a:r>
          <a:endParaRPr lang="en-US" dirty="0" smtClean="0">
            <a:solidFill>
              <a:schemeClr val="tx1">
                <a:lumMod val="50000"/>
              </a:schemeClr>
            </a:solidFill>
          </a:endParaRPr>
        </a:p>
        <a:p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Pr</a:t>
          </a:r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áticas</a:t>
          </a: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científicas</a:t>
          </a:r>
          <a:endParaRPr lang="en-US" dirty="0" smtClean="0">
            <a:solidFill>
              <a:schemeClr val="tx1">
                <a:lumMod val="50000"/>
              </a:schemeClr>
            </a:solidFill>
          </a:endParaRPr>
        </a:p>
        <a:p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Intera</a:t>
          </a:r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ção</a:t>
          </a: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 de </a:t>
          </a:r>
          <a:r>
            <a:rPr lang="en-US" dirty="0" err="1" smtClean="0">
              <a:solidFill>
                <a:schemeClr val="tx1">
                  <a:lumMod val="50000"/>
                </a:schemeClr>
              </a:solidFill>
            </a:rPr>
            <a:t>conhecimento</a:t>
          </a:r>
          <a:r>
            <a:rPr lang="en-US" dirty="0" smtClean="0">
              <a:solidFill>
                <a:schemeClr val="tx1">
                  <a:lumMod val="50000"/>
                </a:schemeClr>
              </a:solidFill>
            </a:rPr>
            <a:t> formal e informal</a:t>
          </a:r>
          <a:endParaRPr lang="en-US" dirty="0">
            <a:solidFill>
              <a:schemeClr val="tx1">
                <a:lumMod val="50000"/>
              </a:schemeClr>
            </a:solidFill>
          </a:endParaRPr>
        </a:p>
      </dgm:t>
    </dgm:pt>
    <dgm:pt modelId="{D0813C7F-BE34-AE4F-A7F6-7550B02B9B72}" type="parTrans" cxnId="{8C768D1B-C82C-4C4B-962C-53E39884054E}">
      <dgm:prSet/>
      <dgm:spPr/>
      <dgm:t>
        <a:bodyPr/>
        <a:lstStyle/>
        <a:p>
          <a:endParaRPr lang="en-US"/>
        </a:p>
      </dgm:t>
    </dgm:pt>
    <dgm:pt modelId="{04BB94B1-6955-6540-A260-B7B895DA3B5D}" type="sibTrans" cxnId="{8C768D1B-C82C-4C4B-962C-53E39884054E}">
      <dgm:prSet/>
      <dgm:spPr/>
      <dgm:t>
        <a:bodyPr/>
        <a:lstStyle/>
        <a:p>
          <a:endParaRPr lang="en-US"/>
        </a:p>
      </dgm:t>
    </dgm:pt>
    <dgm:pt modelId="{7E584B26-47D6-CA42-8B00-18596848DFFB}" type="pres">
      <dgm:prSet presAssocID="{B51B1577-D751-0045-B61D-DDB0D126F8FC}" presName="CompostProcess" presStyleCnt="0">
        <dgm:presLayoutVars>
          <dgm:dir/>
          <dgm:resizeHandles val="exact"/>
        </dgm:presLayoutVars>
      </dgm:prSet>
      <dgm:spPr/>
    </dgm:pt>
    <dgm:pt modelId="{2B203390-8E53-7E4B-AD5E-91467652BCFF}" type="pres">
      <dgm:prSet presAssocID="{B51B1577-D751-0045-B61D-DDB0D126F8FC}" presName="arrow" presStyleLbl="bgShp" presStyleIdx="0" presStyleCnt="1" custScaleX="117647" custLinFactNeighborX="17870" custLinFactNeighborY="2778"/>
      <dgm:spPr/>
    </dgm:pt>
    <dgm:pt modelId="{DFCE775F-F88B-4640-8C2C-CA92A012FC8F}" type="pres">
      <dgm:prSet presAssocID="{B51B1577-D751-0045-B61D-DDB0D126F8FC}" presName="linearProcess" presStyleCnt="0"/>
      <dgm:spPr/>
    </dgm:pt>
    <dgm:pt modelId="{80CC5ABA-9854-614B-9B66-673FD316530F}" type="pres">
      <dgm:prSet presAssocID="{EF85BC2C-5EF8-F043-8414-BB855318C037}" presName="textNode" presStyleLbl="node1" presStyleIdx="0" presStyleCnt="3" custScaleY="1944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5254E-F1A6-2043-B385-D67B30555FA3}" type="pres">
      <dgm:prSet presAssocID="{956FC14F-80F2-194D-BFDA-BC45201CE028}" presName="sibTrans" presStyleCnt="0"/>
      <dgm:spPr/>
    </dgm:pt>
    <dgm:pt modelId="{770AE48E-DEA9-5845-B42C-8E91CED96550}" type="pres">
      <dgm:prSet presAssocID="{42A278BB-1025-C54B-A955-45D631E442E7}" presName="textNode" presStyleLbl="node1" presStyleIdx="1" presStyleCnt="3" custScaleY="18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107D69-40B9-E94D-9118-8FA65BBF978A}" type="pres">
      <dgm:prSet presAssocID="{A6B2AEBE-2806-F048-830B-A92AC78FCDD5}" presName="sibTrans" presStyleCnt="0"/>
      <dgm:spPr/>
    </dgm:pt>
    <dgm:pt modelId="{A24598EA-5762-4042-BF6C-260D442347C2}" type="pres">
      <dgm:prSet presAssocID="{71B3F247-3CF1-6746-9412-E6698238081D}" presName="textNode" presStyleLbl="node1" presStyleIdx="2" presStyleCnt="3" custScaleY="187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A34D1D6-4761-FE4E-9DFC-B1B82CA416C6}" type="presOf" srcId="{EF85BC2C-5EF8-F043-8414-BB855318C037}" destId="{80CC5ABA-9854-614B-9B66-673FD316530F}" srcOrd="0" destOrd="0" presId="urn:microsoft.com/office/officeart/2005/8/layout/hProcess9"/>
    <dgm:cxn modelId="{272472E7-1942-2545-B312-D53E755B84D5}" type="presOf" srcId="{71B3F247-3CF1-6746-9412-E6698238081D}" destId="{A24598EA-5762-4042-BF6C-260D442347C2}" srcOrd="0" destOrd="0" presId="urn:microsoft.com/office/officeart/2005/8/layout/hProcess9"/>
    <dgm:cxn modelId="{A93975C5-A499-5741-AC42-7E28EFB9170E}" type="presOf" srcId="{42A278BB-1025-C54B-A955-45D631E442E7}" destId="{770AE48E-DEA9-5845-B42C-8E91CED96550}" srcOrd="0" destOrd="0" presId="urn:microsoft.com/office/officeart/2005/8/layout/hProcess9"/>
    <dgm:cxn modelId="{609E24CE-C419-554F-928B-809310BEB2F0}" type="presOf" srcId="{B51B1577-D751-0045-B61D-DDB0D126F8FC}" destId="{7E584B26-47D6-CA42-8B00-18596848DFFB}" srcOrd="0" destOrd="0" presId="urn:microsoft.com/office/officeart/2005/8/layout/hProcess9"/>
    <dgm:cxn modelId="{286B8963-D88A-7847-9EAB-3FEBAD1A0C15}" srcId="{B51B1577-D751-0045-B61D-DDB0D126F8FC}" destId="{EF85BC2C-5EF8-F043-8414-BB855318C037}" srcOrd="0" destOrd="0" parTransId="{66F3B12A-8DF1-6641-B440-3D731C8BDF77}" sibTransId="{956FC14F-80F2-194D-BFDA-BC45201CE028}"/>
    <dgm:cxn modelId="{1F40F66A-A863-034F-A260-5FFC569C5CF6}" srcId="{B51B1577-D751-0045-B61D-DDB0D126F8FC}" destId="{42A278BB-1025-C54B-A955-45D631E442E7}" srcOrd="1" destOrd="0" parTransId="{21D4F1A8-64BD-3E45-AAB2-36987BAA56F9}" sibTransId="{A6B2AEBE-2806-F048-830B-A92AC78FCDD5}"/>
    <dgm:cxn modelId="{8C768D1B-C82C-4C4B-962C-53E39884054E}" srcId="{B51B1577-D751-0045-B61D-DDB0D126F8FC}" destId="{71B3F247-3CF1-6746-9412-E6698238081D}" srcOrd="2" destOrd="0" parTransId="{D0813C7F-BE34-AE4F-A7F6-7550B02B9B72}" sibTransId="{04BB94B1-6955-6540-A260-B7B895DA3B5D}"/>
    <dgm:cxn modelId="{CE8BB1B0-3F6F-3840-A86F-535166EA250F}" type="presParOf" srcId="{7E584B26-47D6-CA42-8B00-18596848DFFB}" destId="{2B203390-8E53-7E4B-AD5E-91467652BCFF}" srcOrd="0" destOrd="0" presId="urn:microsoft.com/office/officeart/2005/8/layout/hProcess9"/>
    <dgm:cxn modelId="{27CDBFED-FE11-4B4A-B9DF-F5586B4BE571}" type="presParOf" srcId="{7E584B26-47D6-CA42-8B00-18596848DFFB}" destId="{DFCE775F-F88B-4640-8C2C-CA92A012FC8F}" srcOrd="1" destOrd="0" presId="urn:microsoft.com/office/officeart/2005/8/layout/hProcess9"/>
    <dgm:cxn modelId="{3E8DD5BF-5B9B-2C42-8E10-6A6620A6D0A5}" type="presParOf" srcId="{DFCE775F-F88B-4640-8C2C-CA92A012FC8F}" destId="{80CC5ABA-9854-614B-9B66-673FD316530F}" srcOrd="0" destOrd="0" presId="urn:microsoft.com/office/officeart/2005/8/layout/hProcess9"/>
    <dgm:cxn modelId="{4C6C622E-551F-6B46-A78F-FD212C4006C1}" type="presParOf" srcId="{DFCE775F-F88B-4640-8C2C-CA92A012FC8F}" destId="{EA25254E-F1A6-2043-B385-D67B30555FA3}" srcOrd="1" destOrd="0" presId="urn:microsoft.com/office/officeart/2005/8/layout/hProcess9"/>
    <dgm:cxn modelId="{7C14499D-4FFE-6642-913F-87771CA06642}" type="presParOf" srcId="{DFCE775F-F88B-4640-8C2C-CA92A012FC8F}" destId="{770AE48E-DEA9-5845-B42C-8E91CED96550}" srcOrd="2" destOrd="0" presId="urn:microsoft.com/office/officeart/2005/8/layout/hProcess9"/>
    <dgm:cxn modelId="{8C2673B6-2587-E649-8590-EE84AF70C67F}" type="presParOf" srcId="{DFCE775F-F88B-4640-8C2C-CA92A012FC8F}" destId="{58107D69-40B9-E94D-9118-8FA65BBF978A}" srcOrd="3" destOrd="0" presId="urn:microsoft.com/office/officeart/2005/8/layout/hProcess9"/>
    <dgm:cxn modelId="{AC877BA5-1D60-4844-8FD3-2E878ADFCD12}" type="presParOf" srcId="{DFCE775F-F88B-4640-8C2C-CA92A012FC8F}" destId="{A24598EA-5762-4042-BF6C-260D442347C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03390-8E53-7E4B-AD5E-91467652BCFF}">
      <dsp:nvSpPr>
        <dsp:cNvPr id="0" name=""/>
        <dsp:cNvSpPr/>
      </dsp:nvSpPr>
      <dsp:spPr>
        <a:xfrm>
          <a:off x="582929" y="0"/>
          <a:ext cx="6606540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CC5ABA-9854-614B-9B66-673FD316530F}">
      <dsp:nvSpPr>
        <dsp:cNvPr id="0" name=""/>
        <dsp:cNvSpPr/>
      </dsp:nvSpPr>
      <dsp:spPr>
        <a:xfrm>
          <a:off x="8349" y="1234440"/>
          <a:ext cx="2501741" cy="164592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33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  <a:alpha val="33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2A2A39"/>
              </a:solidFill>
            </a:rPr>
            <a:t>Empirista</a:t>
          </a:r>
          <a:endParaRPr lang="en-US" sz="2800" kern="1200" dirty="0">
            <a:solidFill>
              <a:srgbClr val="2A2A39"/>
            </a:solidFill>
          </a:endParaRPr>
        </a:p>
      </dsp:txBody>
      <dsp:txXfrm>
        <a:off x="88696" y="1314787"/>
        <a:ext cx="2341047" cy="1485226"/>
      </dsp:txXfrm>
    </dsp:sp>
    <dsp:sp modelId="{770AE48E-DEA9-5845-B42C-8E91CED96550}">
      <dsp:nvSpPr>
        <dsp:cNvPr id="0" name=""/>
        <dsp:cNvSpPr/>
      </dsp:nvSpPr>
      <dsp:spPr>
        <a:xfrm>
          <a:off x="2635329" y="1234440"/>
          <a:ext cx="2501741" cy="164592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38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  <a:alpha val="38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2A2A39"/>
              </a:solidFill>
            </a:rPr>
            <a:t>Construtivista</a:t>
          </a:r>
          <a:r>
            <a:rPr lang="en-US" sz="2800" kern="1200" dirty="0" smtClean="0">
              <a:solidFill>
                <a:srgbClr val="2A2A39"/>
              </a:solidFill>
            </a:rPr>
            <a:t> (individual) </a:t>
          </a:r>
          <a:endParaRPr lang="en-US" sz="2800" kern="1200" dirty="0">
            <a:solidFill>
              <a:srgbClr val="2A2A39"/>
            </a:solidFill>
          </a:endParaRPr>
        </a:p>
      </dsp:txBody>
      <dsp:txXfrm>
        <a:off x="2715676" y="1314787"/>
        <a:ext cx="2341047" cy="1485226"/>
      </dsp:txXfrm>
    </dsp:sp>
    <dsp:sp modelId="{A24598EA-5762-4042-BF6C-260D442347C2}">
      <dsp:nvSpPr>
        <dsp:cNvPr id="0" name=""/>
        <dsp:cNvSpPr/>
      </dsp:nvSpPr>
      <dsp:spPr>
        <a:xfrm>
          <a:off x="5262309" y="1234440"/>
          <a:ext cx="2501741" cy="164592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86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  <a:alpha val="86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tx1">
                  <a:lumMod val="50000"/>
                </a:schemeClr>
              </a:solidFill>
            </a:rPr>
            <a:t>Construtivista</a:t>
          </a:r>
          <a:r>
            <a:rPr lang="en-US" sz="2800" kern="1200" dirty="0" smtClean="0">
              <a:solidFill>
                <a:schemeClr val="tx1">
                  <a:lumMod val="50000"/>
                </a:schemeClr>
              </a:solidFill>
            </a:rPr>
            <a:t> (social)</a:t>
          </a:r>
          <a:endParaRPr lang="en-US" sz="2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342656" y="1314787"/>
        <a:ext cx="2341047" cy="1485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03390-8E53-7E4B-AD5E-91467652BCFF}">
      <dsp:nvSpPr>
        <dsp:cNvPr id="0" name=""/>
        <dsp:cNvSpPr/>
      </dsp:nvSpPr>
      <dsp:spPr>
        <a:xfrm>
          <a:off x="3" y="0"/>
          <a:ext cx="7772396" cy="54864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0CC5ABA-9854-614B-9B66-673FD316530F}">
      <dsp:nvSpPr>
        <dsp:cNvPr id="0" name=""/>
        <dsp:cNvSpPr/>
      </dsp:nvSpPr>
      <dsp:spPr>
        <a:xfrm>
          <a:off x="3795" y="609604"/>
          <a:ext cx="2504777" cy="426719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25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  <a:alpha val="2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2A2A39"/>
              </a:solidFill>
            </a:rPr>
            <a:t>Empirista</a:t>
          </a:r>
          <a:endParaRPr lang="en-US" sz="2000" kern="1200" dirty="0" smtClean="0">
            <a:solidFill>
              <a:srgbClr val="2A2A39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2A2A39"/>
              </a:solidFill>
            </a:rPr>
            <a:t>Tradicional</a:t>
          </a:r>
          <a:endParaRPr lang="en-US" sz="2000" kern="1200" dirty="0" smtClean="0">
            <a:solidFill>
              <a:srgbClr val="2A2A39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2A2A39"/>
              </a:solidFill>
            </a:rPr>
            <a:t>Transmiss</a:t>
          </a:r>
          <a:r>
            <a:rPr lang="en-US" sz="2000" kern="1200" dirty="0" err="1" smtClean="0">
              <a:solidFill>
                <a:srgbClr val="2A2A39"/>
              </a:solidFill>
            </a:rPr>
            <a:t>ão</a:t>
          </a:r>
          <a:r>
            <a:rPr lang="en-US" sz="2000" kern="1200" dirty="0" smtClean="0">
              <a:solidFill>
                <a:srgbClr val="2A2A39"/>
              </a:solidFill>
            </a:rPr>
            <a:t>/</a:t>
          </a:r>
          <a:r>
            <a:rPr lang="en-US" sz="2000" kern="1200" dirty="0" err="1" smtClean="0">
              <a:solidFill>
                <a:srgbClr val="2A2A39"/>
              </a:solidFill>
            </a:rPr>
            <a:t>recepção</a:t>
          </a:r>
          <a:endParaRPr lang="en-US" sz="2000" kern="1200" dirty="0">
            <a:solidFill>
              <a:srgbClr val="2A2A39"/>
            </a:solidFill>
          </a:endParaRPr>
        </a:p>
      </dsp:txBody>
      <dsp:txXfrm>
        <a:off x="126068" y="731877"/>
        <a:ext cx="2260231" cy="4022644"/>
      </dsp:txXfrm>
    </dsp:sp>
    <dsp:sp modelId="{770AE48E-DEA9-5845-B42C-8E91CED96550}">
      <dsp:nvSpPr>
        <dsp:cNvPr id="0" name=""/>
        <dsp:cNvSpPr/>
      </dsp:nvSpPr>
      <dsp:spPr>
        <a:xfrm>
          <a:off x="2633811" y="685799"/>
          <a:ext cx="2504777" cy="41148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51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  <a:alpha val="51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2A2A39"/>
              </a:solidFill>
            </a:rPr>
            <a:t>Construtivista</a:t>
          </a:r>
          <a:r>
            <a:rPr lang="en-US" sz="1900" kern="1200" dirty="0" smtClean="0">
              <a:solidFill>
                <a:srgbClr val="2A2A39"/>
              </a:solidFill>
            </a:rPr>
            <a:t> (individual)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2A2A39"/>
              </a:solidFill>
            </a:rPr>
            <a:t>Piaget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rgbClr val="2A2A39"/>
              </a:solidFill>
            </a:rPr>
            <a:t> </a:t>
          </a:r>
          <a:r>
            <a:rPr lang="en-US" sz="1900" kern="1200" dirty="0" err="1" smtClean="0">
              <a:solidFill>
                <a:srgbClr val="2A2A39"/>
              </a:solidFill>
            </a:rPr>
            <a:t>Intera</a:t>
          </a:r>
          <a:r>
            <a:rPr lang="en-US" sz="1900" kern="1200" dirty="0" err="1" smtClean="0">
              <a:solidFill>
                <a:srgbClr val="2A2A39"/>
              </a:solidFill>
            </a:rPr>
            <a:t>ções</a:t>
          </a:r>
          <a:r>
            <a:rPr lang="en-US" sz="1900" kern="1200" dirty="0" smtClean="0">
              <a:solidFill>
                <a:srgbClr val="2A2A39"/>
              </a:solidFill>
            </a:rPr>
            <a:t> com </a:t>
          </a:r>
          <a:r>
            <a:rPr lang="en-US" sz="1900" kern="1200" dirty="0" err="1" smtClean="0">
              <a:solidFill>
                <a:srgbClr val="2A2A39"/>
              </a:solidFill>
            </a:rPr>
            <a:t>eventos</a:t>
          </a:r>
          <a:r>
            <a:rPr lang="en-US" sz="1900" kern="1200" dirty="0" smtClean="0">
              <a:solidFill>
                <a:srgbClr val="2A2A39"/>
              </a:solidFill>
            </a:rPr>
            <a:t> </a:t>
          </a:r>
          <a:r>
            <a:rPr lang="en-US" sz="1900" kern="1200" dirty="0" err="1" smtClean="0">
              <a:solidFill>
                <a:srgbClr val="2A2A39"/>
              </a:solidFill>
            </a:rPr>
            <a:t>físicos</a:t>
          </a:r>
          <a:endParaRPr lang="en-US" sz="1900" kern="1200" dirty="0" smtClean="0">
            <a:solidFill>
              <a:srgbClr val="2A2A39"/>
            </a:solidFill>
          </a:endParaRP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rgbClr val="2A2A39"/>
              </a:solidFill>
            </a:rPr>
            <a:t>Atividades</a:t>
          </a:r>
          <a:r>
            <a:rPr lang="en-US" sz="1900" kern="1200" dirty="0" smtClean="0">
              <a:solidFill>
                <a:srgbClr val="2A2A39"/>
              </a:solidFill>
            </a:rPr>
            <a:t> </a:t>
          </a:r>
          <a:r>
            <a:rPr lang="en-US" sz="1900" kern="1200" dirty="0" err="1" smtClean="0">
              <a:solidFill>
                <a:srgbClr val="2A2A39"/>
              </a:solidFill>
            </a:rPr>
            <a:t>práticas</a:t>
          </a:r>
          <a:r>
            <a:rPr lang="en-US" sz="1900" kern="1200" dirty="0" smtClean="0">
              <a:solidFill>
                <a:srgbClr val="2A2A39"/>
              </a:solidFill>
            </a:rPr>
            <a:t> </a:t>
          </a:r>
          <a:r>
            <a:rPr lang="en-US" sz="1900" kern="1200" dirty="0" err="1" smtClean="0">
              <a:solidFill>
                <a:srgbClr val="2A2A39"/>
              </a:solidFill>
            </a:rPr>
            <a:t>que</a:t>
          </a:r>
          <a:r>
            <a:rPr lang="en-US" sz="1900" kern="1200" dirty="0" smtClean="0">
              <a:solidFill>
                <a:srgbClr val="2A2A39"/>
              </a:solidFill>
            </a:rPr>
            <a:t> </a:t>
          </a:r>
          <a:r>
            <a:rPr lang="en-US" sz="1900" kern="1200" dirty="0" err="1" smtClean="0">
              <a:solidFill>
                <a:srgbClr val="2A2A39"/>
              </a:solidFill>
            </a:rPr>
            <a:t>desafiem</a:t>
          </a:r>
          <a:r>
            <a:rPr lang="en-US" sz="1900" kern="1200" dirty="0" smtClean="0">
              <a:solidFill>
                <a:srgbClr val="2A2A39"/>
              </a:solidFill>
            </a:rPr>
            <a:t> </a:t>
          </a:r>
          <a:r>
            <a:rPr lang="en-US" sz="1900" kern="1200" dirty="0" err="1" smtClean="0">
              <a:solidFill>
                <a:srgbClr val="2A2A39"/>
              </a:solidFill>
            </a:rPr>
            <a:t>concepções</a:t>
          </a:r>
          <a:r>
            <a:rPr lang="en-US" sz="1900" kern="1200" dirty="0" smtClean="0">
              <a:solidFill>
                <a:srgbClr val="2A2A39"/>
              </a:solidFill>
            </a:rPr>
            <a:t> </a:t>
          </a:r>
          <a:r>
            <a:rPr lang="en-US" sz="1900" kern="1200" dirty="0" err="1" smtClean="0">
              <a:solidFill>
                <a:srgbClr val="2A2A39"/>
              </a:solidFill>
            </a:rPr>
            <a:t>prévias</a:t>
          </a:r>
          <a:endParaRPr lang="en-US" sz="1900" kern="1200" dirty="0">
            <a:solidFill>
              <a:srgbClr val="2A2A39"/>
            </a:solidFill>
          </a:endParaRPr>
        </a:p>
      </dsp:txBody>
      <dsp:txXfrm>
        <a:off x="2756084" y="808072"/>
        <a:ext cx="2260231" cy="3870254"/>
      </dsp:txXfrm>
    </dsp:sp>
    <dsp:sp modelId="{A24598EA-5762-4042-BF6C-260D442347C2}">
      <dsp:nvSpPr>
        <dsp:cNvPr id="0" name=""/>
        <dsp:cNvSpPr/>
      </dsp:nvSpPr>
      <dsp:spPr>
        <a:xfrm>
          <a:off x="5263827" y="685799"/>
          <a:ext cx="2504777" cy="4114800"/>
        </a:xfrm>
        <a:prstGeom prst="roundRect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77000"/>
              </a:schemeClr>
            </a:gs>
            <a:gs pos="100000">
              <a:schemeClr val="accent1">
                <a:hueOff val="0"/>
                <a:satOff val="0"/>
                <a:lumOff val="0"/>
                <a:tint val="50000"/>
                <a:shade val="100000"/>
                <a:satMod val="350000"/>
                <a:alpha val="77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>
                  <a:lumMod val="50000"/>
                </a:schemeClr>
              </a:solidFill>
            </a:rPr>
            <a:t>Construtivista</a:t>
          </a: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 (social)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solidFill>
                <a:srgbClr val="2A2A39"/>
              </a:solidFill>
            </a:rPr>
            <a:t>Vygotsky</a:t>
          </a:r>
          <a:r>
            <a:rPr lang="en-US" sz="1800" b="0" kern="1200" dirty="0" smtClean="0">
              <a:solidFill>
                <a:srgbClr val="2A2A39"/>
              </a:solidFill>
            </a:rPr>
            <a:t> </a:t>
          </a:r>
          <a:endParaRPr lang="en-US" sz="1800" kern="1200" dirty="0" smtClean="0">
            <a:solidFill>
              <a:srgbClr val="2A2A39"/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>
                  <a:lumMod val="50000"/>
                </a:schemeClr>
              </a:solidFill>
            </a:rPr>
            <a:t>Encultura</a:t>
          </a:r>
          <a:r>
            <a:rPr lang="en-US" sz="1800" kern="1200" dirty="0" err="1" smtClean="0">
              <a:solidFill>
                <a:schemeClr val="tx1">
                  <a:lumMod val="50000"/>
                </a:schemeClr>
              </a:solidFill>
            </a:rPr>
            <a:t>ção</a:t>
          </a: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1">
                  <a:lumMod val="50000"/>
                </a:schemeClr>
              </a:solidFill>
            </a:rPr>
            <a:t>nos</a:t>
          </a: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1">
                  <a:lumMod val="50000"/>
                </a:schemeClr>
              </a:solidFill>
            </a:rPr>
            <a:t>discursos</a:t>
          </a: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1">
                  <a:lumMod val="50000"/>
                </a:schemeClr>
              </a:solidFill>
            </a:rPr>
            <a:t>científicos</a:t>
          </a:r>
          <a:endParaRPr lang="en-US" sz="1800" kern="1200" dirty="0" smtClean="0">
            <a:solidFill>
              <a:schemeClr val="tx1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>
                  <a:lumMod val="50000"/>
                </a:schemeClr>
              </a:solidFill>
            </a:rPr>
            <a:t>Pr</a:t>
          </a:r>
          <a:r>
            <a:rPr lang="en-US" sz="1800" kern="1200" dirty="0" err="1" smtClean="0">
              <a:solidFill>
                <a:schemeClr val="tx1">
                  <a:lumMod val="50000"/>
                </a:schemeClr>
              </a:solidFill>
            </a:rPr>
            <a:t>áticas</a:t>
          </a: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 </a:t>
          </a:r>
          <a:r>
            <a:rPr lang="en-US" sz="1800" kern="1200" dirty="0" err="1" smtClean="0">
              <a:solidFill>
                <a:schemeClr val="tx1">
                  <a:lumMod val="50000"/>
                </a:schemeClr>
              </a:solidFill>
            </a:rPr>
            <a:t>científicas</a:t>
          </a:r>
          <a:endParaRPr lang="en-US" sz="1800" kern="1200" dirty="0" smtClean="0">
            <a:solidFill>
              <a:schemeClr val="tx1">
                <a:lumMod val="50000"/>
              </a:schemeClr>
            </a:solidFill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>
                  <a:lumMod val="50000"/>
                </a:schemeClr>
              </a:solidFill>
            </a:rPr>
            <a:t>Intera</a:t>
          </a:r>
          <a:r>
            <a:rPr lang="en-US" sz="1800" kern="1200" dirty="0" err="1" smtClean="0">
              <a:solidFill>
                <a:schemeClr val="tx1">
                  <a:lumMod val="50000"/>
                </a:schemeClr>
              </a:solidFill>
            </a:rPr>
            <a:t>ção</a:t>
          </a: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 de </a:t>
          </a:r>
          <a:r>
            <a:rPr lang="en-US" sz="1800" kern="1200" dirty="0" err="1" smtClean="0">
              <a:solidFill>
                <a:schemeClr val="tx1">
                  <a:lumMod val="50000"/>
                </a:schemeClr>
              </a:solidFill>
            </a:rPr>
            <a:t>conhecimento</a:t>
          </a:r>
          <a:r>
            <a:rPr lang="en-US" sz="1800" kern="1200" dirty="0" smtClean="0">
              <a:solidFill>
                <a:schemeClr val="tx1">
                  <a:lumMod val="50000"/>
                </a:schemeClr>
              </a:solidFill>
            </a:rPr>
            <a:t> formal e informal</a:t>
          </a:r>
          <a:endParaRPr lang="en-US" sz="1800" kern="1200" dirty="0">
            <a:solidFill>
              <a:schemeClr val="tx1">
                <a:lumMod val="50000"/>
              </a:schemeClr>
            </a:solidFill>
          </a:endParaRPr>
        </a:p>
      </dsp:txBody>
      <dsp:txXfrm>
        <a:off x="5386100" y="808072"/>
        <a:ext cx="2260231" cy="3870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1447800"/>
            <a:ext cx="9156700" cy="757238"/>
            <a:chOff x="0" y="0"/>
            <a:chExt cx="5768" cy="477"/>
          </a:xfrm>
        </p:grpSpPr>
        <p:sp>
          <p:nvSpPr>
            <p:cNvPr id="32771" name="Freeform 3"/>
            <p:cNvSpPr>
              <a:spLocks/>
            </p:cNvSpPr>
            <p:nvPr/>
          </p:nvSpPr>
          <p:spPr bwMode="auto">
            <a:xfrm>
              <a:off x="5" y="0"/>
              <a:ext cx="5763" cy="477"/>
            </a:xfrm>
            <a:custGeom>
              <a:avLst/>
              <a:gdLst>
                <a:gd name="T0" fmla="*/ 0 w 5763"/>
                <a:gd name="T1" fmla="*/ 450 h 477"/>
                <a:gd name="T2" fmla="*/ 3 w 5763"/>
                <a:gd name="T3" fmla="*/ 0 h 477"/>
                <a:gd name="T4" fmla="*/ 5763 w 5763"/>
                <a:gd name="T5" fmla="*/ 0 h 477"/>
                <a:gd name="T6" fmla="*/ 5763 w 5763"/>
                <a:gd name="T7" fmla="*/ 465 h 477"/>
                <a:gd name="T8" fmla="*/ 4821 w 5763"/>
                <a:gd name="T9" fmla="*/ 477 h 477"/>
                <a:gd name="T10" fmla="*/ 4326 w 5763"/>
                <a:gd name="T11" fmla="*/ 447 h 477"/>
                <a:gd name="T12" fmla="*/ 3783 w 5763"/>
                <a:gd name="T13" fmla="*/ 465 h 477"/>
                <a:gd name="T14" fmla="*/ 3417 w 5763"/>
                <a:gd name="T15" fmla="*/ 456 h 477"/>
                <a:gd name="T16" fmla="*/ 2973 w 5763"/>
                <a:gd name="T17" fmla="*/ 459 h 477"/>
                <a:gd name="T18" fmla="*/ 2451 w 5763"/>
                <a:gd name="T19" fmla="*/ 453 h 477"/>
                <a:gd name="T20" fmla="*/ 2289 w 5763"/>
                <a:gd name="T21" fmla="*/ 441 h 477"/>
                <a:gd name="T22" fmla="*/ 2010 w 5763"/>
                <a:gd name="T23" fmla="*/ 453 h 477"/>
                <a:gd name="T24" fmla="*/ 1827 w 5763"/>
                <a:gd name="T25" fmla="*/ 450 h 477"/>
                <a:gd name="T26" fmla="*/ 1215 w 5763"/>
                <a:gd name="T27" fmla="*/ 465 h 477"/>
                <a:gd name="T28" fmla="*/ 660 w 5763"/>
                <a:gd name="T29" fmla="*/ 456 h 477"/>
                <a:gd name="T30" fmla="*/ 0 w 5763"/>
                <a:gd name="T31" fmla="*/ 45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auto">
            <a:xfrm>
              <a:off x="0" y="98"/>
              <a:ext cx="256" cy="253"/>
            </a:xfrm>
            <a:custGeom>
              <a:avLst/>
              <a:gdLst>
                <a:gd name="T0" fmla="*/ 8 w 256"/>
                <a:gd name="T1" fmla="*/ 190 h 253"/>
                <a:gd name="T2" fmla="*/ 71 w 256"/>
                <a:gd name="T3" fmla="*/ 115 h 253"/>
                <a:gd name="T4" fmla="*/ 203 w 256"/>
                <a:gd name="T5" fmla="*/ 16 h 253"/>
                <a:gd name="T6" fmla="*/ 251 w 256"/>
                <a:gd name="T7" fmla="*/ 19 h 253"/>
                <a:gd name="T8" fmla="*/ 236 w 256"/>
                <a:gd name="T9" fmla="*/ 46 h 253"/>
                <a:gd name="T10" fmla="*/ 176 w 256"/>
                <a:gd name="T11" fmla="*/ 82 h 253"/>
                <a:gd name="T12" fmla="*/ 92 w 256"/>
                <a:gd name="T13" fmla="*/ 154 h 253"/>
                <a:gd name="T14" fmla="*/ 23 w 256"/>
                <a:gd name="T15" fmla="*/ 247 h 253"/>
                <a:gd name="T16" fmla="*/ 8 w 256"/>
                <a:gd name="T17" fmla="*/ 19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auto">
            <a:xfrm>
              <a:off x="56" y="0"/>
              <a:ext cx="708" cy="459"/>
            </a:xfrm>
            <a:custGeom>
              <a:avLst/>
              <a:gdLst>
                <a:gd name="T0" fmla="*/ 0 w 708"/>
                <a:gd name="T1" fmla="*/ 432 h 459"/>
                <a:gd name="T2" fmla="*/ 0 w 708"/>
                <a:gd name="T3" fmla="*/ 453 h 459"/>
                <a:gd name="T4" fmla="*/ 72 w 708"/>
                <a:gd name="T5" fmla="*/ 324 h 459"/>
                <a:gd name="T6" fmla="*/ 198 w 708"/>
                <a:gd name="T7" fmla="*/ 201 h 459"/>
                <a:gd name="T8" fmla="*/ 366 w 708"/>
                <a:gd name="T9" fmla="*/ 102 h 459"/>
                <a:gd name="T10" fmla="*/ 531 w 708"/>
                <a:gd name="T11" fmla="*/ 36 h 459"/>
                <a:gd name="T12" fmla="*/ 609 w 708"/>
                <a:gd name="T13" fmla="*/ 0 h 459"/>
                <a:gd name="T14" fmla="*/ 708 w 708"/>
                <a:gd name="T15" fmla="*/ 3 h 459"/>
                <a:gd name="T16" fmla="*/ 591 w 708"/>
                <a:gd name="T17" fmla="*/ 66 h 459"/>
                <a:gd name="T18" fmla="*/ 417 w 708"/>
                <a:gd name="T19" fmla="*/ 126 h 459"/>
                <a:gd name="T20" fmla="*/ 237 w 708"/>
                <a:gd name="T21" fmla="*/ 231 h 459"/>
                <a:gd name="T22" fmla="*/ 117 w 708"/>
                <a:gd name="T23" fmla="*/ 345 h 459"/>
                <a:gd name="T24" fmla="*/ 51 w 708"/>
                <a:gd name="T25" fmla="*/ 459 h 459"/>
                <a:gd name="T26" fmla="*/ 0 w 708"/>
                <a:gd name="T27" fmla="*/ 45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auto">
            <a:xfrm>
              <a:off x="131" y="269"/>
              <a:ext cx="251" cy="194"/>
            </a:xfrm>
            <a:custGeom>
              <a:avLst/>
              <a:gdLst>
                <a:gd name="T0" fmla="*/ 21 w 251"/>
                <a:gd name="T1" fmla="*/ 163 h 194"/>
                <a:gd name="T2" fmla="*/ 9 w 251"/>
                <a:gd name="T3" fmla="*/ 184 h 194"/>
                <a:gd name="T4" fmla="*/ 75 w 251"/>
                <a:gd name="T5" fmla="*/ 103 h 194"/>
                <a:gd name="T6" fmla="*/ 165 w 251"/>
                <a:gd name="T7" fmla="*/ 28 h 194"/>
                <a:gd name="T8" fmla="*/ 207 w 251"/>
                <a:gd name="T9" fmla="*/ 7 h 194"/>
                <a:gd name="T10" fmla="*/ 246 w 251"/>
                <a:gd name="T11" fmla="*/ 4 h 194"/>
                <a:gd name="T12" fmla="*/ 237 w 251"/>
                <a:gd name="T13" fmla="*/ 34 h 194"/>
                <a:gd name="T14" fmla="*/ 183 w 251"/>
                <a:gd name="T15" fmla="*/ 61 h 194"/>
                <a:gd name="T16" fmla="*/ 108 w 251"/>
                <a:gd name="T17" fmla="*/ 124 h 194"/>
                <a:gd name="T18" fmla="*/ 54 w 251"/>
                <a:gd name="T19" fmla="*/ 190 h 194"/>
                <a:gd name="T20" fmla="*/ 6 w 251"/>
                <a:gd name="T21" fmla="*/ 18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341" y="0"/>
              <a:ext cx="159" cy="72"/>
            </a:xfrm>
            <a:custGeom>
              <a:avLst/>
              <a:gdLst>
                <a:gd name="T0" fmla="*/ 99 w 159"/>
                <a:gd name="T1" fmla="*/ 0 h 72"/>
                <a:gd name="T2" fmla="*/ 15 w 159"/>
                <a:gd name="T3" fmla="*/ 36 h 72"/>
                <a:gd name="T4" fmla="*/ 6 w 159"/>
                <a:gd name="T5" fmla="*/ 60 h 72"/>
                <a:gd name="T6" fmla="*/ 36 w 159"/>
                <a:gd name="T7" fmla="*/ 69 h 72"/>
                <a:gd name="T8" fmla="*/ 87 w 159"/>
                <a:gd name="T9" fmla="*/ 42 h 72"/>
                <a:gd name="T10" fmla="*/ 159 w 159"/>
                <a:gd name="T11" fmla="*/ 0 h 72"/>
                <a:gd name="T12" fmla="*/ 99 w 159"/>
                <a:gd name="T13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488" y="0"/>
              <a:ext cx="455" cy="216"/>
            </a:xfrm>
            <a:custGeom>
              <a:avLst/>
              <a:gdLst>
                <a:gd name="T0" fmla="*/ 395 w 455"/>
                <a:gd name="T1" fmla="*/ 0 h 216"/>
                <a:gd name="T2" fmla="*/ 338 w 455"/>
                <a:gd name="T3" fmla="*/ 48 h 216"/>
                <a:gd name="T4" fmla="*/ 242 w 455"/>
                <a:gd name="T5" fmla="*/ 102 h 216"/>
                <a:gd name="T6" fmla="*/ 104 w 455"/>
                <a:gd name="T7" fmla="*/ 147 h 216"/>
                <a:gd name="T8" fmla="*/ 35 w 455"/>
                <a:gd name="T9" fmla="*/ 168 h 216"/>
                <a:gd name="T10" fmla="*/ 8 w 455"/>
                <a:gd name="T11" fmla="*/ 192 h 216"/>
                <a:gd name="T12" fmla="*/ 8 w 455"/>
                <a:gd name="T13" fmla="*/ 213 h 216"/>
                <a:gd name="T14" fmla="*/ 59 w 455"/>
                <a:gd name="T15" fmla="*/ 213 h 216"/>
                <a:gd name="T16" fmla="*/ 86 w 455"/>
                <a:gd name="T17" fmla="*/ 192 h 216"/>
                <a:gd name="T18" fmla="*/ 173 w 455"/>
                <a:gd name="T19" fmla="*/ 159 h 216"/>
                <a:gd name="T20" fmla="*/ 299 w 455"/>
                <a:gd name="T21" fmla="*/ 126 h 216"/>
                <a:gd name="T22" fmla="*/ 392 w 455"/>
                <a:gd name="T23" fmla="*/ 72 h 216"/>
                <a:gd name="T24" fmla="*/ 455 w 455"/>
                <a:gd name="T25" fmla="*/ 0 h 216"/>
                <a:gd name="T26" fmla="*/ 395 w 455"/>
                <a:gd name="T2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1448" y="37"/>
              <a:ext cx="414" cy="108"/>
            </a:xfrm>
            <a:custGeom>
              <a:avLst/>
              <a:gdLst>
                <a:gd name="T0" fmla="*/ 0 w 414"/>
                <a:gd name="T1" fmla="*/ 11 h 108"/>
                <a:gd name="T2" fmla="*/ 24 w 414"/>
                <a:gd name="T3" fmla="*/ 11 h 108"/>
                <a:gd name="T4" fmla="*/ 156 w 414"/>
                <a:gd name="T5" fmla="*/ 2 h 108"/>
                <a:gd name="T6" fmla="*/ 288 w 414"/>
                <a:gd name="T7" fmla="*/ 23 h 108"/>
                <a:gd name="T8" fmla="*/ 384 w 414"/>
                <a:gd name="T9" fmla="*/ 53 h 108"/>
                <a:gd name="T10" fmla="*/ 411 w 414"/>
                <a:gd name="T11" fmla="*/ 74 h 108"/>
                <a:gd name="T12" fmla="*/ 405 w 414"/>
                <a:gd name="T13" fmla="*/ 104 h 108"/>
                <a:gd name="T14" fmla="*/ 363 w 414"/>
                <a:gd name="T15" fmla="*/ 101 h 108"/>
                <a:gd name="T16" fmla="*/ 294 w 414"/>
                <a:gd name="T17" fmla="*/ 77 h 108"/>
                <a:gd name="T18" fmla="*/ 174 w 414"/>
                <a:gd name="T19" fmla="*/ 50 h 108"/>
                <a:gd name="T20" fmla="*/ 72 w 414"/>
                <a:gd name="T21" fmla="*/ 62 h 108"/>
                <a:gd name="T22" fmla="*/ 36 w 414"/>
                <a:gd name="T23" fmla="*/ 59 h 108"/>
                <a:gd name="T24" fmla="*/ 0 w 414"/>
                <a:gd name="T25" fmla="*/ 11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auto">
            <a:xfrm>
              <a:off x="1790" y="0"/>
              <a:ext cx="520" cy="225"/>
            </a:xfrm>
            <a:custGeom>
              <a:avLst/>
              <a:gdLst>
                <a:gd name="T0" fmla="*/ 42 w 520"/>
                <a:gd name="T1" fmla="*/ 0 h 225"/>
                <a:gd name="T2" fmla="*/ 12 w 520"/>
                <a:gd name="T3" fmla="*/ 24 h 225"/>
                <a:gd name="T4" fmla="*/ 114 w 520"/>
                <a:gd name="T5" fmla="*/ 54 h 225"/>
                <a:gd name="T6" fmla="*/ 240 w 520"/>
                <a:gd name="T7" fmla="*/ 117 h 225"/>
                <a:gd name="T8" fmla="*/ 333 w 520"/>
                <a:gd name="T9" fmla="*/ 153 h 225"/>
                <a:gd name="T10" fmla="*/ 438 w 520"/>
                <a:gd name="T11" fmla="*/ 219 h 225"/>
                <a:gd name="T12" fmla="*/ 426 w 520"/>
                <a:gd name="T13" fmla="*/ 192 h 225"/>
                <a:gd name="T14" fmla="*/ 441 w 520"/>
                <a:gd name="T15" fmla="*/ 180 h 225"/>
                <a:gd name="T16" fmla="*/ 519 w 520"/>
                <a:gd name="T17" fmla="*/ 216 h 225"/>
                <a:gd name="T18" fmla="*/ 450 w 520"/>
                <a:gd name="T19" fmla="*/ 162 h 225"/>
                <a:gd name="T20" fmla="*/ 381 w 520"/>
                <a:gd name="T21" fmla="*/ 135 h 225"/>
                <a:gd name="T22" fmla="*/ 285 w 520"/>
                <a:gd name="T23" fmla="*/ 84 h 225"/>
                <a:gd name="T24" fmla="*/ 186 w 520"/>
                <a:gd name="T25" fmla="*/ 18 h 225"/>
                <a:gd name="T26" fmla="*/ 123 w 520"/>
                <a:gd name="T27" fmla="*/ 0 h 225"/>
                <a:gd name="T28" fmla="*/ 42 w 520"/>
                <a:gd name="T29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1943" y="154"/>
              <a:ext cx="431" cy="233"/>
            </a:xfrm>
            <a:custGeom>
              <a:avLst/>
              <a:gdLst>
                <a:gd name="T0" fmla="*/ 6 w 431"/>
                <a:gd name="T1" fmla="*/ 38 h 233"/>
                <a:gd name="T2" fmla="*/ 9 w 431"/>
                <a:gd name="T3" fmla="*/ 20 h 233"/>
                <a:gd name="T4" fmla="*/ 42 w 431"/>
                <a:gd name="T5" fmla="*/ 2 h 233"/>
                <a:gd name="T6" fmla="*/ 90 w 431"/>
                <a:gd name="T7" fmla="*/ 35 h 233"/>
                <a:gd name="T8" fmla="*/ 189 w 431"/>
                <a:gd name="T9" fmla="*/ 89 h 233"/>
                <a:gd name="T10" fmla="*/ 288 w 431"/>
                <a:gd name="T11" fmla="*/ 140 h 233"/>
                <a:gd name="T12" fmla="*/ 375 w 431"/>
                <a:gd name="T13" fmla="*/ 176 h 233"/>
                <a:gd name="T14" fmla="*/ 396 w 431"/>
                <a:gd name="T15" fmla="*/ 176 h 233"/>
                <a:gd name="T16" fmla="*/ 429 w 431"/>
                <a:gd name="T17" fmla="*/ 212 h 233"/>
                <a:gd name="T18" fmla="*/ 408 w 431"/>
                <a:gd name="T19" fmla="*/ 233 h 233"/>
                <a:gd name="T20" fmla="*/ 333 w 431"/>
                <a:gd name="T21" fmla="*/ 212 h 233"/>
                <a:gd name="T22" fmla="*/ 186 w 431"/>
                <a:gd name="T23" fmla="*/ 143 h 233"/>
                <a:gd name="T24" fmla="*/ 48 w 431"/>
                <a:gd name="T25" fmla="*/ 68 h 233"/>
                <a:gd name="T26" fmla="*/ 6 w 431"/>
                <a:gd name="T27" fmla="*/ 38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Freeform 12"/>
            <p:cNvSpPr>
              <a:spLocks/>
            </p:cNvSpPr>
            <p:nvPr/>
          </p:nvSpPr>
          <p:spPr bwMode="auto">
            <a:xfrm>
              <a:off x="2262" y="87"/>
              <a:ext cx="396" cy="227"/>
            </a:xfrm>
            <a:custGeom>
              <a:avLst/>
              <a:gdLst>
                <a:gd name="T0" fmla="*/ 2 w 396"/>
                <a:gd name="T1" fmla="*/ 9 h 227"/>
                <a:gd name="T2" fmla="*/ 53 w 396"/>
                <a:gd name="T3" fmla="*/ 66 h 227"/>
                <a:gd name="T4" fmla="*/ 176 w 396"/>
                <a:gd name="T5" fmla="*/ 132 h 227"/>
                <a:gd name="T6" fmla="*/ 293 w 396"/>
                <a:gd name="T7" fmla="*/ 189 h 227"/>
                <a:gd name="T8" fmla="*/ 341 w 396"/>
                <a:gd name="T9" fmla="*/ 222 h 227"/>
                <a:gd name="T10" fmla="*/ 377 w 396"/>
                <a:gd name="T11" fmla="*/ 219 h 227"/>
                <a:gd name="T12" fmla="*/ 377 w 396"/>
                <a:gd name="T13" fmla="*/ 180 h 227"/>
                <a:gd name="T14" fmla="*/ 260 w 396"/>
                <a:gd name="T15" fmla="*/ 126 h 227"/>
                <a:gd name="T16" fmla="*/ 113 w 396"/>
                <a:gd name="T17" fmla="*/ 51 h 227"/>
                <a:gd name="T18" fmla="*/ 41 w 396"/>
                <a:gd name="T19" fmla="*/ 9 h 227"/>
                <a:gd name="T20" fmla="*/ 2 w 396"/>
                <a:gd name="T21" fmla="*/ 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1" name="Freeform 13"/>
            <p:cNvSpPr>
              <a:spLocks/>
            </p:cNvSpPr>
            <p:nvPr/>
          </p:nvSpPr>
          <p:spPr bwMode="auto">
            <a:xfrm>
              <a:off x="2264" y="240"/>
              <a:ext cx="516" cy="223"/>
            </a:xfrm>
            <a:custGeom>
              <a:avLst/>
              <a:gdLst>
                <a:gd name="T0" fmla="*/ 3 w 516"/>
                <a:gd name="T1" fmla="*/ 10 h 223"/>
                <a:gd name="T2" fmla="*/ 105 w 516"/>
                <a:gd name="T3" fmla="*/ 97 h 223"/>
                <a:gd name="T4" fmla="*/ 243 w 516"/>
                <a:gd name="T5" fmla="*/ 178 h 223"/>
                <a:gd name="T6" fmla="*/ 357 w 516"/>
                <a:gd name="T7" fmla="*/ 217 h 223"/>
                <a:gd name="T8" fmla="*/ 498 w 516"/>
                <a:gd name="T9" fmla="*/ 214 h 223"/>
                <a:gd name="T10" fmla="*/ 468 w 516"/>
                <a:gd name="T11" fmla="*/ 187 h 223"/>
                <a:gd name="T12" fmla="*/ 309 w 516"/>
                <a:gd name="T13" fmla="*/ 136 h 223"/>
                <a:gd name="T14" fmla="*/ 123 w 516"/>
                <a:gd name="T15" fmla="*/ 34 h 223"/>
                <a:gd name="T16" fmla="*/ 3 w 516"/>
                <a:gd name="T17" fmla="*/ 1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2" name="Freeform 14"/>
            <p:cNvSpPr>
              <a:spLocks/>
            </p:cNvSpPr>
            <p:nvPr/>
          </p:nvSpPr>
          <p:spPr bwMode="auto">
            <a:xfrm>
              <a:off x="2723" y="324"/>
              <a:ext cx="414" cy="100"/>
            </a:xfrm>
            <a:custGeom>
              <a:avLst/>
              <a:gdLst>
                <a:gd name="T0" fmla="*/ 69 w 414"/>
                <a:gd name="T1" fmla="*/ 60 h 100"/>
                <a:gd name="T2" fmla="*/ 12 w 414"/>
                <a:gd name="T3" fmla="*/ 42 h 100"/>
                <a:gd name="T4" fmla="*/ 3 w 414"/>
                <a:gd name="T5" fmla="*/ 15 h 100"/>
                <a:gd name="T6" fmla="*/ 30 w 414"/>
                <a:gd name="T7" fmla="*/ 0 h 100"/>
                <a:gd name="T8" fmla="*/ 117 w 414"/>
                <a:gd name="T9" fmla="*/ 18 h 100"/>
                <a:gd name="T10" fmla="*/ 243 w 414"/>
                <a:gd name="T11" fmla="*/ 48 h 100"/>
                <a:gd name="T12" fmla="*/ 387 w 414"/>
                <a:gd name="T13" fmla="*/ 48 h 100"/>
                <a:gd name="T14" fmla="*/ 408 w 414"/>
                <a:gd name="T15" fmla="*/ 54 h 100"/>
                <a:gd name="T16" fmla="*/ 381 w 414"/>
                <a:gd name="T17" fmla="*/ 87 h 100"/>
                <a:gd name="T18" fmla="*/ 318 w 414"/>
                <a:gd name="T19" fmla="*/ 99 h 100"/>
                <a:gd name="T20" fmla="*/ 195 w 414"/>
                <a:gd name="T21" fmla="*/ 93 h 100"/>
                <a:gd name="T22" fmla="*/ 69 w 414"/>
                <a:gd name="T23" fmla="*/ 6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3" name="Freeform 15"/>
            <p:cNvSpPr>
              <a:spLocks/>
            </p:cNvSpPr>
            <p:nvPr/>
          </p:nvSpPr>
          <p:spPr bwMode="auto">
            <a:xfrm>
              <a:off x="3165" y="375"/>
              <a:ext cx="150" cy="72"/>
            </a:xfrm>
            <a:custGeom>
              <a:avLst/>
              <a:gdLst>
                <a:gd name="T0" fmla="*/ 3 w 150"/>
                <a:gd name="T1" fmla="*/ 67 h 72"/>
                <a:gd name="T2" fmla="*/ 84 w 150"/>
                <a:gd name="T3" fmla="*/ 19 h 72"/>
                <a:gd name="T4" fmla="*/ 123 w 150"/>
                <a:gd name="T5" fmla="*/ 1 h 72"/>
                <a:gd name="T6" fmla="*/ 150 w 150"/>
                <a:gd name="T7" fmla="*/ 22 h 72"/>
                <a:gd name="T8" fmla="*/ 123 w 150"/>
                <a:gd name="T9" fmla="*/ 55 h 72"/>
                <a:gd name="T10" fmla="*/ 90 w 150"/>
                <a:gd name="T11" fmla="*/ 70 h 72"/>
                <a:gd name="T12" fmla="*/ 0 w 150"/>
                <a:gd name="T13" fmla="*/ 6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4" name="Freeform 16"/>
            <p:cNvSpPr>
              <a:spLocks/>
            </p:cNvSpPr>
            <p:nvPr/>
          </p:nvSpPr>
          <p:spPr bwMode="auto">
            <a:xfrm>
              <a:off x="3463" y="267"/>
              <a:ext cx="148" cy="91"/>
            </a:xfrm>
            <a:custGeom>
              <a:avLst/>
              <a:gdLst>
                <a:gd name="T0" fmla="*/ 1 w 148"/>
                <a:gd name="T1" fmla="*/ 69 h 91"/>
                <a:gd name="T2" fmla="*/ 25 w 148"/>
                <a:gd name="T3" fmla="*/ 51 h 91"/>
                <a:gd name="T4" fmla="*/ 100 w 148"/>
                <a:gd name="T5" fmla="*/ 9 h 91"/>
                <a:gd name="T6" fmla="*/ 133 w 148"/>
                <a:gd name="T7" fmla="*/ 3 h 91"/>
                <a:gd name="T8" fmla="*/ 136 w 148"/>
                <a:gd name="T9" fmla="*/ 27 h 91"/>
                <a:gd name="T10" fmla="*/ 61 w 148"/>
                <a:gd name="T11" fmla="*/ 75 h 91"/>
                <a:gd name="T12" fmla="*/ 19 w 148"/>
                <a:gd name="T13" fmla="*/ 90 h 91"/>
                <a:gd name="T14" fmla="*/ 1 w 148"/>
                <a:gd name="T15" fmla="*/ 6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3580" y="58"/>
              <a:ext cx="938" cy="158"/>
            </a:xfrm>
            <a:custGeom>
              <a:avLst/>
              <a:gdLst>
                <a:gd name="T0" fmla="*/ 172 w 938"/>
                <a:gd name="T1" fmla="*/ 86 h 158"/>
                <a:gd name="T2" fmla="*/ 61 w 938"/>
                <a:gd name="T3" fmla="*/ 137 h 158"/>
                <a:gd name="T4" fmla="*/ 16 w 938"/>
                <a:gd name="T5" fmla="*/ 155 h 158"/>
                <a:gd name="T6" fmla="*/ 7 w 938"/>
                <a:gd name="T7" fmla="*/ 122 h 158"/>
                <a:gd name="T8" fmla="*/ 58 w 938"/>
                <a:gd name="T9" fmla="*/ 80 h 158"/>
                <a:gd name="T10" fmla="*/ 172 w 938"/>
                <a:gd name="T11" fmla="*/ 38 h 158"/>
                <a:gd name="T12" fmla="*/ 304 w 938"/>
                <a:gd name="T13" fmla="*/ 11 h 158"/>
                <a:gd name="T14" fmla="*/ 463 w 938"/>
                <a:gd name="T15" fmla="*/ 2 h 158"/>
                <a:gd name="T16" fmla="*/ 631 w 938"/>
                <a:gd name="T17" fmla="*/ 23 h 158"/>
                <a:gd name="T18" fmla="*/ 796 w 938"/>
                <a:gd name="T19" fmla="*/ 53 h 158"/>
                <a:gd name="T20" fmla="*/ 841 w 938"/>
                <a:gd name="T21" fmla="*/ 47 h 158"/>
                <a:gd name="T22" fmla="*/ 907 w 938"/>
                <a:gd name="T23" fmla="*/ 71 h 158"/>
                <a:gd name="T24" fmla="*/ 919 w 938"/>
                <a:gd name="T25" fmla="*/ 101 h 158"/>
                <a:gd name="T26" fmla="*/ 793 w 938"/>
                <a:gd name="T27" fmla="*/ 98 h 158"/>
                <a:gd name="T28" fmla="*/ 634 w 938"/>
                <a:gd name="T29" fmla="*/ 62 h 158"/>
                <a:gd name="T30" fmla="*/ 439 w 938"/>
                <a:gd name="T31" fmla="*/ 38 h 158"/>
                <a:gd name="T32" fmla="*/ 238 w 938"/>
                <a:gd name="T33" fmla="*/ 59 h 158"/>
                <a:gd name="T34" fmla="*/ 172 w 938"/>
                <a:gd name="T35" fmla="*/ 86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3686" y="145"/>
              <a:ext cx="372" cy="98"/>
            </a:xfrm>
            <a:custGeom>
              <a:avLst/>
              <a:gdLst>
                <a:gd name="T0" fmla="*/ 18 w 372"/>
                <a:gd name="T1" fmla="*/ 47 h 98"/>
                <a:gd name="T2" fmla="*/ 141 w 372"/>
                <a:gd name="T3" fmla="*/ 17 h 98"/>
                <a:gd name="T4" fmla="*/ 246 w 372"/>
                <a:gd name="T5" fmla="*/ 2 h 98"/>
                <a:gd name="T6" fmla="*/ 351 w 372"/>
                <a:gd name="T7" fmla="*/ 5 h 98"/>
                <a:gd name="T8" fmla="*/ 372 w 372"/>
                <a:gd name="T9" fmla="*/ 23 h 98"/>
                <a:gd name="T10" fmla="*/ 354 w 372"/>
                <a:gd name="T11" fmla="*/ 44 h 98"/>
                <a:gd name="T12" fmla="*/ 264 w 372"/>
                <a:gd name="T13" fmla="*/ 50 h 98"/>
                <a:gd name="T14" fmla="*/ 168 w 372"/>
                <a:gd name="T15" fmla="*/ 53 h 98"/>
                <a:gd name="T16" fmla="*/ 72 w 372"/>
                <a:gd name="T17" fmla="*/ 77 h 98"/>
                <a:gd name="T18" fmla="*/ 15 w 372"/>
                <a:gd name="T19" fmla="*/ 95 h 98"/>
                <a:gd name="T20" fmla="*/ 0 w 372"/>
                <a:gd name="T21" fmla="*/ 5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3618" y="308"/>
              <a:ext cx="318" cy="158"/>
            </a:xfrm>
            <a:custGeom>
              <a:avLst/>
              <a:gdLst>
                <a:gd name="T0" fmla="*/ 0 w 318"/>
                <a:gd name="T1" fmla="*/ 158 h 158"/>
                <a:gd name="T2" fmla="*/ 12 w 318"/>
                <a:gd name="T3" fmla="*/ 137 h 158"/>
                <a:gd name="T4" fmla="*/ 162 w 318"/>
                <a:gd name="T5" fmla="*/ 71 h 158"/>
                <a:gd name="T6" fmla="*/ 249 w 318"/>
                <a:gd name="T7" fmla="*/ 20 h 158"/>
                <a:gd name="T8" fmla="*/ 285 w 318"/>
                <a:gd name="T9" fmla="*/ 2 h 158"/>
                <a:gd name="T10" fmla="*/ 309 w 318"/>
                <a:gd name="T11" fmla="*/ 11 h 158"/>
                <a:gd name="T12" fmla="*/ 303 w 318"/>
                <a:gd name="T13" fmla="*/ 47 h 158"/>
                <a:gd name="T14" fmla="*/ 219 w 318"/>
                <a:gd name="T15" fmla="*/ 89 h 158"/>
                <a:gd name="T16" fmla="*/ 108 w 318"/>
                <a:gd name="T17" fmla="*/ 140 h 158"/>
                <a:gd name="T18" fmla="*/ 57 w 318"/>
                <a:gd name="T19" fmla="*/ 152 h 158"/>
                <a:gd name="T20" fmla="*/ 0 w 318"/>
                <a:gd name="T21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3413" y="291"/>
              <a:ext cx="380" cy="174"/>
            </a:xfrm>
            <a:custGeom>
              <a:avLst/>
              <a:gdLst>
                <a:gd name="T0" fmla="*/ 3 w 380"/>
                <a:gd name="T1" fmla="*/ 165 h 174"/>
                <a:gd name="T2" fmla="*/ 129 w 380"/>
                <a:gd name="T3" fmla="*/ 93 h 174"/>
                <a:gd name="T4" fmla="*/ 261 w 380"/>
                <a:gd name="T5" fmla="*/ 30 h 174"/>
                <a:gd name="T6" fmla="*/ 351 w 380"/>
                <a:gd name="T7" fmla="*/ 0 h 174"/>
                <a:gd name="T8" fmla="*/ 378 w 380"/>
                <a:gd name="T9" fmla="*/ 27 h 174"/>
                <a:gd name="T10" fmla="*/ 336 w 380"/>
                <a:gd name="T11" fmla="*/ 51 h 174"/>
                <a:gd name="T12" fmla="*/ 291 w 380"/>
                <a:gd name="T13" fmla="*/ 60 h 174"/>
                <a:gd name="T14" fmla="*/ 240 w 380"/>
                <a:gd name="T15" fmla="*/ 75 h 174"/>
                <a:gd name="T16" fmla="*/ 189 w 380"/>
                <a:gd name="T17" fmla="*/ 120 h 174"/>
                <a:gd name="T18" fmla="*/ 102 w 380"/>
                <a:gd name="T19" fmla="*/ 174 h 174"/>
                <a:gd name="T20" fmla="*/ 0 w 380"/>
                <a:gd name="T21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4178" y="187"/>
              <a:ext cx="523" cy="69"/>
            </a:xfrm>
            <a:custGeom>
              <a:avLst/>
              <a:gdLst>
                <a:gd name="T0" fmla="*/ 84 w 523"/>
                <a:gd name="T1" fmla="*/ 11 h 69"/>
                <a:gd name="T2" fmla="*/ 27 w 523"/>
                <a:gd name="T3" fmla="*/ 5 h 69"/>
                <a:gd name="T4" fmla="*/ 9 w 523"/>
                <a:gd name="T5" fmla="*/ 35 h 69"/>
                <a:gd name="T6" fmla="*/ 81 w 523"/>
                <a:gd name="T7" fmla="*/ 56 h 69"/>
                <a:gd name="T8" fmla="*/ 255 w 523"/>
                <a:gd name="T9" fmla="*/ 68 h 69"/>
                <a:gd name="T10" fmla="*/ 432 w 523"/>
                <a:gd name="T11" fmla="*/ 50 h 69"/>
                <a:gd name="T12" fmla="*/ 513 w 523"/>
                <a:gd name="T13" fmla="*/ 5 h 69"/>
                <a:gd name="T14" fmla="*/ 372 w 523"/>
                <a:gd name="T15" fmla="*/ 20 h 69"/>
                <a:gd name="T16" fmla="*/ 141 w 523"/>
                <a:gd name="T17" fmla="*/ 14 h 69"/>
                <a:gd name="T18" fmla="*/ 84 w 523"/>
                <a:gd name="T19" fmla="*/ 1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4689" y="186"/>
              <a:ext cx="537" cy="120"/>
            </a:xfrm>
            <a:custGeom>
              <a:avLst/>
              <a:gdLst>
                <a:gd name="T0" fmla="*/ 23 w 537"/>
                <a:gd name="T1" fmla="*/ 6 h 120"/>
                <a:gd name="T2" fmla="*/ 188 w 537"/>
                <a:gd name="T3" fmla="*/ 3 h 120"/>
                <a:gd name="T4" fmla="*/ 323 w 537"/>
                <a:gd name="T5" fmla="*/ 27 h 120"/>
                <a:gd name="T6" fmla="*/ 464 w 537"/>
                <a:gd name="T7" fmla="*/ 69 h 120"/>
                <a:gd name="T8" fmla="*/ 521 w 537"/>
                <a:gd name="T9" fmla="*/ 90 h 120"/>
                <a:gd name="T10" fmla="*/ 533 w 537"/>
                <a:gd name="T11" fmla="*/ 105 h 120"/>
                <a:gd name="T12" fmla="*/ 497 w 537"/>
                <a:gd name="T13" fmla="*/ 120 h 120"/>
                <a:gd name="T14" fmla="*/ 452 w 537"/>
                <a:gd name="T15" fmla="*/ 108 h 120"/>
                <a:gd name="T16" fmla="*/ 350 w 537"/>
                <a:gd name="T17" fmla="*/ 72 h 120"/>
                <a:gd name="T18" fmla="*/ 158 w 537"/>
                <a:gd name="T19" fmla="*/ 39 h 120"/>
                <a:gd name="T20" fmla="*/ 50 w 537"/>
                <a:gd name="T21" fmla="*/ 39 h 120"/>
                <a:gd name="T22" fmla="*/ 23 w 537"/>
                <a:gd name="T23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4968" y="312"/>
              <a:ext cx="800" cy="143"/>
            </a:xfrm>
            <a:custGeom>
              <a:avLst/>
              <a:gdLst>
                <a:gd name="T0" fmla="*/ 800 w 800"/>
                <a:gd name="T1" fmla="*/ 24 h 143"/>
                <a:gd name="T2" fmla="*/ 782 w 800"/>
                <a:gd name="T3" fmla="*/ 15 h 143"/>
                <a:gd name="T4" fmla="*/ 659 w 800"/>
                <a:gd name="T5" fmla="*/ 63 h 143"/>
                <a:gd name="T6" fmla="*/ 500 w 800"/>
                <a:gd name="T7" fmla="*/ 84 h 143"/>
                <a:gd name="T8" fmla="*/ 326 w 800"/>
                <a:gd name="T9" fmla="*/ 69 h 143"/>
                <a:gd name="T10" fmla="*/ 98 w 800"/>
                <a:gd name="T11" fmla="*/ 21 h 143"/>
                <a:gd name="T12" fmla="*/ 11 w 800"/>
                <a:gd name="T13" fmla="*/ 6 h 143"/>
                <a:gd name="T14" fmla="*/ 32 w 800"/>
                <a:gd name="T15" fmla="*/ 60 h 143"/>
                <a:gd name="T16" fmla="*/ 155 w 800"/>
                <a:gd name="T17" fmla="*/ 96 h 143"/>
                <a:gd name="T18" fmla="*/ 410 w 800"/>
                <a:gd name="T19" fmla="*/ 138 h 143"/>
                <a:gd name="T20" fmla="*/ 596 w 800"/>
                <a:gd name="T21" fmla="*/ 129 h 143"/>
                <a:gd name="T22" fmla="*/ 737 w 800"/>
                <a:gd name="T23" fmla="*/ 90 h 143"/>
                <a:gd name="T24" fmla="*/ 788 w 800"/>
                <a:gd name="T25" fmla="*/ 69 h 143"/>
                <a:gd name="T26" fmla="*/ 800 w 800"/>
                <a:gd name="T27" fmla="*/ 2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5318" y="240"/>
              <a:ext cx="402" cy="115"/>
            </a:xfrm>
            <a:custGeom>
              <a:avLst/>
              <a:gdLst>
                <a:gd name="T0" fmla="*/ 402 w 402"/>
                <a:gd name="T1" fmla="*/ 0 h 115"/>
                <a:gd name="T2" fmla="*/ 384 w 402"/>
                <a:gd name="T3" fmla="*/ 12 h 115"/>
                <a:gd name="T4" fmla="*/ 276 w 402"/>
                <a:gd name="T5" fmla="*/ 51 h 115"/>
                <a:gd name="T6" fmla="*/ 165 w 402"/>
                <a:gd name="T7" fmla="*/ 66 h 115"/>
                <a:gd name="T8" fmla="*/ 51 w 402"/>
                <a:gd name="T9" fmla="*/ 57 h 115"/>
                <a:gd name="T10" fmla="*/ 15 w 402"/>
                <a:gd name="T11" fmla="*/ 54 h 115"/>
                <a:gd name="T12" fmla="*/ 3 w 402"/>
                <a:gd name="T13" fmla="*/ 69 h 115"/>
                <a:gd name="T14" fmla="*/ 9 w 402"/>
                <a:gd name="T15" fmla="*/ 93 h 115"/>
                <a:gd name="T16" fmla="*/ 54 w 402"/>
                <a:gd name="T17" fmla="*/ 102 h 115"/>
                <a:gd name="T18" fmla="*/ 198 w 402"/>
                <a:gd name="T19" fmla="*/ 111 h 115"/>
                <a:gd name="T20" fmla="*/ 336 w 402"/>
                <a:gd name="T21" fmla="*/ 75 h 115"/>
                <a:gd name="T22" fmla="*/ 375 w 402"/>
                <a:gd name="T23" fmla="*/ 54 h 115"/>
                <a:gd name="T24" fmla="*/ 402 w 402"/>
                <a:gd name="T2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97" name="Rectangle 2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2798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2799" name="Rectangle 31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800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2801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3E2F277-13B2-4C4C-BF7F-72FF544C5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2F79B-2630-C14F-A7B8-0B9D824F3E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3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907D7-BE9D-C445-BB99-473AC7324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5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1275-D418-DD4A-BE54-E65ED43B27F0}" type="datetimeFigureOut">
              <a:rPr lang="en-US" smtClean="0"/>
              <a:t>02/04/17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2A340-1EB4-A144-A8A1-14F65A5A88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2354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4773706"/>
            <a:ext cx="2971800" cy="1844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354" y="3429001"/>
            <a:ext cx="4966446" cy="1398494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x-none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4" y="4824414"/>
            <a:ext cx="4966446" cy="1320800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1212" y="6104965"/>
            <a:ext cx="506506" cy="365125"/>
          </a:xfrm>
        </p:spPr>
        <p:txBody>
          <a:bodyPr/>
          <a:lstStyle/>
          <a:p>
            <a:fld id="{78F2A340-1EB4-A144-A8A1-14F65A5A88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4" y="268288"/>
            <a:ext cx="2971800" cy="443865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690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BBB2B-F8BB-094C-B461-4D864910A1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65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6E997-7AB1-5349-BFFB-46DF074890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64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42877-4A6B-5C49-80B2-9DDE5685EA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45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24656-04C4-024A-A0B5-AD03F31EAF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4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4B486-31F7-D544-B070-B50E52B699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88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1947E-5427-0842-9D6F-B438593BF5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30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F25E0-E650-6A4B-A5C1-57A23804A9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72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AF371-0344-1E43-BBA3-7EB2F6509A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1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8" name="Group 34"/>
          <p:cNvGrpSpPr>
            <a:grpSpLocks/>
          </p:cNvGrpSpPr>
          <p:nvPr/>
        </p:nvGrpSpPr>
        <p:grpSpPr bwMode="auto">
          <a:xfrm>
            <a:off x="0" y="0"/>
            <a:ext cx="9169400" cy="6615113"/>
            <a:chOff x="0" y="0"/>
            <a:chExt cx="5776" cy="4167"/>
          </a:xfrm>
        </p:grpSpPr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0" y="0"/>
              <a:ext cx="5768" cy="477"/>
              <a:chOff x="0" y="0"/>
              <a:chExt cx="5768" cy="477"/>
            </a:xfrm>
          </p:grpSpPr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5" y="0"/>
                <a:ext cx="5763" cy="477"/>
              </a:xfrm>
              <a:custGeom>
                <a:avLst/>
                <a:gdLst>
                  <a:gd name="T0" fmla="*/ 0 w 5763"/>
                  <a:gd name="T1" fmla="*/ 450 h 477"/>
                  <a:gd name="T2" fmla="*/ 3 w 5763"/>
                  <a:gd name="T3" fmla="*/ 0 h 477"/>
                  <a:gd name="T4" fmla="*/ 5763 w 5763"/>
                  <a:gd name="T5" fmla="*/ 0 h 477"/>
                  <a:gd name="T6" fmla="*/ 5763 w 5763"/>
                  <a:gd name="T7" fmla="*/ 465 h 477"/>
                  <a:gd name="T8" fmla="*/ 4821 w 5763"/>
                  <a:gd name="T9" fmla="*/ 477 h 477"/>
                  <a:gd name="T10" fmla="*/ 4326 w 5763"/>
                  <a:gd name="T11" fmla="*/ 447 h 477"/>
                  <a:gd name="T12" fmla="*/ 3783 w 5763"/>
                  <a:gd name="T13" fmla="*/ 465 h 477"/>
                  <a:gd name="T14" fmla="*/ 3417 w 5763"/>
                  <a:gd name="T15" fmla="*/ 456 h 477"/>
                  <a:gd name="T16" fmla="*/ 2973 w 5763"/>
                  <a:gd name="T17" fmla="*/ 459 h 477"/>
                  <a:gd name="T18" fmla="*/ 2451 w 5763"/>
                  <a:gd name="T19" fmla="*/ 453 h 477"/>
                  <a:gd name="T20" fmla="*/ 2289 w 5763"/>
                  <a:gd name="T21" fmla="*/ 441 h 477"/>
                  <a:gd name="T22" fmla="*/ 2010 w 5763"/>
                  <a:gd name="T23" fmla="*/ 453 h 477"/>
                  <a:gd name="T24" fmla="*/ 1827 w 5763"/>
                  <a:gd name="T25" fmla="*/ 450 h 477"/>
                  <a:gd name="T26" fmla="*/ 1215 w 5763"/>
                  <a:gd name="T27" fmla="*/ 465 h 477"/>
                  <a:gd name="T28" fmla="*/ 660 w 5763"/>
                  <a:gd name="T29" fmla="*/ 456 h 477"/>
                  <a:gd name="T30" fmla="*/ 0 w 5763"/>
                  <a:gd name="T31" fmla="*/ 45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763" h="477">
                    <a:moveTo>
                      <a:pt x="0" y="450"/>
                    </a:moveTo>
                    <a:lnTo>
                      <a:pt x="3" y="0"/>
                    </a:lnTo>
                    <a:lnTo>
                      <a:pt x="5763" y="0"/>
                    </a:lnTo>
                    <a:lnTo>
                      <a:pt x="5763" y="465"/>
                    </a:lnTo>
                    <a:lnTo>
                      <a:pt x="4821" y="477"/>
                    </a:lnTo>
                    <a:lnTo>
                      <a:pt x="4326" y="447"/>
                    </a:lnTo>
                    <a:lnTo>
                      <a:pt x="3783" y="465"/>
                    </a:lnTo>
                    <a:lnTo>
                      <a:pt x="3417" y="456"/>
                    </a:lnTo>
                    <a:lnTo>
                      <a:pt x="2973" y="459"/>
                    </a:lnTo>
                    <a:lnTo>
                      <a:pt x="2451" y="453"/>
                    </a:lnTo>
                    <a:lnTo>
                      <a:pt x="2289" y="441"/>
                    </a:lnTo>
                    <a:lnTo>
                      <a:pt x="2010" y="453"/>
                    </a:lnTo>
                    <a:lnTo>
                      <a:pt x="1827" y="450"/>
                    </a:lnTo>
                    <a:lnTo>
                      <a:pt x="1215" y="465"/>
                    </a:lnTo>
                    <a:lnTo>
                      <a:pt x="660" y="456"/>
                    </a:lnTo>
                    <a:lnTo>
                      <a:pt x="0" y="45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0" y="98"/>
                <a:ext cx="256" cy="253"/>
              </a:xfrm>
              <a:custGeom>
                <a:avLst/>
                <a:gdLst>
                  <a:gd name="T0" fmla="*/ 8 w 256"/>
                  <a:gd name="T1" fmla="*/ 190 h 253"/>
                  <a:gd name="T2" fmla="*/ 71 w 256"/>
                  <a:gd name="T3" fmla="*/ 115 h 253"/>
                  <a:gd name="T4" fmla="*/ 203 w 256"/>
                  <a:gd name="T5" fmla="*/ 16 h 253"/>
                  <a:gd name="T6" fmla="*/ 251 w 256"/>
                  <a:gd name="T7" fmla="*/ 19 h 253"/>
                  <a:gd name="T8" fmla="*/ 236 w 256"/>
                  <a:gd name="T9" fmla="*/ 46 h 253"/>
                  <a:gd name="T10" fmla="*/ 176 w 256"/>
                  <a:gd name="T11" fmla="*/ 82 h 253"/>
                  <a:gd name="T12" fmla="*/ 92 w 256"/>
                  <a:gd name="T13" fmla="*/ 154 h 253"/>
                  <a:gd name="T14" fmla="*/ 23 w 256"/>
                  <a:gd name="T15" fmla="*/ 247 h 253"/>
                  <a:gd name="T16" fmla="*/ 8 w 256"/>
                  <a:gd name="T17" fmla="*/ 190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6" h="253">
                    <a:moveTo>
                      <a:pt x="8" y="190"/>
                    </a:moveTo>
                    <a:cubicBezTo>
                      <a:pt x="16" y="168"/>
                      <a:pt x="38" y="144"/>
                      <a:pt x="71" y="115"/>
                    </a:cubicBezTo>
                    <a:cubicBezTo>
                      <a:pt x="104" y="86"/>
                      <a:pt x="173" y="32"/>
                      <a:pt x="203" y="16"/>
                    </a:cubicBezTo>
                    <a:cubicBezTo>
                      <a:pt x="233" y="0"/>
                      <a:pt x="246" y="14"/>
                      <a:pt x="251" y="19"/>
                    </a:cubicBezTo>
                    <a:cubicBezTo>
                      <a:pt x="256" y="24"/>
                      <a:pt x="249" y="35"/>
                      <a:pt x="236" y="46"/>
                    </a:cubicBezTo>
                    <a:cubicBezTo>
                      <a:pt x="223" y="57"/>
                      <a:pt x="200" y="64"/>
                      <a:pt x="176" y="82"/>
                    </a:cubicBezTo>
                    <a:cubicBezTo>
                      <a:pt x="152" y="100"/>
                      <a:pt x="118" y="126"/>
                      <a:pt x="92" y="154"/>
                    </a:cubicBezTo>
                    <a:cubicBezTo>
                      <a:pt x="66" y="182"/>
                      <a:pt x="36" y="241"/>
                      <a:pt x="23" y="247"/>
                    </a:cubicBezTo>
                    <a:cubicBezTo>
                      <a:pt x="10" y="253"/>
                      <a:pt x="0" y="212"/>
                      <a:pt x="8" y="19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56" y="0"/>
                <a:ext cx="708" cy="459"/>
              </a:xfrm>
              <a:custGeom>
                <a:avLst/>
                <a:gdLst>
                  <a:gd name="T0" fmla="*/ 0 w 708"/>
                  <a:gd name="T1" fmla="*/ 432 h 459"/>
                  <a:gd name="T2" fmla="*/ 0 w 708"/>
                  <a:gd name="T3" fmla="*/ 453 h 459"/>
                  <a:gd name="T4" fmla="*/ 72 w 708"/>
                  <a:gd name="T5" fmla="*/ 324 h 459"/>
                  <a:gd name="T6" fmla="*/ 198 w 708"/>
                  <a:gd name="T7" fmla="*/ 201 h 459"/>
                  <a:gd name="T8" fmla="*/ 366 w 708"/>
                  <a:gd name="T9" fmla="*/ 102 h 459"/>
                  <a:gd name="T10" fmla="*/ 531 w 708"/>
                  <a:gd name="T11" fmla="*/ 36 h 459"/>
                  <a:gd name="T12" fmla="*/ 609 w 708"/>
                  <a:gd name="T13" fmla="*/ 0 h 459"/>
                  <a:gd name="T14" fmla="*/ 708 w 708"/>
                  <a:gd name="T15" fmla="*/ 3 h 459"/>
                  <a:gd name="T16" fmla="*/ 591 w 708"/>
                  <a:gd name="T17" fmla="*/ 66 h 459"/>
                  <a:gd name="T18" fmla="*/ 417 w 708"/>
                  <a:gd name="T19" fmla="*/ 126 h 459"/>
                  <a:gd name="T20" fmla="*/ 237 w 708"/>
                  <a:gd name="T21" fmla="*/ 231 h 459"/>
                  <a:gd name="T22" fmla="*/ 117 w 708"/>
                  <a:gd name="T23" fmla="*/ 345 h 459"/>
                  <a:gd name="T24" fmla="*/ 51 w 708"/>
                  <a:gd name="T25" fmla="*/ 459 h 459"/>
                  <a:gd name="T26" fmla="*/ 0 w 708"/>
                  <a:gd name="T27" fmla="*/ 453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8" h="459">
                    <a:moveTo>
                      <a:pt x="0" y="432"/>
                    </a:moveTo>
                    <a:lnTo>
                      <a:pt x="0" y="453"/>
                    </a:lnTo>
                    <a:cubicBezTo>
                      <a:pt x="12" y="435"/>
                      <a:pt x="39" y="366"/>
                      <a:pt x="72" y="324"/>
                    </a:cubicBezTo>
                    <a:cubicBezTo>
                      <a:pt x="105" y="282"/>
                      <a:pt x="149" y="238"/>
                      <a:pt x="198" y="201"/>
                    </a:cubicBezTo>
                    <a:cubicBezTo>
                      <a:pt x="247" y="164"/>
                      <a:pt x="311" y="129"/>
                      <a:pt x="366" y="102"/>
                    </a:cubicBezTo>
                    <a:cubicBezTo>
                      <a:pt x="421" y="75"/>
                      <a:pt x="490" y="53"/>
                      <a:pt x="531" y="36"/>
                    </a:cubicBezTo>
                    <a:cubicBezTo>
                      <a:pt x="572" y="19"/>
                      <a:pt x="580" y="5"/>
                      <a:pt x="609" y="0"/>
                    </a:cubicBezTo>
                    <a:lnTo>
                      <a:pt x="708" y="3"/>
                    </a:lnTo>
                    <a:cubicBezTo>
                      <a:pt x="705" y="14"/>
                      <a:pt x="640" y="45"/>
                      <a:pt x="591" y="66"/>
                    </a:cubicBezTo>
                    <a:cubicBezTo>
                      <a:pt x="542" y="87"/>
                      <a:pt x="476" y="98"/>
                      <a:pt x="417" y="126"/>
                    </a:cubicBezTo>
                    <a:cubicBezTo>
                      <a:pt x="358" y="154"/>
                      <a:pt x="287" y="195"/>
                      <a:pt x="237" y="231"/>
                    </a:cubicBezTo>
                    <a:cubicBezTo>
                      <a:pt x="187" y="267"/>
                      <a:pt x="148" y="307"/>
                      <a:pt x="117" y="345"/>
                    </a:cubicBezTo>
                    <a:cubicBezTo>
                      <a:pt x="86" y="383"/>
                      <a:pt x="70" y="441"/>
                      <a:pt x="51" y="459"/>
                    </a:cubicBezTo>
                    <a:lnTo>
                      <a:pt x="0" y="45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131" y="269"/>
                <a:ext cx="251" cy="194"/>
              </a:xfrm>
              <a:custGeom>
                <a:avLst/>
                <a:gdLst>
                  <a:gd name="T0" fmla="*/ 21 w 251"/>
                  <a:gd name="T1" fmla="*/ 163 h 194"/>
                  <a:gd name="T2" fmla="*/ 9 w 251"/>
                  <a:gd name="T3" fmla="*/ 184 h 194"/>
                  <a:gd name="T4" fmla="*/ 75 w 251"/>
                  <a:gd name="T5" fmla="*/ 103 h 194"/>
                  <a:gd name="T6" fmla="*/ 165 w 251"/>
                  <a:gd name="T7" fmla="*/ 28 h 194"/>
                  <a:gd name="T8" fmla="*/ 207 w 251"/>
                  <a:gd name="T9" fmla="*/ 7 h 194"/>
                  <a:gd name="T10" fmla="*/ 246 w 251"/>
                  <a:gd name="T11" fmla="*/ 4 h 194"/>
                  <a:gd name="T12" fmla="*/ 237 w 251"/>
                  <a:gd name="T13" fmla="*/ 34 h 194"/>
                  <a:gd name="T14" fmla="*/ 183 w 251"/>
                  <a:gd name="T15" fmla="*/ 61 h 194"/>
                  <a:gd name="T16" fmla="*/ 108 w 251"/>
                  <a:gd name="T17" fmla="*/ 124 h 194"/>
                  <a:gd name="T18" fmla="*/ 54 w 251"/>
                  <a:gd name="T19" fmla="*/ 190 h 194"/>
                  <a:gd name="T20" fmla="*/ 6 w 251"/>
                  <a:gd name="T21" fmla="*/ 18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1" h="194">
                    <a:moveTo>
                      <a:pt x="21" y="163"/>
                    </a:moveTo>
                    <a:cubicBezTo>
                      <a:pt x="10" y="178"/>
                      <a:pt x="0" y="194"/>
                      <a:pt x="9" y="184"/>
                    </a:cubicBezTo>
                    <a:cubicBezTo>
                      <a:pt x="18" y="174"/>
                      <a:pt x="49" y="129"/>
                      <a:pt x="75" y="103"/>
                    </a:cubicBezTo>
                    <a:cubicBezTo>
                      <a:pt x="101" y="77"/>
                      <a:pt x="143" y="44"/>
                      <a:pt x="165" y="28"/>
                    </a:cubicBezTo>
                    <a:cubicBezTo>
                      <a:pt x="187" y="12"/>
                      <a:pt x="194" y="11"/>
                      <a:pt x="207" y="7"/>
                    </a:cubicBezTo>
                    <a:cubicBezTo>
                      <a:pt x="220" y="3"/>
                      <a:pt x="241" y="0"/>
                      <a:pt x="246" y="4"/>
                    </a:cubicBezTo>
                    <a:cubicBezTo>
                      <a:pt x="251" y="8"/>
                      <a:pt x="247" y="25"/>
                      <a:pt x="237" y="34"/>
                    </a:cubicBezTo>
                    <a:cubicBezTo>
                      <a:pt x="227" y="43"/>
                      <a:pt x="204" y="46"/>
                      <a:pt x="183" y="61"/>
                    </a:cubicBezTo>
                    <a:cubicBezTo>
                      <a:pt x="162" y="76"/>
                      <a:pt x="129" y="103"/>
                      <a:pt x="108" y="124"/>
                    </a:cubicBezTo>
                    <a:cubicBezTo>
                      <a:pt x="87" y="145"/>
                      <a:pt x="71" y="180"/>
                      <a:pt x="54" y="190"/>
                    </a:cubicBezTo>
                    <a:lnTo>
                      <a:pt x="6" y="184"/>
                    </a:ln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41" y="0"/>
                <a:ext cx="159" cy="72"/>
              </a:xfrm>
              <a:custGeom>
                <a:avLst/>
                <a:gdLst>
                  <a:gd name="T0" fmla="*/ 99 w 159"/>
                  <a:gd name="T1" fmla="*/ 0 h 72"/>
                  <a:gd name="T2" fmla="*/ 15 w 159"/>
                  <a:gd name="T3" fmla="*/ 36 h 72"/>
                  <a:gd name="T4" fmla="*/ 6 w 159"/>
                  <a:gd name="T5" fmla="*/ 60 h 72"/>
                  <a:gd name="T6" fmla="*/ 36 w 159"/>
                  <a:gd name="T7" fmla="*/ 69 h 72"/>
                  <a:gd name="T8" fmla="*/ 87 w 159"/>
                  <a:gd name="T9" fmla="*/ 42 h 72"/>
                  <a:gd name="T10" fmla="*/ 159 w 159"/>
                  <a:gd name="T11" fmla="*/ 0 h 72"/>
                  <a:gd name="T12" fmla="*/ 99 w 159"/>
                  <a:gd name="T1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" h="72">
                    <a:moveTo>
                      <a:pt x="99" y="0"/>
                    </a:moveTo>
                    <a:cubicBezTo>
                      <a:pt x="75" y="6"/>
                      <a:pt x="30" y="26"/>
                      <a:pt x="15" y="36"/>
                    </a:cubicBezTo>
                    <a:cubicBezTo>
                      <a:pt x="0" y="46"/>
                      <a:pt x="3" y="55"/>
                      <a:pt x="6" y="60"/>
                    </a:cubicBezTo>
                    <a:cubicBezTo>
                      <a:pt x="9" y="65"/>
                      <a:pt x="23" y="72"/>
                      <a:pt x="36" y="69"/>
                    </a:cubicBezTo>
                    <a:cubicBezTo>
                      <a:pt x="49" y="66"/>
                      <a:pt x="67" y="53"/>
                      <a:pt x="87" y="42"/>
                    </a:cubicBezTo>
                    <a:cubicBezTo>
                      <a:pt x="107" y="31"/>
                      <a:pt x="158" y="6"/>
                      <a:pt x="159" y="0"/>
                    </a:cubicBezTo>
                    <a:lnTo>
                      <a:pt x="9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488" y="0"/>
                <a:ext cx="455" cy="216"/>
              </a:xfrm>
              <a:custGeom>
                <a:avLst/>
                <a:gdLst>
                  <a:gd name="T0" fmla="*/ 395 w 455"/>
                  <a:gd name="T1" fmla="*/ 0 h 216"/>
                  <a:gd name="T2" fmla="*/ 338 w 455"/>
                  <a:gd name="T3" fmla="*/ 48 h 216"/>
                  <a:gd name="T4" fmla="*/ 242 w 455"/>
                  <a:gd name="T5" fmla="*/ 102 h 216"/>
                  <a:gd name="T6" fmla="*/ 104 w 455"/>
                  <a:gd name="T7" fmla="*/ 147 h 216"/>
                  <a:gd name="T8" fmla="*/ 35 w 455"/>
                  <a:gd name="T9" fmla="*/ 168 h 216"/>
                  <a:gd name="T10" fmla="*/ 8 w 455"/>
                  <a:gd name="T11" fmla="*/ 192 h 216"/>
                  <a:gd name="T12" fmla="*/ 8 w 455"/>
                  <a:gd name="T13" fmla="*/ 213 h 216"/>
                  <a:gd name="T14" fmla="*/ 59 w 455"/>
                  <a:gd name="T15" fmla="*/ 213 h 216"/>
                  <a:gd name="T16" fmla="*/ 86 w 455"/>
                  <a:gd name="T17" fmla="*/ 192 h 216"/>
                  <a:gd name="T18" fmla="*/ 173 w 455"/>
                  <a:gd name="T19" fmla="*/ 159 h 216"/>
                  <a:gd name="T20" fmla="*/ 299 w 455"/>
                  <a:gd name="T21" fmla="*/ 126 h 216"/>
                  <a:gd name="T22" fmla="*/ 392 w 455"/>
                  <a:gd name="T23" fmla="*/ 72 h 216"/>
                  <a:gd name="T24" fmla="*/ 455 w 455"/>
                  <a:gd name="T25" fmla="*/ 0 h 216"/>
                  <a:gd name="T26" fmla="*/ 395 w 455"/>
                  <a:gd name="T27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55" h="216">
                    <a:moveTo>
                      <a:pt x="395" y="0"/>
                    </a:moveTo>
                    <a:cubicBezTo>
                      <a:pt x="376" y="8"/>
                      <a:pt x="364" y="31"/>
                      <a:pt x="338" y="48"/>
                    </a:cubicBezTo>
                    <a:cubicBezTo>
                      <a:pt x="312" y="65"/>
                      <a:pt x="281" y="86"/>
                      <a:pt x="242" y="102"/>
                    </a:cubicBezTo>
                    <a:cubicBezTo>
                      <a:pt x="203" y="118"/>
                      <a:pt x="138" y="136"/>
                      <a:pt x="104" y="147"/>
                    </a:cubicBezTo>
                    <a:cubicBezTo>
                      <a:pt x="70" y="158"/>
                      <a:pt x="51" y="161"/>
                      <a:pt x="35" y="168"/>
                    </a:cubicBezTo>
                    <a:cubicBezTo>
                      <a:pt x="19" y="175"/>
                      <a:pt x="12" y="185"/>
                      <a:pt x="8" y="192"/>
                    </a:cubicBezTo>
                    <a:cubicBezTo>
                      <a:pt x="4" y="199"/>
                      <a:pt x="0" y="210"/>
                      <a:pt x="8" y="213"/>
                    </a:cubicBezTo>
                    <a:cubicBezTo>
                      <a:pt x="16" y="216"/>
                      <a:pt x="46" y="216"/>
                      <a:pt x="59" y="213"/>
                    </a:cubicBezTo>
                    <a:cubicBezTo>
                      <a:pt x="72" y="210"/>
                      <a:pt x="67" y="201"/>
                      <a:pt x="86" y="192"/>
                    </a:cubicBezTo>
                    <a:cubicBezTo>
                      <a:pt x="105" y="183"/>
                      <a:pt x="138" y="170"/>
                      <a:pt x="173" y="159"/>
                    </a:cubicBezTo>
                    <a:cubicBezTo>
                      <a:pt x="208" y="148"/>
                      <a:pt x="263" y="140"/>
                      <a:pt x="299" y="126"/>
                    </a:cubicBezTo>
                    <a:cubicBezTo>
                      <a:pt x="335" y="112"/>
                      <a:pt x="366" y="93"/>
                      <a:pt x="392" y="72"/>
                    </a:cubicBezTo>
                    <a:cubicBezTo>
                      <a:pt x="418" y="51"/>
                      <a:pt x="454" y="12"/>
                      <a:pt x="455" y="0"/>
                    </a:cubicBezTo>
                    <a:lnTo>
                      <a:pt x="395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auto">
              <a:xfrm>
                <a:off x="1448" y="37"/>
                <a:ext cx="414" cy="108"/>
              </a:xfrm>
              <a:custGeom>
                <a:avLst/>
                <a:gdLst>
                  <a:gd name="T0" fmla="*/ 0 w 414"/>
                  <a:gd name="T1" fmla="*/ 11 h 108"/>
                  <a:gd name="T2" fmla="*/ 24 w 414"/>
                  <a:gd name="T3" fmla="*/ 11 h 108"/>
                  <a:gd name="T4" fmla="*/ 156 w 414"/>
                  <a:gd name="T5" fmla="*/ 2 h 108"/>
                  <a:gd name="T6" fmla="*/ 288 w 414"/>
                  <a:gd name="T7" fmla="*/ 23 h 108"/>
                  <a:gd name="T8" fmla="*/ 384 w 414"/>
                  <a:gd name="T9" fmla="*/ 53 h 108"/>
                  <a:gd name="T10" fmla="*/ 411 w 414"/>
                  <a:gd name="T11" fmla="*/ 74 h 108"/>
                  <a:gd name="T12" fmla="*/ 405 w 414"/>
                  <a:gd name="T13" fmla="*/ 104 h 108"/>
                  <a:gd name="T14" fmla="*/ 363 w 414"/>
                  <a:gd name="T15" fmla="*/ 101 h 108"/>
                  <a:gd name="T16" fmla="*/ 294 w 414"/>
                  <a:gd name="T17" fmla="*/ 77 h 108"/>
                  <a:gd name="T18" fmla="*/ 174 w 414"/>
                  <a:gd name="T19" fmla="*/ 50 h 108"/>
                  <a:gd name="T20" fmla="*/ 72 w 414"/>
                  <a:gd name="T21" fmla="*/ 62 h 108"/>
                  <a:gd name="T22" fmla="*/ 36 w 414"/>
                  <a:gd name="T23" fmla="*/ 59 h 108"/>
                  <a:gd name="T24" fmla="*/ 0 w 414"/>
                  <a:gd name="T25" fmla="*/ 1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4" h="108">
                    <a:moveTo>
                      <a:pt x="0" y="11"/>
                    </a:moveTo>
                    <a:lnTo>
                      <a:pt x="24" y="11"/>
                    </a:lnTo>
                    <a:cubicBezTo>
                      <a:pt x="50" y="9"/>
                      <a:pt x="112" y="0"/>
                      <a:pt x="156" y="2"/>
                    </a:cubicBezTo>
                    <a:cubicBezTo>
                      <a:pt x="200" y="4"/>
                      <a:pt x="250" y="15"/>
                      <a:pt x="288" y="23"/>
                    </a:cubicBezTo>
                    <a:cubicBezTo>
                      <a:pt x="326" y="31"/>
                      <a:pt x="363" y="44"/>
                      <a:pt x="384" y="53"/>
                    </a:cubicBezTo>
                    <a:cubicBezTo>
                      <a:pt x="405" y="62"/>
                      <a:pt x="408" y="66"/>
                      <a:pt x="411" y="74"/>
                    </a:cubicBezTo>
                    <a:cubicBezTo>
                      <a:pt x="414" y="82"/>
                      <a:pt x="413" y="100"/>
                      <a:pt x="405" y="104"/>
                    </a:cubicBezTo>
                    <a:cubicBezTo>
                      <a:pt x="397" y="108"/>
                      <a:pt x="381" y="105"/>
                      <a:pt x="363" y="101"/>
                    </a:cubicBezTo>
                    <a:cubicBezTo>
                      <a:pt x="345" y="97"/>
                      <a:pt x="325" y="85"/>
                      <a:pt x="294" y="77"/>
                    </a:cubicBezTo>
                    <a:cubicBezTo>
                      <a:pt x="263" y="69"/>
                      <a:pt x="211" y="53"/>
                      <a:pt x="174" y="50"/>
                    </a:cubicBezTo>
                    <a:cubicBezTo>
                      <a:pt x="137" y="47"/>
                      <a:pt x="95" y="61"/>
                      <a:pt x="72" y="62"/>
                    </a:cubicBezTo>
                    <a:cubicBezTo>
                      <a:pt x="49" y="63"/>
                      <a:pt x="48" y="66"/>
                      <a:pt x="36" y="59"/>
                    </a:cubicBezTo>
                    <a:cubicBezTo>
                      <a:pt x="24" y="52"/>
                      <a:pt x="13" y="36"/>
                      <a:pt x="0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1790" y="0"/>
                <a:ext cx="520" cy="225"/>
              </a:xfrm>
              <a:custGeom>
                <a:avLst/>
                <a:gdLst>
                  <a:gd name="T0" fmla="*/ 42 w 520"/>
                  <a:gd name="T1" fmla="*/ 0 h 225"/>
                  <a:gd name="T2" fmla="*/ 12 w 520"/>
                  <a:gd name="T3" fmla="*/ 24 h 225"/>
                  <a:gd name="T4" fmla="*/ 114 w 520"/>
                  <a:gd name="T5" fmla="*/ 54 h 225"/>
                  <a:gd name="T6" fmla="*/ 240 w 520"/>
                  <a:gd name="T7" fmla="*/ 117 h 225"/>
                  <a:gd name="T8" fmla="*/ 333 w 520"/>
                  <a:gd name="T9" fmla="*/ 153 h 225"/>
                  <a:gd name="T10" fmla="*/ 438 w 520"/>
                  <a:gd name="T11" fmla="*/ 219 h 225"/>
                  <a:gd name="T12" fmla="*/ 426 w 520"/>
                  <a:gd name="T13" fmla="*/ 192 h 225"/>
                  <a:gd name="T14" fmla="*/ 441 w 520"/>
                  <a:gd name="T15" fmla="*/ 180 h 225"/>
                  <a:gd name="T16" fmla="*/ 519 w 520"/>
                  <a:gd name="T17" fmla="*/ 216 h 225"/>
                  <a:gd name="T18" fmla="*/ 450 w 520"/>
                  <a:gd name="T19" fmla="*/ 162 h 225"/>
                  <a:gd name="T20" fmla="*/ 381 w 520"/>
                  <a:gd name="T21" fmla="*/ 135 h 225"/>
                  <a:gd name="T22" fmla="*/ 285 w 520"/>
                  <a:gd name="T23" fmla="*/ 84 h 225"/>
                  <a:gd name="T24" fmla="*/ 186 w 520"/>
                  <a:gd name="T25" fmla="*/ 18 h 225"/>
                  <a:gd name="T26" fmla="*/ 123 w 520"/>
                  <a:gd name="T27" fmla="*/ 0 h 225"/>
                  <a:gd name="T28" fmla="*/ 42 w 520"/>
                  <a:gd name="T29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0" h="225">
                    <a:moveTo>
                      <a:pt x="42" y="0"/>
                    </a:moveTo>
                    <a:cubicBezTo>
                      <a:pt x="24" y="4"/>
                      <a:pt x="0" y="15"/>
                      <a:pt x="12" y="24"/>
                    </a:cubicBezTo>
                    <a:cubicBezTo>
                      <a:pt x="24" y="33"/>
                      <a:pt x="76" y="39"/>
                      <a:pt x="114" y="54"/>
                    </a:cubicBezTo>
                    <a:cubicBezTo>
                      <a:pt x="152" y="69"/>
                      <a:pt x="203" y="100"/>
                      <a:pt x="240" y="117"/>
                    </a:cubicBezTo>
                    <a:cubicBezTo>
                      <a:pt x="277" y="134"/>
                      <a:pt x="300" y="136"/>
                      <a:pt x="333" y="153"/>
                    </a:cubicBezTo>
                    <a:cubicBezTo>
                      <a:pt x="366" y="170"/>
                      <a:pt x="423" y="213"/>
                      <a:pt x="438" y="219"/>
                    </a:cubicBezTo>
                    <a:cubicBezTo>
                      <a:pt x="453" y="225"/>
                      <a:pt x="426" y="198"/>
                      <a:pt x="426" y="192"/>
                    </a:cubicBezTo>
                    <a:cubicBezTo>
                      <a:pt x="426" y="186"/>
                      <a:pt x="426" y="176"/>
                      <a:pt x="441" y="180"/>
                    </a:cubicBezTo>
                    <a:cubicBezTo>
                      <a:pt x="456" y="184"/>
                      <a:pt x="518" y="219"/>
                      <a:pt x="519" y="216"/>
                    </a:cubicBezTo>
                    <a:cubicBezTo>
                      <a:pt x="520" y="213"/>
                      <a:pt x="473" y="176"/>
                      <a:pt x="450" y="162"/>
                    </a:cubicBezTo>
                    <a:cubicBezTo>
                      <a:pt x="427" y="148"/>
                      <a:pt x="408" y="148"/>
                      <a:pt x="381" y="135"/>
                    </a:cubicBezTo>
                    <a:cubicBezTo>
                      <a:pt x="354" y="122"/>
                      <a:pt x="318" y="104"/>
                      <a:pt x="285" y="84"/>
                    </a:cubicBezTo>
                    <a:cubicBezTo>
                      <a:pt x="252" y="64"/>
                      <a:pt x="213" y="32"/>
                      <a:pt x="186" y="18"/>
                    </a:cubicBezTo>
                    <a:cubicBezTo>
                      <a:pt x="159" y="4"/>
                      <a:pt x="147" y="2"/>
                      <a:pt x="123" y="0"/>
                    </a:cubicBezTo>
                    <a:lnTo>
                      <a:pt x="4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1943" y="154"/>
                <a:ext cx="431" cy="233"/>
              </a:xfrm>
              <a:custGeom>
                <a:avLst/>
                <a:gdLst>
                  <a:gd name="T0" fmla="*/ 6 w 431"/>
                  <a:gd name="T1" fmla="*/ 38 h 233"/>
                  <a:gd name="T2" fmla="*/ 9 w 431"/>
                  <a:gd name="T3" fmla="*/ 20 h 233"/>
                  <a:gd name="T4" fmla="*/ 42 w 431"/>
                  <a:gd name="T5" fmla="*/ 2 h 233"/>
                  <a:gd name="T6" fmla="*/ 90 w 431"/>
                  <a:gd name="T7" fmla="*/ 35 h 233"/>
                  <a:gd name="T8" fmla="*/ 189 w 431"/>
                  <a:gd name="T9" fmla="*/ 89 h 233"/>
                  <a:gd name="T10" fmla="*/ 288 w 431"/>
                  <a:gd name="T11" fmla="*/ 140 h 233"/>
                  <a:gd name="T12" fmla="*/ 375 w 431"/>
                  <a:gd name="T13" fmla="*/ 176 h 233"/>
                  <a:gd name="T14" fmla="*/ 396 w 431"/>
                  <a:gd name="T15" fmla="*/ 176 h 233"/>
                  <a:gd name="T16" fmla="*/ 429 w 431"/>
                  <a:gd name="T17" fmla="*/ 212 h 233"/>
                  <a:gd name="T18" fmla="*/ 408 w 431"/>
                  <a:gd name="T19" fmla="*/ 233 h 233"/>
                  <a:gd name="T20" fmla="*/ 333 w 431"/>
                  <a:gd name="T21" fmla="*/ 212 h 233"/>
                  <a:gd name="T22" fmla="*/ 186 w 431"/>
                  <a:gd name="T23" fmla="*/ 143 h 233"/>
                  <a:gd name="T24" fmla="*/ 48 w 431"/>
                  <a:gd name="T25" fmla="*/ 68 h 233"/>
                  <a:gd name="T26" fmla="*/ 6 w 431"/>
                  <a:gd name="T27" fmla="*/ 3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1" h="233">
                    <a:moveTo>
                      <a:pt x="6" y="38"/>
                    </a:moveTo>
                    <a:cubicBezTo>
                      <a:pt x="0" y="26"/>
                      <a:pt x="3" y="26"/>
                      <a:pt x="9" y="20"/>
                    </a:cubicBezTo>
                    <a:cubicBezTo>
                      <a:pt x="15" y="14"/>
                      <a:pt x="29" y="0"/>
                      <a:pt x="42" y="2"/>
                    </a:cubicBezTo>
                    <a:cubicBezTo>
                      <a:pt x="55" y="4"/>
                      <a:pt x="66" y="21"/>
                      <a:pt x="90" y="35"/>
                    </a:cubicBezTo>
                    <a:cubicBezTo>
                      <a:pt x="114" y="49"/>
                      <a:pt x="156" y="72"/>
                      <a:pt x="189" y="89"/>
                    </a:cubicBezTo>
                    <a:cubicBezTo>
                      <a:pt x="222" y="106"/>
                      <a:pt x="257" y="126"/>
                      <a:pt x="288" y="140"/>
                    </a:cubicBezTo>
                    <a:cubicBezTo>
                      <a:pt x="319" y="154"/>
                      <a:pt x="357" y="170"/>
                      <a:pt x="375" y="176"/>
                    </a:cubicBezTo>
                    <a:cubicBezTo>
                      <a:pt x="393" y="182"/>
                      <a:pt x="387" y="170"/>
                      <a:pt x="396" y="176"/>
                    </a:cubicBezTo>
                    <a:cubicBezTo>
                      <a:pt x="405" y="182"/>
                      <a:pt x="427" y="203"/>
                      <a:pt x="429" y="212"/>
                    </a:cubicBezTo>
                    <a:cubicBezTo>
                      <a:pt x="431" y="221"/>
                      <a:pt x="424" y="233"/>
                      <a:pt x="408" y="233"/>
                    </a:cubicBezTo>
                    <a:cubicBezTo>
                      <a:pt x="392" y="233"/>
                      <a:pt x="370" y="227"/>
                      <a:pt x="333" y="212"/>
                    </a:cubicBezTo>
                    <a:cubicBezTo>
                      <a:pt x="296" y="197"/>
                      <a:pt x="234" y="167"/>
                      <a:pt x="186" y="143"/>
                    </a:cubicBezTo>
                    <a:cubicBezTo>
                      <a:pt x="138" y="119"/>
                      <a:pt x="78" y="86"/>
                      <a:pt x="48" y="68"/>
                    </a:cubicBezTo>
                    <a:cubicBezTo>
                      <a:pt x="18" y="50"/>
                      <a:pt x="12" y="50"/>
                      <a:pt x="6" y="3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2262" y="87"/>
                <a:ext cx="396" cy="227"/>
              </a:xfrm>
              <a:custGeom>
                <a:avLst/>
                <a:gdLst>
                  <a:gd name="T0" fmla="*/ 2 w 396"/>
                  <a:gd name="T1" fmla="*/ 9 h 227"/>
                  <a:gd name="T2" fmla="*/ 53 w 396"/>
                  <a:gd name="T3" fmla="*/ 66 h 227"/>
                  <a:gd name="T4" fmla="*/ 176 w 396"/>
                  <a:gd name="T5" fmla="*/ 132 h 227"/>
                  <a:gd name="T6" fmla="*/ 293 w 396"/>
                  <a:gd name="T7" fmla="*/ 189 h 227"/>
                  <a:gd name="T8" fmla="*/ 341 w 396"/>
                  <a:gd name="T9" fmla="*/ 222 h 227"/>
                  <a:gd name="T10" fmla="*/ 377 w 396"/>
                  <a:gd name="T11" fmla="*/ 219 h 227"/>
                  <a:gd name="T12" fmla="*/ 377 w 396"/>
                  <a:gd name="T13" fmla="*/ 180 h 227"/>
                  <a:gd name="T14" fmla="*/ 260 w 396"/>
                  <a:gd name="T15" fmla="*/ 126 h 227"/>
                  <a:gd name="T16" fmla="*/ 113 w 396"/>
                  <a:gd name="T17" fmla="*/ 51 h 227"/>
                  <a:gd name="T18" fmla="*/ 41 w 396"/>
                  <a:gd name="T19" fmla="*/ 9 h 227"/>
                  <a:gd name="T20" fmla="*/ 2 w 396"/>
                  <a:gd name="T21" fmla="*/ 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6" h="227">
                    <a:moveTo>
                      <a:pt x="2" y="9"/>
                    </a:moveTo>
                    <a:cubicBezTo>
                      <a:pt x="4" y="18"/>
                      <a:pt x="24" y="45"/>
                      <a:pt x="53" y="66"/>
                    </a:cubicBezTo>
                    <a:cubicBezTo>
                      <a:pt x="82" y="87"/>
                      <a:pt x="136" y="111"/>
                      <a:pt x="176" y="132"/>
                    </a:cubicBezTo>
                    <a:cubicBezTo>
                      <a:pt x="216" y="153"/>
                      <a:pt x="266" y="174"/>
                      <a:pt x="293" y="189"/>
                    </a:cubicBezTo>
                    <a:cubicBezTo>
                      <a:pt x="320" y="204"/>
                      <a:pt x="327" y="217"/>
                      <a:pt x="341" y="222"/>
                    </a:cubicBezTo>
                    <a:cubicBezTo>
                      <a:pt x="355" y="227"/>
                      <a:pt x="371" y="226"/>
                      <a:pt x="377" y="219"/>
                    </a:cubicBezTo>
                    <a:cubicBezTo>
                      <a:pt x="383" y="212"/>
                      <a:pt x="396" y="195"/>
                      <a:pt x="377" y="180"/>
                    </a:cubicBezTo>
                    <a:cubicBezTo>
                      <a:pt x="358" y="165"/>
                      <a:pt x="304" y="147"/>
                      <a:pt x="260" y="126"/>
                    </a:cubicBezTo>
                    <a:cubicBezTo>
                      <a:pt x="216" y="105"/>
                      <a:pt x="149" y="70"/>
                      <a:pt x="113" y="51"/>
                    </a:cubicBezTo>
                    <a:cubicBezTo>
                      <a:pt x="77" y="32"/>
                      <a:pt x="60" y="17"/>
                      <a:pt x="41" y="9"/>
                    </a:cubicBezTo>
                    <a:cubicBezTo>
                      <a:pt x="22" y="1"/>
                      <a:pt x="0" y="0"/>
                      <a:pt x="2" y="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2264" y="240"/>
                <a:ext cx="516" cy="223"/>
              </a:xfrm>
              <a:custGeom>
                <a:avLst/>
                <a:gdLst>
                  <a:gd name="T0" fmla="*/ 3 w 516"/>
                  <a:gd name="T1" fmla="*/ 10 h 223"/>
                  <a:gd name="T2" fmla="*/ 105 w 516"/>
                  <a:gd name="T3" fmla="*/ 97 h 223"/>
                  <a:gd name="T4" fmla="*/ 243 w 516"/>
                  <a:gd name="T5" fmla="*/ 178 h 223"/>
                  <a:gd name="T6" fmla="*/ 357 w 516"/>
                  <a:gd name="T7" fmla="*/ 217 h 223"/>
                  <a:gd name="T8" fmla="*/ 498 w 516"/>
                  <a:gd name="T9" fmla="*/ 214 h 223"/>
                  <a:gd name="T10" fmla="*/ 468 w 516"/>
                  <a:gd name="T11" fmla="*/ 187 h 223"/>
                  <a:gd name="T12" fmla="*/ 309 w 516"/>
                  <a:gd name="T13" fmla="*/ 136 h 223"/>
                  <a:gd name="T14" fmla="*/ 123 w 516"/>
                  <a:gd name="T15" fmla="*/ 34 h 223"/>
                  <a:gd name="T16" fmla="*/ 3 w 516"/>
                  <a:gd name="T17" fmla="*/ 1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6" h="223">
                    <a:moveTo>
                      <a:pt x="3" y="10"/>
                    </a:moveTo>
                    <a:cubicBezTo>
                      <a:pt x="0" y="20"/>
                      <a:pt x="65" y="69"/>
                      <a:pt x="105" y="97"/>
                    </a:cubicBezTo>
                    <a:cubicBezTo>
                      <a:pt x="145" y="125"/>
                      <a:pt x="201" y="158"/>
                      <a:pt x="243" y="178"/>
                    </a:cubicBezTo>
                    <a:cubicBezTo>
                      <a:pt x="285" y="198"/>
                      <a:pt x="315" y="211"/>
                      <a:pt x="357" y="217"/>
                    </a:cubicBezTo>
                    <a:cubicBezTo>
                      <a:pt x="399" y="223"/>
                      <a:pt x="480" y="219"/>
                      <a:pt x="498" y="214"/>
                    </a:cubicBezTo>
                    <a:cubicBezTo>
                      <a:pt x="516" y="209"/>
                      <a:pt x="499" y="200"/>
                      <a:pt x="468" y="187"/>
                    </a:cubicBezTo>
                    <a:cubicBezTo>
                      <a:pt x="437" y="174"/>
                      <a:pt x="366" y="161"/>
                      <a:pt x="309" y="136"/>
                    </a:cubicBezTo>
                    <a:cubicBezTo>
                      <a:pt x="252" y="111"/>
                      <a:pt x="172" y="54"/>
                      <a:pt x="123" y="34"/>
                    </a:cubicBezTo>
                    <a:cubicBezTo>
                      <a:pt x="74" y="14"/>
                      <a:pt x="6" y="0"/>
                      <a:pt x="3" y="1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2723" y="324"/>
                <a:ext cx="414" cy="100"/>
              </a:xfrm>
              <a:custGeom>
                <a:avLst/>
                <a:gdLst>
                  <a:gd name="T0" fmla="*/ 69 w 414"/>
                  <a:gd name="T1" fmla="*/ 60 h 100"/>
                  <a:gd name="T2" fmla="*/ 12 w 414"/>
                  <a:gd name="T3" fmla="*/ 42 h 100"/>
                  <a:gd name="T4" fmla="*/ 3 w 414"/>
                  <a:gd name="T5" fmla="*/ 15 h 100"/>
                  <a:gd name="T6" fmla="*/ 30 w 414"/>
                  <a:gd name="T7" fmla="*/ 0 h 100"/>
                  <a:gd name="T8" fmla="*/ 117 w 414"/>
                  <a:gd name="T9" fmla="*/ 18 h 100"/>
                  <a:gd name="T10" fmla="*/ 243 w 414"/>
                  <a:gd name="T11" fmla="*/ 48 h 100"/>
                  <a:gd name="T12" fmla="*/ 387 w 414"/>
                  <a:gd name="T13" fmla="*/ 48 h 100"/>
                  <a:gd name="T14" fmla="*/ 408 w 414"/>
                  <a:gd name="T15" fmla="*/ 54 h 100"/>
                  <a:gd name="T16" fmla="*/ 381 w 414"/>
                  <a:gd name="T17" fmla="*/ 87 h 100"/>
                  <a:gd name="T18" fmla="*/ 318 w 414"/>
                  <a:gd name="T19" fmla="*/ 99 h 100"/>
                  <a:gd name="T20" fmla="*/ 195 w 414"/>
                  <a:gd name="T21" fmla="*/ 93 h 100"/>
                  <a:gd name="T22" fmla="*/ 69 w 414"/>
                  <a:gd name="T23" fmla="*/ 6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4" h="100">
                    <a:moveTo>
                      <a:pt x="69" y="60"/>
                    </a:moveTo>
                    <a:cubicBezTo>
                      <a:pt x="39" y="52"/>
                      <a:pt x="23" y="49"/>
                      <a:pt x="12" y="42"/>
                    </a:cubicBezTo>
                    <a:cubicBezTo>
                      <a:pt x="1" y="35"/>
                      <a:pt x="0" y="22"/>
                      <a:pt x="3" y="15"/>
                    </a:cubicBezTo>
                    <a:cubicBezTo>
                      <a:pt x="6" y="8"/>
                      <a:pt x="11" y="0"/>
                      <a:pt x="30" y="0"/>
                    </a:cubicBezTo>
                    <a:cubicBezTo>
                      <a:pt x="49" y="0"/>
                      <a:pt x="82" y="10"/>
                      <a:pt x="117" y="18"/>
                    </a:cubicBezTo>
                    <a:cubicBezTo>
                      <a:pt x="152" y="26"/>
                      <a:pt x="198" y="43"/>
                      <a:pt x="243" y="48"/>
                    </a:cubicBezTo>
                    <a:cubicBezTo>
                      <a:pt x="288" y="53"/>
                      <a:pt x="360" y="47"/>
                      <a:pt x="387" y="48"/>
                    </a:cubicBezTo>
                    <a:cubicBezTo>
                      <a:pt x="414" y="49"/>
                      <a:pt x="409" y="48"/>
                      <a:pt x="408" y="54"/>
                    </a:cubicBezTo>
                    <a:cubicBezTo>
                      <a:pt x="407" y="60"/>
                      <a:pt x="396" y="80"/>
                      <a:pt x="381" y="87"/>
                    </a:cubicBezTo>
                    <a:cubicBezTo>
                      <a:pt x="366" y="94"/>
                      <a:pt x="349" y="98"/>
                      <a:pt x="318" y="99"/>
                    </a:cubicBezTo>
                    <a:cubicBezTo>
                      <a:pt x="287" y="100"/>
                      <a:pt x="237" y="99"/>
                      <a:pt x="195" y="93"/>
                    </a:cubicBezTo>
                    <a:cubicBezTo>
                      <a:pt x="153" y="87"/>
                      <a:pt x="99" y="68"/>
                      <a:pt x="69" y="6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3165" y="375"/>
                <a:ext cx="150" cy="72"/>
              </a:xfrm>
              <a:custGeom>
                <a:avLst/>
                <a:gdLst>
                  <a:gd name="T0" fmla="*/ 3 w 150"/>
                  <a:gd name="T1" fmla="*/ 67 h 72"/>
                  <a:gd name="T2" fmla="*/ 84 w 150"/>
                  <a:gd name="T3" fmla="*/ 19 h 72"/>
                  <a:gd name="T4" fmla="*/ 123 w 150"/>
                  <a:gd name="T5" fmla="*/ 1 h 72"/>
                  <a:gd name="T6" fmla="*/ 150 w 150"/>
                  <a:gd name="T7" fmla="*/ 22 h 72"/>
                  <a:gd name="T8" fmla="*/ 123 w 150"/>
                  <a:gd name="T9" fmla="*/ 55 h 72"/>
                  <a:gd name="T10" fmla="*/ 90 w 150"/>
                  <a:gd name="T11" fmla="*/ 70 h 72"/>
                  <a:gd name="T12" fmla="*/ 0 w 150"/>
                  <a:gd name="T13" fmla="*/ 67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72">
                    <a:moveTo>
                      <a:pt x="3" y="67"/>
                    </a:moveTo>
                    <a:cubicBezTo>
                      <a:pt x="16" y="59"/>
                      <a:pt x="64" y="30"/>
                      <a:pt x="84" y="19"/>
                    </a:cubicBezTo>
                    <a:cubicBezTo>
                      <a:pt x="104" y="8"/>
                      <a:pt x="112" y="0"/>
                      <a:pt x="123" y="1"/>
                    </a:cubicBezTo>
                    <a:cubicBezTo>
                      <a:pt x="134" y="2"/>
                      <a:pt x="150" y="13"/>
                      <a:pt x="150" y="22"/>
                    </a:cubicBezTo>
                    <a:cubicBezTo>
                      <a:pt x="150" y="31"/>
                      <a:pt x="133" y="47"/>
                      <a:pt x="123" y="55"/>
                    </a:cubicBezTo>
                    <a:cubicBezTo>
                      <a:pt x="113" y="63"/>
                      <a:pt x="110" y="68"/>
                      <a:pt x="90" y="70"/>
                    </a:cubicBezTo>
                    <a:cubicBezTo>
                      <a:pt x="70" y="72"/>
                      <a:pt x="35" y="69"/>
                      <a:pt x="0" y="67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3463" y="267"/>
                <a:ext cx="148" cy="91"/>
              </a:xfrm>
              <a:custGeom>
                <a:avLst/>
                <a:gdLst>
                  <a:gd name="T0" fmla="*/ 1 w 148"/>
                  <a:gd name="T1" fmla="*/ 69 h 91"/>
                  <a:gd name="T2" fmla="*/ 25 w 148"/>
                  <a:gd name="T3" fmla="*/ 51 h 91"/>
                  <a:gd name="T4" fmla="*/ 100 w 148"/>
                  <a:gd name="T5" fmla="*/ 9 h 91"/>
                  <a:gd name="T6" fmla="*/ 133 w 148"/>
                  <a:gd name="T7" fmla="*/ 3 h 91"/>
                  <a:gd name="T8" fmla="*/ 136 w 148"/>
                  <a:gd name="T9" fmla="*/ 27 h 91"/>
                  <a:gd name="T10" fmla="*/ 61 w 148"/>
                  <a:gd name="T11" fmla="*/ 75 h 91"/>
                  <a:gd name="T12" fmla="*/ 19 w 148"/>
                  <a:gd name="T13" fmla="*/ 90 h 91"/>
                  <a:gd name="T14" fmla="*/ 1 w 148"/>
                  <a:gd name="T15" fmla="*/ 6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8" h="91">
                    <a:moveTo>
                      <a:pt x="1" y="69"/>
                    </a:moveTo>
                    <a:cubicBezTo>
                      <a:pt x="2" y="63"/>
                      <a:pt x="9" y="61"/>
                      <a:pt x="25" y="51"/>
                    </a:cubicBezTo>
                    <a:cubicBezTo>
                      <a:pt x="41" y="41"/>
                      <a:pt x="82" y="17"/>
                      <a:pt x="100" y="9"/>
                    </a:cubicBezTo>
                    <a:cubicBezTo>
                      <a:pt x="118" y="1"/>
                      <a:pt x="127" y="0"/>
                      <a:pt x="133" y="3"/>
                    </a:cubicBezTo>
                    <a:cubicBezTo>
                      <a:pt x="139" y="6"/>
                      <a:pt x="148" y="15"/>
                      <a:pt x="136" y="27"/>
                    </a:cubicBezTo>
                    <a:cubicBezTo>
                      <a:pt x="124" y="39"/>
                      <a:pt x="80" y="65"/>
                      <a:pt x="61" y="75"/>
                    </a:cubicBezTo>
                    <a:cubicBezTo>
                      <a:pt x="42" y="85"/>
                      <a:pt x="29" y="91"/>
                      <a:pt x="19" y="90"/>
                    </a:cubicBezTo>
                    <a:cubicBezTo>
                      <a:pt x="9" y="89"/>
                      <a:pt x="0" y="75"/>
                      <a:pt x="1" y="6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3580" y="58"/>
                <a:ext cx="938" cy="158"/>
              </a:xfrm>
              <a:custGeom>
                <a:avLst/>
                <a:gdLst>
                  <a:gd name="T0" fmla="*/ 172 w 938"/>
                  <a:gd name="T1" fmla="*/ 86 h 158"/>
                  <a:gd name="T2" fmla="*/ 61 w 938"/>
                  <a:gd name="T3" fmla="*/ 137 h 158"/>
                  <a:gd name="T4" fmla="*/ 16 w 938"/>
                  <a:gd name="T5" fmla="*/ 155 h 158"/>
                  <a:gd name="T6" fmla="*/ 7 w 938"/>
                  <a:gd name="T7" fmla="*/ 122 h 158"/>
                  <a:gd name="T8" fmla="*/ 58 w 938"/>
                  <a:gd name="T9" fmla="*/ 80 h 158"/>
                  <a:gd name="T10" fmla="*/ 172 w 938"/>
                  <a:gd name="T11" fmla="*/ 38 h 158"/>
                  <a:gd name="T12" fmla="*/ 304 w 938"/>
                  <a:gd name="T13" fmla="*/ 11 h 158"/>
                  <a:gd name="T14" fmla="*/ 463 w 938"/>
                  <a:gd name="T15" fmla="*/ 2 h 158"/>
                  <a:gd name="T16" fmla="*/ 631 w 938"/>
                  <a:gd name="T17" fmla="*/ 23 h 158"/>
                  <a:gd name="T18" fmla="*/ 796 w 938"/>
                  <a:gd name="T19" fmla="*/ 53 h 158"/>
                  <a:gd name="T20" fmla="*/ 841 w 938"/>
                  <a:gd name="T21" fmla="*/ 47 h 158"/>
                  <a:gd name="T22" fmla="*/ 907 w 938"/>
                  <a:gd name="T23" fmla="*/ 71 h 158"/>
                  <a:gd name="T24" fmla="*/ 919 w 938"/>
                  <a:gd name="T25" fmla="*/ 101 h 158"/>
                  <a:gd name="T26" fmla="*/ 793 w 938"/>
                  <a:gd name="T27" fmla="*/ 98 h 158"/>
                  <a:gd name="T28" fmla="*/ 634 w 938"/>
                  <a:gd name="T29" fmla="*/ 62 h 158"/>
                  <a:gd name="T30" fmla="*/ 439 w 938"/>
                  <a:gd name="T31" fmla="*/ 38 h 158"/>
                  <a:gd name="T32" fmla="*/ 238 w 938"/>
                  <a:gd name="T33" fmla="*/ 59 h 158"/>
                  <a:gd name="T34" fmla="*/ 172 w 938"/>
                  <a:gd name="T35" fmla="*/ 8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38" h="158">
                    <a:moveTo>
                      <a:pt x="172" y="86"/>
                    </a:moveTo>
                    <a:cubicBezTo>
                      <a:pt x="142" y="99"/>
                      <a:pt x="87" y="126"/>
                      <a:pt x="61" y="137"/>
                    </a:cubicBezTo>
                    <a:cubicBezTo>
                      <a:pt x="35" y="148"/>
                      <a:pt x="25" y="158"/>
                      <a:pt x="16" y="155"/>
                    </a:cubicBezTo>
                    <a:cubicBezTo>
                      <a:pt x="7" y="152"/>
                      <a:pt x="0" y="134"/>
                      <a:pt x="7" y="122"/>
                    </a:cubicBezTo>
                    <a:cubicBezTo>
                      <a:pt x="14" y="110"/>
                      <a:pt x="31" y="94"/>
                      <a:pt x="58" y="80"/>
                    </a:cubicBezTo>
                    <a:cubicBezTo>
                      <a:pt x="85" y="66"/>
                      <a:pt x="131" y="49"/>
                      <a:pt x="172" y="38"/>
                    </a:cubicBezTo>
                    <a:cubicBezTo>
                      <a:pt x="213" y="27"/>
                      <a:pt x="256" y="17"/>
                      <a:pt x="304" y="11"/>
                    </a:cubicBezTo>
                    <a:cubicBezTo>
                      <a:pt x="352" y="5"/>
                      <a:pt x="409" y="0"/>
                      <a:pt x="463" y="2"/>
                    </a:cubicBezTo>
                    <a:cubicBezTo>
                      <a:pt x="517" y="4"/>
                      <a:pt x="576" y="15"/>
                      <a:pt x="631" y="23"/>
                    </a:cubicBezTo>
                    <a:cubicBezTo>
                      <a:pt x="686" y="31"/>
                      <a:pt x="761" y="49"/>
                      <a:pt x="796" y="53"/>
                    </a:cubicBezTo>
                    <a:cubicBezTo>
                      <a:pt x="831" y="57"/>
                      <a:pt x="823" y="44"/>
                      <a:pt x="841" y="47"/>
                    </a:cubicBezTo>
                    <a:cubicBezTo>
                      <a:pt x="859" y="50"/>
                      <a:pt x="894" y="62"/>
                      <a:pt x="907" y="71"/>
                    </a:cubicBezTo>
                    <a:cubicBezTo>
                      <a:pt x="920" y="80"/>
                      <a:pt x="938" y="97"/>
                      <a:pt x="919" y="101"/>
                    </a:cubicBezTo>
                    <a:cubicBezTo>
                      <a:pt x="900" y="105"/>
                      <a:pt x="840" y="104"/>
                      <a:pt x="793" y="98"/>
                    </a:cubicBezTo>
                    <a:cubicBezTo>
                      <a:pt x="746" y="92"/>
                      <a:pt x="693" y="72"/>
                      <a:pt x="634" y="62"/>
                    </a:cubicBezTo>
                    <a:cubicBezTo>
                      <a:pt x="575" y="52"/>
                      <a:pt x="505" y="38"/>
                      <a:pt x="439" y="38"/>
                    </a:cubicBezTo>
                    <a:cubicBezTo>
                      <a:pt x="373" y="38"/>
                      <a:pt x="284" y="51"/>
                      <a:pt x="238" y="59"/>
                    </a:cubicBezTo>
                    <a:cubicBezTo>
                      <a:pt x="192" y="67"/>
                      <a:pt x="202" y="73"/>
                      <a:pt x="172" y="8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3686" y="145"/>
                <a:ext cx="372" cy="98"/>
              </a:xfrm>
              <a:custGeom>
                <a:avLst/>
                <a:gdLst>
                  <a:gd name="T0" fmla="*/ 18 w 372"/>
                  <a:gd name="T1" fmla="*/ 47 h 98"/>
                  <a:gd name="T2" fmla="*/ 141 w 372"/>
                  <a:gd name="T3" fmla="*/ 17 h 98"/>
                  <a:gd name="T4" fmla="*/ 246 w 372"/>
                  <a:gd name="T5" fmla="*/ 2 h 98"/>
                  <a:gd name="T6" fmla="*/ 351 w 372"/>
                  <a:gd name="T7" fmla="*/ 5 h 98"/>
                  <a:gd name="T8" fmla="*/ 372 w 372"/>
                  <a:gd name="T9" fmla="*/ 23 h 98"/>
                  <a:gd name="T10" fmla="*/ 354 w 372"/>
                  <a:gd name="T11" fmla="*/ 44 h 98"/>
                  <a:gd name="T12" fmla="*/ 264 w 372"/>
                  <a:gd name="T13" fmla="*/ 50 h 98"/>
                  <a:gd name="T14" fmla="*/ 168 w 372"/>
                  <a:gd name="T15" fmla="*/ 53 h 98"/>
                  <a:gd name="T16" fmla="*/ 72 w 372"/>
                  <a:gd name="T17" fmla="*/ 77 h 98"/>
                  <a:gd name="T18" fmla="*/ 15 w 372"/>
                  <a:gd name="T19" fmla="*/ 95 h 98"/>
                  <a:gd name="T20" fmla="*/ 0 w 372"/>
                  <a:gd name="T21" fmla="*/ 5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2" h="98">
                    <a:moveTo>
                      <a:pt x="18" y="47"/>
                    </a:moveTo>
                    <a:cubicBezTo>
                      <a:pt x="60" y="36"/>
                      <a:pt x="103" y="25"/>
                      <a:pt x="141" y="17"/>
                    </a:cubicBezTo>
                    <a:cubicBezTo>
                      <a:pt x="179" y="9"/>
                      <a:pt x="211" y="4"/>
                      <a:pt x="246" y="2"/>
                    </a:cubicBezTo>
                    <a:cubicBezTo>
                      <a:pt x="281" y="0"/>
                      <a:pt x="330" y="1"/>
                      <a:pt x="351" y="5"/>
                    </a:cubicBezTo>
                    <a:cubicBezTo>
                      <a:pt x="372" y="9"/>
                      <a:pt x="372" y="17"/>
                      <a:pt x="372" y="23"/>
                    </a:cubicBezTo>
                    <a:cubicBezTo>
                      <a:pt x="372" y="29"/>
                      <a:pt x="372" y="40"/>
                      <a:pt x="354" y="44"/>
                    </a:cubicBezTo>
                    <a:cubicBezTo>
                      <a:pt x="336" y="48"/>
                      <a:pt x="295" y="49"/>
                      <a:pt x="264" y="50"/>
                    </a:cubicBezTo>
                    <a:cubicBezTo>
                      <a:pt x="233" y="51"/>
                      <a:pt x="200" y="49"/>
                      <a:pt x="168" y="53"/>
                    </a:cubicBezTo>
                    <a:cubicBezTo>
                      <a:pt x="136" y="57"/>
                      <a:pt x="98" y="70"/>
                      <a:pt x="72" y="77"/>
                    </a:cubicBezTo>
                    <a:cubicBezTo>
                      <a:pt x="46" y="84"/>
                      <a:pt x="27" y="98"/>
                      <a:pt x="15" y="95"/>
                    </a:cubicBezTo>
                    <a:cubicBezTo>
                      <a:pt x="3" y="92"/>
                      <a:pt x="1" y="74"/>
                      <a:pt x="0" y="56"/>
                    </a:cubicBezTo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3618" y="308"/>
                <a:ext cx="318" cy="158"/>
              </a:xfrm>
              <a:custGeom>
                <a:avLst/>
                <a:gdLst>
                  <a:gd name="T0" fmla="*/ 0 w 318"/>
                  <a:gd name="T1" fmla="*/ 158 h 158"/>
                  <a:gd name="T2" fmla="*/ 12 w 318"/>
                  <a:gd name="T3" fmla="*/ 137 h 158"/>
                  <a:gd name="T4" fmla="*/ 162 w 318"/>
                  <a:gd name="T5" fmla="*/ 71 h 158"/>
                  <a:gd name="T6" fmla="*/ 249 w 318"/>
                  <a:gd name="T7" fmla="*/ 20 h 158"/>
                  <a:gd name="T8" fmla="*/ 285 w 318"/>
                  <a:gd name="T9" fmla="*/ 2 h 158"/>
                  <a:gd name="T10" fmla="*/ 309 w 318"/>
                  <a:gd name="T11" fmla="*/ 11 h 158"/>
                  <a:gd name="T12" fmla="*/ 303 w 318"/>
                  <a:gd name="T13" fmla="*/ 47 h 158"/>
                  <a:gd name="T14" fmla="*/ 219 w 318"/>
                  <a:gd name="T15" fmla="*/ 89 h 158"/>
                  <a:gd name="T16" fmla="*/ 108 w 318"/>
                  <a:gd name="T17" fmla="*/ 140 h 158"/>
                  <a:gd name="T18" fmla="*/ 57 w 318"/>
                  <a:gd name="T19" fmla="*/ 152 h 158"/>
                  <a:gd name="T20" fmla="*/ 0 w 318"/>
                  <a:gd name="T21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158">
                    <a:moveTo>
                      <a:pt x="0" y="158"/>
                    </a:moveTo>
                    <a:lnTo>
                      <a:pt x="12" y="137"/>
                    </a:lnTo>
                    <a:cubicBezTo>
                      <a:pt x="39" y="123"/>
                      <a:pt x="122" y="90"/>
                      <a:pt x="162" y="71"/>
                    </a:cubicBezTo>
                    <a:cubicBezTo>
                      <a:pt x="202" y="52"/>
                      <a:pt x="229" y="31"/>
                      <a:pt x="249" y="20"/>
                    </a:cubicBezTo>
                    <a:cubicBezTo>
                      <a:pt x="269" y="9"/>
                      <a:pt x="275" y="4"/>
                      <a:pt x="285" y="2"/>
                    </a:cubicBezTo>
                    <a:cubicBezTo>
                      <a:pt x="295" y="0"/>
                      <a:pt x="306" y="4"/>
                      <a:pt x="309" y="11"/>
                    </a:cubicBezTo>
                    <a:cubicBezTo>
                      <a:pt x="312" y="18"/>
                      <a:pt x="318" y="34"/>
                      <a:pt x="303" y="47"/>
                    </a:cubicBezTo>
                    <a:cubicBezTo>
                      <a:pt x="288" y="60"/>
                      <a:pt x="252" y="74"/>
                      <a:pt x="219" y="89"/>
                    </a:cubicBezTo>
                    <a:cubicBezTo>
                      <a:pt x="186" y="104"/>
                      <a:pt x="135" y="130"/>
                      <a:pt x="108" y="140"/>
                    </a:cubicBezTo>
                    <a:cubicBezTo>
                      <a:pt x="81" y="150"/>
                      <a:pt x="74" y="150"/>
                      <a:pt x="57" y="152"/>
                    </a:cubicBezTo>
                    <a:cubicBezTo>
                      <a:pt x="40" y="154"/>
                      <a:pt x="23" y="154"/>
                      <a:pt x="0" y="158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413" y="291"/>
                <a:ext cx="380" cy="174"/>
              </a:xfrm>
              <a:custGeom>
                <a:avLst/>
                <a:gdLst>
                  <a:gd name="T0" fmla="*/ 3 w 380"/>
                  <a:gd name="T1" fmla="*/ 165 h 174"/>
                  <a:gd name="T2" fmla="*/ 129 w 380"/>
                  <a:gd name="T3" fmla="*/ 93 h 174"/>
                  <a:gd name="T4" fmla="*/ 261 w 380"/>
                  <a:gd name="T5" fmla="*/ 30 h 174"/>
                  <a:gd name="T6" fmla="*/ 351 w 380"/>
                  <a:gd name="T7" fmla="*/ 0 h 174"/>
                  <a:gd name="T8" fmla="*/ 378 w 380"/>
                  <a:gd name="T9" fmla="*/ 27 h 174"/>
                  <a:gd name="T10" fmla="*/ 336 w 380"/>
                  <a:gd name="T11" fmla="*/ 51 h 174"/>
                  <a:gd name="T12" fmla="*/ 291 w 380"/>
                  <a:gd name="T13" fmla="*/ 60 h 174"/>
                  <a:gd name="T14" fmla="*/ 240 w 380"/>
                  <a:gd name="T15" fmla="*/ 75 h 174"/>
                  <a:gd name="T16" fmla="*/ 189 w 380"/>
                  <a:gd name="T17" fmla="*/ 120 h 174"/>
                  <a:gd name="T18" fmla="*/ 102 w 380"/>
                  <a:gd name="T19" fmla="*/ 174 h 174"/>
                  <a:gd name="T20" fmla="*/ 0 w 380"/>
                  <a:gd name="T21" fmla="*/ 162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0" h="174">
                    <a:moveTo>
                      <a:pt x="3" y="165"/>
                    </a:moveTo>
                    <a:cubicBezTo>
                      <a:pt x="24" y="153"/>
                      <a:pt x="86" y="115"/>
                      <a:pt x="129" y="93"/>
                    </a:cubicBezTo>
                    <a:cubicBezTo>
                      <a:pt x="172" y="71"/>
                      <a:pt x="224" y="45"/>
                      <a:pt x="261" y="30"/>
                    </a:cubicBezTo>
                    <a:cubicBezTo>
                      <a:pt x="298" y="15"/>
                      <a:pt x="332" y="0"/>
                      <a:pt x="351" y="0"/>
                    </a:cubicBezTo>
                    <a:cubicBezTo>
                      <a:pt x="370" y="0"/>
                      <a:pt x="380" y="19"/>
                      <a:pt x="378" y="27"/>
                    </a:cubicBezTo>
                    <a:cubicBezTo>
                      <a:pt x="376" y="35"/>
                      <a:pt x="350" y="46"/>
                      <a:pt x="336" y="51"/>
                    </a:cubicBezTo>
                    <a:cubicBezTo>
                      <a:pt x="322" y="56"/>
                      <a:pt x="307" y="56"/>
                      <a:pt x="291" y="60"/>
                    </a:cubicBezTo>
                    <a:cubicBezTo>
                      <a:pt x="275" y="64"/>
                      <a:pt x="257" y="65"/>
                      <a:pt x="240" y="75"/>
                    </a:cubicBezTo>
                    <a:cubicBezTo>
                      <a:pt x="223" y="85"/>
                      <a:pt x="212" y="104"/>
                      <a:pt x="189" y="120"/>
                    </a:cubicBezTo>
                    <a:cubicBezTo>
                      <a:pt x="166" y="136"/>
                      <a:pt x="133" y="167"/>
                      <a:pt x="102" y="174"/>
                    </a:cubicBezTo>
                    <a:lnTo>
                      <a:pt x="0" y="162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4178" y="187"/>
                <a:ext cx="523" cy="69"/>
              </a:xfrm>
              <a:custGeom>
                <a:avLst/>
                <a:gdLst>
                  <a:gd name="T0" fmla="*/ 84 w 523"/>
                  <a:gd name="T1" fmla="*/ 11 h 69"/>
                  <a:gd name="T2" fmla="*/ 27 w 523"/>
                  <a:gd name="T3" fmla="*/ 5 h 69"/>
                  <a:gd name="T4" fmla="*/ 9 w 523"/>
                  <a:gd name="T5" fmla="*/ 35 h 69"/>
                  <a:gd name="T6" fmla="*/ 81 w 523"/>
                  <a:gd name="T7" fmla="*/ 56 h 69"/>
                  <a:gd name="T8" fmla="*/ 255 w 523"/>
                  <a:gd name="T9" fmla="*/ 68 h 69"/>
                  <a:gd name="T10" fmla="*/ 432 w 523"/>
                  <a:gd name="T11" fmla="*/ 50 h 69"/>
                  <a:gd name="T12" fmla="*/ 513 w 523"/>
                  <a:gd name="T13" fmla="*/ 5 h 69"/>
                  <a:gd name="T14" fmla="*/ 372 w 523"/>
                  <a:gd name="T15" fmla="*/ 20 h 69"/>
                  <a:gd name="T16" fmla="*/ 141 w 523"/>
                  <a:gd name="T17" fmla="*/ 14 h 69"/>
                  <a:gd name="T18" fmla="*/ 84 w 523"/>
                  <a:gd name="T19" fmla="*/ 1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23" h="69">
                    <a:moveTo>
                      <a:pt x="84" y="11"/>
                    </a:moveTo>
                    <a:cubicBezTo>
                      <a:pt x="65" y="9"/>
                      <a:pt x="40" y="1"/>
                      <a:pt x="27" y="5"/>
                    </a:cubicBezTo>
                    <a:cubicBezTo>
                      <a:pt x="14" y="9"/>
                      <a:pt x="0" y="27"/>
                      <a:pt x="9" y="35"/>
                    </a:cubicBezTo>
                    <a:cubicBezTo>
                      <a:pt x="18" y="43"/>
                      <a:pt x="40" y="51"/>
                      <a:pt x="81" y="56"/>
                    </a:cubicBezTo>
                    <a:cubicBezTo>
                      <a:pt x="122" y="61"/>
                      <a:pt x="197" y="69"/>
                      <a:pt x="255" y="68"/>
                    </a:cubicBezTo>
                    <a:cubicBezTo>
                      <a:pt x="313" y="67"/>
                      <a:pt x="389" y="60"/>
                      <a:pt x="432" y="50"/>
                    </a:cubicBezTo>
                    <a:cubicBezTo>
                      <a:pt x="475" y="40"/>
                      <a:pt x="523" y="10"/>
                      <a:pt x="513" y="5"/>
                    </a:cubicBezTo>
                    <a:cubicBezTo>
                      <a:pt x="503" y="0"/>
                      <a:pt x="434" y="19"/>
                      <a:pt x="372" y="20"/>
                    </a:cubicBezTo>
                    <a:cubicBezTo>
                      <a:pt x="310" y="21"/>
                      <a:pt x="189" y="15"/>
                      <a:pt x="141" y="14"/>
                    </a:cubicBezTo>
                    <a:cubicBezTo>
                      <a:pt x="93" y="13"/>
                      <a:pt x="103" y="13"/>
                      <a:pt x="84" y="1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4689" y="186"/>
                <a:ext cx="537" cy="120"/>
              </a:xfrm>
              <a:custGeom>
                <a:avLst/>
                <a:gdLst>
                  <a:gd name="T0" fmla="*/ 23 w 537"/>
                  <a:gd name="T1" fmla="*/ 6 h 120"/>
                  <a:gd name="T2" fmla="*/ 188 w 537"/>
                  <a:gd name="T3" fmla="*/ 3 h 120"/>
                  <a:gd name="T4" fmla="*/ 323 w 537"/>
                  <a:gd name="T5" fmla="*/ 27 h 120"/>
                  <a:gd name="T6" fmla="*/ 464 w 537"/>
                  <a:gd name="T7" fmla="*/ 69 h 120"/>
                  <a:gd name="T8" fmla="*/ 521 w 537"/>
                  <a:gd name="T9" fmla="*/ 90 h 120"/>
                  <a:gd name="T10" fmla="*/ 533 w 537"/>
                  <a:gd name="T11" fmla="*/ 105 h 120"/>
                  <a:gd name="T12" fmla="*/ 497 w 537"/>
                  <a:gd name="T13" fmla="*/ 120 h 120"/>
                  <a:gd name="T14" fmla="*/ 452 w 537"/>
                  <a:gd name="T15" fmla="*/ 108 h 120"/>
                  <a:gd name="T16" fmla="*/ 350 w 537"/>
                  <a:gd name="T17" fmla="*/ 72 h 120"/>
                  <a:gd name="T18" fmla="*/ 158 w 537"/>
                  <a:gd name="T19" fmla="*/ 39 h 120"/>
                  <a:gd name="T20" fmla="*/ 50 w 537"/>
                  <a:gd name="T21" fmla="*/ 39 h 120"/>
                  <a:gd name="T22" fmla="*/ 23 w 537"/>
                  <a:gd name="T23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7" h="120">
                    <a:moveTo>
                      <a:pt x="23" y="6"/>
                    </a:moveTo>
                    <a:cubicBezTo>
                      <a:pt x="46" y="0"/>
                      <a:pt x="138" y="0"/>
                      <a:pt x="188" y="3"/>
                    </a:cubicBezTo>
                    <a:cubicBezTo>
                      <a:pt x="238" y="6"/>
                      <a:pt x="277" y="16"/>
                      <a:pt x="323" y="27"/>
                    </a:cubicBezTo>
                    <a:cubicBezTo>
                      <a:pt x="369" y="38"/>
                      <a:pt x="431" y="59"/>
                      <a:pt x="464" y="69"/>
                    </a:cubicBezTo>
                    <a:cubicBezTo>
                      <a:pt x="497" y="79"/>
                      <a:pt x="509" y="84"/>
                      <a:pt x="521" y="90"/>
                    </a:cubicBezTo>
                    <a:cubicBezTo>
                      <a:pt x="533" y="96"/>
                      <a:pt x="537" y="100"/>
                      <a:pt x="533" y="105"/>
                    </a:cubicBezTo>
                    <a:cubicBezTo>
                      <a:pt x="529" y="110"/>
                      <a:pt x="510" y="120"/>
                      <a:pt x="497" y="120"/>
                    </a:cubicBezTo>
                    <a:cubicBezTo>
                      <a:pt x="484" y="120"/>
                      <a:pt x="476" y="116"/>
                      <a:pt x="452" y="108"/>
                    </a:cubicBezTo>
                    <a:cubicBezTo>
                      <a:pt x="428" y="100"/>
                      <a:pt x="399" y="84"/>
                      <a:pt x="350" y="72"/>
                    </a:cubicBezTo>
                    <a:cubicBezTo>
                      <a:pt x="301" y="60"/>
                      <a:pt x="208" y="45"/>
                      <a:pt x="158" y="39"/>
                    </a:cubicBezTo>
                    <a:cubicBezTo>
                      <a:pt x="108" y="33"/>
                      <a:pt x="72" y="43"/>
                      <a:pt x="50" y="39"/>
                    </a:cubicBezTo>
                    <a:cubicBezTo>
                      <a:pt x="28" y="35"/>
                      <a:pt x="0" y="12"/>
                      <a:pt x="23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4968" y="312"/>
                <a:ext cx="800" cy="143"/>
              </a:xfrm>
              <a:custGeom>
                <a:avLst/>
                <a:gdLst>
                  <a:gd name="T0" fmla="*/ 800 w 800"/>
                  <a:gd name="T1" fmla="*/ 24 h 143"/>
                  <a:gd name="T2" fmla="*/ 782 w 800"/>
                  <a:gd name="T3" fmla="*/ 15 h 143"/>
                  <a:gd name="T4" fmla="*/ 659 w 800"/>
                  <a:gd name="T5" fmla="*/ 63 h 143"/>
                  <a:gd name="T6" fmla="*/ 500 w 800"/>
                  <a:gd name="T7" fmla="*/ 84 h 143"/>
                  <a:gd name="T8" fmla="*/ 326 w 800"/>
                  <a:gd name="T9" fmla="*/ 69 h 143"/>
                  <a:gd name="T10" fmla="*/ 98 w 800"/>
                  <a:gd name="T11" fmla="*/ 21 h 143"/>
                  <a:gd name="T12" fmla="*/ 11 w 800"/>
                  <a:gd name="T13" fmla="*/ 6 h 143"/>
                  <a:gd name="T14" fmla="*/ 32 w 800"/>
                  <a:gd name="T15" fmla="*/ 60 h 143"/>
                  <a:gd name="T16" fmla="*/ 155 w 800"/>
                  <a:gd name="T17" fmla="*/ 96 h 143"/>
                  <a:gd name="T18" fmla="*/ 410 w 800"/>
                  <a:gd name="T19" fmla="*/ 138 h 143"/>
                  <a:gd name="T20" fmla="*/ 596 w 800"/>
                  <a:gd name="T21" fmla="*/ 129 h 143"/>
                  <a:gd name="T22" fmla="*/ 737 w 800"/>
                  <a:gd name="T23" fmla="*/ 90 h 143"/>
                  <a:gd name="T24" fmla="*/ 788 w 800"/>
                  <a:gd name="T25" fmla="*/ 69 h 143"/>
                  <a:gd name="T26" fmla="*/ 800 w 800"/>
                  <a:gd name="T27" fmla="*/ 2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0" h="143">
                    <a:moveTo>
                      <a:pt x="800" y="24"/>
                    </a:moveTo>
                    <a:lnTo>
                      <a:pt x="782" y="15"/>
                    </a:lnTo>
                    <a:cubicBezTo>
                      <a:pt x="759" y="21"/>
                      <a:pt x="706" y="51"/>
                      <a:pt x="659" y="63"/>
                    </a:cubicBezTo>
                    <a:cubicBezTo>
                      <a:pt x="612" y="75"/>
                      <a:pt x="555" y="83"/>
                      <a:pt x="500" y="84"/>
                    </a:cubicBezTo>
                    <a:cubicBezTo>
                      <a:pt x="445" y="85"/>
                      <a:pt x="393" y="79"/>
                      <a:pt x="326" y="69"/>
                    </a:cubicBezTo>
                    <a:cubicBezTo>
                      <a:pt x="259" y="59"/>
                      <a:pt x="150" y="31"/>
                      <a:pt x="98" y="21"/>
                    </a:cubicBezTo>
                    <a:cubicBezTo>
                      <a:pt x="46" y="11"/>
                      <a:pt x="22" y="0"/>
                      <a:pt x="11" y="6"/>
                    </a:cubicBezTo>
                    <a:cubicBezTo>
                      <a:pt x="0" y="12"/>
                      <a:pt x="8" y="45"/>
                      <a:pt x="32" y="60"/>
                    </a:cubicBezTo>
                    <a:cubicBezTo>
                      <a:pt x="56" y="75"/>
                      <a:pt x="92" y="83"/>
                      <a:pt x="155" y="96"/>
                    </a:cubicBezTo>
                    <a:cubicBezTo>
                      <a:pt x="218" y="109"/>
                      <a:pt x="337" y="133"/>
                      <a:pt x="410" y="138"/>
                    </a:cubicBezTo>
                    <a:cubicBezTo>
                      <a:pt x="483" y="143"/>
                      <a:pt x="542" y="137"/>
                      <a:pt x="596" y="129"/>
                    </a:cubicBezTo>
                    <a:cubicBezTo>
                      <a:pt x="650" y="121"/>
                      <a:pt x="705" y="100"/>
                      <a:pt x="737" y="90"/>
                    </a:cubicBezTo>
                    <a:cubicBezTo>
                      <a:pt x="769" y="80"/>
                      <a:pt x="780" y="80"/>
                      <a:pt x="788" y="69"/>
                    </a:cubicBezTo>
                    <a:cubicBezTo>
                      <a:pt x="796" y="58"/>
                      <a:pt x="792" y="39"/>
                      <a:pt x="800" y="2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5318" y="240"/>
                <a:ext cx="402" cy="115"/>
              </a:xfrm>
              <a:custGeom>
                <a:avLst/>
                <a:gdLst>
                  <a:gd name="T0" fmla="*/ 402 w 402"/>
                  <a:gd name="T1" fmla="*/ 0 h 115"/>
                  <a:gd name="T2" fmla="*/ 384 w 402"/>
                  <a:gd name="T3" fmla="*/ 12 h 115"/>
                  <a:gd name="T4" fmla="*/ 276 w 402"/>
                  <a:gd name="T5" fmla="*/ 51 h 115"/>
                  <a:gd name="T6" fmla="*/ 165 w 402"/>
                  <a:gd name="T7" fmla="*/ 66 h 115"/>
                  <a:gd name="T8" fmla="*/ 51 w 402"/>
                  <a:gd name="T9" fmla="*/ 57 h 115"/>
                  <a:gd name="T10" fmla="*/ 15 w 402"/>
                  <a:gd name="T11" fmla="*/ 54 h 115"/>
                  <a:gd name="T12" fmla="*/ 3 w 402"/>
                  <a:gd name="T13" fmla="*/ 69 h 115"/>
                  <a:gd name="T14" fmla="*/ 9 w 402"/>
                  <a:gd name="T15" fmla="*/ 93 h 115"/>
                  <a:gd name="T16" fmla="*/ 54 w 402"/>
                  <a:gd name="T17" fmla="*/ 102 h 115"/>
                  <a:gd name="T18" fmla="*/ 198 w 402"/>
                  <a:gd name="T19" fmla="*/ 111 h 115"/>
                  <a:gd name="T20" fmla="*/ 336 w 402"/>
                  <a:gd name="T21" fmla="*/ 75 h 115"/>
                  <a:gd name="T22" fmla="*/ 375 w 402"/>
                  <a:gd name="T23" fmla="*/ 54 h 115"/>
                  <a:gd name="T24" fmla="*/ 402 w 402"/>
                  <a:gd name="T2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2" h="115">
                    <a:moveTo>
                      <a:pt x="402" y="0"/>
                    </a:moveTo>
                    <a:lnTo>
                      <a:pt x="384" y="12"/>
                    </a:lnTo>
                    <a:cubicBezTo>
                      <a:pt x="363" y="20"/>
                      <a:pt x="312" y="42"/>
                      <a:pt x="276" y="51"/>
                    </a:cubicBezTo>
                    <a:cubicBezTo>
                      <a:pt x="240" y="60"/>
                      <a:pt x="202" y="65"/>
                      <a:pt x="165" y="66"/>
                    </a:cubicBezTo>
                    <a:cubicBezTo>
                      <a:pt x="128" y="67"/>
                      <a:pt x="76" y="59"/>
                      <a:pt x="51" y="57"/>
                    </a:cubicBezTo>
                    <a:cubicBezTo>
                      <a:pt x="26" y="55"/>
                      <a:pt x="23" y="52"/>
                      <a:pt x="15" y="54"/>
                    </a:cubicBezTo>
                    <a:cubicBezTo>
                      <a:pt x="7" y="56"/>
                      <a:pt x="4" y="63"/>
                      <a:pt x="3" y="69"/>
                    </a:cubicBezTo>
                    <a:cubicBezTo>
                      <a:pt x="2" y="75"/>
                      <a:pt x="0" y="88"/>
                      <a:pt x="9" y="93"/>
                    </a:cubicBezTo>
                    <a:cubicBezTo>
                      <a:pt x="18" y="98"/>
                      <a:pt x="22" y="99"/>
                      <a:pt x="54" y="102"/>
                    </a:cubicBezTo>
                    <a:cubicBezTo>
                      <a:pt x="86" y="105"/>
                      <a:pt x="151" y="115"/>
                      <a:pt x="198" y="111"/>
                    </a:cubicBezTo>
                    <a:cubicBezTo>
                      <a:pt x="245" y="107"/>
                      <a:pt x="307" y="84"/>
                      <a:pt x="336" y="75"/>
                    </a:cubicBezTo>
                    <a:cubicBezTo>
                      <a:pt x="365" y="66"/>
                      <a:pt x="365" y="65"/>
                      <a:pt x="375" y="54"/>
                    </a:cubicBezTo>
                    <a:cubicBezTo>
                      <a:pt x="385" y="43"/>
                      <a:pt x="392" y="26"/>
                      <a:pt x="402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54" name="Group 30"/>
            <p:cNvGrpSpPr>
              <a:grpSpLocks/>
            </p:cNvGrpSpPr>
            <p:nvPr/>
          </p:nvGrpSpPr>
          <p:grpSpPr bwMode="auto">
            <a:xfrm>
              <a:off x="0" y="4080"/>
              <a:ext cx="5776" cy="87"/>
              <a:chOff x="0" y="4185"/>
              <a:chExt cx="5776" cy="87"/>
            </a:xfrm>
          </p:grpSpPr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4041" y="4200"/>
                <a:ext cx="1735" cy="72"/>
              </a:xfrm>
              <a:custGeom>
                <a:avLst/>
                <a:gdLst>
                  <a:gd name="T0" fmla="*/ 165 w 1735"/>
                  <a:gd name="T1" fmla="*/ 6 h 72"/>
                  <a:gd name="T2" fmla="*/ 450 w 1735"/>
                  <a:gd name="T3" fmla="*/ 3 h 72"/>
                  <a:gd name="T4" fmla="*/ 714 w 1735"/>
                  <a:gd name="T5" fmla="*/ 12 h 72"/>
                  <a:gd name="T6" fmla="*/ 957 w 1735"/>
                  <a:gd name="T7" fmla="*/ 24 h 72"/>
                  <a:gd name="T8" fmla="*/ 1173 w 1735"/>
                  <a:gd name="T9" fmla="*/ 24 h 72"/>
                  <a:gd name="T10" fmla="*/ 1473 w 1735"/>
                  <a:gd name="T11" fmla="*/ 15 h 72"/>
                  <a:gd name="T12" fmla="*/ 1617 w 1735"/>
                  <a:gd name="T13" fmla="*/ 0 h 72"/>
                  <a:gd name="T14" fmla="*/ 1719 w 1735"/>
                  <a:gd name="T15" fmla="*/ 15 h 72"/>
                  <a:gd name="T16" fmla="*/ 1716 w 1735"/>
                  <a:gd name="T17" fmla="*/ 66 h 72"/>
                  <a:gd name="T18" fmla="*/ 1632 w 1735"/>
                  <a:gd name="T19" fmla="*/ 51 h 72"/>
                  <a:gd name="T20" fmla="*/ 1407 w 1735"/>
                  <a:gd name="T21" fmla="*/ 51 h 72"/>
                  <a:gd name="T22" fmla="*/ 1191 w 1735"/>
                  <a:gd name="T23" fmla="*/ 48 h 72"/>
                  <a:gd name="T24" fmla="*/ 870 w 1735"/>
                  <a:gd name="T25" fmla="*/ 60 h 72"/>
                  <a:gd name="T26" fmla="*/ 492 w 1735"/>
                  <a:gd name="T27" fmla="*/ 48 h 72"/>
                  <a:gd name="T28" fmla="*/ 291 w 1735"/>
                  <a:gd name="T29" fmla="*/ 27 h 72"/>
                  <a:gd name="T30" fmla="*/ 21 w 1735"/>
                  <a:gd name="T31" fmla="*/ 36 h 72"/>
                  <a:gd name="T32" fmla="*/ 165 w 1735"/>
                  <a:gd name="T33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35" h="72">
                    <a:moveTo>
                      <a:pt x="165" y="6"/>
                    </a:moveTo>
                    <a:cubicBezTo>
                      <a:pt x="236" y="1"/>
                      <a:pt x="359" y="2"/>
                      <a:pt x="450" y="3"/>
                    </a:cubicBezTo>
                    <a:cubicBezTo>
                      <a:pt x="541" y="4"/>
                      <a:pt x="630" y="9"/>
                      <a:pt x="714" y="12"/>
                    </a:cubicBezTo>
                    <a:cubicBezTo>
                      <a:pt x="798" y="15"/>
                      <a:pt x="881" y="22"/>
                      <a:pt x="957" y="24"/>
                    </a:cubicBezTo>
                    <a:cubicBezTo>
                      <a:pt x="1033" y="26"/>
                      <a:pt x="1087" y="25"/>
                      <a:pt x="1173" y="24"/>
                    </a:cubicBezTo>
                    <a:cubicBezTo>
                      <a:pt x="1259" y="23"/>
                      <a:pt x="1399" y="19"/>
                      <a:pt x="1473" y="15"/>
                    </a:cubicBezTo>
                    <a:cubicBezTo>
                      <a:pt x="1547" y="11"/>
                      <a:pt x="1576" y="0"/>
                      <a:pt x="1617" y="0"/>
                    </a:cubicBezTo>
                    <a:cubicBezTo>
                      <a:pt x="1658" y="0"/>
                      <a:pt x="1703" y="4"/>
                      <a:pt x="1719" y="15"/>
                    </a:cubicBezTo>
                    <a:cubicBezTo>
                      <a:pt x="1735" y="26"/>
                      <a:pt x="1730" y="60"/>
                      <a:pt x="1716" y="66"/>
                    </a:cubicBezTo>
                    <a:cubicBezTo>
                      <a:pt x="1702" y="72"/>
                      <a:pt x="1683" y="53"/>
                      <a:pt x="1632" y="51"/>
                    </a:cubicBezTo>
                    <a:cubicBezTo>
                      <a:pt x="1581" y="49"/>
                      <a:pt x="1480" y="51"/>
                      <a:pt x="1407" y="51"/>
                    </a:cubicBezTo>
                    <a:cubicBezTo>
                      <a:pt x="1334" y="51"/>
                      <a:pt x="1280" y="47"/>
                      <a:pt x="1191" y="48"/>
                    </a:cubicBezTo>
                    <a:cubicBezTo>
                      <a:pt x="1102" y="49"/>
                      <a:pt x="986" y="60"/>
                      <a:pt x="870" y="60"/>
                    </a:cubicBezTo>
                    <a:cubicBezTo>
                      <a:pt x="754" y="60"/>
                      <a:pt x="588" y="53"/>
                      <a:pt x="492" y="48"/>
                    </a:cubicBezTo>
                    <a:cubicBezTo>
                      <a:pt x="396" y="43"/>
                      <a:pt x="369" y="29"/>
                      <a:pt x="291" y="27"/>
                    </a:cubicBezTo>
                    <a:cubicBezTo>
                      <a:pt x="213" y="25"/>
                      <a:pt x="42" y="39"/>
                      <a:pt x="21" y="36"/>
                    </a:cubicBezTo>
                    <a:cubicBezTo>
                      <a:pt x="0" y="33"/>
                      <a:pt x="94" y="11"/>
                      <a:pt x="165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1727" y="4191"/>
                <a:ext cx="2655" cy="60"/>
              </a:xfrm>
              <a:custGeom>
                <a:avLst/>
                <a:gdLst>
                  <a:gd name="T0" fmla="*/ 2641 w 2655"/>
                  <a:gd name="T1" fmla="*/ 6 h 60"/>
                  <a:gd name="T2" fmla="*/ 2620 w 2655"/>
                  <a:gd name="T3" fmla="*/ 30 h 60"/>
                  <a:gd name="T4" fmla="*/ 2368 w 2655"/>
                  <a:gd name="T5" fmla="*/ 45 h 60"/>
                  <a:gd name="T6" fmla="*/ 2023 w 2655"/>
                  <a:gd name="T7" fmla="*/ 60 h 60"/>
                  <a:gd name="T8" fmla="*/ 1786 w 2655"/>
                  <a:gd name="T9" fmla="*/ 48 h 60"/>
                  <a:gd name="T10" fmla="*/ 1525 w 2655"/>
                  <a:gd name="T11" fmla="*/ 36 h 60"/>
                  <a:gd name="T12" fmla="*/ 1195 w 2655"/>
                  <a:gd name="T13" fmla="*/ 45 h 60"/>
                  <a:gd name="T14" fmla="*/ 817 w 2655"/>
                  <a:gd name="T15" fmla="*/ 39 h 60"/>
                  <a:gd name="T16" fmla="*/ 499 w 2655"/>
                  <a:gd name="T17" fmla="*/ 27 h 60"/>
                  <a:gd name="T18" fmla="*/ 136 w 2655"/>
                  <a:gd name="T19" fmla="*/ 39 h 60"/>
                  <a:gd name="T20" fmla="*/ 10 w 2655"/>
                  <a:gd name="T21" fmla="*/ 33 h 60"/>
                  <a:gd name="T22" fmla="*/ 76 w 2655"/>
                  <a:gd name="T23" fmla="*/ 24 h 60"/>
                  <a:gd name="T24" fmla="*/ 310 w 2655"/>
                  <a:gd name="T25" fmla="*/ 18 h 60"/>
                  <a:gd name="T26" fmla="*/ 544 w 2655"/>
                  <a:gd name="T27" fmla="*/ 0 h 60"/>
                  <a:gd name="T28" fmla="*/ 853 w 2655"/>
                  <a:gd name="T29" fmla="*/ 21 h 60"/>
                  <a:gd name="T30" fmla="*/ 1114 w 2655"/>
                  <a:gd name="T31" fmla="*/ 21 h 60"/>
                  <a:gd name="T32" fmla="*/ 1399 w 2655"/>
                  <a:gd name="T33" fmla="*/ 3 h 60"/>
                  <a:gd name="T34" fmla="*/ 1588 w 2655"/>
                  <a:gd name="T35" fmla="*/ 9 h 60"/>
                  <a:gd name="T36" fmla="*/ 1807 w 2655"/>
                  <a:gd name="T37" fmla="*/ 21 h 60"/>
                  <a:gd name="T38" fmla="*/ 2035 w 2655"/>
                  <a:gd name="T39" fmla="*/ 12 h 60"/>
                  <a:gd name="T40" fmla="*/ 2290 w 2655"/>
                  <a:gd name="T41" fmla="*/ 18 h 60"/>
                  <a:gd name="T42" fmla="*/ 2596 w 2655"/>
                  <a:gd name="T43" fmla="*/ 3 h 60"/>
                  <a:gd name="T44" fmla="*/ 2641 w 2655"/>
                  <a:gd name="T45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55" h="60">
                    <a:moveTo>
                      <a:pt x="2641" y="6"/>
                    </a:moveTo>
                    <a:lnTo>
                      <a:pt x="2620" y="30"/>
                    </a:lnTo>
                    <a:cubicBezTo>
                      <a:pt x="2575" y="36"/>
                      <a:pt x="2467" y="40"/>
                      <a:pt x="2368" y="45"/>
                    </a:cubicBezTo>
                    <a:cubicBezTo>
                      <a:pt x="2269" y="50"/>
                      <a:pt x="2120" y="60"/>
                      <a:pt x="2023" y="60"/>
                    </a:cubicBezTo>
                    <a:cubicBezTo>
                      <a:pt x="1926" y="60"/>
                      <a:pt x="1869" y="52"/>
                      <a:pt x="1786" y="48"/>
                    </a:cubicBezTo>
                    <a:cubicBezTo>
                      <a:pt x="1703" y="44"/>
                      <a:pt x="1623" y="36"/>
                      <a:pt x="1525" y="36"/>
                    </a:cubicBezTo>
                    <a:cubicBezTo>
                      <a:pt x="1427" y="36"/>
                      <a:pt x="1313" y="44"/>
                      <a:pt x="1195" y="45"/>
                    </a:cubicBezTo>
                    <a:cubicBezTo>
                      <a:pt x="1077" y="46"/>
                      <a:pt x="933" y="42"/>
                      <a:pt x="817" y="39"/>
                    </a:cubicBezTo>
                    <a:cubicBezTo>
                      <a:pt x="701" y="36"/>
                      <a:pt x="612" y="27"/>
                      <a:pt x="499" y="27"/>
                    </a:cubicBezTo>
                    <a:cubicBezTo>
                      <a:pt x="386" y="27"/>
                      <a:pt x="217" y="38"/>
                      <a:pt x="136" y="39"/>
                    </a:cubicBezTo>
                    <a:cubicBezTo>
                      <a:pt x="55" y="40"/>
                      <a:pt x="20" y="36"/>
                      <a:pt x="10" y="33"/>
                    </a:cubicBezTo>
                    <a:cubicBezTo>
                      <a:pt x="0" y="30"/>
                      <a:pt x="26" y="27"/>
                      <a:pt x="76" y="24"/>
                    </a:cubicBezTo>
                    <a:cubicBezTo>
                      <a:pt x="126" y="21"/>
                      <a:pt x="232" y="22"/>
                      <a:pt x="310" y="18"/>
                    </a:cubicBezTo>
                    <a:cubicBezTo>
                      <a:pt x="388" y="14"/>
                      <a:pt x="454" y="0"/>
                      <a:pt x="544" y="0"/>
                    </a:cubicBezTo>
                    <a:cubicBezTo>
                      <a:pt x="634" y="0"/>
                      <a:pt x="758" y="18"/>
                      <a:pt x="853" y="21"/>
                    </a:cubicBezTo>
                    <a:cubicBezTo>
                      <a:pt x="948" y="24"/>
                      <a:pt x="1023" y="24"/>
                      <a:pt x="1114" y="21"/>
                    </a:cubicBezTo>
                    <a:cubicBezTo>
                      <a:pt x="1205" y="18"/>
                      <a:pt x="1320" y="5"/>
                      <a:pt x="1399" y="3"/>
                    </a:cubicBezTo>
                    <a:cubicBezTo>
                      <a:pt x="1478" y="1"/>
                      <a:pt x="1520" y="6"/>
                      <a:pt x="1588" y="9"/>
                    </a:cubicBezTo>
                    <a:cubicBezTo>
                      <a:pt x="1656" y="12"/>
                      <a:pt x="1733" y="21"/>
                      <a:pt x="1807" y="21"/>
                    </a:cubicBezTo>
                    <a:cubicBezTo>
                      <a:pt x="1881" y="21"/>
                      <a:pt x="1955" y="12"/>
                      <a:pt x="2035" y="12"/>
                    </a:cubicBezTo>
                    <a:cubicBezTo>
                      <a:pt x="2115" y="12"/>
                      <a:pt x="2197" y="19"/>
                      <a:pt x="2290" y="18"/>
                    </a:cubicBezTo>
                    <a:cubicBezTo>
                      <a:pt x="2383" y="17"/>
                      <a:pt x="2537" y="5"/>
                      <a:pt x="2596" y="3"/>
                    </a:cubicBezTo>
                    <a:cubicBezTo>
                      <a:pt x="2655" y="1"/>
                      <a:pt x="2651" y="3"/>
                      <a:pt x="2641" y="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0" y="4185"/>
                <a:ext cx="2041" cy="62"/>
              </a:xfrm>
              <a:custGeom>
                <a:avLst/>
                <a:gdLst>
                  <a:gd name="T0" fmla="*/ 1893 w 2041"/>
                  <a:gd name="T1" fmla="*/ 39 h 62"/>
                  <a:gd name="T2" fmla="*/ 1578 w 2041"/>
                  <a:gd name="T3" fmla="*/ 45 h 62"/>
                  <a:gd name="T4" fmla="*/ 1011 w 2041"/>
                  <a:gd name="T5" fmla="*/ 60 h 62"/>
                  <a:gd name="T6" fmla="*/ 438 w 2041"/>
                  <a:gd name="T7" fmla="*/ 57 h 62"/>
                  <a:gd name="T8" fmla="*/ 0 w 2041"/>
                  <a:gd name="T9" fmla="*/ 36 h 62"/>
                  <a:gd name="T10" fmla="*/ 0 w 2041"/>
                  <a:gd name="T11" fmla="*/ 3 h 62"/>
                  <a:gd name="T12" fmla="*/ 210 w 2041"/>
                  <a:gd name="T13" fmla="*/ 18 h 62"/>
                  <a:gd name="T14" fmla="*/ 474 w 2041"/>
                  <a:gd name="T15" fmla="*/ 21 h 62"/>
                  <a:gd name="T16" fmla="*/ 678 w 2041"/>
                  <a:gd name="T17" fmla="*/ 9 h 62"/>
                  <a:gd name="T18" fmla="*/ 897 w 2041"/>
                  <a:gd name="T19" fmla="*/ 9 h 62"/>
                  <a:gd name="T20" fmla="*/ 1167 w 2041"/>
                  <a:gd name="T21" fmla="*/ 30 h 62"/>
                  <a:gd name="T22" fmla="*/ 1500 w 2041"/>
                  <a:gd name="T23" fmla="*/ 24 h 62"/>
                  <a:gd name="T24" fmla="*/ 1758 w 2041"/>
                  <a:gd name="T25" fmla="*/ 3 h 62"/>
                  <a:gd name="T26" fmla="*/ 1938 w 2041"/>
                  <a:gd name="T27" fmla="*/ 18 h 62"/>
                  <a:gd name="T28" fmla="*/ 2034 w 2041"/>
                  <a:gd name="T29" fmla="*/ 33 h 62"/>
                  <a:gd name="T30" fmla="*/ 1893 w 2041"/>
                  <a:gd name="T31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1" h="62">
                    <a:moveTo>
                      <a:pt x="1893" y="39"/>
                    </a:moveTo>
                    <a:cubicBezTo>
                      <a:pt x="1817" y="41"/>
                      <a:pt x="1725" y="42"/>
                      <a:pt x="1578" y="45"/>
                    </a:cubicBezTo>
                    <a:cubicBezTo>
                      <a:pt x="1431" y="48"/>
                      <a:pt x="1201" y="58"/>
                      <a:pt x="1011" y="60"/>
                    </a:cubicBezTo>
                    <a:cubicBezTo>
                      <a:pt x="821" y="62"/>
                      <a:pt x="606" y="61"/>
                      <a:pt x="438" y="57"/>
                    </a:cubicBezTo>
                    <a:cubicBezTo>
                      <a:pt x="270" y="53"/>
                      <a:pt x="73" y="45"/>
                      <a:pt x="0" y="36"/>
                    </a:cubicBezTo>
                    <a:lnTo>
                      <a:pt x="0" y="3"/>
                    </a:lnTo>
                    <a:cubicBezTo>
                      <a:pt x="35" y="0"/>
                      <a:pt x="131" y="15"/>
                      <a:pt x="210" y="18"/>
                    </a:cubicBezTo>
                    <a:cubicBezTo>
                      <a:pt x="289" y="21"/>
                      <a:pt x="396" y="22"/>
                      <a:pt x="474" y="21"/>
                    </a:cubicBezTo>
                    <a:cubicBezTo>
                      <a:pt x="552" y="20"/>
                      <a:pt x="608" y="11"/>
                      <a:pt x="678" y="9"/>
                    </a:cubicBezTo>
                    <a:cubicBezTo>
                      <a:pt x="748" y="7"/>
                      <a:pt x="816" y="6"/>
                      <a:pt x="897" y="9"/>
                    </a:cubicBezTo>
                    <a:cubicBezTo>
                      <a:pt x="978" y="12"/>
                      <a:pt x="1067" y="28"/>
                      <a:pt x="1167" y="30"/>
                    </a:cubicBezTo>
                    <a:cubicBezTo>
                      <a:pt x="1267" y="32"/>
                      <a:pt x="1402" y="28"/>
                      <a:pt x="1500" y="24"/>
                    </a:cubicBezTo>
                    <a:cubicBezTo>
                      <a:pt x="1598" y="20"/>
                      <a:pt x="1685" y="4"/>
                      <a:pt x="1758" y="3"/>
                    </a:cubicBezTo>
                    <a:cubicBezTo>
                      <a:pt x="1831" y="2"/>
                      <a:pt x="1892" y="13"/>
                      <a:pt x="1938" y="18"/>
                    </a:cubicBezTo>
                    <a:cubicBezTo>
                      <a:pt x="1984" y="23"/>
                      <a:pt x="2041" y="30"/>
                      <a:pt x="2034" y="33"/>
                    </a:cubicBezTo>
                    <a:cubicBezTo>
                      <a:pt x="2027" y="36"/>
                      <a:pt x="1969" y="37"/>
                      <a:pt x="1893" y="3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fld id="{FCE6EB98-BB31-0340-8F21-7D2721E93E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3750" indent="-33655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Tahoma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ahoma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Tahoma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2819400"/>
          </a:xfrm>
        </p:spPr>
        <p:txBody>
          <a:bodyPr/>
          <a:lstStyle/>
          <a:p>
            <a:r>
              <a:rPr lang="en-US" dirty="0" err="1" smtClean="0"/>
              <a:t>Metodologia</a:t>
            </a:r>
            <a:r>
              <a:rPr lang="en-US" dirty="0" smtClean="0"/>
              <a:t> do </a:t>
            </a:r>
            <a:r>
              <a:rPr lang="en-US" dirty="0" err="1" smtClean="0"/>
              <a:t>Ensino</a:t>
            </a:r>
            <a:r>
              <a:rPr lang="en-US" dirty="0" smtClean="0"/>
              <a:t> de </a:t>
            </a:r>
            <a:r>
              <a:rPr lang="en-US" dirty="0" err="1" smtClean="0"/>
              <a:t>Ciências</a:t>
            </a:r>
            <a:r>
              <a:rPr lang="en-US" dirty="0" smtClean="0"/>
              <a:t> </a:t>
            </a:r>
            <a:r>
              <a:rPr lang="en-US" dirty="0" err="1" smtClean="0"/>
              <a:t>Biológicas</a:t>
            </a:r>
            <a:r>
              <a:rPr lang="en-US" dirty="0" smtClean="0"/>
              <a:t> I</a:t>
            </a:r>
            <a:br>
              <a:rPr lang="en-US" dirty="0" smtClean="0"/>
            </a:br>
            <a:r>
              <a:rPr lang="en-US" sz="2800" dirty="0" smtClean="0"/>
              <a:t>EDM 433</a:t>
            </a:r>
            <a:br>
              <a:rPr lang="en-US" sz="2800" dirty="0" smtClean="0"/>
            </a:br>
            <a:r>
              <a:rPr lang="en-US" sz="2800" dirty="0" err="1" smtClean="0"/>
              <a:t>Sílvia</a:t>
            </a:r>
            <a:r>
              <a:rPr lang="en-US" sz="2800" dirty="0" smtClean="0"/>
              <a:t> Trivelato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295400"/>
          </a:xfrm>
        </p:spPr>
        <p:txBody>
          <a:bodyPr/>
          <a:lstStyle/>
          <a:p>
            <a:r>
              <a:rPr lang="en-US" dirty="0" err="1" smtClean="0"/>
              <a:t>Aulas</a:t>
            </a:r>
            <a:r>
              <a:rPr lang="en-US" dirty="0" smtClean="0"/>
              <a:t> 4 e 5</a:t>
            </a:r>
            <a:endParaRPr lang="en-US" dirty="0" smtClean="0"/>
          </a:p>
          <a:p>
            <a:r>
              <a:rPr lang="en-US" sz="2400" dirty="0" smtClean="0"/>
              <a:t>03</a:t>
            </a:r>
            <a:r>
              <a:rPr lang="en-US" sz="2400" dirty="0" smtClean="0"/>
              <a:t>/</a:t>
            </a:r>
            <a:r>
              <a:rPr lang="en-US" sz="2400" dirty="0" err="1" smtClean="0"/>
              <a:t>abr</a:t>
            </a:r>
            <a:r>
              <a:rPr lang="en-US" sz="2400" dirty="0" smtClean="0"/>
              <a:t>/</a:t>
            </a:r>
            <a:r>
              <a:rPr lang="en-US" sz="2400" dirty="0" smtClean="0"/>
              <a:t>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899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Aprendizagem</a:t>
            </a:r>
            <a:r>
              <a:rPr lang="en-US" sz="3200" dirty="0"/>
              <a:t> das </a:t>
            </a:r>
            <a:r>
              <a:rPr lang="en-US" sz="3200" dirty="0" err="1"/>
              <a:t>ciências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construção</a:t>
            </a:r>
            <a:r>
              <a:rPr lang="en-US" sz="3200" dirty="0"/>
              <a:t> social do </a:t>
            </a:r>
            <a:r>
              <a:rPr lang="en-US" sz="3200" dirty="0" err="1"/>
              <a:t>conhecimento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Envolve</a:t>
            </a:r>
            <a:r>
              <a:rPr lang="en-US" sz="2800" dirty="0" smtClean="0"/>
              <a:t> </a:t>
            </a:r>
            <a:r>
              <a:rPr lang="en-US" sz="2800" dirty="0"/>
              <a:t>a </a:t>
            </a:r>
            <a:r>
              <a:rPr lang="en-US" sz="2800" dirty="0" err="1"/>
              <a:t>introdução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um </a:t>
            </a:r>
            <a:r>
              <a:rPr lang="en-US" sz="2800" dirty="0" err="1"/>
              <a:t>mundo</a:t>
            </a:r>
            <a:r>
              <a:rPr lang="en-US" sz="2800" dirty="0"/>
              <a:t> </a:t>
            </a:r>
            <a:r>
              <a:rPr lang="en-US" sz="2800" dirty="0" err="1" smtClean="0"/>
              <a:t>simbólico</a:t>
            </a:r>
            <a:endParaRPr lang="en-US" sz="2800" dirty="0" smtClean="0"/>
          </a:p>
          <a:p>
            <a:r>
              <a:rPr lang="en-US" sz="2800" dirty="0" err="1" smtClean="0"/>
              <a:t>Vygotsky</a:t>
            </a:r>
            <a:r>
              <a:rPr lang="en-US" sz="2800" dirty="0" smtClean="0"/>
              <a:t>: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aspirantes</a:t>
            </a:r>
            <a:r>
              <a:rPr lang="en-US" sz="2800" dirty="0" smtClean="0"/>
              <a:t> de </a:t>
            </a:r>
            <a:r>
              <a:rPr lang="en-US" sz="2800" dirty="0" err="1" smtClean="0"/>
              <a:t>uma</a:t>
            </a:r>
            <a:r>
              <a:rPr lang="en-US" sz="2800" dirty="0" smtClean="0"/>
              <a:t> </a:t>
            </a:r>
            <a:r>
              <a:rPr lang="en-US" sz="2800" dirty="0" err="1" smtClean="0"/>
              <a:t>cultura</a:t>
            </a:r>
            <a:r>
              <a:rPr lang="en-US" sz="2800" dirty="0" smtClean="0"/>
              <a:t> </a:t>
            </a:r>
            <a:r>
              <a:rPr lang="en-US" sz="2800" dirty="0" err="1" smtClean="0"/>
              <a:t>aprendem</a:t>
            </a:r>
            <a:r>
              <a:rPr lang="en-US" sz="2800" dirty="0" smtClean="0"/>
              <a:t> (de </a:t>
            </a:r>
            <a:r>
              <a:rPr lang="en-US" sz="2800" dirty="0" err="1" smtClean="0"/>
              <a:t>tutores</a:t>
            </a:r>
            <a:r>
              <a:rPr lang="en-US" sz="2800" dirty="0" smtClean="0"/>
              <a:t>) a </a:t>
            </a:r>
            <a:r>
              <a:rPr lang="en-US" sz="2800" dirty="0" err="1" smtClean="0"/>
              <a:t>entender</a:t>
            </a:r>
            <a:r>
              <a:rPr lang="en-US" sz="2800" dirty="0" smtClean="0"/>
              <a:t> o </a:t>
            </a:r>
            <a:r>
              <a:rPr lang="en-US" sz="2800" dirty="0" err="1" smtClean="0"/>
              <a:t>mundo</a:t>
            </a:r>
            <a:r>
              <a:rPr lang="en-US" sz="2800" dirty="0" smtClean="0"/>
              <a:t> (</a:t>
            </a:r>
            <a:r>
              <a:rPr lang="en-US" sz="2800" dirty="0" err="1" smtClean="0"/>
              <a:t>sistema</a:t>
            </a:r>
            <a:r>
              <a:rPr lang="en-US" sz="2800" dirty="0" smtClean="0"/>
              <a:t> de </a:t>
            </a:r>
            <a:r>
              <a:rPr lang="en-US" sz="2800" dirty="0" err="1" smtClean="0"/>
              <a:t>crenças</a:t>
            </a:r>
            <a:r>
              <a:rPr lang="en-US" sz="2800" dirty="0" smtClean="0"/>
              <a:t> e </a:t>
            </a:r>
            <a:r>
              <a:rPr lang="en-US" sz="2800" dirty="0" err="1" smtClean="0"/>
              <a:t>conceitos</a:t>
            </a:r>
            <a:r>
              <a:rPr lang="en-US" sz="2800" dirty="0" smtClean="0"/>
              <a:t>, </a:t>
            </a:r>
            <a:r>
              <a:rPr lang="en-US" sz="2800" dirty="0" err="1" smtClean="0"/>
              <a:t>delimitado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regras</a:t>
            </a:r>
            <a:r>
              <a:rPr lang="en-US" sz="2800" dirty="0" smtClean="0"/>
              <a:t>,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práticas</a:t>
            </a:r>
            <a:r>
              <a:rPr lang="en-US" sz="2800" dirty="0" smtClean="0"/>
              <a:t> e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valores</a:t>
            </a:r>
            <a:r>
              <a:rPr lang="en-US" sz="2800" dirty="0" smtClean="0"/>
              <a:t>)</a:t>
            </a:r>
          </a:p>
          <a:p>
            <a:r>
              <a:rPr lang="en-US" sz="2800" dirty="0" err="1" smtClean="0"/>
              <a:t>Não</a:t>
            </a:r>
            <a:r>
              <a:rPr lang="en-US" sz="2800" dirty="0" smtClean="0"/>
              <a:t> </a:t>
            </a:r>
            <a:r>
              <a:rPr lang="en-US" sz="2800" dirty="0" err="1" smtClean="0"/>
              <a:t>há</a:t>
            </a:r>
            <a:r>
              <a:rPr lang="en-US" sz="2800" dirty="0" smtClean="0"/>
              <a:t> </a:t>
            </a:r>
            <a:r>
              <a:rPr lang="en-US" sz="2800" dirty="0" err="1" smtClean="0"/>
              <a:t>como</a:t>
            </a:r>
            <a:r>
              <a:rPr lang="en-US" sz="2800" dirty="0" smtClean="0"/>
              <a:t> </a:t>
            </a:r>
            <a:r>
              <a:rPr lang="en-US" sz="2800" dirty="0" err="1" smtClean="0"/>
              <a:t>ter</a:t>
            </a:r>
            <a:r>
              <a:rPr lang="en-US" sz="2800" dirty="0" smtClean="0"/>
              <a:t> </a:t>
            </a:r>
            <a:r>
              <a:rPr lang="en-US" sz="2800" dirty="0" err="1" smtClean="0"/>
              <a:t>domínio</a:t>
            </a:r>
            <a:r>
              <a:rPr lang="en-US" sz="2800" dirty="0" smtClean="0"/>
              <a:t> </a:t>
            </a:r>
            <a:r>
              <a:rPr lang="en-US" sz="2800" dirty="0" err="1" smtClean="0"/>
              <a:t>desse</a:t>
            </a:r>
            <a:r>
              <a:rPr lang="en-US" sz="2800" dirty="0" smtClean="0"/>
              <a:t> </a:t>
            </a:r>
            <a:r>
              <a:rPr lang="en-US" sz="2800" dirty="0" err="1" smtClean="0"/>
              <a:t>mundo</a:t>
            </a:r>
            <a:r>
              <a:rPr lang="en-US" sz="2800" dirty="0" smtClean="0"/>
              <a:t> </a:t>
            </a:r>
            <a:r>
              <a:rPr lang="en-US" sz="2800" dirty="0" err="1" smtClean="0"/>
              <a:t>simbólico</a:t>
            </a:r>
            <a:r>
              <a:rPr lang="en-US" sz="2800" dirty="0" smtClean="0"/>
              <a:t> </a:t>
            </a:r>
            <a:r>
              <a:rPr lang="en-US" sz="2800" dirty="0" err="1" smtClean="0"/>
              <a:t>sem</a:t>
            </a:r>
            <a:r>
              <a:rPr lang="en-US" sz="2800" dirty="0" smtClean="0"/>
              <a:t> </a:t>
            </a:r>
            <a:r>
              <a:rPr lang="en-US" sz="2800" dirty="0" err="1" smtClean="0"/>
              <a:t>ajuda</a:t>
            </a:r>
            <a:r>
              <a:rPr lang="en-US" sz="2800" dirty="0" smtClean="0"/>
              <a:t> de </a:t>
            </a:r>
            <a:r>
              <a:rPr lang="en-US" sz="2800" dirty="0" err="1" smtClean="0"/>
              <a:t>outras</a:t>
            </a:r>
            <a:r>
              <a:rPr lang="en-US" sz="2800" dirty="0" smtClean="0"/>
              <a:t> </a:t>
            </a:r>
            <a:r>
              <a:rPr lang="en-US" sz="2800" dirty="0" err="1" smtClean="0"/>
              <a:t>pessoas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3451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Aprendizagem</a:t>
            </a:r>
            <a:r>
              <a:rPr lang="en-US" sz="3200" dirty="0"/>
              <a:t> das </a:t>
            </a:r>
            <a:r>
              <a:rPr lang="en-US" sz="3200" dirty="0" err="1"/>
              <a:t>ciências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 </a:t>
            </a:r>
            <a:r>
              <a:rPr lang="en-US" sz="3200" dirty="0" err="1"/>
              <a:t>construção</a:t>
            </a:r>
            <a:r>
              <a:rPr lang="en-US" sz="3200" dirty="0"/>
              <a:t> social do </a:t>
            </a:r>
            <a:r>
              <a:rPr lang="en-US" sz="3200" dirty="0" err="1"/>
              <a:t>conhecimento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Conferir</a:t>
            </a:r>
            <a:r>
              <a:rPr lang="en-US" sz="2400" dirty="0"/>
              <a:t> </a:t>
            </a:r>
            <a:r>
              <a:rPr lang="en-US" sz="2400" dirty="0" err="1"/>
              <a:t>significado</a:t>
            </a:r>
            <a:r>
              <a:rPr lang="en-US" sz="2400" dirty="0"/>
              <a:t> </a:t>
            </a:r>
            <a:r>
              <a:rPr lang="en-US" sz="2400" dirty="0" smtClean="0"/>
              <a:t>é </a:t>
            </a:r>
            <a:r>
              <a:rPr lang="en-US" sz="2400" dirty="0"/>
              <a:t>um </a:t>
            </a:r>
            <a:r>
              <a:rPr lang="en-US" sz="2400" dirty="0" err="1"/>
              <a:t>processo</a:t>
            </a:r>
            <a:r>
              <a:rPr lang="en-US" sz="2400" dirty="0"/>
              <a:t> </a:t>
            </a:r>
            <a:r>
              <a:rPr lang="en-US" sz="2400" dirty="0" err="1"/>
              <a:t>dialógico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envolve</a:t>
            </a:r>
            <a:r>
              <a:rPr lang="en-US" sz="2400" dirty="0"/>
              <a:t> </a:t>
            </a:r>
            <a:r>
              <a:rPr lang="en-US" sz="2400" dirty="0" err="1"/>
              <a:t>pessoas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conversação</a:t>
            </a:r>
            <a:r>
              <a:rPr lang="en-US" sz="2400" dirty="0"/>
              <a:t> e a </a:t>
            </a:r>
            <a:r>
              <a:rPr lang="en-US" sz="2400" dirty="0" err="1"/>
              <a:t>aprendizagem</a:t>
            </a:r>
            <a:r>
              <a:rPr lang="en-US" sz="2400" dirty="0"/>
              <a:t> é vista </a:t>
            </a:r>
            <a:r>
              <a:rPr lang="en-US" sz="2400" dirty="0" err="1"/>
              <a:t>como</a:t>
            </a:r>
            <a:r>
              <a:rPr lang="en-US" sz="2400" dirty="0"/>
              <a:t> o </a:t>
            </a:r>
            <a:r>
              <a:rPr lang="en-US" sz="2400" dirty="0" err="1"/>
              <a:t>processo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qual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indivíduos</a:t>
            </a:r>
            <a:r>
              <a:rPr lang="en-US" sz="2400" dirty="0"/>
              <a:t> </a:t>
            </a:r>
            <a:r>
              <a:rPr lang="en-US" sz="2400" dirty="0" err="1"/>
              <a:t>são</a:t>
            </a:r>
            <a:r>
              <a:rPr lang="en-US" sz="2400" dirty="0"/>
              <a:t> </a:t>
            </a:r>
            <a:r>
              <a:rPr lang="en-US" sz="2400" dirty="0" err="1"/>
              <a:t>introduzidos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cultura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seus</a:t>
            </a:r>
            <a:r>
              <a:rPr lang="en-US" sz="2400" dirty="0"/>
              <a:t> </a:t>
            </a:r>
            <a:r>
              <a:rPr lang="en-US" sz="2400" dirty="0" err="1"/>
              <a:t>membros</a:t>
            </a:r>
            <a:r>
              <a:rPr lang="en-US" sz="2400" dirty="0"/>
              <a:t> </a:t>
            </a:r>
            <a:r>
              <a:rPr lang="en-US" sz="2400" dirty="0" err="1"/>
              <a:t>mais</a:t>
            </a:r>
            <a:r>
              <a:rPr lang="en-US" sz="2400" dirty="0"/>
              <a:t> </a:t>
            </a:r>
            <a:r>
              <a:rPr lang="en-US" sz="2400" dirty="0" err="1"/>
              <a:t>experientes</a:t>
            </a:r>
            <a:r>
              <a:rPr lang="en-US" sz="2400" dirty="0"/>
              <a:t>. </a:t>
            </a:r>
          </a:p>
          <a:p>
            <a:r>
              <a:rPr lang="en-US" sz="2400" dirty="0" err="1"/>
              <a:t>Quem</a:t>
            </a:r>
            <a:r>
              <a:rPr lang="en-US" sz="2400" dirty="0"/>
              <a:t> </a:t>
            </a:r>
            <a:r>
              <a:rPr lang="en-US" sz="2400" dirty="0" err="1"/>
              <a:t>aprende</a:t>
            </a:r>
            <a:r>
              <a:rPr lang="en-US" sz="2400" dirty="0"/>
              <a:t> </a:t>
            </a:r>
            <a:r>
              <a:rPr lang="en-US" sz="2400" dirty="0" err="1"/>
              <a:t>precisa</a:t>
            </a:r>
            <a:r>
              <a:rPr lang="en-US" sz="2400" dirty="0"/>
              <a:t> </a:t>
            </a:r>
            <a:r>
              <a:rPr lang="en-US" sz="2400" dirty="0" err="1"/>
              <a:t>ter</a:t>
            </a:r>
            <a:r>
              <a:rPr lang="en-US" sz="2400" dirty="0"/>
              <a:t> </a:t>
            </a:r>
            <a:r>
              <a:rPr lang="en-US" sz="2400" dirty="0" err="1"/>
              <a:t>acesso</a:t>
            </a:r>
            <a:r>
              <a:rPr lang="en-US" sz="2400" dirty="0"/>
              <a:t> </a:t>
            </a:r>
            <a:r>
              <a:rPr lang="en-US" sz="2400" dirty="0" err="1"/>
              <a:t>não</a:t>
            </a:r>
            <a:r>
              <a:rPr lang="en-US" sz="2400" dirty="0"/>
              <a:t> </a:t>
            </a:r>
            <a:r>
              <a:rPr lang="en-US" sz="2400" dirty="0" err="1" smtClean="0"/>
              <a:t>apenas</a:t>
            </a:r>
            <a:r>
              <a:rPr lang="en-US" sz="2400" dirty="0" smtClean="0"/>
              <a:t> </a:t>
            </a:r>
            <a:r>
              <a:rPr lang="en-US" sz="2400" dirty="0" err="1"/>
              <a:t>às</a:t>
            </a:r>
            <a:r>
              <a:rPr lang="en-US" sz="2400" dirty="0"/>
              <a:t> </a:t>
            </a:r>
            <a:r>
              <a:rPr lang="en-US" sz="2400" dirty="0" err="1"/>
              <a:t>experiências</a:t>
            </a:r>
            <a:r>
              <a:rPr lang="en-US" sz="2400" dirty="0"/>
              <a:t> </a:t>
            </a:r>
            <a:r>
              <a:rPr lang="en-US" sz="2400" dirty="0" err="1"/>
              <a:t>físicas</a:t>
            </a:r>
            <a:r>
              <a:rPr lang="en-US" sz="2400" dirty="0"/>
              <a:t>, mas </a:t>
            </a:r>
            <a:r>
              <a:rPr lang="en-US" sz="2400" dirty="0" err="1" smtClean="0"/>
              <a:t>também</a:t>
            </a:r>
            <a:r>
              <a:rPr lang="en-US" sz="2400" dirty="0" smtClean="0"/>
              <a:t> </a:t>
            </a:r>
            <a:r>
              <a:rPr lang="en-US" sz="2400" dirty="0" err="1"/>
              <a:t>aos</a:t>
            </a:r>
            <a:r>
              <a:rPr lang="en-US" sz="2400" dirty="0"/>
              <a:t> </a:t>
            </a:r>
            <a:r>
              <a:rPr lang="en-US" sz="2400" dirty="0" err="1"/>
              <a:t>conceitos</a:t>
            </a:r>
            <a:r>
              <a:rPr lang="en-US" sz="2400" dirty="0"/>
              <a:t> e </a:t>
            </a:r>
            <a:r>
              <a:rPr lang="en-US" sz="2400" dirty="0" err="1"/>
              <a:t>modelos</a:t>
            </a:r>
            <a:r>
              <a:rPr lang="en-US" sz="2400" dirty="0"/>
              <a:t> da </a:t>
            </a:r>
            <a:r>
              <a:rPr lang="en-US" sz="2400" dirty="0" err="1" smtClean="0"/>
              <a:t>ciência</a:t>
            </a:r>
            <a:r>
              <a:rPr lang="en-US" sz="2400" dirty="0" smtClean="0"/>
              <a:t> </a:t>
            </a:r>
            <a:r>
              <a:rPr lang="en-US" sz="2400" dirty="0" err="1"/>
              <a:t>convencional</a:t>
            </a:r>
            <a:r>
              <a:rPr lang="en-US" sz="24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949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 err="1"/>
              <a:t>Idéias</a:t>
            </a:r>
            <a:r>
              <a:rPr lang="en-US" sz="3200" dirty="0"/>
              <a:t> </a:t>
            </a:r>
            <a:r>
              <a:rPr lang="en-US" sz="3200" dirty="0" err="1"/>
              <a:t>científicas</a:t>
            </a:r>
            <a:r>
              <a:rPr lang="en-US" sz="3200" dirty="0"/>
              <a:t> </a:t>
            </a:r>
            <a:r>
              <a:rPr lang="en-US" sz="3200" dirty="0" err="1"/>
              <a:t>informais</a:t>
            </a:r>
            <a:r>
              <a:rPr lang="en-US" sz="3200" dirty="0"/>
              <a:t> e </a:t>
            </a:r>
            <a:r>
              <a:rPr lang="en-US" sz="3200" dirty="0" err="1"/>
              <a:t>conhecimento</a:t>
            </a:r>
            <a:r>
              <a:rPr lang="en-US" sz="3200" dirty="0"/>
              <a:t> de </a:t>
            </a:r>
            <a:r>
              <a:rPr lang="en-US" sz="3200" dirty="0" err="1"/>
              <a:t>senso</a:t>
            </a:r>
            <a:r>
              <a:rPr lang="en-US" sz="3200" dirty="0"/>
              <a:t> </a:t>
            </a:r>
            <a:r>
              <a:rPr lang="en-US" sz="3200" dirty="0" err="1"/>
              <a:t>comum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724400"/>
          </a:xfrm>
        </p:spPr>
        <p:txBody>
          <a:bodyPr/>
          <a:lstStyle/>
          <a:p>
            <a:r>
              <a:rPr lang="en-US" sz="2400" dirty="0" err="1" smtClean="0"/>
              <a:t>Fenômenos</a:t>
            </a:r>
            <a:r>
              <a:rPr lang="en-US" sz="2400" dirty="0" smtClean="0"/>
              <a:t> do </a:t>
            </a:r>
            <a:r>
              <a:rPr lang="en-US" sz="2400" dirty="0" err="1" smtClean="0"/>
              <a:t>dia</a:t>
            </a:r>
            <a:r>
              <a:rPr lang="en-US" sz="2400" dirty="0" smtClean="0"/>
              <a:t>-a-</a:t>
            </a:r>
            <a:r>
              <a:rPr lang="en-US" sz="2400" dirty="0" err="1" smtClean="0"/>
              <a:t>dia</a:t>
            </a:r>
            <a:r>
              <a:rPr lang="en-US" sz="2400" dirty="0" smtClean="0"/>
              <a:t> </a:t>
            </a:r>
            <a:r>
              <a:rPr lang="en-US" sz="2400" dirty="0" err="1" smtClean="0"/>
              <a:t>interpretados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esquemas</a:t>
            </a:r>
            <a:r>
              <a:rPr lang="en-US" sz="2400" dirty="0" smtClean="0"/>
              <a:t> </a:t>
            </a:r>
            <a:r>
              <a:rPr lang="en-US" sz="2400" dirty="0" err="1" smtClean="0"/>
              <a:t>apoiados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ideias</a:t>
            </a:r>
            <a:r>
              <a:rPr lang="en-US" sz="2400" dirty="0" smtClean="0"/>
              <a:t> do </a:t>
            </a:r>
            <a:r>
              <a:rPr lang="en-US" sz="2400" dirty="0" err="1" smtClean="0"/>
              <a:t>senso</a:t>
            </a:r>
            <a:r>
              <a:rPr lang="en-US" sz="2400" dirty="0" smtClean="0"/>
              <a:t> </a:t>
            </a:r>
            <a:r>
              <a:rPr lang="en-US" sz="2400" dirty="0" err="1" smtClean="0"/>
              <a:t>comum</a:t>
            </a:r>
            <a:endParaRPr lang="en-US" sz="2400" dirty="0" smtClean="0"/>
          </a:p>
          <a:p>
            <a:r>
              <a:rPr lang="en-US" sz="2400" dirty="0" err="1" smtClean="0"/>
              <a:t>Ideias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informais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adequadas</a:t>
            </a:r>
            <a:r>
              <a:rPr lang="en-US" sz="2400" dirty="0" smtClean="0"/>
              <a:t> </a:t>
            </a:r>
            <a:r>
              <a:rPr lang="en-US" sz="2400" dirty="0" err="1" smtClean="0"/>
              <a:t>para</a:t>
            </a:r>
            <a:r>
              <a:rPr lang="en-US" sz="2400" dirty="0" smtClean="0"/>
              <a:t> </a:t>
            </a:r>
            <a:r>
              <a:rPr lang="en-US" sz="2400" dirty="0" err="1" smtClean="0"/>
              <a:t>orientar</a:t>
            </a:r>
            <a:r>
              <a:rPr lang="en-US" sz="2400" dirty="0" smtClean="0"/>
              <a:t> </a:t>
            </a:r>
            <a:r>
              <a:rPr lang="en-US" sz="2400" dirty="0" err="1" smtClean="0"/>
              <a:t>ações</a:t>
            </a:r>
            <a:endParaRPr lang="en-US" sz="2400" dirty="0" smtClean="0"/>
          </a:p>
          <a:p>
            <a:r>
              <a:rPr lang="en-US" sz="2400" dirty="0" err="1" smtClean="0"/>
              <a:t>Fixam</a:t>
            </a:r>
            <a:r>
              <a:rPr lang="en-US" sz="2400" dirty="0" smtClean="0"/>
              <a:t> </a:t>
            </a:r>
            <a:r>
              <a:rPr lang="en-US" sz="2400" dirty="0" err="1" smtClean="0"/>
              <a:t>expressões</a:t>
            </a:r>
            <a:r>
              <a:rPr lang="en-US" sz="2400" dirty="0" smtClean="0"/>
              <a:t> – </a:t>
            </a:r>
            <a:r>
              <a:rPr lang="en-US" sz="2400" dirty="0" err="1" smtClean="0"/>
              <a:t>linguagem</a:t>
            </a:r>
            <a:r>
              <a:rPr lang="en-US" sz="2400" dirty="0" smtClean="0"/>
              <a:t> </a:t>
            </a:r>
            <a:r>
              <a:rPr lang="en-US" sz="2400" dirty="0" err="1" smtClean="0"/>
              <a:t>socialmente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compartilhada</a:t>
            </a:r>
            <a:r>
              <a:rPr lang="en-US" sz="2400" dirty="0" smtClean="0"/>
              <a:t> (</a:t>
            </a:r>
            <a:r>
              <a:rPr lang="en-US" sz="2400" dirty="0" err="1" smtClean="0"/>
              <a:t>leve</a:t>
            </a:r>
            <a:r>
              <a:rPr lang="en-US" sz="2400" dirty="0" smtClean="0"/>
              <a:t> </a:t>
            </a:r>
            <a:r>
              <a:rPr lang="en-US" sz="2400" dirty="0" err="1" smtClean="0"/>
              <a:t>como</a:t>
            </a:r>
            <a:r>
              <a:rPr lang="en-US" sz="2400" dirty="0" smtClean="0"/>
              <a:t> o </a:t>
            </a:r>
            <a:r>
              <a:rPr lang="en-US" sz="2400" dirty="0" err="1" smtClean="0"/>
              <a:t>ar</a:t>
            </a:r>
            <a:r>
              <a:rPr lang="en-US" sz="2400" dirty="0" smtClean="0"/>
              <a:t>; o </a:t>
            </a:r>
            <a:r>
              <a:rPr lang="en-US" sz="2400" dirty="0" err="1" smtClean="0"/>
              <a:t>fogo</a:t>
            </a:r>
            <a:r>
              <a:rPr lang="en-US" sz="2400" dirty="0" smtClean="0"/>
              <a:t> </a:t>
            </a:r>
            <a:r>
              <a:rPr lang="en-US" sz="2400" dirty="0" err="1" smtClean="0"/>
              <a:t>comsumiu</a:t>
            </a:r>
            <a:r>
              <a:rPr lang="en-US" sz="2400" dirty="0" smtClean="0"/>
              <a:t> </a:t>
            </a:r>
            <a:r>
              <a:rPr lang="en-US" sz="2400" dirty="0" err="1" smtClean="0"/>
              <a:t>tudo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O </a:t>
            </a:r>
            <a:r>
              <a:rPr lang="en-US" sz="2400" dirty="0" err="1" smtClean="0"/>
              <a:t>raciocínio</a:t>
            </a:r>
            <a:r>
              <a:rPr lang="en-US" sz="2400" dirty="0" smtClean="0"/>
              <a:t> de </a:t>
            </a:r>
            <a:r>
              <a:rPr lang="en-US" sz="2400" dirty="0" err="1" smtClean="0"/>
              <a:t>senso</a:t>
            </a:r>
            <a:r>
              <a:rPr lang="en-US" sz="2400" dirty="0" smtClean="0"/>
              <a:t> </a:t>
            </a:r>
            <a:r>
              <a:rPr lang="en-US" sz="2400" dirty="0" err="1" smtClean="0"/>
              <a:t>comum</a:t>
            </a:r>
            <a:r>
              <a:rPr lang="en-US" sz="2400" dirty="0" smtClean="0"/>
              <a:t> </a:t>
            </a:r>
            <a:r>
              <a:rPr lang="en-US" sz="2400" dirty="0" err="1" smtClean="0"/>
              <a:t>não</a:t>
            </a:r>
            <a:r>
              <a:rPr lang="en-US" sz="2400" dirty="0" smtClean="0"/>
              <a:t> tem </a:t>
            </a:r>
            <a:r>
              <a:rPr lang="en-US" sz="2400" dirty="0" err="1" smtClean="0"/>
              <a:t>regras</a:t>
            </a:r>
            <a:r>
              <a:rPr lang="en-US" sz="2400" dirty="0" smtClean="0"/>
              <a:t> </a:t>
            </a:r>
            <a:r>
              <a:rPr lang="en-US" sz="2400" dirty="0" err="1" smtClean="0"/>
              <a:t>explícitas</a:t>
            </a:r>
            <a:r>
              <a:rPr lang="en-US" sz="2400" dirty="0"/>
              <a:t> </a:t>
            </a:r>
            <a:r>
              <a:rPr lang="en-US" sz="2400" dirty="0" smtClean="0"/>
              <a:t>e 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pragmático</a:t>
            </a:r>
            <a:endParaRPr lang="en-US" sz="2400" dirty="0" smtClean="0"/>
          </a:p>
          <a:p>
            <a:r>
              <a:rPr lang="en-US" sz="2400" dirty="0" err="1"/>
              <a:t>J</a:t>
            </a:r>
            <a:r>
              <a:rPr lang="en-US" sz="2400" dirty="0" err="1" smtClean="0"/>
              <a:t>á</a:t>
            </a:r>
            <a:r>
              <a:rPr lang="en-US" sz="2400" dirty="0" smtClean="0"/>
              <a:t> o </a:t>
            </a:r>
            <a:r>
              <a:rPr lang="en-US" sz="2400" dirty="0" err="1" smtClean="0"/>
              <a:t>científico</a:t>
            </a:r>
            <a:r>
              <a:rPr lang="en-US" sz="2400" dirty="0" smtClean="0"/>
              <a:t> </a:t>
            </a:r>
            <a:r>
              <a:rPr lang="en-US" sz="2400" dirty="0" err="1" smtClean="0"/>
              <a:t>é</a:t>
            </a:r>
            <a:r>
              <a:rPr lang="en-US" sz="2400" dirty="0" smtClean="0"/>
              <a:t> </a:t>
            </a:r>
            <a:r>
              <a:rPr lang="en-US" sz="2400" dirty="0" err="1" smtClean="0"/>
              <a:t>caracterizado</a:t>
            </a:r>
            <a:r>
              <a:rPr lang="en-US" sz="2400" dirty="0" smtClean="0"/>
              <a:t> </a:t>
            </a:r>
            <a:r>
              <a:rPr lang="en-US" sz="2400" dirty="0" err="1" smtClean="0"/>
              <a:t>pela</a:t>
            </a:r>
            <a:r>
              <a:rPr lang="en-US" sz="2400" dirty="0" smtClean="0"/>
              <a:t> </a:t>
            </a:r>
            <a:r>
              <a:rPr lang="en-US" sz="2400" dirty="0" err="1" smtClean="0"/>
              <a:t>formulação</a:t>
            </a:r>
            <a:r>
              <a:rPr lang="en-US" sz="2400" dirty="0" smtClean="0"/>
              <a:t> de </a:t>
            </a:r>
            <a:r>
              <a:rPr lang="en-US" sz="2400" dirty="0" err="1" smtClean="0"/>
              <a:t>teorias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podem</a:t>
            </a:r>
            <a:r>
              <a:rPr lang="en-US" sz="2400" dirty="0" smtClean="0"/>
              <a:t> </a:t>
            </a:r>
            <a:r>
              <a:rPr lang="en-US" sz="2400" dirty="0" err="1" smtClean="0"/>
              <a:t>ser</a:t>
            </a:r>
            <a:r>
              <a:rPr lang="en-US" sz="2400" dirty="0" smtClean="0"/>
              <a:t> </a:t>
            </a:r>
            <a:r>
              <a:rPr lang="en-US" sz="2400" dirty="0" err="1" smtClean="0"/>
              <a:t>comunicadas</a:t>
            </a:r>
            <a:r>
              <a:rPr lang="en-US" sz="2400" dirty="0" smtClean="0"/>
              <a:t> e </a:t>
            </a:r>
            <a:r>
              <a:rPr lang="en-US" sz="2400" dirty="0" err="1" smtClean="0"/>
              <a:t>avaliadas</a:t>
            </a:r>
            <a:r>
              <a:rPr lang="en-US" sz="2400" dirty="0" smtClean="0"/>
              <a:t>; </a:t>
            </a:r>
            <a:r>
              <a:rPr lang="en-US" sz="2400" dirty="0" err="1" smtClean="0"/>
              <a:t>busca</a:t>
            </a:r>
            <a:r>
              <a:rPr lang="en-US" sz="2400" dirty="0" smtClean="0"/>
              <a:t> </a:t>
            </a:r>
            <a:r>
              <a:rPr lang="en-US" sz="2400" dirty="0" err="1" smtClean="0"/>
              <a:t>construir</a:t>
            </a:r>
            <a:r>
              <a:rPr lang="en-US" sz="2400" dirty="0" smtClean="0"/>
              <a:t> </a:t>
            </a:r>
            <a:r>
              <a:rPr lang="en-US" sz="2400" dirty="0" err="1" smtClean="0"/>
              <a:t>quadro</a:t>
            </a:r>
            <a:r>
              <a:rPr lang="en-US" sz="2400" dirty="0" smtClean="0"/>
              <a:t> </a:t>
            </a:r>
            <a:r>
              <a:rPr lang="en-US" sz="2400" dirty="0" err="1" smtClean="0"/>
              <a:t>geral</a:t>
            </a:r>
            <a:r>
              <a:rPr lang="en-US" sz="2400" dirty="0" smtClean="0"/>
              <a:t> e </a:t>
            </a:r>
            <a:r>
              <a:rPr lang="en-US" sz="2400" dirty="0" err="1" smtClean="0"/>
              <a:t>coerente</a:t>
            </a:r>
            <a:r>
              <a:rPr lang="en-US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1697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Racioc</a:t>
            </a:r>
            <a:r>
              <a:rPr lang="en-US" dirty="0" err="1" smtClean="0"/>
              <a:t>ínio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r>
              <a:rPr lang="en-US" dirty="0" smtClean="0"/>
              <a:t> e de </a:t>
            </a:r>
            <a:r>
              <a:rPr lang="en-US" dirty="0" err="1" smtClean="0"/>
              <a:t>senso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Entidades</a:t>
            </a:r>
            <a:r>
              <a:rPr lang="en-US" dirty="0" smtClean="0"/>
              <a:t> </a:t>
            </a:r>
            <a:r>
              <a:rPr lang="en-US" dirty="0" err="1" smtClean="0"/>
              <a:t>diferentes</a:t>
            </a:r>
            <a:endParaRPr lang="en-US" dirty="0" smtClean="0"/>
          </a:p>
          <a:p>
            <a:r>
              <a:rPr lang="en-US" dirty="0" smtClean="0"/>
              <a:t>Um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tácito</a:t>
            </a:r>
            <a:r>
              <a:rPr lang="en-US" dirty="0" smtClean="0"/>
              <a:t> outro tem </a:t>
            </a:r>
            <a:r>
              <a:rPr lang="en-US" dirty="0" err="1" smtClean="0"/>
              <a:t>regras</a:t>
            </a:r>
            <a:endParaRPr lang="en-US" dirty="0" smtClean="0"/>
          </a:p>
          <a:p>
            <a:r>
              <a:rPr lang="en-US" dirty="0" smtClean="0"/>
              <a:t>O </a:t>
            </a:r>
            <a:r>
              <a:rPr lang="en-US" dirty="0" err="1" smtClean="0"/>
              <a:t>científico</a:t>
            </a:r>
            <a:r>
              <a:rPr lang="en-US" dirty="0" smtClean="0"/>
              <a:t> </a:t>
            </a:r>
            <a:r>
              <a:rPr lang="en-US" dirty="0" err="1" smtClean="0"/>
              <a:t>explicita</a:t>
            </a:r>
            <a:r>
              <a:rPr lang="en-US" dirty="0" smtClean="0"/>
              <a:t> </a:t>
            </a:r>
            <a:r>
              <a:rPr lang="en-US" dirty="0" err="1" smtClean="0"/>
              <a:t>teorias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verificadas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evidências</a:t>
            </a:r>
            <a:endParaRPr lang="en-US" dirty="0" smtClean="0"/>
          </a:p>
          <a:p>
            <a:r>
              <a:rPr lang="en-US" dirty="0" smtClean="0"/>
              <a:t>Um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pragmático</a:t>
            </a:r>
            <a:r>
              <a:rPr lang="en-US" dirty="0" smtClean="0"/>
              <a:t> outro </a:t>
            </a:r>
            <a:r>
              <a:rPr lang="en-US" dirty="0" err="1" smtClean="0"/>
              <a:t>busca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a </a:t>
            </a:r>
            <a:r>
              <a:rPr lang="en-US" dirty="0" err="1" smtClean="0"/>
              <a:t>construção</a:t>
            </a:r>
            <a:r>
              <a:rPr lang="en-US" dirty="0" smtClean="0"/>
              <a:t> de um </a:t>
            </a:r>
            <a:r>
              <a:rPr lang="en-US" dirty="0" err="1" smtClean="0"/>
              <a:t>quadro</a:t>
            </a:r>
            <a:r>
              <a:rPr lang="en-US" dirty="0" smtClean="0"/>
              <a:t> </a:t>
            </a:r>
            <a:r>
              <a:rPr lang="en-US" dirty="0" err="1" smtClean="0"/>
              <a:t>geral</a:t>
            </a:r>
            <a:r>
              <a:rPr lang="en-US" dirty="0" smtClean="0"/>
              <a:t> e </a:t>
            </a:r>
            <a:r>
              <a:rPr lang="en-US" dirty="0" err="1" smtClean="0"/>
              <a:t>coerente</a:t>
            </a:r>
            <a:r>
              <a:rPr lang="en-US" dirty="0" smtClean="0"/>
              <a:t> do </a:t>
            </a:r>
            <a:r>
              <a:rPr lang="en-US" dirty="0" err="1" smtClean="0"/>
              <a:t>mundo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939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Ensino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pesquisa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pt-BR" dirty="0"/>
              <a:t>propor situações-problema abertas, de interesse</a:t>
            </a:r>
          </a:p>
          <a:p>
            <a:pPr algn="just">
              <a:spcAft>
                <a:spcPts val="1800"/>
              </a:spcAft>
            </a:pPr>
            <a:r>
              <a:rPr lang="pt-BR" dirty="0"/>
              <a:t>propor o estudo qualitativo das situações problema e a formulação de primeiras hipóteses explicativas</a:t>
            </a:r>
          </a:p>
          <a:p>
            <a:pPr>
              <a:spcAft>
                <a:spcPts val="1800"/>
              </a:spcAft>
            </a:pPr>
            <a:r>
              <a:rPr lang="pt-BR" dirty="0"/>
              <a:t>tratar cientificamente o problema a ser investigado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59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Ensino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</a:t>
            </a:r>
            <a:r>
              <a:rPr lang="en-US" sz="3200" dirty="0" err="1" smtClean="0"/>
              <a:t>pesquisa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077200" cy="41148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pt-BR" sz="2400" dirty="0"/>
              <a:t>validação e reformulação das primeiras hipóteses explicativas</a:t>
            </a:r>
          </a:p>
          <a:p>
            <a:pPr>
              <a:spcAft>
                <a:spcPts val="1800"/>
              </a:spcAft>
            </a:pPr>
            <a:r>
              <a:rPr lang="pt-BR" sz="2400" dirty="0"/>
              <a:t>elaboração e realização de experimentos/investigações</a:t>
            </a:r>
          </a:p>
          <a:p>
            <a:pPr algn="just">
              <a:spcAft>
                <a:spcPts val="1800"/>
              </a:spcAft>
            </a:pPr>
            <a:r>
              <a:rPr lang="pt-BR" sz="2400" dirty="0"/>
              <a:t>análise dos resultados experimentais à luz das hipóteses explicativas</a:t>
            </a:r>
          </a:p>
          <a:p>
            <a:pPr>
              <a:spcAft>
                <a:spcPts val="1800"/>
              </a:spcAft>
            </a:pPr>
            <a:r>
              <a:rPr lang="pt-BR" sz="2400" dirty="0"/>
              <a:t>trabalhar com as informações obtidas, formulando novas hipóteses, sínteses e novos problemas a serem investigados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72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Aprendizagem</a:t>
            </a:r>
            <a:r>
              <a:rPr lang="en-US" sz="3200" dirty="0"/>
              <a:t> das </a:t>
            </a:r>
            <a:r>
              <a:rPr lang="en-US" sz="3200" dirty="0" err="1"/>
              <a:t>ciências</a:t>
            </a:r>
            <a:r>
              <a:rPr lang="en-US" sz="3200" dirty="0"/>
              <a:t> </a:t>
            </a:r>
            <a:r>
              <a:rPr lang="en-US" sz="3200" dirty="0" err="1"/>
              <a:t>envolvendo</a:t>
            </a:r>
            <a:r>
              <a:rPr lang="en-US" sz="3200" dirty="0"/>
              <a:t> </a:t>
            </a:r>
            <a:r>
              <a:rPr lang="en-US" sz="3200" dirty="0" err="1"/>
              <a:t>processos</a:t>
            </a:r>
            <a:r>
              <a:rPr lang="en-US" sz="3200" dirty="0"/>
              <a:t> </a:t>
            </a:r>
            <a:r>
              <a:rPr lang="en-US" sz="3200" dirty="0" err="1"/>
              <a:t>individuais</a:t>
            </a:r>
            <a:r>
              <a:rPr lang="en-US" sz="3200" dirty="0"/>
              <a:t> e </a:t>
            </a:r>
            <a:r>
              <a:rPr lang="en-US" sz="3200" dirty="0" err="1"/>
              <a:t>sociais</a:t>
            </a:r>
            <a:r>
              <a:rPr lang="en-US" sz="32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505200" cy="4114800"/>
          </a:xfrm>
        </p:spPr>
        <p:txBody>
          <a:bodyPr/>
          <a:lstStyle/>
          <a:p>
            <a:r>
              <a:rPr lang="en-US" sz="2000" dirty="0" err="1" smtClean="0"/>
              <a:t>Aprender</a:t>
            </a:r>
            <a:r>
              <a:rPr lang="en-US" sz="2000" dirty="0" smtClean="0"/>
              <a:t> </a:t>
            </a:r>
            <a:r>
              <a:rPr lang="en-US" sz="2000" dirty="0" err="1" smtClean="0"/>
              <a:t>ciências</a:t>
            </a:r>
            <a:r>
              <a:rPr lang="en-US" sz="2000" dirty="0" smtClean="0"/>
              <a:t> NÃO </a:t>
            </a:r>
            <a:r>
              <a:rPr lang="en-US" sz="2000" dirty="0" err="1" smtClean="0"/>
              <a:t>é</a:t>
            </a:r>
            <a:r>
              <a:rPr lang="en-US" sz="2000" dirty="0" smtClean="0"/>
              <a:t> (</a:t>
            </a:r>
            <a:r>
              <a:rPr lang="en-US" sz="2000" dirty="0" err="1" smtClean="0"/>
              <a:t>apenas</a:t>
            </a:r>
            <a:r>
              <a:rPr lang="en-US" sz="2000" dirty="0" smtClean="0"/>
              <a:t>):</a:t>
            </a:r>
            <a:endParaRPr lang="en-US" sz="2000" dirty="0" smtClean="0"/>
          </a:p>
          <a:p>
            <a:pPr lvl="1"/>
            <a:r>
              <a:rPr lang="en-US" sz="1600" dirty="0" err="1" smtClean="0"/>
              <a:t>Apliar</a:t>
            </a:r>
            <a:r>
              <a:rPr lang="en-US" sz="1600" dirty="0" smtClean="0"/>
              <a:t> </a:t>
            </a:r>
            <a:r>
              <a:rPr lang="en-US" sz="1600" dirty="0" err="1" smtClean="0"/>
              <a:t>conhecimentos</a:t>
            </a:r>
            <a:r>
              <a:rPr lang="en-US" sz="1600" dirty="0" smtClean="0"/>
              <a:t> </a:t>
            </a:r>
            <a:r>
              <a:rPr lang="en-US" sz="1600" dirty="0" err="1" smtClean="0"/>
              <a:t>sobre</a:t>
            </a:r>
            <a:r>
              <a:rPr lang="en-US" sz="1600" dirty="0" smtClean="0"/>
              <a:t> </a:t>
            </a:r>
            <a:r>
              <a:rPr lang="en-US" sz="1600" dirty="0" err="1" smtClean="0"/>
              <a:t>fenômenos</a:t>
            </a:r>
            <a:endParaRPr lang="en-US" sz="1600" dirty="0" smtClean="0"/>
          </a:p>
          <a:p>
            <a:pPr lvl="1"/>
            <a:r>
              <a:rPr lang="en-US" sz="1600" dirty="0" err="1" smtClean="0"/>
              <a:t>Desenvolver</a:t>
            </a:r>
            <a:r>
              <a:rPr lang="en-US" sz="1600" dirty="0" smtClean="0"/>
              <a:t> e </a:t>
            </a:r>
            <a:r>
              <a:rPr lang="en-US" sz="1600" dirty="0" err="1" smtClean="0"/>
              <a:t>organizar</a:t>
            </a:r>
            <a:r>
              <a:rPr lang="en-US" sz="1600" dirty="0" smtClean="0"/>
              <a:t> </a:t>
            </a:r>
            <a:r>
              <a:rPr lang="en-US" sz="1600" dirty="0" err="1" smtClean="0"/>
              <a:t>raciocínio</a:t>
            </a:r>
            <a:r>
              <a:rPr lang="en-US" sz="1600" dirty="0" smtClean="0"/>
              <a:t> de </a:t>
            </a:r>
            <a:r>
              <a:rPr lang="en-US" sz="1600" dirty="0" err="1" smtClean="0"/>
              <a:t>senso</a:t>
            </a:r>
            <a:r>
              <a:rPr lang="en-US" sz="1600" dirty="0" smtClean="0"/>
              <a:t> </a:t>
            </a:r>
            <a:r>
              <a:rPr lang="en-US" sz="1600" dirty="0" err="1" smtClean="0"/>
              <a:t>comum</a:t>
            </a:r>
            <a:endParaRPr lang="en-US" sz="1600" dirty="0" smtClean="0"/>
          </a:p>
          <a:p>
            <a:pPr lvl="1"/>
            <a:r>
              <a:rPr lang="en-US" sz="1600" dirty="0" err="1" smtClean="0"/>
              <a:t>Desfiar</a:t>
            </a:r>
            <a:r>
              <a:rPr lang="en-US" sz="1600" dirty="0" smtClean="0"/>
              <a:t> </a:t>
            </a:r>
            <a:r>
              <a:rPr lang="en-US" sz="1600" dirty="0" err="1" smtClean="0"/>
              <a:t>ideias</a:t>
            </a:r>
            <a:r>
              <a:rPr lang="en-US" sz="1600" dirty="0" smtClean="0"/>
              <a:t> </a:t>
            </a:r>
            <a:r>
              <a:rPr lang="en-US" sz="1600" dirty="0" err="1" smtClean="0"/>
              <a:t>anteriores</a:t>
            </a:r>
            <a:r>
              <a:rPr lang="en-US" sz="1600" dirty="0" smtClean="0"/>
              <a:t> </a:t>
            </a:r>
            <a:r>
              <a:rPr lang="en-US" sz="1600" dirty="0" err="1" smtClean="0"/>
              <a:t>mediante</a:t>
            </a:r>
            <a:r>
              <a:rPr lang="en-US" sz="1600" dirty="0" smtClean="0"/>
              <a:t> </a:t>
            </a:r>
            <a:r>
              <a:rPr lang="en-US" sz="1600" dirty="0" err="1" smtClean="0"/>
              <a:t>eventos</a:t>
            </a:r>
            <a:r>
              <a:rPr lang="en-US" sz="1600" dirty="0" smtClean="0"/>
              <a:t> </a:t>
            </a:r>
            <a:r>
              <a:rPr lang="en-US" sz="1600" dirty="0" err="1" smtClean="0"/>
              <a:t>discrepantes</a:t>
            </a:r>
            <a:endParaRPr lang="en-US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dirty="0" err="1" smtClean="0"/>
              <a:t>Aprender</a:t>
            </a:r>
            <a:r>
              <a:rPr lang="en-US" sz="2000" dirty="0" smtClean="0"/>
              <a:t> </a:t>
            </a:r>
            <a:r>
              <a:rPr lang="en-US" sz="2000" dirty="0" err="1" smtClean="0"/>
              <a:t>ciências</a:t>
            </a:r>
            <a:r>
              <a:rPr lang="en-US" sz="2000" dirty="0" smtClean="0"/>
              <a:t> </a:t>
            </a:r>
            <a:r>
              <a:rPr lang="en-US" sz="2000" dirty="0" err="1" smtClean="0"/>
              <a:t>envolve</a:t>
            </a:r>
            <a:r>
              <a:rPr lang="en-US" sz="2000" dirty="0" smtClean="0"/>
              <a:t>:</a:t>
            </a:r>
          </a:p>
          <a:p>
            <a:pPr lvl="1"/>
            <a:r>
              <a:rPr lang="en-US" sz="1600" dirty="0" smtClean="0"/>
              <a:t>Forma </a:t>
            </a:r>
            <a:r>
              <a:rPr lang="en-US" sz="1600" dirty="0" err="1" smtClean="0"/>
              <a:t>diferente</a:t>
            </a:r>
            <a:r>
              <a:rPr lang="en-US" sz="1600" dirty="0" smtClean="0"/>
              <a:t> de </a:t>
            </a:r>
            <a:r>
              <a:rPr lang="en-US" sz="1600" dirty="0" err="1" smtClean="0"/>
              <a:t>pensar</a:t>
            </a:r>
            <a:r>
              <a:rPr lang="en-US" sz="1600" dirty="0" smtClean="0"/>
              <a:t> e </a:t>
            </a:r>
            <a:r>
              <a:rPr lang="en-US" sz="1600" dirty="0" err="1" smtClean="0"/>
              <a:t>socializar</a:t>
            </a:r>
            <a:r>
              <a:rPr lang="en-US" sz="1600" dirty="0" smtClean="0"/>
              <a:t> </a:t>
            </a:r>
            <a:r>
              <a:rPr lang="en-US" sz="1600" dirty="0" err="1" smtClean="0"/>
              <a:t>nas</a:t>
            </a:r>
            <a:r>
              <a:rPr lang="en-US" sz="1600" dirty="0" smtClean="0"/>
              <a:t> </a:t>
            </a:r>
            <a:r>
              <a:rPr lang="en-US" sz="1600" dirty="0" err="1" smtClean="0"/>
              <a:t>práticas</a:t>
            </a:r>
            <a:r>
              <a:rPr lang="en-US" sz="1600" dirty="0"/>
              <a:t> </a:t>
            </a:r>
            <a:r>
              <a:rPr lang="en-US" sz="1600" dirty="0" smtClean="0"/>
              <a:t>da </a:t>
            </a:r>
            <a:r>
              <a:rPr lang="en-US" sz="1600" dirty="0" err="1" smtClean="0"/>
              <a:t>comunidade</a:t>
            </a:r>
            <a:r>
              <a:rPr lang="en-US" sz="1600" dirty="0" smtClean="0"/>
              <a:t> </a:t>
            </a:r>
            <a:r>
              <a:rPr lang="en-US" sz="1600" dirty="0" err="1" smtClean="0"/>
              <a:t>científica</a:t>
            </a:r>
            <a:endParaRPr lang="en-US" sz="1600" dirty="0" smtClean="0"/>
          </a:p>
          <a:p>
            <a:pPr lvl="1"/>
            <a:r>
              <a:rPr lang="en-US" sz="1600" dirty="0" err="1" smtClean="0"/>
              <a:t>Processo</a:t>
            </a:r>
            <a:r>
              <a:rPr lang="en-US" sz="1600" dirty="0" smtClean="0"/>
              <a:t> </a:t>
            </a:r>
            <a:r>
              <a:rPr lang="en-US" sz="1600" dirty="0" err="1" smtClean="0"/>
              <a:t>pessoal</a:t>
            </a:r>
            <a:r>
              <a:rPr lang="en-US" sz="1600" dirty="0" smtClean="0"/>
              <a:t> de </a:t>
            </a:r>
            <a:r>
              <a:rPr lang="en-US" sz="1600" dirty="0" err="1" smtClean="0"/>
              <a:t>atribuição</a:t>
            </a:r>
            <a:r>
              <a:rPr lang="en-US" sz="1600" dirty="0" smtClean="0"/>
              <a:t> de </a:t>
            </a:r>
            <a:r>
              <a:rPr lang="en-US" sz="1600" dirty="0" err="1" smtClean="0"/>
              <a:t>significado</a:t>
            </a:r>
            <a:endParaRPr lang="en-US" sz="1600" dirty="0" smtClean="0"/>
          </a:p>
          <a:p>
            <a:pPr lvl="1"/>
            <a:r>
              <a:rPr lang="en-US" sz="1600" dirty="0" smtClean="0"/>
              <a:t>No </a:t>
            </a:r>
            <a:r>
              <a:rPr lang="en-US" sz="1600" dirty="0" err="1" smtClean="0"/>
              <a:t>pleno</a:t>
            </a:r>
            <a:r>
              <a:rPr lang="en-US" sz="1600" dirty="0" smtClean="0"/>
              <a:t> social, </a:t>
            </a:r>
            <a:r>
              <a:rPr lang="en-US" sz="1600" dirty="0" err="1" smtClean="0"/>
              <a:t>introdução</a:t>
            </a:r>
            <a:r>
              <a:rPr lang="en-US" sz="1600" dirty="0" smtClean="0"/>
              <a:t> </a:t>
            </a:r>
            <a:r>
              <a:rPr lang="en-US" sz="1600" dirty="0" err="1" smtClean="0"/>
              <a:t>aos</a:t>
            </a:r>
            <a:r>
              <a:rPr lang="en-US" sz="1600" dirty="0" smtClean="0"/>
              <a:t> </a:t>
            </a:r>
            <a:r>
              <a:rPr lang="en-US" sz="1600" dirty="0" err="1" smtClean="0"/>
              <a:t>conceitos</a:t>
            </a:r>
            <a:r>
              <a:rPr lang="en-US" sz="1600" dirty="0" smtClean="0"/>
              <a:t>, </a:t>
            </a:r>
            <a:r>
              <a:rPr lang="en-US" sz="1600" dirty="0" err="1" smtClean="0"/>
              <a:t>símbolos</a:t>
            </a:r>
            <a:r>
              <a:rPr lang="en-US" sz="1600" dirty="0" smtClean="0"/>
              <a:t> e </a:t>
            </a:r>
            <a:r>
              <a:rPr lang="en-US" sz="1600" dirty="0" err="1" smtClean="0"/>
              <a:t>convenções</a:t>
            </a:r>
            <a:r>
              <a:rPr lang="en-US" sz="1600" dirty="0" smtClean="0"/>
              <a:t> da </a:t>
            </a:r>
            <a:r>
              <a:rPr lang="en-US" sz="1600" dirty="0" err="1" smtClean="0"/>
              <a:t>comunidade</a:t>
            </a:r>
            <a:r>
              <a:rPr lang="en-US" sz="1600" dirty="0" smtClean="0"/>
              <a:t> </a:t>
            </a:r>
            <a:r>
              <a:rPr lang="en-US" sz="1600" dirty="0" err="1" smtClean="0"/>
              <a:t>científica</a:t>
            </a:r>
            <a:endParaRPr lang="en-US" sz="1600" dirty="0" smtClean="0"/>
          </a:p>
          <a:p>
            <a:pPr lvl="1"/>
            <a:r>
              <a:rPr lang="en-US" sz="1600" dirty="0" err="1" smtClean="0"/>
              <a:t>Importante</a:t>
            </a:r>
            <a:r>
              <a:rPr lang="en-US" sz="1600" dirty="0" smtClean="0"/>
              <a:t> </a:t>
            </a:r>
            <a:r>
              <a:rPr lang="en-US" sz="1600" dirty="0" err="1" smtClean="0"/>
              <a:t>maneira</a:t>
            </a:r>
            <a:r>
              <a:rPr lang="en-US" sz="1600" dirty="0" smtClean="0"/>
              <a:t> de </a:t>
            </a:r>
            <a:r>
              <a:rPr lang="en-US" sz="1600" dirty="0" err="1" smtClean="0"/>
              <a:t>introduzir</a:t>
            </a:r>
            <a:r>
              <a:rPr lang="en-US" sz="1600" dirty="0" smtClean="0"/>
              <a:t> </a:t>
            </a:r>
            <a:r>
              <a:rPr lang="en-US" sz="1600" dirty="0" err="1" smtClean="0"/>
              <a:t>iniciantes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comunidades</a:t>
            </a:r>
            <a:r>
              <a:rPr lang="en-US" sz="1600" dirty="0" smtClean="0"/>
              <a:t> de </a:t>
            </a:r>
            <a:r>
              <a:rPr lang="en-US" sz="1600" dirty="0" err="1" smtClean="0"/>
              <a:t>conhecimento</a:t>
            </a:r>
            <a:r>
              <a:rPr lang="en-US" sz="1600" dirty="0" smtClean="0"/>
              <a:t> </a:t>
            </a:r>
            <a:r>
              <a:rPr lang="en-US" sz="1600" dirty="0" err="1" smtClean="0"/>
              <a:t>é</a:t>
            </a:r>
            <a:r>
              <a:rPr lang="en-US" sz="1600" dirty="0" smtClean="0"/>
              <a:t> </a:t>
            </a:r>
            <a:r>
              <a:rPr lang="en-US" sz="1600" dirty="0" err="1" smtClean="0"/>
              <a:t>através</a:t>
            </a:r>
            <a:r>
              <a:rPr lang="en-US" sz="1600" dirty="0" smtClean="0"/>
              <a:t> do </a:t>
            </a:r>
            <a:r>
              <a:rPr lang="en-US" sz="1600" dirty="0" err="1" smtClean="0"/>
              <a:t>discurso</a:t>
            </a:r>
            <a:r>
              <a:rPr lang="en-US" sz="1600" dirty="0" smtClean="0"/>
              <a:t> no </a:t>
            </a:r>
            <a:r>
              <a:rPr lang="en-US" sz="1600" dirty="0" err="1" smtClean="0"/>
              <a:t>contexto</a:t>
            </a:r>
            <a:r>
              <a:rPr lang="en-US" sz="1600" dirty="0" smtClean="0"/>
              <a:t> de </a:t>
            </a:r>
            <a:r>
              <a:rPr lang="en-US" sz="1600" dirty="0" err="1" smtClean="0"/>
              <a:t>tarefas</a:t>
            </a:r>
            <a:r>
              <a:rPr lang="en-US" sz="1600" dirty="0" smtClean="0"/>
              <a:t> </a:t>
            </a:r>
            <a:r>
              <a:rPr lang="en-US" sz="1600" dirty="0" err="1" smtClean="0"/>
              <a:t>relevantes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6959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Exemplo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Raios</a:t>
            </a:r>
            <a:r>
              <a:rPr lang="en-US" sz="2800" dirty="0"/>
              <a:t> de </a:t>
            </a:r>
            <a:r>
              <a:rPr lang="en-US" sz="2800" dirty="0" err="1"/>
              <a:t>luz</a:t>
            </a:r>
            <a:r>
              <a:rPr lang="en-US" sz="2800" dirty="0"/>
              <a:t> – </a:t>
            </a:r>
            <a:r>
              <a:rPr lang="en-US" sz="2800" dirty="0" err="1"/>
              <a:t>ferramentas</a:t>
            </a:r>
            <a:r>
              <a:rPr lang="en-US" sz="2800" dirty="0"/>
              <a:t> </a:t>
            </a:r>
            <a:r>
              <a:rPr lang="en-US" sz="2800" dirty="0" err="1"/>
              <a:t>conceituais</a:t>
            </a:r>
            <a:r>
              <a:rPr lang="en-US" sz="2800" dirty="0"/>
              <a:t> e </a:t>
            </a:r>
            <a:r>
              <a:rPr lang="en-US" sz="2800" dirty="0" err="1"/>
              <a:t>entidades</a:t>
            </a:r>
            <a:r>
              <a:rPr lang="en-US" sz="2800" dirty="0"/>
              <a:t> </a:t>
            </a:r>
            <a:r>
              <a:rPr lang="en-US" sz="2800" dirty="0" err="1"/>
              <a:t>ontológicas</a:t>
            </a:r>
            <a:r>
              <a:rPr lang="en-US" sz="2800" dirty="0"/>
              <a:t> </a:t>
            </a:r>
            <a:r>
              <a:rPr lang="en-US" sz="2800" dirty="0" err="1"/>
              <a:t>novas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Professor tem </a:t>
            </a:r>
            <a:r>
              <a:rPr lang="en-US" sz="2000" dirty="0" err="1"/>
              <a:t>interesse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ajudar</a:t>
            </a:r>
            <a:r>
              <a:rPr lang="en-US" sz="2000" dirty="0"/>
              <a:t> a </a:t>
            </a:r>
            <a:r>
              <a:rPr lang="en-US" sz="2000" dirty="0" err="1"/>
              <a:t>turma</a:t>
            </a:r>
            <a:r>
              <a:rPr lang="en-US" sz="2000" dirty="0"/>
              <a:t> </a:t>
            </a:r>
            <a:r>
              <a:rPr lang="en-US" sz="2000" dirty="0" smtClean="0"/>
              <a:t>(8 e 9 </a:t>
            </a:r>
            <a:r>
              <a:rPr lang="en-US" sz="2000" dirty="0" err="1" smtClean="0"/>
              <a:t>anos</a:t>
            </a:r>
            <a:r>
              <a:rPr lang="en-US" sz="2000" dirty="0" smtClean="0"/>
              <a:t>) a </a:t>
            </a:r>
            <a:r>
              <a:rPr lang="en-US" sz="2000" dirty="0" err="1"/>
              <a:t>desenvolver</a:t>
            </a:r>
            <a:r>
              <a:rPr lang="en-US" sz="2000" dirty="0"/>
              <a:t> a </a:t>
            </a:r>
            <a:r>
              <a:rPr lang="en-US" sz="2000" dirty="0" err="1"/>
              <a:t>idéia</a:t>
            </a:r>
            <a:r>
              <a:rPr lang="en-US" sz="2000" dirty="0"/>
              <a:t> de </a:t>
            </a:r>
            <a:r>
              <a:rPr lang="en-US" sz="2000" dirty="0" err="1"/>
              <a:t>que</a:t>
            </a:r>
            <a:r>
              <a:rPr lang="en-US" sz="2000" dirty="0"/>
              <a:t> a </a:t>
            </a:r>
            <a:r>
              <a:rPr lang="en-US" sz="2000" dirty="0" err="1"/>
              <a:t>luz</a:t>
            </a:r>
            <a:r>
              <a:rPr lang="en-US" sz="2000" dirty="0"/>
              <a:t> </a:t>
            </a:r>
            <a:r>
              <a:rPr lang="en-US" sz="2000" dirty="0" err="1"/>
              <a:t>viaja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dirty="0" err="1"/>
              <a:t>espaço</a:t>
            </a:r>
            <a:r>
              <a:rPr lang="en-US" sz="2000" dirty="0"/>
              <a:t> e </a:t>
            </a:r>
            <a:r>
              <a:rPr lang="en-US" sz="2000" dirty="0" err="1"/>
              <a:t>que</a:t>
            </a:r>
            <a:r>
              <a:rPr lang="en-US" sz="2000" dirty="0"/>
              <a:t> se </a:t>
            </a:r>
            <a:r>
              <a:rPr lang="en-US" sz="2000" dirty="0" err="1"/>
              <a:t>desloca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linha</a:t>
            </a:r>
            <a:r>
              <a:rPr lang="en-US" sz="2000" dirty="0"/>
              <a:t> </a:t>
            </a:r>
            <a:r>
              <a:rPr lang="en-US" sz="2000" dirty="0" err="1"/>
              <a:t>reta</a:t>
            </a:r>
            <a:r>
              <a:rPr lang="en-US" sz="2000" dirty="0"/>
              <a:t> </a:t>
            </a:r>
          </a:p>
          <a:p>
            <a:r>
              <a:rPr lang="en-US" sz="2000" dirty="0" err="1" smtClean="0"/>
              <a:t>Convida</a:t>
            </a:r>
            <a:r>
              <a:rPr lang="en-US" sz="2000" dirty="0" smtClean="0"/>
              <a:t> </a:t>
            </a:r>
            <a:r>
              <a:rPr lang="en-US" sz="2000" dirty="0"/>
              <a:t>a </a:t>
            </a:r>
            <a:r>
              <a:rPr lang="en-US" sz="2000" dirty="0" err="1"/>
              <a:t>classe</a:t>
            </a:r>
            <a:r>
              <a:rPr lang="en-US" sz="2000" dirty="0"/>
              <a:t> a </a:t>
            </a:r>
            <a:r>
              <a:rPr lang="en-US" sz="2000" dirty="0" err="1"/>
              <a:t>pensar</a:t>
            </a:r>
            <a:r>
              <a:rPr lang="en-US" sz="2000" dirty="0"/>
              <a:t> </a:t>
            </a:r>
            <a:r>
              <a:rPr lang="en-US" sz="2000" dirty="0" err="1"/>
              <a:t>sobre</a:t>
            </a:r>
            <a:r>
              <a:rPr lang="en-US" sz="2000" dirty="0"/>
              <a:t> a </a:t>
            </a:r>
            <a:r>
              <a:rPr lang="en-US" sz="2000" dirty="0" err="1"/>
              <a:t>luz</a:t>
            </a:r>
            <a:r>
              <a:rPr lang="en-US" sz="2000" dirty="0"/>
              <a:t> da </a:t>
            </a:r>
            <a:r>
              <a:rPr lang="en-US" sz="2000" dirty="0" err="1"/>
              <a:t>sala</a:t>
            </a:r>
            <a:r>
              <a:rPr lang="en-US" sz="2000" dirty="0"/>
              <a:t> de aula </a:t>
            </a:r>
          </a:p>
          <a:p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seguida</a:t>
            </a:r>
            <a:r>
              <a:rPr lang="en-US" sz="2000" dirty="0"/>
              <a:t>, </a:t>
            </a:r>
            <a:r>
              <a:rPr lang="en-US" sz="2000" dirty="0" err="1"/>
              <a:t>pergunta</a:t>
            </a:r>
            <a:r>
              <a:rPr lang="en-US" sz="2000" dirty="0"/>
              <a:t> de </a:t>
            </a:r>
            <a:r>
              <a:rPr lang="en-US" sz="2000" dirty="0" err="1"/>
              <a:t>onde</a:t>
            </a:r>
            <a:r>
              <a:rPr lang="en-US" sz="2000" dirty="0"/>
              <a:t> </a:t>
            </a:r>
            <a:r>
              <a:rPr lang="en-US" sz="2000" dirty="0" err="1"/>
              <a:t>vem</a:t>
            </a:r>
            <a:r>
              <a:rPr lang="en-US" sz="2000" dirty="0"/>
              <a:t> a </a:t>
            </a:r>
            <a:r>
              <a:rPr lang="en-US" sz="2000" dirty="0" err="1"/>
              <a:t>luz</a:t>
            </a:r>
            <a:r>
              <a:rPr lang="en-US" sz="2000" dirty="0"/>
              <a:t> do sol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506" y="2514600"/>
            <a:ext cx="367649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23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399"/>
            <a:ext cx="3124200" cy="3278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676400"/>
            <a:ext cx="3105150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399" y="2819400"/>
            <a:ext cx="3070261" cy="167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91000" y="4876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interação</a:t>
            </a:r>
            <a:r>
              <a:rPr lang="en-US" dirty="0"/>
              <a:t>, </a:t>
            </a:r>
            <a:r>
              <a:rPr lang="en-US" dirty="0" err="1"/>
              <a:t>focaliza</a:t>
            </a:r>
            <a:r>
              <a:rPr lang="en-US" dirty="0"/>
              <a:t> a </a:t>
            </a:r>
            <a:r>
              <a:rPr lang="en-US" dirty="0" err="1"/>
              <a:t>idéia</a:t>
            </a:r>
            <a:r>
              <a:rPr lang="en-US" dirty="0"/>
              <a:t> da </a:t>
            </a:r>
            <a:r>
              <a:rPr lang="en-US" dirty="0" err="1"/>
              <a:t>luz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b="1" dirty="0" err="1"/>
              <a:t>viaja</a:t>
            </a:r>
            <a:r>
              <a:rPr lang="en-US" dirty="0"/>
              <a:t> de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fonte</a:t>
            </a:r>
            <a:r>
              <a:rPr lang="en-US" dirty="0"/>
              <a:t>, </a:t>
            </a:r>
            <a:r>
              <a:rPr lang="en-US" dirty="0" err="1"/>
              <a:t>percorrendo</a:t>
            </a:r>
            <a:r>
              <a:rPr lang="en-US" dirty="0"/>
              <a:t> o </a:t>
            </a:r>
            <a:r>
              <a:rPr lang="en-US" dirty="0" err="1" smtClean="0"/>
              <a:t>espaço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75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4114800"/>
          </a:xfrm>
        </p:spPr>
        <p:txBody>
          <a:bodyPr/>
          <a:lstStyle/>
          <a:p>
            <a:r>
              <a:rPr lang="en-US" sz="2000" dirty="0" err="1"/>
              <a:t>Atividade</a:t>
            </a:r>
            <a:r>
              <a:rPr lang="en-US" sz="2000" dirty="0"/>
              <a:t> </a:t>
            </a:r>
            <a:r>
              <a:rPr lang="en-US" sz="2000" dirty="0" err="1"/>
              <a:t>prática</a:t>
            </a:r>
            <a:r>
              <a:rPr lang="en-US" sz="2000" dirty="0"/>
              <a:t> </a:t>
            </a:r>
            <a:r>
              <a:rPr lang="en-US" sz="2000" dirty="0" err="1"/>
              <a:t>desenvolve</a:t>
            </a:r>
            <a:r>
              <a:rPr lang="en-US" sz="2000" dirty="0"/>
              <a:t> </a:t>
            </a:r>
            <a:r>
              <a:rPr lang="en-US" sz="2000" dirty="0" err="1"/>
              <a:t>mais</a:t>
            </a:r>
            <a:r>
              <a:rPr lang="en-US" sz="2000" dirty="0"/>
              <a:t> a </a:t>
            </a:r>
            <a:r>
              <a:rPr lang="en-US" sz="2000" dirty="0" err="1"/>
              <a:t>ideia</a:t>
            </a:r>
            <a:r>
              <a:rPr lang="en-US" sz="2000" dirty="0"/>
              <a:t> de </a:t>
            </a:r>
            <a:r>
              <a:rPr lang="en-US" sz="2000" dirty="0" err="1"/>
              <a:t>que</a:t>
            </a:r>
            <a:r>
              <a:rPr lang="en-US" sz="2000" dirty="0"/>
              <a:t> a </a:t>
            </a:r>
            <a:r>
              <a:rPr lang="en-US" sz="2000" dirty="0" err="1"/>
              <a:t>luz</a:t>
            </a:r>
            <a:r>
              <a:rPr lang="en-US" sz="2000" dirty="0"/>
              <a:t> </a:t>
            </a:r>
            <a:r>
              <a:rPr lang="en-US" sz="2000" dirty="0" err="1"/>
              <a:t>viaja</a:t>
            </a:r>
            <a:endParaRPr lang="en-US" sz="2000" dirty="0"/>
          </a:p>
          <a:p>
            <a:r>
              <a:rPr lang="en-US" sz="2000" dirty="0"/>
              <a:t>O professor </a:t>
            </a:r>
            <a:r>
              <a:rPr lang="en-US" sz="2000" dirty="0" err="1"/>
              <a:t>discute</a:t>
            </a:r>
            <a:r>
              <a:rPr lang="en-US" sz="2000" dirty="0"/>
              <a:t> as </a:t>
            </a:r>
            <a:r>
              <a:rPr lang="en-US" sz="2000" dirty="0" err="1"/>
              <a:t>observações</a:t>
            </a:r>
            <a:r>
              <a:rPr lang="en-US" sz="2000" dirty="0"/>
              <a:t> e </a:t>
            </a:r>
            <a:r>
              <a:rPr lang="en-US" sz="2000" dirty="0" err="1"/>
              <a:t>faz</a:t>
            </a:r>
            <a:r>
              <a:rPr lang="en-US" sz="2000" dirty="0"/>
              <a:t> </a:t>
            </a:r>
            <a:r>
              <a:rPr lang="en-US" sz="2000" dirty="0" err="1"/>
              <a:t>desenho</a:t>
            </a:r>
            <a:r>
              <a:rPr lang="en-US" sz="2000" dirty="0"/>
              <a:t> </a:t>
            </a:r>
            <a:r>
              <a:rPr lang="en-US" sz="2000" dirty="0" err="1" smtClean="0"/>
              <a:t>representativo</a:t>
            </a:r>
            <a:endParaRPr lang="en-US" sz="2000" dirty="0" smtClean="0"/>
          </a:p>
          <a:p>
            <a:r>
              <a:rPr lang="en-US" sz="2000" dirty="0" err="1" smtClean="0"/>
              <a:t>Comenta</a:t>
            </a:r>
            <a:r>
              <a:rPr lang="en-US" sz="2000" dirty="0" smtClean="0"/>
              <a:t> as </a:t>
            </a:r>
            <a:r>
              <a:rPr lang="en-US" sz="2000" dirty="0" err="1" smtClean="0"/>
              <a:t>previsões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alunos</a:t>
            </a:r>
            <a:r>
              <a:rPr lang="en-US" sz="2000" dirty="0" smtClean="0"/>
              <a:t> </a:t>
            </a:r>
            <a:r>
              <a:rPr lang="en-US" sz="2000" dirty="0" err="1" smtClean="0"/>
              <a:t>fizeram</a:t>
            </a:r>
            <a:r>
              <a:rPr lang="en-US" sz="2000" dirty="0" smtClean="0"/>
              <a:t> e </a:t>
            </a:r>
            <a:r>
              <a:rPr lang="en-US" sz="2000" dirty="0" err="1" smtClean="0"/>
              <a:t>os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resultados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obtiveram</a:t>
            </a:r>
            <a:r>
              <a:rPr lang="en-US" sz="2000" dirty="0" smtClean="0"/>
              <a:t>, </a:t>
            </a:r>
            <a:r>
              <a:rPr lang="en-US" sz="2000" dirty="0" err="1" smtClean="0"/>
              <a:t>evidenciando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</a:t>
            </a:r>
            <a:r>
              <a:rPr lang="en-US" sz="2000" dirty="0" err="1" smtClean="0"/>
              <a:t>muitos</a:t>
            </a:r>
            <a:r>
              <a:rPr lang="en-US" sz="2000" dirty="0" smtClean="0"/>
              <a:t> </a:t>
            </a:r>
            <a:r>
              <a:rPr lang="en-US" sz="2000" dirty="0" err="1" smtClean="0"/>
              <a:t>acharam</a:t>
            </a:r>
            <a:r>
              <a:rPr lang="en-US" sz="2000" dirty="0" smtClean="0"/>
              <a:t> </a:t>
            </a:r>
            <a:r>
              <a:rPr lang="en-US" sz="2000" dirty="0" err="1" smtClean="0"/>
              <a:t>que</a:t>
            </a:r>
            <a:r>
              <a:rPr lang="en-US" sz="2000" dirty="0" smtClean="0"/>
              <a:t> a </a:t>
            </a:r>
            <a:r>
              <a:rPr lang="en-US" sz="2000" dirty="0" err="1" smtClean="0"/>
              <a:t>luz</a:t>
            </a:r>
            <a:r>
              <a:rPr lang="en-US" sz="2000" dirty="0" smtClean="0"/>
              <a:t> </a:t>
            </a:r>
            <a:r>
              <a:rPr lang="en-US" sz="2000" dirty="0" err="1" smtClean="0"/>
              <a:t>iria</a:t>
            </a:r>
            <a:r>
              <a:rPr lang="en-US" sz="2000" dirty="0" smtClean="0"/>
              <a:t> </a:t>
            </a:r>
            <a:r>
              <a:rPr lang="en-US" sz="2000" dirty="0" err="1" smtClean="0"/>
              <a:t>parar</a:t>
            </a:r>
            <a:endParaRPr lang="en-US" sz="2000" dirty="0" smtClean="0"/>
          </a:p>
          <a:p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19200"/>
            <a:ext cx="3460024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00600" y="49530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noção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que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luz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“continua a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vida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toda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”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é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interpretada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como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discurso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tx2">
                    <a:lumMod val="50000"/>
                  </a:schemeClr>
                </a:solidFill>
              </a:rPr>
              <a:t>compartilhado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89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Driver e col., 1999</a:t>
            </a:r>
          </a:p>
          <a:p>
            <a:r>
              <a:rPr lang="en-US" dirty="0" err="1" smtClean="0"/>
              <a:t>Bastos</a:t>
            </a:r>
            <a:r>
              <a:rPr lang="en-US" dirty="0" smtClean="0"/>
              <a:t> e col.,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44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38200"/>
            <a:ext cx="3810000" cy="5562600"/>
          </a:xfrm>
        </p:spPr>
        <p:txBody>
          <a:bodyPr/>
          <a:lstStyle/>
          <a:p>
            <a:r>
              <a:rPr lang="en-US" sz="2000" dirty="0"/>
              <a:t>O professor </a:t>
            </a:r>
            <a:r>
              <a:rPr lang="en-US" sz="2000" dirty="0" err="1"/>
              <a:t>pede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alunos</a:t>
            </a:r>
            <a:r>
              <a:rPr lang="en-US" sz="2000" dirty="0"/>
              <a:t> </a:t>
            </a:r>
            <a:r>
              <a:rPr lang="en-US" sz="2000" dirty="0" err="1"/>
              <a:t>modifiquem</a:t>
            </a:r>
            <a:r>
              <a:rPr lang="en-US" sz="2000" dirty="0"/>
              <a:t> </a:t>
            </a:r>
            <a:r>
              <a:rPr lang="en-US" sz="2000" dirty="0" err="1"/>
              <a:t>seus</a:t>
            </a:r>
            <a:r>
              <a:rPr lang="en-US" sz="2000" dirty="0"/>
              <a:t> </a:t>
            </a:r>
            <a:r>
              <a:rPr lang="en-US" sz="2000" dirty="0" err="1"/>
              <a:t>desenhos</a:t>
            </a:r>
            <a:r>
              <a:rPr lang="en-US" sz="2000" dirty="0"/>
              <a:t> de </a:t>
            </a:r>
            <a:r>
              <a:rPr lang="en-US" sz="2000" dirty="0" err="1" smtClean="0"/>
              <a:t>previsão</a:t>
            </a:r>
            <a:r>
              <a:rPr lang="en-US" sz="2000" dirty="0" smtClean="0"/>
              <a:t>;  </a:t>
            </a:r>
            <a:r>
              <a:rPr lang="en-US" sz="2000" dirty="0" err="1"/>
              <a:t>começa</a:t>
            </a:r>
            <a:r>
              <a:rPr lang="en-US" sz="2000" dirty="0"/>
              <a:t> a </a:t>
            </a:r>
            <a:r>
              <a:rPr lang="en-US" sz="2000" dirty="0" err="1"/>
              <a:t>utilizar</a:t>
            </a:r>
            <a:r>
              <a:rPr lang="en-US" sz="2000" dirty="0"/>
              <a:t> o </a:t>
            </a:r>
            <a:r>
              <a:rPr lang="en-US" sz="2000" dirty="0" err="1"/>
              <a:t>termo</a:t>
            </a:r>
            <a:r>
              <a:rPr lang="en-US" sz="2000" dirty="0"/>
              <a:t> “</a:t>
            </a:r>
            <a:r>
              <a:rPr lang="en-US" sz="2000" dirty="0" err="1"/>
              <a:t>raio</a:t>
            </a:r>
            <a:r>
              <a:rPr lang="en-US" sz="2000" dirty="0"/>
              <a:t> de </a:t>
            </a:r>
            <a:r>
              <a:rPr lang="en-US" sz="2000" dirty="0" err="1"/>
              <a:t>luz</a:t>
            </a:r>
            <a:r>
              <a:rPr lang="en-US" sz="2000" dirty="0" smtClean="0"/>
              <a:t>”</a:t>
            </a:r>
          </a:p>
          <a:p>
            <a:r>
              <a:rPr lang="en-US" sz="2000" dirty="0" err="1" smtClean="0"/>
              <a:t>Garantida</a:t>
            </a:r>
            <a:r>
              <a:rPr lang="en-US" sz="2000" dirty="0" smtClean="0"/>
              <a:t> a </a:t>
            </a:r>
            <a:r>
              <a:rPr lang="en-US" sz="2000" dirty="0" err="1" smtClean="0"/>
              <a:t>representação</a:t>
            </a:r>
            <a:r>
              <a:rPr lang="en-US" sz="2000" dirty="0" smtClean="0"/>
              <a:t> </a:t>
            </a:r>
            <a:r>
              <a:rPr lang="en-US" sz="2000" dirty="0"/>
              <a:t>mental </a:t>
            </a:r>
            <a:r>
              <a:rPr lang="en-US" sz="2000" dirty="0" err="1"/>
              <a:t>para</a:t>
            </a:r>
            <a:r>
              <a:rPr lang="en-US" sz="2000" dirty="0"/>
              <a:t> “o </a:t>
            </a:r>
            <a:r>
              <a:rPr lang="en-US" sz="2000" dirty="0" err="1"/>
              <a:t>caminho</a:t>
            </a:r>
            <a:r>
              <a:rPr lang="en-US" sz="2000" dirty="0"/>
              <a:t> </a:t>
            </a:r>
            <a:r>
              <a:rPr lang="en-US" sz="2000" dirty="0" err="1"/>
              <a:t>pelo</a:t>
            </a:r>
            <a:r>
              <a:rPr lang="en-US" sz="2000" dirty="0"/>
              <a:t> </a:t>
            </a:r>
            <a:r>
              <a:rPr lang="en-US" sz="2000" dirty="0" err="1"/>
              <a:t>qual</a:t>
            </a:r>
            <a:r>
              <a:rPr lang="en-US" sz="2000" dirty="0"/>
              <a:t> a </a:t>
            </a:r>
            <a:r>
              <a:rPr lang="en-US" sz="2000" dirty="0" err="1"/>
              <a:t>luz</a:t>
            </a:r>
            <a:r>
              <a:rPr lang="en-US" sz="2000" dirty="0"/>
              <a:t> </a:t>
            </a:r>
            <a:r>
              <a:rPr lang="en-US" sz="2000" dirty="0" err="1"/>
              <a:t>viaja</a:t>
            </a:r>
            <a:r>
              <a:rPr lang="en-US" sz="2000" dirty="0"/>
              <a:t>”, </a:t>
            </a:r>
            <a:r>
              <a:rPr lang="en-US" sz="2000" dirty="0" smtClean="0"/>
              <a:t>professor </a:t>
            </a:r>
            <a:r>
              <a:rPr lang="en-US" sz="2000" dirty="0" err="1" smtClean="0"/>
              <a:t>introduz</a:t>
            </a:r>
            <a:r>
              <a:rPr lang="en-US" sz="2000" dirty="0" smtClean="0"/>
              <a:t> </a:t>
            </a:r>
            <a:r>
              <a:rPr lang="en-US" sz="2000" dirty="0" err="1" smtClean="0"/>
              <a:t>representação</a:t>
            </a:r>
            <a:r>
              <a:rPr lang="en-US" sz="2000" dirty="0" smtClean="0"/>
              <a:t> </a:t>
            </a:r>
            <a:r>
              <a:rPr lang="en-US" sz="2000" dirty="0" err="1"/>
              <a:t>simbólica</a:t>
            </a:r>
            <a:r>
              <a:rPr lang="en-US" sz="2000" dirty="0"/>
              <a:t> do </a:t>
            </a:r>
            <a:r>
              <a:rPr lang="en-US" sz="2000" dirty="0" err="1"/>
              <a:t>raio</a:t>
            </a:r>
            <a:r>
              <a:rPr lang="en-US" sz="2000" dirty="0"/>
              <a:t> de </a:t>
            </a:r>
            <a:r>
              <a:rPr lang="en-US" sz="2000" dirty="0" err="1"/>
              <a:t>luz</a:t>
            </a:r>
            <a:r>
              <a:rPr lang="en-US" sz="2000" dirty="0"/>
              <a:t>,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ferramenta</a:t>
            </a:r>
            <a:r>
              <a:rPr lang="en-US" sz="2000" dirty="0"/>
              <a:t> cultural </a:t>
            </a:r>
            <a:r>
              <a:rPr lang="en-US" sz="2000" dirty="0" smtClean="0"/>
              <a:t>a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utilizada</a:t>
            </a:r>
            <a:r>
              <a:rPr lang="en-US" sz="2000" dirty="0" smtClean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 smtClean="0"/>
              <a:t>outras</a:t>
            </a:r>
            <a:r>
              <a:rPr lang="en-US" sz="2000" dirty="0" smtClean="0"/>
              <a:t> </a:t>
            </a:r>
            <a:r>
              <a:rPr lang="en-US" sz="2000" dirty="0" err="1" smtClean="0"/>
              <a:t>aulas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5257800"/>
          </a:xfrm>
        </p:spPr>
        <p:txBody>
          <a:bodyPr/>
          <a:lstStyle/>
          <a:p>
            <a:r>
              <a:rPr lang="en-US" sz="2000" dirty="0" err="1"/>
              <a:t>D</a:t>
            </a:r>
            <a:r>
              <a:rPr lang="en-US" sz="2000" dirty="0" err="1" smtClean="0"/>
              <a:t>esenvolver</a:t>
            </a:r>
            <a:r>
              <a:rPr lang="en-US" sz="2000" dirty="0" smtClean="0"/>
              <a:t> </a:t>
            </a:r>
            <a:r>
              <a:rPr lang="en-US" sz="2000" dirty="0"/>
              <a:t>um </a:t>
            </a:r>
            <a:r>
              <a:rPr lang="en-US" sz="2000" dirty="0" err="1"/>
              <a:t>significado</a:t>
            </a:r>
            <a:r>
              <a:rPr lang="en-US" sz="2000" dirty="0"/>
              <a:t> </a:t>
            </a:r>
            <a:r>
              <a:rPr lang="en-US" sz="2000" dirty="0" err="1"/>
              <a:t>compartilhado</a:t>
            </a:r>
            <a:r>
              <a:rPr lang="en-US" sz="2000" dirty="0"/>
              <a:t> entre </a:t>
            </a:r>
            <a:r>
              <a:rPr lang="en-US" sz="2000" dirty="0" smtClean="0"/>
              <a:t>professor e </a:t>
            </a:r>
            <a:r>
              <a:rPr lang="en-US" sz="2000" dirty="0" err="1" smtClean="0"/>
              <a:t>alunos</a:t>
            </a:r>
            <a:r>
              <a:rPr lang="en-US" sz="2000" dirty="0" smtClean="0"/>
              <a:t>        </a:t>
            </a:r>
            <a:r>
              <a:rPr lang="en-US" sz="2000" i="1" dirty="0" err="1" smtClean="0"/>
              <a:t>conhecimento</a:t>
            </a:r>
            <a:r>
              <a:rPr lang="en-US" sz="2000" i="1" dirty="0" smtClean="0"/>
              <a:t> </a:t>
            </a:r>
            <a:r>
              <a:rPr lang="en-US" sz="2000" i="1" dirty="0" err="1"/>
              <a:t>comum</a:t>
            </a:r>
            <a:r>
              <a:rPr lang="en-US" sz="2000" i="1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sala</a:t>
            </a:r>
            <a:r>
              <a:rPr lang="en-US" sz="2000" dirty="0"/>
              <a:t> de aula </a:t>
            </a:r>
            <a:endParaRPr lang="en-US" sz="2000" dirty="0" smtClean="0"/>
          </a:p>
          <a:p>
            <a:r>
              <a:rPr lang="en-US" sz="2000" i="1" dirty="0" err="1" smtClean="0"/>
              <a:t>Raio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luz</a:t>
            </a:r>
            <a:r>
              <a:rPr lang="en-US" sz="2000" i="1" dirty="0" smtClean="0"/>
              <a:t> </a:t>
            </a:r>
            <a:r>
              <a:rPr lang="en-US" sz="2000" dirty="0" smtClean="0"/>
              <a:t>– nova </a:t>
            </a:r>
            <a:r>
              <a:rPr lang="en-US" sz="2000" dirty="0" err="1" smtClean="0"/>
              <a:t>entidade</a:t>
            </a:r>
            <a:endParaRPr lang="en-US" sz="2000" dirty="0"/>
          </a:p>
          <a:p>
            <a:endParaRPr lang="en-US" sz="2000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7391400" y="1828800"/>
            <a:ext cx="3810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31718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Síntese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O </a:t>
            </a:r>
            <a:r>
              <a:rPr lang="en-US" sz="2000" dirty="0" err="1"/>
              <a:t>conhecimento</a:t>
            </a:r>
            <a:r>
              <a:rPr lang="en-US" sz="2000" dirty="0"/>
              <a:t> </a:t>
            </a:r>
            <a:r>
              <a:rPr lang="en-US" sz="2000" dirty="0" err="1"/>
              <a:t>científico</a:t>
            </a:r>
            <a:r>
              <a:rPr lang="en-US" sz="2000" dirty="0"/>
              <a:t> é </a:t>
            </a:r>
            <a:r>
              <a:rPr lang="en-US" sz="2000" dirty="0" err="1"/>
              <a:t>socialmente</a:t>
            </a:r>
            <a:r>
              <a:rPr lang="en-US" sz="2000" dirty="0"/>
              <a:t> </a:t>
            </a:r>
            <a:r>
              <a:rPr lang="en-US" sz="2000" dirty="0" err="1"/>
              <a:t>construído</a:t>
            </a:r>
            <a:r>
              <a:rPr lang="en-US" sz="2000" dirty="0"/>
              <a:t>, </a:t>
            </a:r>
            <a:r>
              <a:rPr lang="en-US" sz="2000" dirty="0" err="1"/>
              <a:t>validado</a:t>
            </a:r>
            <a:r>
              <a:rPr lang="en-US" sz="2000" dirty="0"/>
              <a:t> e </a:t>
            </a:r>
            <a:r>
              <a:rPr lang="en-US" sz="2000" dirty="0" err="1"/>
              <a:t>comunicado</a:t>
            </a:r>
            <a:r>
              <a:rPr lang="en-US" sz="2000" dirty="0"/>
              <a:t> </a:t>
            </a:r>
            <a:endParaRPr lang="en-US" sz="2000" dirty="0" smtClean="0"/>
          </a:p>
          <a:p>
            <a:r>
              <a:rPr lang="en-US" sz="2000" dirty="0" err="1" smtClean="0"/>
              <a:t>Aprendizagem</a:t>
            </a:r>
            <a:r>
              <a:rPr lang="en-US" sz="2000" dirty="0" smtClean="0"/>
              <a:t> </a:t>
            </a:r>
            <a:r>
              <a:rPr lang="en-US" sz="2000" dirty="0" err="1" smtClean="0"/>
              <a:t>é</a:t>
            </a:r>
            <a:r>
              <a:rPr lang="en-US" sz="2000" dirty="0" smtClean="0"/>
              <a:t> </a:t>
            </a:r>
            <a:r>
              <a:rPr lang="en-US" sz="2000" dirty="0" err="1" smtClean="0"/>
              <a:t>entendida</a:t>
            </a:r>
            <a:r>
              <a:rPr lang="en-US" sz="2000" dirty="0" smtClean="0"/>
              <a:t> </a:t>
            </a:r>
            <a:r>
              <a:rPr lang="en-US" sz="2000" dirty="0" err="1" smtClean="0"/>
              <a:t>como</a:t>
            </a:r>
            <a:r>
              <a:rPr lang="en-US" sz="2000" dirty="0" smtClean="0"/>
              <a:t> </a:t>
            </a:r>
            <a:r>
              <a:rPr lang="en-US" sz="2000" i="1" dirty="0" err="1" smtClean="0"/>
              <a:t>enculturação</a:t>
            </a:r>
            <a:endParaRPr lang="en-US" sz="2000" i="1" dirty="0" smtClean="0"/>
          </a:p>
          <a:p>
            <a:r>
              <a:rPr lang="en-US" sz="2000" dirty="0" err="1" smtClean="0"/>
              <a:t>Estudo</a:t>
            </a:r>
            <a:r>
              <a:rPr lang="en-US" sz="2000" dirty="0" smtClean="0"/>
              <a:t> </a:t>
            </a:r>
            <a:r>
              <a:rPr lang="en-US" sz="2000" dirty="0" err="1" smtClean="0"/>
              <a:t>empírico</a:t>
            </a:r>
            <a:r>
              <a:rPr lang="en-US" sz="2000" dirty="0" smtClean="0"/>
              <a:t> (</a:t>
            </a:r>
            <a:r>
              <a:rPr lang="en-US" sz="2000" dirty="0" err="1" smtClean="0"/>
              <a:t>intera</a:t>
            </a:r>
            <a:r>
              <a:rPr lang="en-US" sz="2000" dirty="0" err="1" smtClean="0"/>
              <a:t>ção</a:t>
            </a:r>
            <a:r>
              <a:rPr lang="en-US" sz="2000" dirty="0" smtClean="0"/>
              <a:t> com </a:t>
            </a:r>
            <a:r>
              <a:rPr lang="en-US" sz="2000" dirty="0" err="1" smtClean="0"/>
              <a:t>mundo</a:t>
            </a:r>
            <a:r>
              <a:rPr lang="en-US" sz="2000" dirty="0" smtClean="0"/>
              <a:t> </a:t>
            </a:r>
            <a:r>
              <a:rPr lang="en-US" sz="2000" dirty="0" err="1" smtClean="0"/>
              <a:t>físico</a:t>
            </a:r>
            <a:r>
              <a:rPr lang="en-US" sz="2000" dirty="0" smtClean="0"/>
              <a:t>)</a:t>
            </a:r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resulta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conhecimento</a:t>
            </a:r>
            <a:endParaRPr lang="en-US" sz="2000" dirty="0" smtClean="0"/>
          </a:p>
          <a:p>
            <a:r>
              <a:rPr lang="en-US" sz="2000" dirty="0" err="1" smtClean="0"/>
              <a:t>Alunos</a:t>
            </a:r>
            <a:r>
              <a:rPr lang="en-US" sz="2000" dirty="0" smtClean="0"/>
              <a:t> </a:t>
            </a:r>
            <a:r>
              <a:rPr lang="en-US" sz="2000" dirty="0" err="1" smtClean="0"/>
              <a:t>possuem</a:t>
            </a:r>
            <a:r>
              <a:rPr lang="en-US" sz="2000" dirty="0" smtClean="0"/>
              <a:t> </a:t>
            </a:r>
            <a:r>
              <a:rPr lang="en-US" sz="2000" dirty="0" err="1" smtClean="0"/>
              <a:t>representações</a:t>
            </a:r>
            <a:r>
              <a:rPr lang="en-US" sz="2000" dirty="0" smtClean="0"/>
              <a:t> </a:t>
            </a:r>
            <a:r>
              <a:rPr lang="en-US" sz="2000" dirty="0" err="1" smtClean="0"/>
              <a:t>cotidianas</a:t>
            </a:r>
            <a:r>
              <a:rPr lang="en-US" sz="2000" dirty="0" smtClean="0"/>
              <a:t> </a:t>
            </a:r>
            <a:r>
              <a:rPr lang="en-US" sz="2000" dirty="0" err="1" smtClean="0"/>
              <a:t>sobre</a:t>
            </a:r>
            <a:r>
              <a:rPr lang="en-US" sz="2000" dirty="0" smtClean="0"/>
              <a:t> </a:t>
            </a:r>
            <a:r>
              <a:rPr lang="en-US" sz="2000" dirty="0" err="1" smtClean="0"/>
              <a:t>fenômenos</a:t>
            </a:r>
            <a:endParaRPr lang="en-US" sz="2000" dirty="0" smtClean="0"/>
          </a:p>
          <a:p>
            <a:r>
              <a:rPr lang="en-US" sz="2000" dirty="0" err="1" smtClean="0"/>
              <a:t>Há</a:t>
            </a:r>
            <a:r>
              <a:rPr lang="en-US" sz="2000" dirty="0" smtClean="0"/>
              <a:t> </a:t>
            </a:r>
            <a:r>
              <a:rPr lang="en-US" sz="2000" dirty="0" err="1" smtClean="0"/>
              <a:t>diferenças</a:t>
            </a:r>
            <a:r>
              <a:rPr lang="en-US" sz="2000" dirty="0" smtClean="0"/>
              <a:t> entre </a:t>
            </a:r>
            <a:r>
              <a:rPr lang="en-US" sz="2000" dirty="0" err="1" smtClean="0"/>
              <a:t>raciocínio</a:t>
            </a:r>
            <a:r>
              <a:rPr lang="en-US" sz="2000" dirty="0" smtClean="0"/>
              <a:t> </a:t>
            </a:r>
            <a:r>
              <a:rPr lang="en-US" sz="2000" dirty="0" err="1" smtClean="0"/>
              <a:t>cotidiano</a:t>
            </a:r>
            <a:r>
              <a:rPr lang="en-US" sz="2000" dirty="0" smtClean="0"/>
              <a:t> e </a:t>
            </a:r>
            <a:r>
              <a:rPr lang="en-US" sz="2000" dirty="0" err="1" smtClean="0"/>
              <a:t>científico</a:t>
            </a:r>
            <a:endParaRPr lang="en-US" sz="2000" dirty="0" smtClean="0"/>
          </a:p>
          <a:p>
            <a:r>
              <a:rPr lang="en-US" sz="2000" dirty="0" smtClean="0"/>
              <a:t>As </a:t>
            </a:r>
            <a:r>
              <a:rPr lang="en-US" sz="2000" dirty="0" err="1" smtClean="0"/>
              <a:t>ferramentas</a:t>
            </a:r>
            <a:r>
              <a:rPr lang="en-US" sz="2000" dirty="0" smtClean="0"/>
              <a:t> </a:t>
            </a:r>
            <a:r>
              <a:rPr lang="en-US" sz="2000" dirty="0" err="1" smtClean="0"/>
              <a:t>culturais</a:t>
            </a:r>
            <a:r>
              <a:rPr lang="en-US" sz="2000" dirty="0" smtClean="0"/>
              <a:t> da </a:t>
            </a:r>
            <a:r>
              <a:rPr lang="en-US" sz="2000" dirty="0" err="1" smtClean="0"/>
              <a:t>ciência</a:t>
            </a:r>
            <a:r>
              <a:rPr lang="en-US" sz="2000" dirty="0" smtClean="0"/>
              <a:t> </a:t>
            </a:r>
            <a:r>
              <a:rPr lang="en-US" sz="2000" dirty="0" err="1" smtClean="0"/>
              <a:t>precisam</a:t>
            </a:r>
            <a:r>
              <a:rPr lang="en-US" sz="2000" dirty="0" smtClean="0"/>
              <a:t> </a:t>
            </a:r>
            <a:r>
              <a:rPr lang="en-US" sz="2000" dirty="0" err="1" smtClean="0"/>
              <a:t>ser</a:t>
            </a:r>
            <a:r>
              <a:rPr lang="en-US" sz="2000" dirty="0" smtClean="0"/>
              <a:t> </a:t>
            </a:r>
            <a:r>
              <a:rPr lang="en-US" sz="2000" dirty="0" err="1" smtClean="0"/>
              <a:t>apresentadas</a:t>
            </a:r>
            <a:r>
              <a:rPr lang="en-US" sz="2000" dirty="0" smtClean="0"/>
              <a:t> (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social), mas </a:t>
            </a:r>
            <a:r>
              <a:rPr lang="en-US" sz="2000" dirty="0" err="1" smtClean="0"/>
              <a:t>há</a:t>
            </a:r>
            <a:r>
              <a:rPr lang="en-US" sz="2000" dirty="0" smtClean="0"/>
              <a:t> </a:t>
            </a:r>
            <a:r>
              <a:rPr lang="en-US" sz="2000" dirty="0" err="1" smtClean="0"/>
              <a:t>necessidade</a:t>
            </a:r>
            <a:r>
              <a:rPr lang="en-US" sz="2000" dirty="0" smtClean="0"/>
              <a:t> de </a:t>
            </a:r>
            <a:r>
              <a:rPr lang="en-US" sz="2000" dirty="0" err="1" smtClean="0"/>
              <a:t>entendimento</a:t>
            </a:r>
            <a:r>
              <a:rPr lang="en-US" sz="2000" dirty="0" smtClean="0"/>
              <a:t> </a:t>
            </a:r>
            <a:r>
              <a:rPr lang="en-US" sz="2000" dirty="0" err="1" smtClean="0"/>
              <a:t>pessoal</a:t>
            </a:r>
            <a:r>
              <a:rPr lang="en-US" sz="2000" dirty="0" smtClean="0"/>
              <a:t> (</a:t>
            </a:r>
            <a:r>
              <a:rPr lang="en-US" sz="2000" dirty="0" err="1" smtClean="0"/>
              <a:t>processo</a:t>
            </a:r>
            <a:r>
              <a:rPr lang="en-US" sz="2000" dirty="0" smtClean="0"/>
              <a:t> individual)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Não</a:t>
            </a:r>
            <a:r>
              <a:rPr lang="en-US" sz="2000" dirty="0" smtClean="0"/>
              <a:t> </a:t>
            </a:r>
            <a:r>
              <a:rPr lang="en-US" sz="2000" dirty="0" err="1" smtClean="0"/>
              <a:t>há</a:t>
            </a:r>
            <a:r>
              <a:rPr lang="en-US" sz="2000" dirty="0" smtClean="0"/>
              <a:t> </a:t>
            </a:r>
            <a:r>
              <a:rPr lang="en-US" sz="2000" dirty="0" err="1" smtClean="0"/>
              <a:t>regras</a:t>
            </a:r>
            <a:r>
              <a:rPr lang="en-US" sz="2000" dirty="0" smtClean="0"/>
              <a:t> simples </a:t>
            </a:r>
            <a:r>
              <a:rPr lang="en-US" sz="2000" dirty="0" err="1" smtClean="0"/>
              <a:t>para</a:t>
            </a:r>
            <a:r>
              <a:rPr lang="en-US" sz="2000" dirty="0" smtClean="0"/>
              <a:t> </a:t>
            </a:r>
            <a:r>
              <a:rPr lang="en-US" sz="2000" dirty="0" err="1" smtClean="0"/>
              <a:t>derivar</a:t>
            </a:r>
            <a:r>
              <a:rPr lang="en-US" sz="2000" dirty="0" smtClean="0"/>
              <a:t> </a:t>
            </a:r>
            <a:r>
              <a:rPr lang="en-US" sz="2000" dirty="0" err="1" smtClean="0"/>
              <a:t>práticas</a:t>
            </a:r>
            <a:r>
              <a:rPr lang="en-US" sz="2000" dirty="0" smtClean="0"/>
              <a:t> </a:t>
            </a:r>
            <a:r>
              <a:rPr lang="en-US" sz="2000" dirty="0" err="1" smtClean="0"/>
              <a:t>pedagógicas</a:t>
            </a:r>
            <a:r>
              <a:rPr lang="en-US" sz="2000" dirty="0" smtClean="0"/>
              <a:t> de </a:t>
            </a:r>
            <a:r>
              <a:rPr lang="en-US" sz="2000" dirty="0" err="1" smtClean="0"/>
              <a:t>visões</a:t>
            </a:r>
            <a:r>
              <a:rPr lang="en-US" sz="2000" dirty="0" smtClean="0"/>
              <a:t> de </a:t>
            </a:r>
            <a:r>
              <a:rPr lang="en-US" sz="2000" dirty="0" err="1" smtClean="0"/>
              <a:t>aprendizagem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059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105400"/>
          </a:xfrm>
        </p:spPr>
        <p:txBody>
          <a:bodyPr/>
          <a:lstStyle/>
          <a:p>
            <a:r>
              <a:rPr lang="en-US" dirty="0" err="1" smtClean="0"/>
              <a:t>Importância</a:t>
            </a:r>
            <a:r>
              <a:rPr lang="en-US" dirty="0" smtClean="0"/>
              <a:t> da </a:t>
            </a:r>
            <a:r>
              <a:rPr lang="en-US" dirty="0" err="1" smtClean="0"/>
              <a:t>mediação</a:t>
            </a:r>
            <a:endParaRPr lang="en-US" dirty="0" smtClean="0"/>
          </a:p>
          <a:p>
            <a:pPr lvl="1"/>
            <a:r>
              <a:rPr lang="en-US" dirty="0" err="1" smtClean="0"/>
              <a:t>Intervenção</a:t>
            </a:r>
            <a:r>
              <a:rPr lang="en-US" dirty="0" smtClean="0"/>
              <a:t> e </a:t>
            </a:r>
            <a:r>
              <a:rPr lang="en-US" dirty="0" err="1" smtClean="0"/>
              <a:t>negociação</a:t>
            </a:r>
            <a:r>
              <a:rPr lang="en-US" dirty="0" smtClean="0"/>
              <a:t> com </a:t>
            </a:r>
            <a:r>
              <a:rPr lang="en-US" dirty="0" err="1" smtClean="0"/>
              <a:t>uma</a:t>
            </a:r>
            <a:r>
              <a:rPr lang="en-US" dirty="0" smtClean="0"/>
              <a:t> </a:t>
            </a:r>
            <a:r>
              <a:rPr lang="en-US" dirty="0" err="1" smtClean="0"/>
              <a:t>autoridade</a:t>
            </a:r>
            <a:r>
              <a:rPr lang="en-US" dirty="0" smtClean="0"/>
              <a:t> (professor)</a:t>
            </a:r>
          </a:p>
          <a:p>
            <a:pPr lvl="1"/>
            <a:r>
              <a:rPr lang="en-US" dirty="0" smtClean="0"/>
              <a:t>Professor tem o </a:t>
            </a:r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dirty="0" err="1" smtClean="0"/>
              <a:t>introduzir</a:t>
            </a:r>
            <a:r>
              <a:rPr lang="en-US" dirty="0" smtClean="0"/>
              <a:t> </a:t>
            </a:r>
            <a:r>
              <a:rPr lang="en-US" dirty="0" err="1" smtClean="0"/>
              <a:t>novas</a:t>
            </a:r>
            <a:r>
              <a:rPr lang="en-US" dirty="0" smtClean="0"/>
              <a:t> </a:t>
            </a:r>
            <a:r>
              <a:rPr lang="en-US" dirty="0" err="1" smtClean="0"/>
              <a:t>ideias</a:t>
            </a:r>
            <a:r>
              <a:rPr lang="en-US" dirty="0" smtClean="0"/>
              <a:t>, </a:t>
            </a:r>
            <a:r>
              <a:rPr lang="en-US" dirty="0" err="1" smtClean="0"/>
              <a:t>ferramentas</a:t>
            </a:r>
            <a:r>
              <a:rPr lang="en-US" dirty="0" smtClean="0"/>
              <a:t> </a:t>
            </a:r>
            <a:r>
              <a:rPr lang="en-US" dirty="0" err="1" smtClean="0"/>
              <a:t>culturais</a:t>
            </a:r>
            <a:r>
              <a:rPr lang="en-US" dirty="0" smtClean="0"/>
              <a:t>, </a:t>
            </a:r>
            <a:r>
              <a:rPr lang="en-US" dirty="0" err="1" smtClean="0"/>
              <a:t>oferecer</a:t>
            </a:r>
            <a:r>
              <a:rPr lang="en-US" dirty="0" smtClean="0"/>
              <a:t> </a:t>
            </a:r>
            <a:r>
              <a:rPr lang="en-US" dirty="0" err="1" smtClean="0"/>
              <a:t>apoio</a:t>
            </a:r>
            <a:r>
              <a:rPr lang="en-US" dirty="0" smtClean="0"/>
              <a:t> e </a:t>
            </a:r>
            <a:r>
              <a:rPr lang="en-US" dirty="0" err="1" smtClean="0"/>
              <a:t>orientação</a:t>
            </a:r>
            <a:endParaRPr lang="en-US" dirty="0" smtClean="0"/>
          </a:p>
          <a:p>
            <a:pPr lvl="1"/>
            <a:r>
              <a:rPr lang="en-US" dirty="0" err="1" smtClean="0"/>
              <a:t>Ouvir</a:t>
            </a:r>
            <a:r>
              <a:rPr lang="en-US" dirty="0" smtClean="0"/>
              <a:t> e </a:t>
            </a:r>
            <a:r>
              <a:rPr lang="en-US" dirty="0" err="1" smtClean="0"/>
              <a:t>diagnosticar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subsidiar</a:t>
            </a:r>
            <a:r>
              <a:rPr lang="en-US" dirty="0" smtClean="0"/>
              <a:t> </a:t>
            </a:r>
            <a:r>
              <a:rPr lang="en-US" dirty="0" err="1" smtClean="0"/>
              <a:t>novas</a:t>
            </a:r>
            <a:r>
              <a:rPr lang="en-US" dirty="0" smtClean="0"/>
              <a:t> </a:t>
            </a:r>
            <a:r>
              <a:rPr lang="en-US" dirty="0" err="1" smtClean="0"/>
              <a:t>ações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32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Philippe-</a:t>
            </a:r>
            <a:r>
              <a:rPr lang="pt-BR" dirty="0" err="1"/>
              <a:t>Ignace</a:t>
            </a:r>
            <a:r>
              <a:rPr lang="pt-BR" dirty="0"/>
              <a:t> </a:t>
            </a:r>
            <a:r>
              <a:rPr lang="pt-BR" dirty="0" err="1"/>
              <a:t>Semmelweis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1818-1865</a:t>
            </a:r>
          </a:p>
          <a:p>
            <a:endParaRPr lang="en-US" dirty="0"/>
          </a:p>
          <a:p>
            <a:r>
              <a:rPr lang="pt-BR" dirty="0"/>
              <a:t> </a:t>
            </a:r>
          </a:p>
          <a:p>
            <a:r>
              <a:rPr lang="pt-BR" dirty="0"/>
              <a:t>Jiménez-Aleixandre, M.P. (2010) </a:t>
            </a:r>
            <a:r>
              <a:rPr lang="pt-BR" i="1" dirty="0"/>
              <a:t>10 </a:t>
            </a:r>
            <a:r>
              <a:rPr lang="pt-BR" i="1" dirty="0" err="1"/>
              <a:t>ideas</a:t>
            </a:r>
            <a:r>
              <a:rPr lang="pt-BR" i="1" dirty="0"/>
              <a:t> clave – </a:t>
            </a:r>
            <a:r>
              <a:rPr lang="pt-BR" i="1" dirty="0" err="1"/>
              <a:t>Competencias</a:t>
            </a:r>
            <a:r>
              <a:rPr lang="pt-BR" i="1" dirty="0"/>
              <a:t> </a:t>
            </a:r>
            <a:r>
              <a:rPr lang="pt-BR" i="1" dirty="0" err="1"/>
              <a:t>en</a:t>
            </a:r>
            <a:r>
              <a:rPr lang="pt-BR" i="1" dirty="0"/>
              <a:t> </a:t>
            </a:r>
            <a:r>
              <a:rPr lang="pt-BR" i="1" dirty="0" err="1"/>
              <a:t>argumentación</a:t>
            </a:r>
            <a:r>
              <a:rPr lang="pt-BR" i="1" dirty="0"/>
              <a:t> </a:t>
            </a:r>
            <a:r>
              <a:rPr lang="pt-BR" i="1" dirty="0" err="1"/>
              <a:t>y</a:t>
            </a:r>
            <a:r>
              <a:rPr lang="pt-BR" i="1" dirty="0"/>
              <a:t> uso de </a:t>
            </a:r>
            <a:r>
              <a:rPr lang="pt-BR" i="1" dirty="0" err="1"/>
              <a:t>pruebas</a:t>
            </a:r>
            <a:r>
              <a:rPr lang="pt-BR" i="1" dirty="0"/>
              <a:t>.</a:t>
            </a:r>
            <a:r>
              <a:rPr lang="pt-BR" dirty="0"/>
              <a:t> Barcelona, GRAÓ.</a:t>
            </a:r>
          </a:p>
          <a:p>
            <a:r>
              <a:rPr lang="pt-BR" dirty="0" err="1"/>
              <a:t>Céline</a:t>
            </a:r>
            <a:r>
              <a:rPr lang="pt-BR" dirty="0"/>
              <a:t>, L.F. (1998) A vida e a obra de </a:t>
            </a:r>
            <a:r>
              <a:rPr lang="pt-BR" dirty="0" err="1"/>
              <a:t>Summelweis</a:t>
            </a:r>
            <a:r>
              <a:rPr lang="pt-BR" dirty="0"/>
              <a:t>; trad. Rosa Freire D’Aguiar. São Paulo, Companhia das Letras.</a:t>
            </a:r>
          </a:p>
          <a:p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34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Philippe-</a:t>
            </a:r>
            <a:r>
              <a:rPr lang="pt-BR" dirty="0" err="1"/>
              <a:t>Ignace</a:t>
            </a:r>
            <a:r>
              <a:rPr lang="pt-BR" dirty="0"/>
              <a:t> </a:t>
            </a:r>
            <a:r>
              <a:rPr lang="pt-BR" dirty="0" err="1"/>
              <a:t>Semmelweis</a:t>
            </a:r>
            <a:r>
              <a:rPr lang="pt-BR" dirty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2209800"/>
            <a:ext cx="8147249" cy="3916363"/>
          </a:xfrm>
        </p:spPr>
        <p:txBody>
          <a:bodyPr/>
          <a:lstStyle/>
          <a:p>
            <a:r>
              <a:rPr lang="pt-BR" dirty="0"/>
              <a:t>N</a:t>
            </a:r>
            <a:r>
              <a:rPr lang="pt-BR" dirty="0" smtClean="0"/>
              <a:t>asceu </a:t>
            </a:r>
            <a:r>
              <a:rPr lang="pt-BR" dirty="0"/>
              <a:t>em </a:t>
            </a:r>
            <a:r>
              <a:rPr lang="pt-BR" dirty="0" smtClean="0"/>
              <a:t>1818, </a:t>
            </a:r>
            <a:endParaRPr lang="pt-BR" dirty="0"/>
          </a:p>
          <a:p>
            <a:r>
              <a:rPr lang="pt-BR" dirty="0"/>
              <a:t>e</a:t>
            </a:r>
            <a:r>
              <a:rPr lang="pt-BR" dirty="0" smtClean="0"/>
              <a:t>m Budapest</a:t>
            </a:r>
            <a:r>
              <a:rPr lang="pt-BR" dirty="0"/>
              <a:t>, </a:t>
            </a:r>
            <a:r>
              <a:rPr lang="pt-BR" dirty="0" smtClean="0"/>
              <a:t>Hungria (parte do Império austro-húngaro).</a:t>
            </a:r>
          </a:p>
          <a:p>
            <a:r>
              <a:rPr lang="pt-BR" dirty="0"/>
              <a:t>Em 1837 muda-se para Viena e estuda </a:t>
            </a:r>
            <a:r>
              <a:rPr lang="pt-BR" dirty="0" smtClean="0"/>
              <a:t>medicina; </a:t>
            </a:r>
          </a:p>
          <a:p>
            <a:r>
              <a:rPr lang="pt-BR" dirty="0"/>
              <a:t>m</a:t>
            </a:r>
            <a:r>
              <a:rPr lang="pt-BR" dirty="0" smtClean="0"/>
              <a:t>as sente-se  </a:t>
            </a:r>
            <a:r>
              <a:rPr lang="pt-BR" dirty="0"/>
              <a:t>estrangeiro e se considera </a:t>
            </a:r>
            <a:r>
              <a:rPr lang="pt-BR" dirty="0" smtClean="0"/>
              <a:t>perseguido, por causa de seu sotaque.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93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04800"/>
            <a:ext cx="6508377" cy="1337733"/>
          </a:xfrm>
        </p:spPr>
        <p:txBody>
          <a:bodyPr/>
          <a:lstStyle/>
          <a:p>
            <a:r>
              <a:rPr lang="en-US" dirty="0" err="1" smtClean="0"/>
              <a:t>Febre</a:t>
            </a:r>
            <a:r>
              <a:rPr lang="en-US" dirty="0" smtClean="0"/>
              <a:t> </a:t>
            </a:r>
            <a:r>
              <a:rPr lang="en-US" dirty="0" err="1" smtClean="0"/>
              <a:t>peuerperal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048932"/>
            <a:ext cx="8348134" cy="4077231"/>
          </a:xfrm>
        </p:spPr>
        <p:txBody>
          <a:bodyPr/>
          <a:lstStyle/>
          <a:p>
            <a:r>
              <a:rPr lang="pt-BR" sz="2400" dirty="0"/>
              <a:t>G</a:t>
            </a:r>
            <a:r>
              <a:rPr lang="pt-BR" sz="2400" dirty="0" smtClean="0"/>
              <a:t>rande </a:t>
            </a:r>
            <a:r>
              <a:rPr lang="pt-BR" sz="2400" dirty="0"/>
              <a:t>porcentagem de mulheres morria depois de dar à </a:t>
            </a:r>
            <a:r>
              <a:rPr lang="pt-BR" sz="2400" dirty="0" smtClean="0"/>
              <a:t>luz. </a:t>
            </a:r>
          </a:p>
          <a:p>
            <a:r>
              <a:rPr lang="pt-BR" sz="2400" dirty="0" smtClean="0"/>
              <a:t>Em 1846</a:t>
            </a:r>
            <a:r>
              <a:rPr lang="pt-BR" sz="2400" dirty="0"/>
              <a:t>, </a:t>
            </a:r>
            <a:r>
              <a:rPr lang="pt-BR" sz="2400" dirty="0" err="1"/>
              <a:t>Semmelweis</a:t>
            </a:r>
            <a:r>
              <a:rPr lang="pt-BR" sz="2400" dirty="0"/>
              <a:t> </a:t>
            </a:r>
            <a:r>
              <a:rPr lang="pt-BR" sz="2400" dirty="0" smtClean="0"/>
              <a:t>é nomeado ajudante do Dr. </a:t>
            </a:r>
            <a:r>
              <a:rPr lang="pt-BR" sz="2400" dirty="0" err="1" smtClean="0"/>
              <a:t>Klim</a:t>
            </a:r>
            <a:r>
              <a:rPr lang="pt-BR" sz="2400" dirty="0" smtClean="0"/>
              <a:t>, diretor do pavilhão 1 da Maternidade de Viena. Ele escreve</a:t>
            </a:r>
            <a:r>
              <a:rPr lang="pt-BR" sz="2400" dirty="0"/>
              <a:t>:</a:t>
            </a:r>
          </a:p>
          <a:p>
            <a:pPr marL="0" indent="0" algn="just">
              <a:buNone/>
            </a:pPr>
            <a:r>
              <a:rPr lang="pt-BR" sz="2400" i="1" dirty="0"/>
              <a:t>Me alarmei ao saber a porcentagem de pacientes que morrem na maternidade. Este mês morreram pelo menos 36 das 208 mães, todas de febre puerperal. Dar à luz a um filho é tão perigoso como uma pneumonia de primeiro grau.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466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Diferenças</a:t>
            </a:r>
            <a:r>
              <a:rPr lang="en-US" dirty="0" smtClean="0"/>
              <a:t> 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pavilhões</a:t>
            </a:r>
            <a:r>
              <a:rPr lang="en-US" dirty="0" smtClean="0"/>
              <a:t> 1 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341438"/>
          </a:xfrm>
        </p:spPr>
        <p:txBody>
          <a:bodyPr/>
          <a:lstStyle/>
          <a:p>
            <a:r>
              <a:rPr lang="en-US" dirty="0" err="1" smtClean="0"/>
              <a:t>Semmelweis</a:t>
            </a:r>
            <a:r>
              <a:rPr lang="en-US" dirty="0" smtClean="0"/>
              <a:t> </a:t>
            </a:r>
            <a:r>
              <a:rPr lang="en-US" dirty="0" err="1" smtClean="0"/>
              <a:t>comparou</a:t>
            </a:r>
            <a:r>
              <a:rPr lang="en-US" dirty="0" smtClean="0"/>
              <a:t> dados de </a:t>
            </a:r>
            <a:r>
              <a:rPr lang="en-US" dirty="0" err="1" smtClean="0"/>
              <a:t>morte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a </a:t>
            </a:r>
            <a:r>
              <a:rPr lang="en-US" dirty="0" err="1" smtClean="0"/>
              <a:t>maternidade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pavilhões</a:t>
            </a:r>
            <a:r>
              <a:rPr lang="en-US" dirty="0" smtClean="0"/>
              <a:t> </a:t>
            </a:r>
            <a:r>
              <a:rPr lang="en-US" dirty="0" err="1" smtClean="0"/>
              <a:t>dirigidos</a:t>
            </a:r>
            <a:r>
              <a:rPr lang="en-US" dirty="0" smtClean="0"/>
              <a:t> </a:t>
            </a:r>
            <a:r>
              <a:rPr lang="en-US" dirty="0" err="1" smtClean="0"/>
              <a:t>pelos</a:t>
            </a:r>
            <a:r>
              <a:rPr lang="en-US" dirty="0" smtClean="0"/>
              <a:t> </a:t>
            </a:r>
            <a:r>
              <a:rPr lang="en-US" dirty="0" err="1" smtClean="0"/>
              <a:t>doutores</a:t>
            </a:r>
            <a:r>
              <a:rPr lang="en-US" dirty="0" smtClean="0"/>
              <a:t> </a:t>
            </a:r>
            <a:r>
              <a:rPr lang="en-US" dirty="0" err="1" smtClean="0"/>
              <a:t>Klim</a:t>
            </a:r>
            <a:r>
              <a:rPr lang="en-US" dirty="0" smtClean="0"/>
              <a:t> e </a:t>
            </a:r>
            <a:r>
              <a:rPr lang="en-US" dirty="0" err="1" smtClean="0"/>
              <a:t>Bartch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55531"/>
              </p:ext>
            </p:extLst>
          </p:nvPr>
        </p:nvGraphicFramePr>
        <p:xfrm>
          <a:off x="457199" y="3200400"/>
          <a:ext cx="9360411" cy="2065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410200" imgH="914400" progId="Word.Document.12">
                  <p:embed/>
                </p:oleObj>
              </mc:Choice>
              <mc:Fallback>
                <p:oleObj name="Document" r:id="rId3" imgW="5410200" imgH="914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199" y="3200400"/>
                        <a:ext cx="9360411" cy="2065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1574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tical Title 5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PARA REFLETIR</a:t>
            </a:r>
            <a:endParaRPr lang="en-US" dirty="0"/>
          </a:p>
        </p:txBody>
      </p:sp>
      <p:sp>
        <p:nvSpPr>
          <p:cNvPr id="7" name="Vertical Text Placeholder 6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 algn="just">
              <a:buNone/>
            </a:pPr>
            <a:r>
              <a:rPr lang="en-US" sz="2800" dirty="0" err="1" smtClean="0"/>
              <a:t>Qual</a:t>
            </a:r>
            <a:r>
              <a:rPr lang="en-US" sz="2800" dirty="0" smtClean="0"/>
              <a:t> a </a:t>
            </a:r>
            <a:r>
              <a:rPr lang="en-US" sz="2800" dirty="0" err="1" smtClean="0"/>
              <a:t>diferença</a:t>
            </a:r>
            <a:r>
              <a:rPr lang="en-US" sz="2800" dirty="0" smtClean="0"/>
              <a:t> entre </a:t>
            </a:r>
            <a:r>
              <a:rPr lang="en-US" sz="2800" dirty="0" err="1" smtClean="0"/>
              <a:t>perceber</a:t>
            </a:r>
            <a:r>
              <a:rPr lang="en-US" sz="2800" dirty="0" smtClean="0"/>
              <a:t> a </a:t>
            </a:r>
            <a:r>
              <a:rPr lang="en-US" sz="2800" dirty="0" err="1" smtClean="0"/>
              <a:t>elevada</a:t>
            </a:r>
            <a:r>
              <a:rPr lang="en-US" sz="2800" dirty="0" smtClean="0"/>
              <a:t> taxa de </a:t>
            </a:r>
            <a:r>
              <a:rPr lang="en-US" sz="2800" dirty="0" err="1" smtClean="0"/>
              <a:t>mortalidade</a:t>
            </a:r>
            <a:r>
              <a:rPr lang="en-US" sz="2800" dirty="0" smtClean="0"/>
              <a:t> e </a:t>
            </a:r>
            <a:r>
              <a:rPr lang="en-US" sz="2800" dirty="0" err="1" smtClean="0"/>
              <a:t>anotar</a:t>
            </a:r>
            <a:r>
              <a:rPr lang="en-US" sz="2800" dirty="0" smtClean="0"/>
              <a:t> </a:t>
            </a:r>
            <a:r>
              <a:rPr lang="en-US" sz="2800" dirty="0" err="1" smtClean="0"/>
              <a:t>os</a:t>
            </a:r>
            <a:r>
              <a:rPr lang="en-US" sz="2800" dirty="0" smtClean="0"/>
              <a:t> </a:t>
            </a:r>
            <a:r>
              <a:rPr lang="en-US" sz="2800" dirty="0" err="1" smtClean="0"/>
              <a:t>números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421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Causas</a:t>
            </a:r>
            <a:r>
              <a:rPr lang="en-US" dirty="0" smtClean="0"/>
              <a:t> </a:t>
            </a:r>
            <a:r>
              <a:rPr lang="en-US" dirty="0" err="1" smtClean="0"/>
              <a:t>propostas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as mudanças </a:t>
            </a:r>
            <a:r>
              <a:rPr lang="pt-BR" dirty="0" smtClean="0"/>
              <a:t>atmosféricas</a:t>
            </a:r>
            <a:endParaRPr lang="pt-BR" dirty="0"/>
          </a:p>
          <a:p>
            <a:r>
              <a:rPr lang="pt-BR" dirty="0" smtClean="0"/>
              <a:t>os terremotos</a:t>
            </a:r>
            <a:endParaRPr lang="pt-BR" dirty="0"/>
          </a:p>
          <a:p>
            <a:r>
              <a:rPr lang="pt-BR" dirty="0" smtClean="0"/>
              <a:t>a superlotação </a:t>
            </a:r>
          </a:p>
          <a:p>
            <a:r>
              <a:rPr lang="pt-BR" dirty="0" smtClean="0"/>
              <a:t>a </a:t>
            </a:r>
            <a:r>
              <a:rPr lang="pt-BR" dirty="0"/>
              <a:t>antiguidade do </a:t>
            </a:r>
            <a:r>
              <a:rPr lang="pt-BR" dirty="0" smtClean="0"/>
              <a:t>edifício</a:t>
            </a:r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sobressalto ao escutar a sineta do sacerdote (para atender a uma moribunda)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11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/>
              <a:t>PROPOR AOS ALUNOS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indent="0" algn="just">
              <a:buNone/>
            </a:pPr>
            <a:r>
              <a:rPr lang="en-US" sz="2800" dirty="0" err="1"/>
              <a:t>E</a:t>
            </a:r>
            <a:r>
              <a:rPr lang="en-US" sz="2800" dirty="0" err="1" smtClean="0"/>
              <a:t>ssas</a:t>
            </a:r>
            <a:r>
              <a:rPr lang="en-US" sz="2800" dirty="0" smtClean="0"/>
              <a:t> </a:t>
            </a:r>
            <a:r>
              <a:rPr lang="en-US" sz="2800" dirty="0" err="1"/>
              <a:t>explicações</a:t>
            </a:r>
            <a:r>
              <a:rPr lang="en-US" sz="2800" dirty="0"/>
              <a:t> </a:t>
            </a:r>
            <a:r>
              <a:rPr lang="en-US" sz="2800" dirty="0" err="1"/>
              <a:t>podem</a:t>
            </a:r>
            <a:r>
              <a:rPr lang="en-US" sz="2800" dirty="0"/>
              <a:t>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consideradas</a:t>
            </a:r>
            <a:r>
              <a:rPr lang="en-US" sz="2800" dirty="0"/>
              <a:t> </a:t>
            </a:r>
            <a:r>
              <a:rPr lang="en-US" sz="2800" dirty="0" err="1" smtClean="0"/>
              <a:t>convincentes</a:t>
            </a:r>
            <a:r>
              <a:rPr lang="en-US" sz="2800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46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671722"/>
              </p:ext>
            </p:extLst>
          </p:nvPr>
        </p:nvGraphicFramePr>
        <p:xfrm>
          <a:off x="752636" y="1064061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690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 sz="4000" dirty="0" err="1"/>
              <a:t>Semmelweis</a:t>
            </a:r>
            <a:r>
              <a:rPr lang="pt-BR" sz="4000" dirty="0"/>
              <a:t> </a:t>
            </a:r>
            <a:r>
              <a:rPr lang="pt-BR" sz="4000" dirty="0" smtClean="0"/>
              <a:t>buscava outras causas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905000"/>
            <a:ext cx="8382000" cy="4692352"/>
          </a:xfrm>
        </p:spPr>
        <p:txBody>
          <a:bodyPr/>
          <a:lstStyle/>
          <a:p>
            <a:pPr algn="just"/>
            <a:r>
              <a:rPr lang="pt-BR" sz="2800" dirty="0"/>
              <a:t>No pavilhão 1 o exame das pacientes era feito por estudantes de medicina (todos rapazes</a:t>
            </a:r>
            <a:r>
              <a:rPr lang="pt-BR" sz="2800" dirty="0" smtClean="0"/>
              <a:t>)</a:t>
            </a:r>
          </a:p>
          <a:p>
            <a:pPr algn="just"/>
            <a:r>
              <a:rPr lang="pt-BR" sz="2800" dirty="0" smtClean="0"/>
              <a:t>No </a:t>
            </a:r>
            <a:r>
              <a:rPr lang="pt-BR" sz="2800" dirty="0"/>
              <a:t>pavilhão 2 </a:t>
            </a:r>
            <a:r>
              <a:rPr lang="pt-BR" sz="2800" dirty="0" smtClean="0"/>
              <a:t>o exame era </a:t>
            </a:r>
            <a:r>
              <a:rPr lang="pt-BR" sz="2800" dirty="0"/>
              <a:t>feito unicamente por </a:t>
            </a:r>
            <a:r>
              <a:rPr lang="pt-BR" sz="2800" dirty="0" smtClean="0"/>
              <a:t>parteiras</a:t>
            </a:r>
          </a:p>
          <a:p>
            <a:pPr algn="just"/>
            <a:r>
              <a:rPr lang="pt-BR" sz="2800" dirty="0" err="1"/>
              <a:t>Semmelweis</a:t>
            </a:r>
            <a:r>
              <a:rPr lang="pt-BR" sz="2800" dirty="0"/>
              <a:t> propõe trocar os estudantes e as parteiras de </a:t>
            </a:r>
            <a:r>
              <a:rPr lang="pt-BR" sz="2800" dirty="0" smtClean="0"/>
              <a:t>pavilhão</a:t>
            </a:r>
            <a:endParaRPr lang="pt-BR" sz="2800" dirty="0"/>
          </a:p>
          <a:p>
            <a:pPr algn="just"/>
            <a:r>
              <a:rPr lang="pt-BR" sz="2800" dirty="0"/>
              <a:t>I</a:t>
            </a:r>
            <a:r>
              <a:rPr lang="pt-BR" sz="2800" dirty="0" smtClean="0"/>
              <a:t>sso </a:t>
            </a:r>
            <a:r>
              <a:rPr lang="pt-BR" sz="2800" dirty="0"/>
              <a:t>faz elevar o número de mortes no pavilhão 2 </a:t>
            </a:r>
            <a:endParaRPr lang="pt-BR" sz="2800" dirty="0" smtClean="0"/>
          </a:p>
          <a:p>
            <a:pPr algn="just"/>
            <a:r>
              <a:rPr lang="pt-BR" sz="2800" dirty="0" err="1" smtClean="0"/>
              <a:t>Klin</a:t>
            </a:r>
            <a:r>
              <a:rPr lang="pt-BR" sz="2800" dirty="0" smtClean="0"/>
              <a:t>, diretor do pavilhão 1, </a:t>
            </a:r>
            <a:r>
              <a:rPr lang="pt-BR" sz="2800" dirty="0"/>
              <a:t>atribui a propagação da febre aos estudantes estrangeiros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80016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PROPOR AOS ALUNOS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algn="just"/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correlação</a:t>
            </a:r>
            <a:r>
              <a:rPr lang="en-US" dirty="0" smtClean="0"/>
              <a:t> </a:t>
            </a:r>
            <a:r>
              <a:rPr lang="en-US" dirty="0" err="1" smtClean="0"/>
              <a:t>pode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feita</a:t>
            </a:r>
            <a:r>
              <a:rPr lang="en-US" dirty="0" smtClean="0"/>
              <a:t> 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estudantes</a:t>
            </a:r>
            <a:r>
              <a:rPr lang="en-US" dirty="0" smtClean="0"/>
              <a:t> de </a:t>
            </a:r>
            <a:r>
              <a:rPr lang="en-US" dirty="0" err="1" smtClean="0"/>
              <a:t>medicina</a:t>
            </a:r>
            <a:r>
              <a:rPr lang="en-US" dirty="0" smtClean="0"/>
              <a:t> e a taxa de </a:t>
            </a:r>
            <a:r>
              <a:rPr lang="en-US" dirty="0" err="1" smtClean="0"/>
              <a:t>mortalidade</a:t>
            </a:r>
            <a:r>
              <a:rPr lang="en-US" dirty="0" smtClean="0"/>
              <a:t>?</a:t>
            </a:r>
          </a:p>
          <a:p>
            <a:pPr algn="just"/>
            <a:r>
              <a:rPr lang="en-US" dirty="0" err="1" smtClean="0"/>
              <a:t>Que</a:t>
            </a:r>
            <a:r>
              <a:rPr lang="en-US" dirty="0" smtClean="0"/>
              <a:t> dados </a:t>
            </a:r>
            <a:r>
              <a:rPr lang="en-US" dirty="0" err="1" smtClean="0"/>
              <a:t>poderiam</a:t>
            </a:r>
            <a:r>
              <a:rPr lang="en-US" dirty="0" smtClean="0"/>
              <a:t> </a:t>
            </a:r>
            <a:r>
              <a:rPr lang="en-US" dirty="0" err="1" smtClean="0"/>
              <a:t>sustentar</a:t>
            </a:r>
            <a:r>
              <a:rPr lang="en-US" dirty="0" smtClean="0"/>
              <a:t> a </a:t>
            </a:r>
            <a:r>
              <a:rPr lang="en-US" dirty="0" err="1" smtClean="0"/>
              <a:t>decisão</a:t>
            </a:r>
            <a:r>
              <a:rPr lang="en-US" dirty="0" smtClean="0"/>
              <a:t> do </a:t>
            </a:r>
            <a:r>
              <a:rPr lang="en-US" dirty="0" err="1" smtClean="0"/>
              <a:t>diretor</a:t>
            </a:r>
            <a:r>
              <a:rPr lang="en-US" dirty="0" smtClean="0"/>
              <a:t> do </a:t>
            </a:r>
            <a:r>
              <a:rPr lang="en-US" dirty="0" err="1" smtClean="0"/>
              <a:t>pavilhão</a:t>
            </a:r>
            <a:r>
              <a:rPr lang="en-US" dirty="0" smtClean="0"/>
              <a:t> 1, </a:t>
            </a:r>
            <a:r>
              <a:rPr lang="en-US" dirty="0" err="1" smtClean="0"/>
              <a:t>reponsabilizando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estrangeiros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23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6508377" cy="570384"/>
          </a:xfrm>
        </p:spPr>
        <p:txBody>
          <a:bodyPr/>
          <a:lstStyle/>
          <a:p>
            <a:r>
              <a:rPr lang="en-US" dirty="0" err="1" smtClean="0"/>
              <a:t>Buscando</a:t>
            </a:r>
            <a:r>
              <a:rPr lang="en-US" dirty="0" smtClean="0"/>
              <a:t> as </a:t>
            </a:r>
            <a:r>
              <a:rPr lang="en-US" dirty="0" err="1" smtClean="0"/>
              <a:t>causas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844824"/>
            <a:ext cx="8229601" cy="428133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O</a:t>
            </a:r>
            <a:r>
              <a:rPr lang="pt-BR" dirty="0" smtClean="0"/>
              <a:t>s </a:t>
            </a:r>
            <a:r>
              <a:rPr lang="pt-BR" dirty="0"/>
              <a:t>estudantes </a:t>
            </a:r>
            <a:r>
              <a:rPr lang="pt-BR" dirty="0" smtClean="0"/>
              <a:t>participam </a:t>
            </a:r>
            <a:r>
              <a:rPr lang="pt-BR" dirty="0"/>
              <a:t>de </a:t>
            </a:r>
            <a:r>
              <a:rPr lang="pt-BR" dirty="0" smtClean="0"/>
              <a:t>dissecções, parteiras não;</a:t>
            </a:r>
          </a:p>
          <a:p>
            <a:pPr algn="just"/>
            <a:r>
              <a:rPr lang="pt-BR" dirty="0" smtClean="0"/>
              <a:t>uma </a:t>
            </a:r>
            <a:r>
              <a:rPr lang="pt-BR" dirty="0"/>
              <a:t>picada ou corte com instrumento contaminado pode ser </a:t>
            </a:r>
            <a:r>
              <a:rPr lang="pt-BR" dirty="0" smtClean="0"/>
              <a:t>mortal.</a:t>
            </a:r>
          </a:p>
          <a:p>
            <a:pPr algn="just"/>
            <a:r>
              <a:rPr lang="pt-BR" dirty="0" err="1"/>
              <a:t>Semmelweis</a:t>
            </a:r>
            <a:r>
              <a:rPr lang="pt-BR" dirty="0"/>
              <a:t> </a:t>
            </a:r>
            <a:r>
              <a:rPr lang="pt-BR" dirty="0" smtClean="0"/>
              <a:t> </a:t>
            </a:r>
            <a:r>
              <a:rPr lang="pt-BR" dirty="0"/>
              <a:t>p</a:t>
            </a:r>
            <a:r>
              <a:rPr lang="pt-BR" dirty="0" smtClean="0"/>
              <a:t>ropõe uma nova hipótese: </a:t>
            </a:r>
            <a:r>
              <a:rPr lang="pt-BR" i="1" dirty="0" smtClean="0"/>
              <a:t>“os dedos dos estudantes, contaminados durante as dissecções, são os que conduzem as partículas cadavéricas fatais </a:t>
            </a:r>
            <a:r>
              <a:rPr lang="pt-BR" dirty="0" smtClean="0"/>
              <a:t>aos órgãos genitais das mulheres grávidas”.</a:t>
            </a:r>
          </a:p>
          <a:p>
            <a:pPr algn="just"/>
            <a:r>
              <a:rPr lang="pt-BR" dirty="0" smtClean="0"/>
              <a:t>Ele manda </a:t>
            </a:r>
            <a:r>
              <a:rPr lang="pt-BR" dirty="0"/>
              <a:t>instalar lavatórios na porta das salas de </a:t>
            </a:r>
            <a:r>
              <a:rPr lang="pt-BR" dirty="0" smtClean="0"/>
              <a:t>parto.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89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398" y="338667"/>
            <a:ext cx="6508377" cy="858416"/>
          </a:xfrm>
        </p:spPr>
        <p:txBody>
          <a:bodyPr/>
          <a:lstStyle/>
          <a:p>
            <a:r>
              <a:rPr lang="en-US" dirty="0" err="1" smtClean="0"/>
              <a:t>Contestação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39334"/>
            <a:ext cx="8363273" cy="501226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 err="1"/>
              <a:t>Klin</a:t>
            </a:r>
            <a:r>
              <a:rPr lang="pt-BR" dirty="0"/>
              <a:t> se </a:t>
            </a:r>
            <a:r>
              <a:rPr lang="pt-BR" dirty="0" smtClean="0"/>
              <a:t>nega </a:t>
            </a:r>
            <a:r>
              <a:rPr lang="pt-BR" dirty="0"/>
              <a:t>a aceitar essa </a:t>
            </a:r>
            <a:r>
              <a:rPr lang="pt-BR" dirty="0" smtClean="0"/>
              <a:t>medida, e o demite.</a:t>
            </a:r>
          </a:p>
          <a:p>
            <a:pPr algn="just"/>
            <a:r>
              <a:rPr lang="pt-BR" dirty="0" err="1" smtClean="0"/>
              <a:t>Semmelweis</a:t>
            </a:r>
            <a:r>
              <a:rPr lang="pt-BR" dirty="0" smtClean="0"/>
              <a:t> </a:t>
            </a:r>
            <a:r>
              <a:rPr lang="pt-BR" dirty="0"/>
              <a:t>é novamente nomeado </a:t>
            </a:r>
            <a:r>
              <a:rPr lang="pt-BR" dirty="0" smtClean="0"/>
              <a:t>assistente, agora no pavilhão 2 </a:t>
            </a:r>
          </a:p>
          <a:p>
            <a:pPr algn="just"/>
            <a:r>
              <a:rPr lang="pt-BR" dirty="0" smtClean="0"/>
              <a:t>Ainda não se tinha identificado </a:t>
            </a:r>
            <a:r>
              <a:rPr lang="pt-BR" dirty="0"/>
              <a:t>o papel dos microrganismos nas </a:t>
            </a:r>
            <a:r>
              <a:rPr lang="pt-BR" dirty="0" smtClean="0"/>
              <a:t>infecções; </a:t>
            </a:r>
          </a:p>
          <a:p>
            <a:pPr algn="just"/>
            <a:r>
              <a:rPr lang="pt-BR" dirty="0"/>
              <a:t>C</a:t>
            </a:r>
            <a:r>
              <a:rPr lang="pt-BR" dirty="0" smtClean="0"/>
              <a:t>om </a:t>
            </a:r>
            <a:r>
              <a:rPr lang="pt-BR" dirty="0" smtClean="0"/>
              <a:t>as técnicas da época eles não podiam ser observados ao microscópio;</a:t>
            </a:r>
          </a:p>
          <a:p>
            <a:pPr algn="just"/>
            <a:r>
              <a:rPr lang="pt-BR" dirty="0"/>
              <a:t>M</a:t>
            </a:r>
            <a:r>
              <a:rPr lang="pt-BR" dirty="0" smtClean="0"/>
              <a:t>as </a:t>
            </a:r>
            <a:r>
              <a:rPr lang="pt-BR" dirty="0" smtClean="0"/>
              <a:t>podia-se perceber o cheiro.</a:t>
            </a:r>
          </a:p>
          <a:p>
            <a:pPr algn="just"/>
            <a:r>
              <a:rPr lang="pt-BR" dirty="0" err="1" smtClean="0"/>
              <a:t>Semmelweis</a:t>
            </a:r>
            <a:r>
              <a:rPr lang="pt-BR" dirty="0" smtClean="0"/>
              <a:t> propôs </a:t>
            </a:r>
            <a:r>
              <a:rPr lang="pt-BR" dirty="0"/>
              <a:t>desodorizar  as mãos daqueles que houvessem realizado dissecções, com uma solução de cloreto de cálcio. </a:t>
            </a:r>
            <a:endParaRPr lang="pt-BR" dirty="0" smtClean="0"/>
          </a:p>
          <a:p>
            <a:pPr algn="just"/>
            <a:r>
              <a:rPr lang="pt-BR" dirty="0" smtClean="0"/>
              <a:t>Com </a:t>
            </a:r>
            <a:r>
              <a:rPr lang="pt-BR" dirty="0"/>
              <a:t>esse procedimento, a taxa de mortalidade que havia alcançado 27% cai para 12% </a:t>
            </a:r>
            <a:r>
              <a:rPr lang="pt-B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6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Title 3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PROPOR AOS ALUNOS</a:t>
            </a:r>
            <a:endParaRPr lang="en-US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r>
              <a:rPr lang="en-US" sz="2400" dirty="0" smtClean="0"/>
              <a:t>EM QUE DADOS SEMMELWEIS SE BASEIA PARA PROPOR A LAVAGEM DAS MÃOS?</a:t>
            </a:r>
          </a:p>
          <a:p>
            <a:r>
              <a:rPr lang="en-US" sz="2400" dirty="0" err="1" smtClean="0"/>
              <a:t>Relação</a:t>
            </a:r>
            <a:r>
              <a:rPr lang="en-US" sz="2400" dirty="0" smtClean="0"/>
              <a:t> entre dados e </a:t>
            </a:r>
            <a:r>
              <a:rPr lang="en-US" sz="2400" dirty="0" err="1" smtClean="0"/>
              <a:t>hipótese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QUAL ERA EXATAMENTE A SUA HIPÓTESE?</a:t>
            </a:r>
          </a:p>
          <a:p>
            <a:r>
              <a:rPr lang="en-US" sz="2400" dirty="0" smtClean="0"/>
              <a:t>QUE FENÔMENOS OBSERVADOS SÃO EXPLICADOS PELA HIPÓTESE DE SEMMELWEIS?</a:t>
            </a:r>
          </a:p>
          <a:p>
            <a:r>
              <a:rPr lang="en-US" sz="2400" dirty="0" err="1" smtClean="0"/>
              <a:t>Avaliação</a:t>
            </a:r>
            <a:r>
              <a:rPr lang="en-US" sz="2400" dirty="0" smtClean="0"/>
              <a:t> da </a:t>
            </a:r>
            <a:r>
              <a:rPr lang="en-US" sz="2400" dirty="0" err="1" smtClean="0"/>
              <a:t>hipótese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257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720354" y="491067"/>
            <a:ext cx="4966446" cy="6028266"/>
          </a:xfrm>
        </p:spPr>
        <p:txBody>
          <a:bodyPr anchor="ctr"/>
          <a:lstStyle/>
          <a:p>
            <a:pPr algn="ctr"/>
            <a:r>
              <a:rPr lang="en-US" sz="3600" dirty="0" smtClean="0"/>
              <a:t>O </a:t>
            </a:r>
            <a:r>
              <a:rPr lang="en-US" sz="3600" dirty="0" err="1" smtClean="0"/>
              <a:t>Que</a:t>
            </a:r>
            <a:r>
              <a:rPr lang="en-US" sz="3600" dirty="0" smtClean="0"/>
              <a:t> se </a:t>
            </a:r>
            <a:r>
              <a:rPr lang="en-US" sz="3600" dirty="0" err="1" smtClean="0"/>
              <a:t>pode</a:t>
            </a:r>
            <a:r>
              <a:rPr lang="en-US" sz="3600" dirty="0" smtClean="0"/>
              <a:t> </a:t>
            </a:r>
            <a:r>
              <a:rPr lang="en-US" sz="3600" dirty="0" err="1" smtClean="0"/>
              <a:t>discutir</a:t>
            </a:r>
            <a:r>
              <a:rPr lang="en-US" sz="3600" dirty="0" smtClean="0"/>
              <a:t> </a:t>
            </a:r>
            <a:r>
              <a:rPr lang="en-US" sz="3600" dirty="0" err="1" smtClean="0"/>
              <a:t>sobre</a:t>
            </a:r>
            <a:r>
              <a:rPr lang="en-US" sz="3600" dirty="0" smtClean="0"/>
              <a:t> a </a:t>
            </a:r>
            <a:r>
              <a:rPr lang="en-US" sz="3600" dirty="0" err="1" smtClean="0"/>
              <a:t>incidência</a:t>
            </a:r>
            <a:r>
              <a:rPr lang="en-US" sz="3600" dirty="0" smtClean="0"/>
              <a:t> de </a:t>
            </a:r>
            <a:r>
              <a:rPr lang="en-US" sz="3600" dirty="0" err="1" smtClean="0"/>
              <a:t>fatores</a:t>
            </a:r>
            <a:r>
              <a:rPr lang="en-US" sz="3600" dirty="0" smtClean="0"/>
              <a:t> </a:t>
            </a:r>
            <a:r>
              <a:rPr lang="en-US" sz="3600" dirty="0" err="1" smtClean="0"/>
              <a:t>sociais</a:t>
            </a:r>
            <a:r>
              <a:rPr lang="en-US" sz="3600" dirty="0" smtClean="0"/>
              <a:t> e a </a:t>
            </a:r>
            <a:r>
              <a:rPr lang="en-US" sz="3600" dirty="0" err="1" smtClean="0"/>
              <a:t>produção</a:t>
            </a:r>
            <a:r>
              <a:rPr lang="en-US" sz="3600" dirty="0" smtClean="0"/>
              <a:t> de </a:t>
            </a:r>
            <a:r>
              <a:rPr lang="en-US" sz="3600" dirty="0" err="1" smtClean="0"/>
              <a:t>conhecimento</a:t>
            </a:r>
            <a:r>
              <a:rPr lang="en-US" sz="3600" dirty="0" smtClean="0"/>
              <a:t> </a:t>
            </a:r>
            <a:r>
              <a:rPr lang="en-US" sz="3600" dirty="0" err="1" smtClean="0"/>
              <a:t>científico</a:t>
            </a:r>
            <a:r>
              <a:rPr lang="en-US" sz="3600" dirty="0" smtClean="0"/>
              <a:t> a </a:t>
            </a:r>
            <a:r>
              <a:rPr lang="en-US" sz="3600" dirty="0" err="1" smtClean="0"/>
              <a:t>partir</a:t>
            </a:r>
            <a:r>
              <a:rPr lang="en-US" sz="3600" dirty="0" smtClean="0"/>
              <a:t> </a:t>
            </a:r>
            <a:r>
              <a:rPr lang="en-US" sz="3600" dirty="0" err="1" smtClean="0"/>
              <a:t>desse</a:t>
            </a:r>
            <a:r>
              <a:rPr lang="en-US" sz="3600" dirty="0" smtClean="0"/>
              <a:t> </a:t>
            </a:r>
            <a:r>
              <a:rPr lang="en-US" sz="3600" dirty="0" err="1" smtClean="0"/>
              <a:t>caso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8920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Exercício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atividade</a:t>
            </a:r>
            <a:r>
              <a:rPr lang="en-US" dirty="0" smtClean="0"/>
              <a:t> </a:t>
            </a:r>
            <a:r>
              <a:rPr lang="en-US" dirty="0" smtClean="0"/>
              <a:t>da </a:t>
            </a:r>
            <a:r>
              <a:rPr lang="en-US" dirty="0" smtClean="0"/>
              <a:t>aula tem </a:t>
            </a:r>
            <a:r>
              <a:rPr lang="en-US" dirty="0" err="1" smtClean="0"/>
              <a:t>características</a:t>
            </a:r>
            <a:r>
              <a:rPr lang="en-US" dirty="0" smtClean="0"/>
              <a:t> </a:t>
            </a:r>
            <a:r>
              <a:rPr lang="en-US" dirty="0" err="1" smtClean="0"/>
              <a:t>comuns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pt-BR" dirty="0" smtClean="0"/>
              <a:t>pressupostos construtivistas? </a:t>
            </a:r>
            <a:r>
              <a:rPr lang="pt-BR" dirty="0" smtClean="0"/>
              <a:t>Justifique sua resposta.</a:t>
            </a:r>
          </a:p>
          <a:p>
            <a:r>
              <a:rPr lang="pt-BR" dirty="0" smtClean="0"/>
              <a:t>Leia a atividade : “Permeabilidade de </a:t>
            </a:r>
            <a:r>
              <a:rPr lang="pt-BR" dirty="0" err="1" smtClean="0"/>
              <a:t>Membanas</a:t>
            </a:r>
            <a:r>
              <a:rPr lang="pt-BR" dirty="0" smtClean="0"/>
              <a:t>”. Em que aspectos essa atividade se aproxima/afasta dos modelos de ensino construtivistas?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01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6114733"/>
              </p:ext>
            </p:extLst>
          </p:nvPr>
        </p:nvGraphicFramePr>
        <p:xfrm>
          <a:off x="762000" y="762000"/>
          <a:ext cx="7772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846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 err="1" smtClean="0"/>
              <a:t>Construtivista</a:t>
            </a:r>
            <a:r>
              <a:rPr lang="en-US" dirty="0" smtClean="0"/>
              <a:t> 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sz="2400" dirty="0" err="1"/>
              <a:t>conhecimento</a:t>
            </a:r>
            <a:r>
              <a:rPr lang="en-US" sz="2400" dirty="0"/>
              <a:t> é </a:t>
            </a:r>
            <a:r>
              <a:rPr lang="en-US" sz="2400" dirty="0" err="1"/>
              <a:t>construído</a:t>
            </a:r>
            <a:r>
              <a:rPr lang="en-US" sz="2400" dirty="0"/>
              <a:t>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sujeito</a:t>
            </a:r>
            <a:r>
              <a:rPr lang="en-US" sz="2400" dirty="0"/>
              <a:t> cognoscente </a:t>
            </a:r>
            <a:endParaRPr lang="en-US" sz="2400" dirty="0"/>
          </a:p>
          <a:p>
            <a:r>
              <a:rPr lang="en-US" sz="2400" dirty="0" err="1"/>
              <a:t>esquemas</a:t>
            </a:r>
            <a:r>
              <a:rPr lang="en-US" sz="2400" dirty="0"/>
              <a:t> </a:t>
            </a:r>
            <a:r>
              <a:rPr lang="en-US" sz="2400" dirty="0" err="1"/>
              <a:t>cognitivos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são</a:t>
            </a:r>
            <a:r>
              <a:rPr lang="en-US" sz="2400" dirty="0"/>
              <a:t> </a:t>
            </a:r>
            <a:r>
              <a:rPr lang="en-US" sz="2400" dirty="0" err="1"/>
              <a:t>formados</a:t>
            </a:r>
            <a:r>
              <a:rPr lang="en-US" sz="2400" dirty="0"/>
              <a:t> e se </a:t>
            </a:r>
            <a:r>
              <a:rPr lang="en-US" sz="2400" dirty="0" err="1"/>
              <a:t>desenvolvem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meio</a:t>
            </a:r>
            <a:r>
              <a:rPr lang="en-US" sz="2400" dirty="0"/>
              <a:t> da </a:t>
            </a:r>
            <a:r>
              <a:rPr lang="en-US" sz="2400" dirty="0" err="1"/>
              <a:t>coordenação</a:t>
            </a:r>
            <a:r>
              <a:rPr lang="en-US" sz="2400" dirty="0"/>
              <a:t> e da </a:t>
            </a:r>
            <a:r>
              <a:rPr lang="en-US" sz="2400" dirty="0" err="1"/>
              <a:t>internalização</a:t>
            </a:r>
            <a:r>
              <a:rPr lang="en-US" sz="2400" dirty="0"/>
              <a:t> das </a:t>
            </a:r>
            <a:r>
              <a:rPr lang="en-US" sz="2400" dirty="0" err="1"/>
              <a:t>ações</a:t>
            </a:r>
            <a:r>
              <a:rPr lang="en-US" sz="2400" dirty="0"/>
              <a:t> de um </a:t>
            </a:r>
            <a:r>
              <a:rPr lang="en-US" sz="2400" dirty="0" err="1"/>
              <a:t>indivíduo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objetos</a:t>
            </a:r>
            <a:r>
              <a:rPr lang="en-US" sz="2400" dirty="0"/>
              <a:t> do </a:t>
            </a:r>
            <a:r>
              <a:rPr lang="en-US" sz="2400" dirty="0" err="1"/>
              <a:t>mundo</a:t>
            </a:r>
            <a:r>
              <a:rPr lang="en-US" sz="2400" dirty="0"/>
              <a:t> </a:t>
            </a:r>
            <a:endParaRPr lang="en-US" sz="2400" dirty="0"/>
          </a:p>
          <a:p>
            <a:r>
              <a:rPr lang="en-US" sz="2400" dirty="0"/>
              <a:t>o </a:t>
            </a:r>
            <a:r>
              <a:rPr lang="en-US" sz="2400" dirty="0" err="1"/>
              <a:t>desenvolvimento</a:t>
            </a:r>
            <a:r>
              <a:rPr lang="en-US" sz="2400" dirty="0"/>
              <a:t> </a:t>
            </a:r>
            <a:r>
              <a:rPr lang="en-US" sz="2400" dirty="0" err="1"/>
              <a:t>intelectual</a:t>
            </a:r>
            <a:r>
              <a:rPr lang="en-US" sz="2400" dirty="0"/>
              <a:t> é </a:t>
            </a:r>
            <a:r>
              <a:rPr lang="en-US" sz="2400" dirty="0" err="1"/>
              <a:t>visto</a:t>
            </a:r>
            <a:r>
              <a:rPr lang="en-US" sz="2400" dirty="0"/>
              <a:t> </a:t>
            </a:r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adaptação</a:t>
            </a:r>
            <a:r>
              <a:rPr lang="en-US" sz="2400" dirty="0"/>
              <a:t> </a:t>
            </a:r>
            <a:r>
              <a:rPr lang="en-US" sz="2400" dirty="0" err="1" smtClean="0"/>
              <a:t>progressiva</a:t>
            </a:r>
            <a:r>
              <a:rPr lang="en-US" sz="2400" dirty="0" smtClean="0"/>
              <a:t> </a:t>
            </a:r>
            <a:r>
              <a:rPr lang="en-US" sz="2400" dirty="0"/>
              <a:t>dos </a:t>
            </a:r>
            <a:r>
              <a:rPr lang="en-US" sz="2400" dirty="0" err="1"/>
              <a:t>esquemas</a:t>
            </a:r>
            <a:r>
              <a:rPr lang="en-US" sz="2400" dirty="0"/>
              <a:t> </a:t>
            </a:r>
            <a:r>
              <a:rPr lang="en-US" sz="2400" dirty="0" err="1"/>
              <a:t>cognitivos</a:t>
            </a:r>
            <a:r>
              <a:rPr lang="en-US" sz="2400" dirty="0"/>
              <a:t> </a:t>
            </a:r>
            <a:r>
              <a:rPr lang="en-US" sz="2400" dirty="0" err="1" smtClean="0"/>
              <a:t>individuais</a:t>
            </a:r>
            <a:r>
              <a:rPr lang="en-US" sz="2400" dirty="0" smtClean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ambiente</a:t>
            </a:r>
            <a:r>
              <a:rPr lang="en-US" sz="2400" dirty="0"/>
              <a:t> </a:t>
            </a:r>
            <a:r>
              <a:rPr lang="en-US" sz="2400" dirty="0" err="1"/>
              <a:t>físico</a:t>
            </a:r>
            <a:r>
              <a:rPr lang="en-US" sz="2400" dirty="0"/>
              <a:t> </a:t>
            </a:r>
            <a:endParaRPr lang="en-US" sz="2400" dirty="0"/>
          </a:p>
          <a:p>
            <a:r>
              <a:rPr lang="en-US" sz="2400" dirty="0" err="1"/>
              <a:t>como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indivíduos</a:t>
            </a:r>
            <a:r>
              <a:rPr lang="en-US" sz="2400" dirty="0"/>
              <a:t> </a:t>
            </a:r>
            <a:r>
              <a:rPr lang="en-US" sz="2400" dirty="0" err="1"/>
              <a:t>conferem</a:t>
            </a:r>
            <a:r>
              <a:rPr lang="en-US" sz="2400" dirty="0"/>
              <a:t> </a:t>
            </a:r>
            <a:r>
              <a:rPr lang="en-US" sz="2400" dirty="0" err="1"/>
              <a:t>significado</a:t>
            </a:r>
            <a:r>
              <a:rPr lang="en-US" sz="2400" dirty="0"/>
              <a:t> </a:t>
            </a:r>
            <a:r>
              <a:rPr lang="en-US" sz="2400" dirty="0" err="1"/>
              <a:t>ao</a:t>
            </a:r>
            <a:r>
              <a:rPr lang="en-US" sz="2400" dirty="0"/>
              <a:t> </a:t>
            </a:r>
            <a:r>
              <a:rPr lang="en-US" sz="2400" dirty="0" err="1"/>
              <a:t>mundo</a:t>
            </a:r>
            <a:r>
              <a:rPr lang="en-US" sz="2400" dirty="0"/>
              <a:t> </a:t>
            </a:r>
            <a:r>
              <a:rPr lang="en-US" sz="2400" dirty="0" err="1"/>
              <a:t>físico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meio</a:t>
            </a:r>
            <a:r>
              <a:rPr lang="en-US" sz="2400" dirty="0"/>
              <a:t> do </a:t>
            </a:r>
            <a:r>
              <a:rPr lang="en-US" sz="2400" dirty="0" err="1"/>
              <a:t>desenvolvimento</a:t>
            </a:r>
            <a:r>
              <a:rPr lang="en-US" sz="2400" dirty="0"/>
              <a:t> de </a:t>
            </a:r>
            <a:r>
              <a:rPr lang="en-US" sz="2400" dirty="0" err="1" smtClean="0"/>
              <a:t>estruturas</a:t>
            </a:r>
            <a:r>
              <a:rPr lang="en-US" sz="2400" dirty="0" smtClean="0"/>
              <a:t> </a:t>
            </a:r>
            <a:r>
              <a:rPr lang="en-US" sz="2400" dirty="0"/>
              <a:t>e </a:t>
            </a:r>
            <a:r>
              <a:rPr lang="en-US" sz="2400" dirty="0" err="1"/>
              <a:t>operações</a:t>
            </a:r>
            <a:r>
              <a:rPr lang="en-US" sz="2400" dirty="0"/>
              <a:t> </a:t>
            </a:r>
            <a:r>
              <a:rPr lang="en-US" sz="2400" dirty="0" err="1"/>
              <a:t>lógicas</a:t>
            </a:r>
            <a:r>
              <a:rPr lang="en-US" sz="2400" dirty="0"/>
              <a:t> </a:t>
            </a:r>
            <a:r>
              <a:rPr lang="en-US" sz="2400" dirty="0" err="1"/>
              <a:t>independen</a:t>
            </a:r>
            <a:r>
              <a:rPr lang="en-US" sz="2400" dirty="0"/>
              <a:t>- </a:t>
            </a:r>
            <a:r>
              <a:rPr lang="en-US" sz="2400" dirty="0" err="1"/>
              <a:t>tes</a:t>
            </a:r>
            <a:r>
              <a:rPr lang="en-US" sz="2400" dirty="0"/>
              <a:t> de </a:t>
            </a:r>
            <a:r>
              <a:rPr lang="en-US" sz="2400" dirty="0" err="1"/>
              <a:t>conteúdo</a:t>
            </a:r>
            <a:r>
              <a:rPr lang="en-US" sz="2400" dirty="0"/>
              <a:t>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473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sz="3200" dirty="0" err="1" smtClean="0"/>
              <a:t>Programa</a:t>
            </a:r>
            <a:r>
              <a:rPr lang="en-US" sz="3200" dirty="0" smtClean="0"/>
              <a:t> de </a:t>
            </a:r>
            <a:r>
              <a:rPr lang="en-US" sz="3200" dirty="0" err="1" smtClean="0"/>
              <a:t>pesquisa</a:t>
            </a:r>
            <a:r>
              <a:rPr lang="en-US" sz="3200" dirty="0" smtClean="0"/>
              <a:t> </a:t>
            </a:r>
            <a:r>
              <a:rPr lang="en-US" sz="3200" dirty="0" err="1" smtClean="0"/>
              <a:t>sobre</a:t>
            </a:r>
            <a:r>
              <a:rPr lang="en-US" sz="3200" dirty="0" smtClean="0"/>
              <a:t> </a:t>
            </a:r>
            <a:r>
              <a:rPr lang="en-US" sz="3200" dirty="0" err="1" smtClean="0"/>
              <a:t>racioc</a:t>
            </a:r>
            <a:r>
              <a:rPr lang="en-US" sz="3200" dirty="0" err="1" smtClean="0"/>
              <a:t>ínio</a:t>
            </a:r>
            <a:r>
              <a:rPr lang="en-US" sz="3200" dirty="0" smtClean="0"/>
              <a:t> </a:t>
            </a:r>
            <a:r>
              <a:rPr lang="en-US" sz="3200" dirty="0" err="1" smtClean="0"/>
              <a:t>científico</a:t>
            </a:r>
            <a:r>
              <a:rPr lang="en-US" sz="3200" dirty="0" smtClean="0"/>
              <a:t> das </a:t>
            </a:r>
            <a:r>
              <a:rPr lang="en-US" sz="3200" dirty="0" err="1" smtClean="0"/>
              <a:t>crianças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10600" cy="4419600"/>
          </a:xfrm>
        </p:spPr>
        <p:txBody>
          <a:bodyPr/>
          <a:lstStyle/>
          <a:p>
            <a:r>
              <a:rPr lang="en-US" sz="2000" dirty="0" err="1" smtClean="0"/>
              <a:t>Foco</a:t>
            </a:r>
            <a:r>
              <a:rPr lang="en-US" sz="2000" dirty="0" smtClean="0"/>
              <a:t> no </a:t>
            </a:r>
            <a:r>
              <a:rPr lang="en-US" sz="2000" dirty="0" err="1"/>
              <a:t>conhecimento</a:t>
            </a:r>
            <a:r>
              <a:rPr lang="en-US" sz="2000" dirty="0"/>
              <a:t> </a:t>
            </a:r>
            <a:r>
              <a:rPr lang="en-US" sz="2000" dirty="0" err="1"/>
              <a:t>específico</a:t>
            </a:r>
            <a:r>
              <a:rPr lang="en-US" sz="2000" dirty="0"/>
              <a:t> </a:t>
            </a:r>
            <a:r>
              <a:rPr lang="en-US" sz="2000" dirty="0" err="1"/>
              <a:t>por</a:t>
            </a:r>
            <a:r>
              <a:rPr lang="en-US" sz="2000" dirty="0"/>
              <a:t> </a:t>
            </a:r>
            <a:r>
              <a:rPr lang="en-US" sz="2000" dirty="0" err="1" smtClean="0"/>
              <a:t>dom</a:t>
            </a:r>
            <a:r>
              <a:rPr lang="en-US" sz="2000" dirty="0" err="1" smtClean="0"/>
              <a:t>í</a:t>
            </a:r>
            <a:r>
              <a:rPr lang="en-US" sz="2000" dirty="0" err="1" smtClean="0"/>
              <a:t>nio</a:t>
            </a:r>
            <a:r>
              <a:rPr lang="en-US" sz="2000" dirty="0" smtClean="0"/>
              <a:t> </a:t>
            </a:r>
            <a:r>
              <a:rPr lang="en-US" sz="2000" dirty="0"/>
              <a:t>e </a:t>
            </a:r>
            <a:r>
              <a:rPr lang="en-US" sz="2000" dirty="0" err="1"/>
              <a:t>não</a:t>
            </a:r>
            <a:r>
              <a:rPr lang="en-US" sz="2000" dirty="0"/>
              <a:t> </a:t>
            </a:r>
            <a:r>
              <a:rPr lang="en-US" sz="2000" dirty="0" err="1" smtClean="0"/>
              <a:t>nos</a:t>
            </a:r>
            <a:r>
              <a:rPr lang="en-US" sz="2000" dirty="0" smtClean="0"/>
              <a:t> </a:t>
            </a:r>
            <a:r>
              <a:rPr lang="en-US" sz="2000" dirty="0" err="1"/>
              <a:t>esquemas</a:t>
            </a:r>
            <a:r>
              <a:rPr lang="en-US" sz="2000" dirty="0"/>
              <a:t> </a:t>
            </a:r>
            <a:r>
              <a:rPr lang="en-US" sz="2000" dirty="0" err="1"/>
              <a:t>gerais</a:t>
            </a:r>
            <a:r>
              <a:rPr lang="en-US" sz="2000" dirty="0"/>
              <a:t> de </a:t>
            </a:r>
            <a:r>
              <a:rPr lang="en-US" sz="2000" dirty="0" err="1" smtClean="0"/>
              <a:t>raciocínio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 err="1" smtClean="0"/>
              <a:t>Aprendizagem</a:t>
            </a:r>
            <a:r>
              <a:rPr lang="en-US" sz="2000" dirty="0" smtClean="0"/>
              <a:t> </a:t>
            </a:r>
            <a:r>
              <a:rPr lang="en-US" sz="2000" dirty="0" err="1" smtClean="0"/>
              <a:t>requer</a:t>
            </a:r>
            <a:r>
              <a:rPr lang="en-US" sz="2000" dirty="0" smtClean="0"/>
              <a:t>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atividade</a:t>
            </a:r>
            <a:r>
              <a:rPr lang="en-US" sz="2000" dirty="0"/>
              <a:t> mental </a:t>
            </a:r>
            <a:r>
              <a:rPr lang="en-US" sz="2000" dirty="0" err="1"/>
              <a:t>interna</a:t>
            </a:r>
            <a:r>
              <a:rPr lang="en-US" sz="2000" dirty="0"/>
              <a:t> e tem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resultado</a:t>
            </a:r>
            <a:r>
              <a:rPr lang="en-US" sz="2000" dirty="0"/>
              <a:t> a </a:t>
            </a:r>
            <a:r>
              <a:rPr lang="en-US" sz="2000" dirty="0" err="1"/>
              <a:t>modificação</a:t>
            </a:r>
            <a:r>
              <a:rPr lang="en-US" sz="2000" dirty="0"/>
              <a:t> de um </a:t>
            </a:r>
            <a:r>
              <a:rPr lang="en-US" sz="2000" dirty="0" err="1"/>
              <a:t>esquema</a:t>
            </a:r>
            <a:r>
              <a:rPr lang="en-US" sz="2000" dirty="0"/>
              <a:t> anterior de </a:t>
            </a:r>
            <a:r>
              <a:rPr lang="en-US" sz="2000" dirty="0" err="1" smtClean="0"/>
              <a:t>conhecimento</a:t>
            </a:r>
            <a:r>
              <a:rPr lang="en-US" sz="2000" dirty="0"/>
              <a:t>. </a:t>
            </a:r>
            <a:r>
              <a:rPr lang="en-US" sz="2000" b="1" dirty="0" err="1"/>
              <a:t>M</a:t>
            </a:r>
            <a:r>
              <a:rPr lang="en-US" sz="2000" b="1" dirty="0" err="1" smtClean="0"/>
              <a:t>udança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conceitual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Abordagens</a:t>
            </a:r>
            <a:r>
              <a:rPr lang="en-US" sz="2000" dirty="0" smtClean="0"/>
              <a:t> de </a:t>
            </a:r>
            <a:r>
              <a:rPr lang="en-US" sz="2000" dirty="0" err="1"/>
              <a:t>ensino</a:t>
            </a:r>
            <a:r>
              <a:rPr lang="en-US" sz="2000" dirty="0"/>
              <a:t> </a:t>
            </a:r>
            <a:r>
              <a:rPr lang="en-US" sz="2000" dirty="0" err="1" smtClean="0"/>
              <a:t>prop</a:t>
            </a:r>
            <a:r>
              <a:rPr lang="en-US" sz="2000" dirty="0" err="1" smtClean="0"/>
              <a:t>õem</a:t>
            </a:r>
            <a:r>
              <a:rPr lang="en-US" sz="2000" dirty="0" smtClean="0"/>
              <a:t> </a:t>
            </a:r>
            <a:r>
              <a:rPr lang="en-US" sz="2000" dirty="0" err="1" smtClean="0"/>
              <a:t>fornecer</a:t>
            </a:r>
            <a:r>
              <a:rPr lang="en-US" sz="2000" dirty="0" smtClean="0"/>
              <a:t> </a:t>
            </a:r>
            <a:r>
              <a:rPr lang="en-US" sz="2000" dirty="0" err="1" smtClean="0"/>
              <a:t>experiências</a:t>
            </a:r>
            <a:r>
              <a:rPr lang="en-US" sz="2000" dirty="0" smtClean="0"/>
              <a:t> </a:t>
            </a:r>
            <a:r>
              <a:rPr lang="en-US" sz="2000" dirty="0" err="1" smtClean="0"/>
              <a:t>físicas</a:t>
            </a:r>
            <a:r>
              <a:rPr lang="en-US" sz="2000" dirty="0" smtClean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induzam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b="1" dirty="0" err="1"/>
              <a:t>conflito</a:t>
            </a:r>
            <a:r>
              <a:rPr lang="en-US" sz="2000" b="1" dirty="0"/>
              <a:t> </a:t>
            </a:r>
            <a:r>
              <a:rPr lang="en-US" sz="2000" b="1" dirty="0" err="1" smtClean="0"/>
              <a:t>cognitivo</a:t>
            </a:r>
            <a:r>
              <a:rPr lang="en-US" sz="2000" dirty="0" smtClean="0"/>
              <a:t>. </a:t>
            </a:r>
          </a:p>
          <a:p>
            <a:r>
              <a:rPr lang="en-US" sz="2000" dirty="0"/>
              <a:t>O </a:t>
            </a:r>
            <a:r>
              <a:rPr lang="en-US" sz="2000" dirty="0" err="1" smtClean="0"/>
              <a:t>papel</a:t>
            </a:r>
            <a:r>
              <a:rPr lang="en-US" sz="2000" dirty="0" smtClean="0"/>
              <a:t> </a:t>
            </a:r>
            <a:r>
              <a:rPr lang="en-US" sz="2000" dirty="0"/>
              <a:t>do professor é </a:t>
            </a:r>
            <a:r>
              <a:rPr lang="en-US" sz="2000" dirty="0" err="1" smtClean="0"/>
              <a:t>fornecer</a:t>
            </a:r>
            <a:r>
              <a:rPr lang="en-US" sz="2000" dirty="0" smtClean="0"/>
              <a:t> </a:t>
            </a:r>
            <a:r>
              <a:rPr lang="en-US" sz="2000" dirty="0"/>
              <a:t>as </a:t>
            </a:r>
            <a:r>
              <a:rPr lang="en-US" sz="2000" dirty="0" err="1"/>
              <a:t>experiências</a:t>
            </a:r>
            <a:r>
              <a:rPr lang="en-US" sz="2000" dirty="0"/>
              <a:t> </a:t>
            </a:r>
            <a:r>
              <a:rPr lang="en-US" sz="2000" dirty="0" err="1"/>
              <a:t>físicas</a:t>
            </a:r>
            <a:r>
              <a:rPr lang="en-US" sz="2000" dirty="0"/>
              <a:t> e </a:t>
            </a:r>
            <a:r>
              <a:rPr lang="en-US" sz="2000" dirty="0" err="1"/>
              <a:t>encorajar</a:t>
            </a:r>
            <a:r>
              <a:rPr lang="en-US" sz="2000" dirty="0"/>
              <a:t> a </a:t>
            </a:r>
            <a:r>
              <a:rPr lang="en-US" sz="2000" dirty="0" err="1" smtClean="0"/>
              <a:t>reflexão</a:t>
            </a:r>
            <a:r>
              <a:rPr lang="en-US" sz="2000" dirty="0" smtClean="0"/>
              <a:t>. </a:t>
            </a:r>
          </a:p>
          <a:p>
            <a:r>
              <a:rPr lang="en-US" sz="2000" dirty="0"/>
              <a:t>O </a:t>
            </a:r>
            <a:r>
              <a:rPr lang="en-US" sz="2000" dirty="0" err="1"/>
              <a:t>desenvolvimento</a:t>
            </a:r>
            <a:r>
              <a:rPr lang="en-US" sz="2000" dirty="0"/>
              <a:t> das </a:t>
            </a:r>
            <a:r>
              <a:rPr lang="en-US" sz="2000" dirty="0" err="1"/>
              <a:t>estruturas</a:t>
            </a:r>
            <a:r>
              <a:rPr lang="en-US" sz="2000" dirty="0"/>
              <a:t> </a:t>
            </a:r>
            <a:r>
              <a:rPr lang="en-US" sz="2000" dirty="0" err="1" smtClean="0"/>
              <a:t>cognitivas</a:t>
            </a:r>
            <a:r>
              <a:rPr lang="en-US" sz="2000" dirty="0" smtClean="0"/>
              <a:t> </a:t>
            </a:r>
            <a:r>
              <a:rPr lang="en-US" sz="2000" dirty="0"/>
              <a:t>é </a:t>
            </a:r>
            <a:r>
              <a:rPr lang="en-US" sz="2000" dirty="0" err="1"/>
              <a:t>visto</a:t>
            </a:r>
            <a:r>
              <a:rPr lang="en-US" sz="2000" dirty="0"/>
              <a:t> </a:t>
            </a:r>
            <a:r>
              <a:rPr lang="en-US" sz="2000" dirty="0" err="1"/>
              <a:t>como</a:t>
            </a:r>
            <a:r>
              <a:rPr lang="en-US" sz="2000" dirty="0"/>
              <a:t> </a:t>
            </a:r>
            <a:r>
              <a:rPr lang="en-US" sz="2000" dirty="0" err="1"/>
              <a:t>resultado</a:t>
            </a:r>
            <a:r>
              <a:rPr lang="en-US" sz="2000" dirty="0"/>
              <a:t> da </a:t>
            </a:r>
            <a:r>
              <a:rPr lang="en-US" sz="2000" dirty="0" err="1"/>
              <a:t>interação</a:t>
            </a:r>
            <a:r>
              <a:rPr lang="en-US" sz="2000" dirty="0"/>
              <a:t> </a:t>
            </a:r>
            <a:r>
              <a:rPr lang="en-US" sz="2000" dirty="0" err="1"/>
              <a:t>dessas</a:t>
            </a:r>
            <a:r>
              <a:rPr lang="en-US" sz="2000" dirty="0"/>
              <a:t> </a:t>
            </a:r>
            <a:r>
              <a:rPr lang="en-US" sz="2000" dirty="0" err="1"/>
              <a:t>estruturas</a:t>
            </a:r>
            <a:r>
              <a:rPr lang="en-US" sz="2000" dirty="0"/>
              <a:t> com </a:t>
            </a:r>
            <a:r>
              <a:rPr lang="en-US" sz="2000" dirty="0" err="1"/>
              <a:t>aspectos</a:t>
            </a:r>
            <a:r>
              <a:rPr lang="en-US" sz="2000" dirty="0"/>
              <a:t> de </a:t>
            </a:r>
            <a:r>
              <a:rPr lang="en-US" sz="2000" dirty="0" err="1"/>
              <a:t>uma</a:t>
            </a:r>
            <a:r>
              <a:rPr lang="en-US" sz="2000" dirty="0"/>
              <a:t> </a:t>
            </a:r>
            <a:r>
              <a:rPr lang="en-US" sz="2000" dirty="0" err="1"/>
              <a:t>realidade</a:t>
            </a:r>
            <a:r>
              <a:rPr lang="en-US" sz="2000" dirty="0"/>
              <a:t> </a:t>
            </a:r>
            <a:r>
              <a:rPr lang="en-US" sz="2000" i="1" dirty="0" err="1"/>
              <a:t>física</a:t>
            </a:r>
            <a:r>
              <a:rPr lang="en-US" sz="2000" i="1" dirty="0"/>
              <a:t> </a:t>
            </a:r>
            <a:r>
              <a:rPr lang="en-US" sz="2000" dirty="0" err="1"/>
              <a:t>externa</a:t>
            </a:r>
            <a:r>
              <a:rPr lang="en-US" sz="2000" dirty="0"/>
              <a:t>, </a:t>
            </a:r>
            <a:r>
              <a:rPr lang="en-US" sz="2000" dirty="0" err="1"/>
              <a:t>sendo</a:t>
            </a:r>
            <a:r>
              <a:rPr lang="en-US" sz="2000" dirty="0"/>
              <a:t> o </a:t>
            </a:r>
            <a:r>
              <a:rPr lang="en-US" sz="2000" dirty="0" err="1"/>
              <a:t>processo</a:t>
            </a:r>
            <a:r>
              <a:rPr lang="en-US" sz="2000" dirty="0"/>
              <a:t> de </a:t>
            </a:r>
            <a:r>
              <a:rPr lang="en-US" sz="2000" dirty="0" err="1"/>
              <a:t>significação</a:t>
            </a:r>
            <a:r>
              <a:rPr lang="en-US" sz="2000" dirty="0"/>
              <a:t> </a:t>
            </a:r>
            <a:r>
              <a:rPr lang="en-US" sz="2000" dirty="0" err="1"/>
              <a:t>estimulado</a:t>
            </a:r>
            <a:r>
              <a:rPr lang="en-US" sz="2000" dirty="0"/>
              <a:t> </a:t>
            </a:r>
            <a:r>
              <a:rPr lang="en-US" sz="2000" dirty="0" err="1" smtClean="0"/>
              <a:t>pela</a:t>
            </a:r>
            <a:r>
              <a:rPr lang="en-US" sz="2000" dirty="0" smtClean="0"/>
              <a:t> </a:t>
            </a:r>
            <a:r>
              <a:rPr lang="en-US" sz="2000" dirty="0" err="1" smtClean="0"/>
              <a:t>intera</a:t>
            </a:r>
            <a:r>
              <a:rPr lang="en-US" sz="2000" dirty="0" err="1" smtClean="0"/>
              <a:t>ção</a:t>
            </a:r>
            <a:r>
              <a:rPr lang="en-US" sz="2000" dirty="0" smtClean="0"/>
              <a:t> entre pares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9339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Ensino por mudança conceitual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Decorrente</a:t>
            </a:r>
            <a:r>
              <a:rPr lang="en-US" sz="2400" dirty="0"/>
              <a:t> de </a:t>
            </a:r>
            <a:r>
              <a:rPr lang="en-US" sz="2400" dirty="0" err="1"/>
              <a:t>analogia</a:t>
            </a:r>
            <a:r>
              <a:rPr lang="en-US" sz="2400" dirty="0"/>
              <a:t> entre o </a:t>
            </a:r>
            <a:r>
              <a:rPr lang="en-US" sz="2400" dirty="0" err="1"/>
              <a:t>crescimento</a:t>
            </a:r>
            <a:r>
              <a:rPr lang="en-US" sz="2400" dirty="0"/>
              <a:t> do </a:t>
            </a:r>
            <a:r>
              <a:rPr lang="en-US" sz="2400" dirty="0" err="1"/>
              <a:t>conhecimento</a:t>
            </a:r>
            <a:r>
              <a:rPr lang="en-US" sz="2400" dirty="0"/>
              <a:t> </a:t>
            </a:r>
            <a:r>
              <a:rPr lang="en-US" sz="2400" dirty="0" err="1"/>
              <a:t>científico</a:t>
            </a:r>
            <a:r>
              <a:rPr lang="en-US" sz="2400" dirty="0"/>
              <a:t> e a </a:t>
            </a:r>
            <a:r>
              <a:rPr lang="en-US" sz="2400" dirty="0" err="1"/>
              <a:t>aprendizagem</a:t>
            </a:r>
            <a:r>
              <a:rPr lang="en-US" sz="2400" dirty="0"/>
              <a:t> da </a:t>
            </a:r>
            <a:r>
              <a:rPr lang="en-US" sz="2400" dirty="0" err="1"/>
              <a:t>ciência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certo</a:t>
            </a:r>
            <a:r>
              <a:rPr lang="en-US" sz="2400" dirty="0"/>
              <a:t> tempo, ‘</a:t>
            </a:r>
            <a:r>
              <a:rPr lang="en-US" sz="2400" dirty="0" err="1"/>
              <a:t>mudança</a:t>
            </a:r>
            <a:r>
              <a:rPr lang="en-US" sz="2400" dirty="0"/>
              <a:t> </a:t>
            </a:r>
            <a:r>
              <a:rPr lang="en-US" sz="2400" dirty="0" err="1"/>
              <a:t>conceitual</a:t>
            </a:r>
            <a:r>
              <a:rPr lang="en-US" sz="2400" dirty="0"/>
              <a:t>’ se </a:t>
            </a:r>
            <a:r>
              <a:rPr lang="en-US" sz="2400" dirty="0" err="1"/>
              <a:t>tornou</a:t>
            </a:r>
            <a:r>
              <a:rPr lang="en-US" sz="2400" dirty="0"/>
              <a:t> </a:t>
            </a:r>
            <a:r>
              <a:rPr lang="en-US" sz="2400" dirty="0" err="1"/>
              <a:t>sinônimo</a:t>
            </a:r>
            <a:r>
              <a:rPr lang="en-US" sz="2400" dirty="0"/>
              <a:t> de ‘</a:t>
            </a:r>
            <a:r>
              <a:rPr lang="en-US" sz="2400" dirty="0" err="1"/>
              <a:t>aprender</a:t>
            </a:r>
            <a:r>
              <a:rPr lang="en-US" sz="2400" dirty="0"/>
              <a:t> </a:t>
            </a:r>
            <a:r>
              <a:rPr lang="en-US" sz="2400" dirty="0" err="1"/>
              <a:t>ciências</a:t>
            </a:r>
            <a:r>
              <a:rPr lang="en-US" sz="2400" dirty="0"/>
              <a:t>’ .</a:t>
            </a:r>
          </a:p>
          <a:p>
            <a:r>
              <a:rPr lang="en-US" sz="2400" dirty="0" err="1"/>
              <a:t>Condições</a:t>
            </a:r>
            <a:r>
              <a:rPr lang="en-US" sz="2400" dirty="0"/>
              <a:t>: </a:t>
            </a:r>
            <a:r>
              <a:rPr lang="en-US" sz="2400" dirty="0" err="1"/>
              <a:t>inteligibilidade</a:t>
            </a:r>
            <a:r>
              <a:rPr lang="en-US" sz="2400" dirty="0"/>
              <a:t>, </a:t>
            </a:r>
            <a:r>
              <a:rPr lang="en-US" sz="2400" dirty="0" err="1"/>
              <a:t>plausibilidade</a:t>
            </a:r>
            <a:r>
              <a:rPr lang="en-US" sz="2400" dirty="0"/>
              <a:t>, </a:t>
            </a:r>
            <a:r>
              <a:rPr lang="en-US" sz="2400" dirty="0" err="1"/>
              <a:t>fertilidade</a:t>
            </a:r>
            <a:r>
              <a:rPr lang="en-US" sz="2400" dirty="0"/>
              <a:t> e </a:t>
            </a:r>
            <a:r>
              <a:rPr lang="en-US" sz="2400" dirty="0" err="1"/>
              <a:t>insatisfação</a:t>
            </a:r>
            <a:r>
              <a:rPr lang="en-US" sz="2400" dirty="0"/>
              <a:t> .</a:t>
            </a:r>
          </a:p>
          <a:p>
            <a:r>
              <a:rPr lang="en-US" sz="2400" dirty="0" err="1"/>
              <a:t>Quando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conflito</a:t>
            </a:r>
            <a:r>
              <a:rPr lang="en-US" sz="2400" dirty="0"/>
              <a:t>, é </a:t>
            </a:r>
            <a:r>
              <a:rPr lang="en-US" sz="2400" dirty="0" err="1"/>
              <a:t>preciso</a:t>
            </a:r>
            <a:r>
              <a:rPr lang="en-US" sz="2400" dirty="0"/>
              <a:t> </a:t>
            </a:r>
            <a:r>
              <a:rPr lang="en-US" sz="2400" dirty="0" err="1"/>
              <a:t>diminuir</a:t>
            </a:r>
            <a:r>
              <a:rPr lang="en-US" sz="2400" dirty="0"/>
              <a:t> o status da </a:t>
            </a:r>
            <a:r>
              <a:rPr lang="en-US" sz="2400" dirty="0" err="1"/>
              <a:t>concepção</a:t>
            </a:r>
            <a:r>
              <a:rPr lang="en-US" sz="2400" dirty="0"/>
              <a:t> </a:t>
            </a:r>
            <a:r>
              <a:rPr lang="en-US" sz="2400" dirty="0" err="1"/>
              <a:t>alternativa</a:t>
            </a:r>
            <a:r>
              <a:rPr lang="en-US" sz="2400" dirty="0"/>
              <a:t> (</a:t>
            </a:r>
            <a:r>
              <a:rPr lang="en-US" sz="2400" dirty="0" err="1"/>
              <a:t>especialmente</a:t>
            </a:r>
            <a:r>
              <a:rPr lang="en-US" sz="2400" dirty="0"/>
              <a:t> </a:t>
            </a:r>
            <a:r>
              <a:rPr lang="en-US" sz="2400" dirty="0" err="1"/>
              <a:t>palusibilidade</a:t>
            </a:r>
            <a:r>
              <a:rPr lang="en-US" sz="2400" dirty="0"/>
              <a:t> e </a:t>
            </a:r>
            <a:r>
              <a:rPr lang="en-US" sz="2400" dirty="0" err="1"/>
              <a:t>fertilidade</a:t>
            </a:r>
            <a:r>
              <a:rPr lang="en-US" sz="2400" dirty="0"/>
              <a:t>)  e </a:t>
            </a:r>
            <a:r>
              <a:rPr lang="en-US" sz="2400" dirty="0" err="1"/>
              <a:t>simultaneamente</a:t>
            </a:r>
            <a:r>
              <a:rPr lang="en-US" sz="2400" dirty="0"/>
              <a:t> </a:t>
            </a:r>
            <a:r>
              <a:rPr lang="en-US" sz="2400" dirty="0" err="1"/>
              <a:t>aumentar</a:t>
            </a:r>
            <a:r>
              <a:rPr lang="en-US" sz="2400" dirty="0"/>
              <a:t> o status da </a:t>
            </a:r>
            <a:r>
              <a:rPr lang="en-US" sz="2400" dirty="0" err="1"/>
              <a:t>concepção</a:t>
            </a:r>
            <a:r>
              <a:rPr lang="en-US" sz="2400" dirty="0"/>
              <a:t> </a:t>
            </a:r>
            <a:r>
              <a:rPr lang="en-US" sz="2400" dirty="0" err="1"/>
              <a:t>científica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5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Ensino por mudança conceitual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971800" y="2133600"/>
            <a:ext cx="54864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pt-BR" sz="2400" dirty="0"/>
              <a:t>Identificar </a:t>
            </a:r>
            <a:r>
              <a:rPr lang="pt-BR" sz="2400" dirty="0" smtClean="0"/>
              <a:t>ideias pr</a:t>
            </a:r>
            <a:r>
              <a:rPr lang="pt-BR" sz="2400" dirty="0" smtClean="0"/>
              <a:t>é</a:t>
            </a:r>
            <a:r>
              <a:rPr lang="pt-BR" sz="2400" dirty="0" smtClean="0"/>
              <a:t>vias </a:t>
            </a:r>
            <a:r>
              <a:rPr lang="pt-BR" sz="2400" dirty="0"/>
              <a:t>dos alunos</a:t>
            </a:r>
          </a:p>
          <a:p>
            <a:pPr algn="just">
              <a:spcAft>
                <a:spcPts val="1200"/>
              </a:spcAft>
            </a:pPr>
            <a:r>
              <a:rPr lang="pt-BR" sz="2400" dirty="0"/>
              <a:t>Propor conflitos cognitivos</a:t>
            </a:r>
          </a:p>
          <a:p>
            <a:pPr>
              <a:spcAft>
                <a:spcPts val="1200"/>
              </a:spcAft>
            </a:pPr>
            <a:r>
              <a:rPr lang="pt-BR" sz="2400" dirty="0"/>
              <a:t>Introduzir novas </a:t>
            </a:r>
            <a:r>
              <a:rPr lang="pt-BR" sz="2400" dirty="0" smtClean="0"/>
              <a:t>ideias </a:t>
            </a:r>
            <a:r>
              <a:rPr lang="pt-BR" sz="2400" dirty="0"/>
              <a:t>capazes de esclarecer o conflito cognitivo</a:t>
            </a:r>
          </a:p>
          <a:p>
            <a:pPr>
              <a:spcAft>
                <a:spcPts val="1200"/>
              </a:spcAft>
            </a:pPr>
            <a:r>
              <a:rPr lang="pt-BR" sz="2400" dirty="0"/>
              <a:t>Proporcionar aos alunos oportunidades de aplicar as novas </a:t>
            </a:r>
            <a:r>
              <a:rPr lang="pt-BR" sz="2400" dirty="0" smtClean="0"/>
              <a:t>ideias </a:t>
            </a:r>
            <a:r>
              <a:rPr lang="pt-BR" sz="2400" dirty="0"/>
              <a:t>em situações diferentes</a:t>
            </a:r>
          </a:p>
          <a:p>
            <a:endParaRPr lang="en-US" dirty="0"/>
          </a:p>
        </p:txBody>
      </p:sp>
      <p:pic>
        <p:nvPicPr>
          <p:cNvPr id="7" name="Picture Placeholder 4" descr="esquema de mudança conceitual.pdf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2" r="14622"/>
          <a:stretch/>
        </p:blipFill>
        <p:spPr>
          <a:xfrm>
            <a:off x="685800" y="2133600"/>
            <a:ext cx="2057400" cy="4114800"/>
          </a:xfrm>
        </p:spPr>
      </p:pic>
    </p:spTree>
    <p:extLst>
      <p:ext uri="{BB962C8B-B14F-4D97-AF65-F5344CB8AC3E}">
        <p14:creationId xmlns:p14="http://schemas.microsoft.com/office/powerpoint/2010/main" val="163564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Problemas</a:t>
            </a:r>
            <a:r>
              <a:rPr lang="en-US" dirty="0" smtClean="0"/>
              <a:t> </a:t>
            </a:r>
            <a:r>
              <a:rPr lang="en-US" dirty="0" err="1" smtClean="0"/>
              <a:t>apontados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N</a:t>
            </a:r>
            <a:r>
              <a:rPr lang="en-US" sz="2400" dirty="0" err="1" smtClean="0"/>
              <a:t>ão</a:t>
            </a:r>
            <a:r>
              <a:rPr lang="en-US" sz="2400" dirty="0" smtClean="0"/>
              <a:t> </a:t>
            </a:r>
            <a:r>
              <a:rPr lang="en-US" sz="2400" dirty="0" err="1" smtClean="0"/>
              <a:t>são</a:t>
            </a:r>
            <a:r>
              <a:rPr lang="en-US" sz="2400" dirty="0" smtClean="0"/>
              <a:t> </a:t>
            </a:r>
            <a:r>
              <a:rPr lang="en-US" sz="2400" dirty="0" err="1" smtClean="0"/>
              <a:t>consideradas</a:t>
            </a:r>
            <a:r>
              <a:rPr lang="en-US" sz="2400" dirty="0" smtClean="0"/>
              <a:t> </a:t>
            </a:r>
            <a:r>
              <a:rPr lang="en-US" sz="2400" dirty="0" err="1" smtClean="0"/>
              <a:t>interações</a:t>
            </a:r>
            <a:r>
              <a:rPr lang="en-US" sz="2400" dirty="0" smtClean="0"/>
              <a:t> com as </a:t>
            </a:r>
            <a:r>
              <a:rPr lang="en-US" sz="2400" dirty="0" err="1" smtClean="0"/>
              <a:t>ferramentas</a:t>
            </a:r>
            <a:r>
              <a:rPr lang="en-US" sz="2400" dirty="0" smtClean="0"/>
              <a:t> </a:t>
            </a:r>
            <a:r>
              <a:rPr lang="en-US" sz="2400" dirty="0" err="1" smtClean="0"/>
              <a:t>culturais</a:t>
            </a:r>
            <a:r>
              <a:rPr lang="en-US" sz="2400" dirty="0" smtClean="0"/>
              <a:t> e </a:t>
            </a:r>
            <a:r>
              <a:rPr lang="en-US" sz="2400" dirty="0" err="1" smtClean="0"/>
              <a:t>realidades</a:t>
            </a:r>
            <a:r>
              <a:rPr lang="en-US" sz="2400" dirty="0" smtClean="0"/>
              <a:t> </a:t>
            </a:r>
            <a:r>
              <a:rPr lang="en-US" sz="2400" dirty="0" err="1" smtClean="0"/>
              <a:t>simbólicas</a:t>
            </a:r>
            <a:endParaRPr lang="en-US" sz="2400" dirty="0" smtClean="0"/>
          </a:p>
          <a:p>
            <a:r>
              <a:rPr lang="en-US" sz="2400" dirty="0" err="1" smtClean="0"/>
              <a:t>Ignora</a:t>
            </a:r>
            <a:r>
              <a:rPr lang="en-US" sz="2400" dirty="0" smtClean="0"/>
              <a:t> </a:t>
            </a:r>
            <a:r>
              <a:rPr lang="en-US" sz="2400" dirty="0"/>
              <a:t>a </a:t>
            </a:r>
            <a:r>
              <a:rPr lang="en-US" sz="2400" dirty="0" err="1"/>
              <a:t>possibilidade</a:t>
            </a:r>
            <a:r>
              <a:rPr lang="en-US" sz="2400" dirty="0"/>
              <a:t> de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indivíduos</a:t>
            </a:r>
            <a:r>
              <a:rPr lang="en-US" sz="2400" dirty="0"/>
              <a:t> </a:t>
            </a:r>
            <a:r>
              <a:rPr lang="en-US" sz="2400" dirty="0" err="1"/>
              <a:t>terem</a:t>
            </a:r>
            <a:r>
              <a:rPr lang="en-US" sz="2400" dirty="0"/>
              <a:t> </a:t>
            </a:r>
            <a:r>
              <a:rPr lang="en-US" sz="2400" dirty="0" err="1"/>
              <a:t>esquemas</a:t>
            </a:r>
            <a:r>
              <a:rPr lang="en-US" sz="2400" dirty="0"/>
              <a:t> </a:t>
            </a:r>
            <a:r>
              <a:rPr lang="en-US" sz="2400" dirty="0" err="1"/>
              <a:t>conceituais</a:t>
            </a:r>
            <a:r>
              <a:rPr lang="en-US" sz="2400" dirty="0"/>
              <a:t> </a:t>
            </a:r>
            <a:r>
              <a:rPr lang="en-US" sz="2400" dirty="0" err="1"/>
              <a:t>plurais</a:t>
            </a:r>
            <a:r>
              <a:rPr lang="en-US" sz="2400" dirty="0"/>
              <a:t>, </a:t>
            </a:r>
            <a:r>
              <a:rPr lang="en-US" sz="2400" dirty="0" err="1"/>
              <a:t>cada</a:t>
            </a:r>
            <a:r>
              <a:rPr lang="en-US" sz="2400" dirty="0"/>
              <a:t> um </a:t>
            </a:r>
            <a:r>
              <a:rPr lang="en-US" sz="2400" dirty="0" err="1"/>
              <a:t>apropriado</a:t>
            </a:r>
            <a:r>
              <a:rPr lang="en-US" sz="2400" dirty="0"/>
              <a:t> a </a:t>
            </a:r>
            <a:r>
              <a:rPr lang="en-US" sz="2400" dirty="0" err="1"/>
              <a:t>contextos</a:t>
            </a:r>
            <a:r>
              <a:rPr lang="en-US" sz="2400" dirty="0"/>
              <a:t> </a:t>
            </a:r>
            <a:r>
              <a:rPr lang="en-US" sz="2400" dirty="0" err="1"/>
              <a:t>sociais</a:t>
            </a:r>
            <a:r>
              <a:rPr lang="en-US" sz="2400" dirty="0"/>
              <a:t> </a:t>
            </a:r>
            <a:r>
              <a:rPr lang="en-US" sz="2400" dirty="0" err="1"/>
              <a:t>específicos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No </a:t>
            </a:r>
            <a:r>
              <a:rPr lang="en-US" sz="2400" dirty="0" err="1" smtClean="0"/>
              <a:t>lugar</a:t>
            </a:r>
            <a:r>
              <a:rPr lang="en-US" sz="2400" dirty="0" smtClean="0"/>
              <a:t> de </a:t>
            </a:r>
            <a:r>
              <a:rPr lang="en-US" sz="2400" dirty="0" err="1" smtClean="0"/>
              <a:t>reequilibra</a:t>
            </a:r>
            <a:r>
              <a:rPr lang="en-US" sz="2400" dirty="0" err="1" smtClean="0"/>
              <a:t>ções</a:t>
            </a:r>
            <a:r>
              <a:rPr lang="en-US" sz="2400" dirty="0" smtClean="0"/>
              <a:t> </a:t>
            </a:r>
            <a:r>
              <a:rPr lang="en-US" sz="2400" dirty="0" err="1" smtClean="0"/>
              <a:t>sucessivas</a:t>
            </a:r>
            <a:r>
              <a:rPr lang="en-US" sz="2400" dirty="0" smtClean="0"/>
              <a:t>, </a:t>
            </a:r>
            <a:r>
              <a:rPr lang="en-US" sz="2400" dirty="0" err="1" smtClean="0"/>
              <a:t>c</a:t>
            </a:r>
            <a:r>
              <a:rPr lang="en-US" sz="2400" dirty="0" err="1" smtClean="0"/>
              <a:t>onstruções</a:t>
            </a:r>
            <a:r>
              <a:rPr lang="en-US" sz="2400" dirty="0" smtClean="0"/>
              <a:t> </a:t>
            </a:r>
            <a:r>
              <a:rPr lang="en-US" sz="2400" dirty="0" err="1" smtClean="0"/>
              <a:t>paralelas</a:t>
            </a:r>
            <a:r>
              <a:rPr lang="en-US" sz="2400" dirty="0" smtClean="0"/>
              <a:t> </a:t>
            </a:r>
            <a:r>
              <a:rPr lang="en-US" sz="2400" dirty="0" err="1"/>
              <a:t>relacionadas</a:t>
            </a:r>
            <a:r>
              <a:rPr lang="en-US" sz="2400" dirty="0"/>
              <a:t> a </a:t>
            </a:r>
            <a:r>
              <a:rPr lang="en-US" sz="2400" dirty="0" err="1"/>
              <a:t>contextos</a:t>
            </a:r>
            <a:r>
              <a:rPr lang="en-US" sz="2400" dirty="0"/>
              <a:t> </a:t>
            </a:r>
            <a:r>
              <a:rPr lang="en-US" sz="2400" dirty="0" err="1" smtClean="0"/>
              <a:t>específicos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 err="1" smtClean="0"/>
              <a:t>Perfil</a:t>
            </a:r>
            <a:r>
              <a:rPr lang="en-US" sz="2000" dirty="0" smtClean="0"/>
              <a:t> </a:t>
            </a:r>
            <a:r>
              <a:rPr lang="en-US" sz="2000" dirty="0" err="1" smtClean="0"/>
              <a:t>eppistemol</a:t>
            </a:r>
            <a:r>
              <a:rPr lang="en-US" sz="2000" dirty="0" err="1" smtClean="0"/>
              <a:t>ógico</a:t>
            </a:r>
            <a:endParaRPr lang="en-US" sz="2000" dirty="0" smtClean="0"/>
          </a:p>
          <a:p>
            <a:pPr lvl="1"/>
            <a:r>
              <a:rPr lang="en-US" sz="2000" dirty="0" err="1" smtClean="0"/>
              <a:t>Perfil</a:t>
            </a:r>
            <a:r>
              <a:rPr lang="en-US" sz="2000" dirty="0" smtClean="0"/>
              <a:t> </a:t>
            </a:r>
            <a:r>
              <a:rPr lang="en-US" sz="2000" dirty="0" err="1" smtClean="0"/>
              <a:t>conceitual</a:t>
            </a:r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321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M01069079">
  <a:themeElements>
    <a:clrScheme name="Office Theme 1">
      <a:dk1>
        <a:srgbClr val="545472"/>
      </a:dk1>
      <a:lt1>
        <a:srgbClr val="FFFFFF"/>
      </a:lt1>
      <a:dk2>
        <a:srgbClr val="892D5B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CCCCFF"/>
      </a:hlink>
      <a:folHlink>
        <a:srgbClr val="D9D9E5"/>
      </a:folHlink>
    </a:clrScheme>
    <a:fontScheme name="Office Theme">
      <a:majorFont>
        <a:latin typeface="Tahoma"/>
        <a:ea typeface="ＭＳ Ｐゴシック"/>
        <a:cs typeface="Tahoma"/>
      </a:majorFont>
      <a:minorFont>
        <a:latin typeface="Tahoma"/>
        <a:ea typeface="ＭＳ Ｐゴシック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545472"/>
        </a:dk1>
        <a:lt1>
          <a:srgbClr val="FFFFFF"/>
        </a:lt1>
        <a:dk2>
          <a:srgbClr val="892D5B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CCCCFF"/>
        </a:hlink>
        <a:folHlink>
          <a:srgbClr val="D9D9E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B7B7FF"/>
        </a:hlink>
        <a:folHlink>
          <a:srgbClr val="BCD8E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9DC6D5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CCDFE7"/>
        </a:accent5>
        <a:accent6>
          <a:srgbClr val="CD96B1"/>
        </a:accent6>
        <a:hlink>
          <a:srgbClr val="B7B7FF"/>
        </a:hlink>
        <a:folHlink>
          <a:srgbClr val="F2D6E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D5BAFC"/>
        </a:hlink>
        <a:folHlink>
          <a:srgbClr val="D7D9E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FBE9BB"/>
        </a:hlink>
        <a:folHlink>
          <a:srgbClr val="CFE2C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D1EC9C"/>
        </a:hlink>
        <a:folHlink>
          <a:srgbClr val="EFE5C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TM01069079</Template>
  <TotalTime>1356</TotalTime>
  <Words>1711</Words>
  <Application>Microsoft Macintosh PowerPoint</Application>
  <PresentationFormat>On-screen Show (4:3)</PresentationFormat>
  <Paragraphs>172</Paragraphs>
  <Slides>36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TM01069079</vt:lpstr>
      <vt:lpstr>Microsoft Word Document</vt:lpstr>
      <vt:lpstr>Metodologia do Ensino de Ciências Biológicas I EDM 433 Sílvia Trivelato</vt:lpstr>
      <vt:lpstr>PowerPoint Presentation</vt:lpstr>
      <vt:lpstr>PowerPoint Presentation</vt:lpstr>
      <vt:lpstr>PowerPoint Presentation</vt:lpstr>
      <vt:lpstr>Construtivista Individual</vt:lpstr>
      <vt:lpstr>Programa de pesquisa sobre raciocínio científico das crianças</vt:lpstr>
      <vt:lpstr>Ensino por mudança conceitual</vt:lpstr>
      <vt:lpstr>Ensino por mudança conceitual</vt:lpstr>
      <vt:lpstr>Problemas apontados </vt:lpstr>
      <vt:lpstr>Aprendizagem das ciências como construção social do conhecimento </vt:lpstr>
      <vt:lpstr>Aprendizagem das ciências como construção social do conhecimento </vt:lpstr>
      <vt:lpstr>Idéias científicas informais e conhecimento de senso comum </vt:lpstr>
      <vt:lpstr>Raciocínio científico e de senso comum</vt:lpstr>
      <vt:lpstr>Ensino por pesquisa</vt:lpstr>
      <vt:lpstr>Ensino por pesquisa</vt:lpstr>
      <vt:lpstr>Aprendizagem das ciências envolvendo processos individuais e sociais </vt:lpstr>
      <vt:lpstr>Exemplo Raios de luz – ferramentas conceituais e entidades ontológicas novas</vt:lpstr>
      <vt:lpstr>PowerPoint Presentation</vt:lpstr>
      <vt:lpstr>PowerPoint Presentation</vt:lpstr>
      <vt:lpstr>PowerPoint Presentation</vt:lpstr>
      <vt:lpstr>Síntese</vt:lpstr>
      <vt:lpstr>PowerPoint Presentation</vt:lpstr>
      <vt:lpstr>Philippe-Ignace Semmelweis </vt:lpstr>
      <vt:lpstr>Philippe-Ignace Semmelweis </vt:lpstr>
      <vt:lpstr>Febre peuerperal</vt:lpstr>
      <vt:lpstr>Diferenças entre os pavilhões 1 e 2</vt:lpstr>
      <vt:lpstr>PARA REFLETIR</vt:lpstr>
      <vt:lpstr>Causas propostas</vt:lpstr>
      <vt:lpstr>PROPOR AOS ALUNOS</vt:lpstr>
      <vt:lpstr>Semmelweis buscava outras causas</vt:lpstr>
      <vt:lpstr>PROPOR AOS ALUNOS</vt:lpstr>
      <vt:lpstr>Buscando as causas</vt:lpstr>
      <vt:lpstr>Contestação</vt:lpstr>
      <vt:lpstr>PROPOR AOS ALUNOS</vt:lpstr>
      <vt:lpstr>O Que se pode discutir sobre a incidência de fatores sociais e a produção de conhecimento científico a partir desse caso?</vt:lpstr>
      <vt:lpstr>Exercício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Silvia Trivelato</cp:lastModifiedBy>
  <cp:revision>70</cp:revision>
  <cp:lastPrinted>1601-01-01T00:00:00Z</cp:lastPrinted>
  <dcterms:created xsi:type="dcterms:W3CDTF">1601-01-01T00:00:00Z</dcterms:created>
  <dcterms:modified xsi:type="dcterms:W3CDTF">2017-04-02T21:14:54Z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TC010690791033</vt:lpwstr>
  </property>
</Properties>
</file>