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6E1-63AD-41E2-9F3B-0973C264E67D}" type="datetimeFigureOut">
              <a:rPr lang="pt-BR" smtClean="0"/>
              <a:pPr/>
              <a:t>17/8/2015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FBB4-E24A-4967-991E-E45CEC6A54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6E1-63AD-41E2-9F3B-0973C264E67D}" type="datetimeFigureOut">
              <a:rPr lang="pt-BR" smtClean="0"/>
              <a:pPr/>
              <a:t>17/8/2015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FBB4-E24A-4967-991E-E45CEC6A54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6E1-63AD-41E2-9F3B-0973C264E67D}" type="datetimeFigureOut">
              <a:rPr lang="pt-BR" smtClean="0"/>
              <a:pPr/>
              <a:t>17/8/2015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FBB4-E24A-4967-991E-E45CEC6A54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6E1-63AD-41E2-9F3B-0973C264E67D}" type="datetimeFigureOut">
              <a:rPr lang="pt-BR" smtClean="0"/>
              <a:pPr/>
              <a:t>17/8/2015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FBB4-E24A-4967-991E-E45CEC6A54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6E1-63AD-41E2-9F3B-0973C264E67D}" type="datetimeFigureOut">
              <a:rPr lang="pt-BR" smtClean="0"/>
              <a:pPr/>
              <a:t>17/8/2015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FBB4-E24A-4967-991E-E45CEC6A54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6E1-63AD-41E2-9F3B-0973C264E67D}" type="datetimeFigureOut">
              <a:rPr lang="pt-BR" smtClean="0"/>
              <a:pPr/>
              <a:t>17/8/2015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FBB4-E24A-4967-991E-E45CEC6A54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6E1-63AD-41E2-9F3B-0973C264E67D}" type="datetimeFigureOut">
              <a:rPr lang="pt-BR" smtClean="0"/>
              <a:pPr/>
              <a:t>17/8/2015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FBB4-E24A-4967-991E-E45CEC6A54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6E1-63AD-41E2-9F3B-0973C264E67D}" type="datetimeFigureOut">
              <a:rPr lang="pt-BR" smtClean="0"/>
              <a:pPr/>
              <a:t>17/8/2015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FBB4-E24A-4967-991E-E45CEC6A54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6E1-63AD-41E2-9F3B-0973C264E67D}" type="datetimeFigureOut">
              <a:rPr lang="pt-BR" smtClean="0"/>
              <a:pPr/>
              <a:t>17/8/2015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FBB4-E24A-4967-991E-E45CEC6A54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6E1-63AD-41E2-9F3B-0973C264E67D}" type="datetimeFigureOut">
              <a:rPr lang="pt-BR" smtClean="0"/>
              <a:pPr/>
              <a:t>17/8/2015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FBB4-E24A-4967-991E-E45CEC6A54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6E1-63AD-41E2-9F3B-0973C264E67D}" type="datetimeFigureOut">
              <a:rPr lang="pt-BR" smtClean="0"/>
              <a:pPr/>
              <a:t>17/8/2015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FBB4-E24A-4967-991E-E45CEC6A54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6C6E1-63AD-41E2-9F3B-0973C264E67D}" type="datetimeFigureOut">
              <a:rPr lang="pt-BR" smtClean="0"/>
              <a:pPr/>
              <a:t>17/8/2015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6FBB4-E24A-4967-991E-E45CEC6A54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FACULDADE DE DIREITO DA UNIVERSIDADE DE SÃO PAULO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TEORIA GERAL DO </a:t>
            </a:r>
            <a:r>
              <a:rPr lang="pt-BR" smtClean="0"/>
              <a:t>ESTADO </a:t>
            </a:r>
            <a:r>
              <a:rPr lang="pt-BR" smtClean="0"/>
              <a:t>II</a:t>
            </a:r>
            <a:endParaRPr lang="pt-BR" dirty="0" smtClean="0"/>
          </a:p>
          <a:p>
            <a:r>
              <a:rPr lang="pt-BR" dirty="0" smtClean="0"/>
              <a:t>SISTEMAS  DE  GOVERNO</a:t>
            </a:r>
          </a:p>
          <a:p>
            <a:r>
              <a:rPr lang="pt-BR" dirty="0" smtClean="0"/>
              <a:t>NOTURNO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Entende-se sistemas ou regimes de governo  as diversas formas de exercício das funções do poder, ou seja, os relacionamentos, controles,  entre os órgãos responsáveis pelas  funções executivas e legislativas.</a:t>
            </a:r>
          </a:p>
          <a:p>
            <a:r>
              <a:rPr lang="pt-BR" dirty="0" smtClean="0"/>
              <a:t> Três básicos: regime de assembléia; parlamentarismo e presidencialismo </a:t>
            </a:r>
          </a:p>
          <a:p>
            <a:r>
              <a:rPr lang="pt-BR" dirty="0" smtClean="0"/>
              <a:t>Experiências históricas construíram sistemas</a:t>
            </a:r>
          </a:p>
          <a:p>
            <a:r>
              <a:rPr lang="pt-BR" dirty="0" smtClean="0"/>
              <a:t>Híbridos.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A) Regime de Assembléia</a:t>
            </a:r>
          </a:p>
          <a:p>
            <a:r>
              <a:rPr lang="pt-BR" dirty="0" smtClean="0"/>
              <a:t>= um órgão coletivo exercendo as funções legislativas escolhe os responsáveis pelas funções executivas</a:t>
            </a:r>
          </a:p>
          <a:p>
            <a:r>
              <a:rPr lang="pt-BR" dirty="0" smtClean="0"/>
              <a:t>= Inexiste a moção de desconfiança, ou seja, a Assembléia (legislativa) não tem poderes para destituir o diretório ou comitê (executivo) que elegeu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B)  Parlamentarismo</a:t>
            </a:r>
          </a:p>
          <a:p>
            <a:r>
              <a:rPr lang="pt-BR" dirty="0" smtClean="0"/>
              <a:t>Evolução histórica longa, independente de disposições </a:t>
            </a:r>
            <a:r>
              <a:rPr lang="pt-BR" dirty="0" err="1" smtClean="0"/>
              <a:t>legais-constitucionais</a:t>
            </a:r>
            <a:endParaRPr lang="pt-BR" dirty="0" smtClean="0"/>
          </a:p>
          <a:p>
            <a:r>
              <a:rPr lang="pt-BR" dirty="0" smtClean="0"/>
              <a:t>Pensamento político liberal: J. Locke; Montesquieu = não determinante</a:t>
            </a:r>
          </a:p>
          <a:p>
            <a:r>
              <a:rPr lang="pt-BR" dirty="0" smtClean="0"/>
              <a:t>Histórico do constitucionalismo inglês</a:t>
            </a:r>
          </a:p>
          <a:p>
            <a:r>
              <a:rPr lang="pt-BR" dirty="0" smtClean="0"/>
              <a:t>Muito bem relatado por DALLARI, op.cit.,p.232 e segs.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Monarquias e Repúblicas Parlamentaristas</a:t>
            </a:r>
          </a:p>
          <a:p>
            <a:r>
              <a:rPr lang="pt-BR" dirty="0" smtClean="0"/>
              <a:t>Características =  responsabilidade política </a:t>
            </a:r>
          </a:p>
          <a:p>
            <a:r>
              <a:rPr lang="pt-BR" dirty="0"/>
              <a:t> </a:t>
            </a:r>
            <a:r>
              <a:rPr lang="pt-BR" dirty="0" smtClean="0"/>
              <a:t>                              do Chefe de governo para </a:t>
            </a:r>
          </a:p>
          <a:p>
            <a:r>
              <a:rPr lang="pt-BR" dirty="0"/>
              <a:t> </a:t>
            </a:r>
            <a:r>
              <a:rPr lang="pt-BR" dirty="0" smtClean="0"/>
              <a:t>                               com o Parlamento</a:t>
            </a:r>
          </a:p>
          <a:p>
            <a:r>
              <a:rPr lang="pt-BR" dirty="0" smtClean="0"/>
              <a:t>Moção desconfiança: Primeiro Ministro  pode ser destituído, por perda da maioria parlamentar ou por discordância no Parlamento em relação às políticas públicas  desenvolvidas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Chefia de Estado ( monarca / presidente)</a:t>
            </a:r>
          </a:p>
          <a:p>
            <a:r>
              <a:rPr lang="pt-BR" dirty="0" smtClean="0"/>
              <a:t>Representa e encarna o estado com seus interesses permanentes ( manutenção das instituições políticas = existência do estado)</a:t>
            </a:r>
          </a:p>
          <a:p>
            <a:r>
              <a:rPr lang="pt-BR" dirty="0" smtClean="0"/>
              <a:t>Chefia de Governo ( primeiro ministro)</a:t>
            </a:r>
          </a:p>
          <a:p>
            <a:r>
              <a:rPr lang="pt-BR" dirty="0"/>
              <a:t>R</a:t>
            </a:r>
            <a:r>
              <a:rPr lang="pt-BR" dirty="0" smtClean="0"/>
              <a:t>esponsável pelas políticas públicas = (pesquisa/planejamento/programas de governo/prioridades/prazos) que atendem os interesses imediatos </a:t>
            </a:r>
            <a:r>
              <a:rPr lang="pt-BR" dirty="0"/>
              <a:t>d</a:t>
            </a:r>
            <a:r>
              <a:rPr lang="pt-BR" dirty="0" smtClean="0"/>
              <a:t>o povo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C)  Presidencialismo</a:t>
            </a:r>
          </a:p>
          <a:p>
            <a:r>
              <a:rPr lang="pt-BR" dirty="0" smtClean="0"/>
              <a:t>Criação e instituição num momento histórico</a:t>
            </a:r>
          </a:p>
          <a:p>
            <a:r>
              <a:rPr lang="pt-BR" dirty="0" smtClean="0"/>
              <a:t>Coragem + vontade política</a:t>
            </a:r>
          </a:p>
          <a:p>
            <a:r>
              <a:rPr lang="pt-BR" dirty="0" smtClean="0"/>
              <a:t>Contribuição pensamento Montesquieu; Madison, </a:t>
            </a:r>
            <a:r>
              <a:rPr lang="pt-BR" dirty="0" err="1" smtClean="0"/>
              <a:t>Jay</a:t>
            </a:r>
            <a:r>
              <a:rPr lang="pt-BR" dirty="0" smtClean="0"/>
              <a:t> e Hamilton</a:t>
            </a:r>
          </a:p>
          <a:p>
            <a:r>
              <a:rPr lang="pt-BR" dirty="0" smtClean="0"/>
              <a:t>Executivo = cargo unipessoal, eletivo e temporário</a:t>
            </a:r>
          </a:p>
          <a:p>
            <a:r>
              <a:rPr lang="pt-BR" dirty="0" smtClean="0"/>
              <a:t>Poder-dever de veto dos projetos de lei aprovados pelas Casas Legislativas</a:t>
            </a:r>
          </a:p>
          <a:p>
            <a:r>
              <a:rPr lang="pt-BR" dirty="0" smtClean="0"/>
              <a:t>Responsabilidade perante o Congresso Nacional</a:t>
            </a:r>
          </a:p>
          <a:p>
            <a:r>
              <a:rPr lang="pt-BR" dirty="0"/>
              <a:t>p</a:t>
            </a:r>
            <a:r>
              <a:rPr lang="pt-BR" dirty="0" smtClean="0"/>
              <a:t>or crimes de responsabilidade ou crimes comuns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Brasil republicano adota modelo americano</a:t>
            </a:r>
          </a:p>
          <a:p>
            <a:r>
              <a:rPr lang="pt-BR" dirty="0" smtClean="0"/>
              <a:t>1787 = USA  ( art. I seções II, III,IV, VII )</a:t>
            </a:r>
          </a:p>
          <a:p>
            <a:r>
              <a:rPr lang="pt-BR" dirty="0"/>
              <a:t> </a:t>
            </a:r>
            <a:r>
              <a:rPr lang="pt-BR" dirty="0" smtClean="0"/>
              <a:t>1988 =  Vide </a:t>
            </a:r>
            <a:r>
              <a:rPr lang="pt-BR" dirty="0" err="1" smtClean="0"/>
              <a:t>arts</a:t>
            </a:r>
            <a:r>
              <a:rPr lang="pt-BR" dirty="0" smtClean="0"/>
              <a:t>. 51, I e 52 e parágrafo único</a:t>
            </a:r>
          </a:p>
          <a:p>
            <a:r>
              <a:rPr lang="pt-BR" dirty="0" smtClean="0"/>
              <a:t>Presidente não pode dissolver o  Congresso</a:t>
            </a:r>
          </a:p>
          <a:p>
            <a:r>
              <a:rPr lang="pt-BR" dirty="0" smtClean="0"/>
              <a:t>Presidente e Vice respondem por crimes políticos perante o Congresso a partir de um juízo de admissibilidade aprovado pela Câmara  será julgado pelo Senado, podendo ocorrer o impeachment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Vide na CF de 1988</a:t>
            </a:r>
          </a:p>
          <a:p>
            <a:r>
              <a:rPr lang="pt-BR" dirty="0" smtClean="0"/>
              <a:t>Sistema de controles entre as funções do poder : Legislativo, Executivo, Judiciário e Ministério Público;</a:t>
            </a:r>
          </a:p>
          <a:p>
            <a:r>
              <a:rPr lang="pt-BR" dirty="0" smtClean="0"/>
              <a:t>( </a:t>
            </a:r>
            <a:r>
              <a:rPr lang="pt-BR" dirty="0" err="1" smtClean="0"/>
              <a:t>arts</a:t>
            </a:r>
            <a:r>
              <a:rPr lang="pt-BR" dirty="0" smtClean="0"/>
              <a:t>. 48, 49, 51, 51, 66, </a:t>
            </a:r>
            <a:r>
              <a:rPr lang="pt-BR" baseline="-25000" dirty="0" smtClean="0"/>
              <a:t> 1º )</a:t>
            </a:r>
            <a:endParaRPr lang="pt-BR" dirty="0" smtClean="0"/>
          </a:p>
          <a:p>
            <a:r>
              <a:rPr lang="pt-BR" dirty="0" smtClean="0"/>
              <a:t>Atribuições do Presidente da República</a:t>
            </a:r>
          </a:p>
          <a:p>
            <a:r>
              <a:rPr lang="pt-BR" dirty="0" smtClean="0"/>
              <a:t>( </a:t>
            </a:r>
            <a:r>
              <a:rPr lang="pt-BR" dirty="0" err="1" smtClean="0"/>
              <a:t>arts</a:t>
            </a:r>
            <a:r>
              <a:rPr lang="pt-BR" dirty="0" smtClean="0"/>
              <a:t>. </a:t>
            </a:r>
            <a:r>
              <a:rPr lang="pt-BR" smtClean="0"/>
              <a:t>84, 85 )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421</Words>
  <Application>Microsoft Office PowerPoint</Application>
  <PresentationFormat>Apresentação na tela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FACULDADE DE DIREITO DA UNIVERSIDADE DE SÃO PAULO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CGA-EAJPrudente</dc:creator>
  <cp:lastModifiedBy>cga-eajprudente</cp:lastModifiedBy>
  <cp:revision>25</cp:revision>
  <dcterms:created xsi:type="dcterms:W3CDTF">2013-09-09T15:22:14Z</dcterms:created>
  <dcterms:modified xsi:type="dcterms:W3CDTF">2015-08-17T19:42:15Z</dcterms:modified>
</cp:coreProperties>
</file>