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70" r:id="rId9"/>
    <p:sldId id="264" r:id="rId10"/>
    <p:sldId id="271" r:id="rId11"/>
    <p:sldId id="265" r:id="rId12"/>
    <p:sldId id="272" r:id="rId13"/>
    <p:sldId id="269" r:id="rId14"/>
    <p:sldId id="273" r:id="rId15"/>
    <p:sldId id="266" r:id="rId16"/>
    <p:sldId id="267" r:id="rId17"/>
    <p:sldId id="274" r:id="rId18"/>
    <p:sldId id="280" r:id="rId19"/>
    <p:sldId id="277" r:id="rId20"/>
    <p:sldId id="275" r:id="rId21"/>
    <p:sldId id="28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C0CC731-D7D1-4775-8AFF-D7EECA9502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B3A1AE-F0B7-42B1-8DD2-2BA4A91BF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D6C3-2026-45E7-9570-FBB0DCB59C88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C11AFF9-0369-421D-9CDE-671EF50D0A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6ED20A-FEE2-41C1-8AB3-4CC3F251CD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3F591-2F4F-4897-929B-DD75E710A6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803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D7E3-EF47-442D-82C1-179DD2DAF84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7FD8-3CCA-466A-A265-777E18605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01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7F740-E8E7-43DE-A8BC-89735D6C6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E5657D-7976-4E77-8441-9C4684EBF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200250-2D9C-4620-9526-6CB9AAAC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305-D585-4648-B466-6A0F50D18014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99CC28-755F-4EFB-846E-1FE6DA56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5FD7C3-4805-4AC1-B8CA-0F9ABB00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5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0FBCD-D65D-413F-869E-66CC105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3D6B2F-AA14-47E0-8148-1B6F260A5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A57FA6-E9E6-44C2-9A65-0B4BCCC9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CCDD-8217-4985-8AE9-7EF27736F59B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944135-F204-4FFF-BAE8-6922E35F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41EC22-0D0E-4D18-B646-3168E2B2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97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F90C0-B7BF-4A2F-B819-DB5A53B70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2B1CAA-DDB5-40D1-834B-B7055A433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4FB2B5-EC99-4A2A-BB84-4F3A69CF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DEA-3093-45A2-A527-3F370EA84B0E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F23560-1A0E-4677-A605-55FDC80B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9FC00F-041C-444A-9B35-AAC6B49C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3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FFBA4-2EBA-4759-ABF0-71BC7F12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CD3C9B-A71A-4C10-A999-1292CD079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C645D1-B697-4AC7-AADC-95B7BFD0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A671-C9FF-46AB-B339-2FEC61B5B502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0D71FE-F2FD-4699-B3A2-D9E157D1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F28061-3C24-44DB-9AAF-EB1BE683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28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A870D-4F24-439E-BFC1-1C19C7B1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791D6F-9BDA-4061-8A84-4761ED104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4ED1F3-5F91-47E5-A700-502F2ABB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84E9-E0D6-4F76-A250-9E76A550C4AE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C55B42-F7F8-4B35-B14A-8610B745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B85AA6-EDFC-48FC-8E12-7F77DF24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7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D4423-3E5F-438E-ACB1-AF3AE8E0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0B5AC2-81C9-47F5-9151-A18A8196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F14660-FB4D-45BC-9771-133240B7C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64411C-169F-4C2C-9EBE-D1388B9D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7C1E-7418-4FB3-B24F-01E622BA9BD5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B8AEF9-A8CC-44FE-8413-634217E4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315FDC-653B-42B1-9A44-379E1D96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7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C3998-9E2D-44C2-90CA-15609F3A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D15997-1F1A-4BD2-8309-1C66C0B1A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86A20D-5366-43D1-9A9A-439828D59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89BD3D-78A4-4A07-8084-6C61DDBA5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6A68DD-0134-4149-B555-451663CDE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0E9665-42F8-40EE-9A9A-44B2516B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6E04-2734-4478-9CDF-4F52AEC6E8D7}" type="datetime1">
              <a:rPr lang="pt-BR" smtClean="0"/>
              <a:t>20/09/2017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623D4C-CE58-4C75-A80C-F1DB5D5A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35BC0B7-D4C5-4A0E-B793-7CC92EDF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17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61828-E31A-4023-A17C-FC3922B0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4D009F-5C3C-4A73-B63E-91ABB285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54D-3E2E-4B58-8BD4-609D429EA9C5}" type="datetime1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213C1D-8217-4DE3-B5A7-77936C46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D7A6A2-2557-4432-B848-F96B1C5B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44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6460AA-C04F-4DFC-B85C-F842C9B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9D6B-3D58-4A4E-AB87-ED15E1EEC675}" type="datetime1">
              <a:rPr lang="pt-BR" smtClean="0"/>
              <a:t>20/09/2017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2C37ABC-5B97-4B26-88F0-2B6FBE6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DB8F9F-4753-497E-96DC-3D1ED7B1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55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504F2-05D7-4B86-BF62-AE22EB38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F70919-FDB5-4955-A04D-92D3807FB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DB755E-60F5-44B3-9CBA-36358F8AE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75D4BB-8CBD-4644-A914-8696C02C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7043-F4F5-4D99-9186-AA9A4679C46B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91BCC9-1EE7-44AC-8850-D68C6F3A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C3C95F-D330-408A-A8C5-9F0DFE56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05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33962-F14D-4272-B0D4-28DE864E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246009-B647-4867-961C-123BC091B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EA5C42-11F2-4649-A35F-E34650B81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BDA267-2A3C-4537-926E-0E5FA3E2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B4817C-E540-49C6-A137-3DAF403A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C0A607-19A3-4EAE-A703-12555F09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62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D82617-2DDF-4243-BDEB-417D0E6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0AC0B4-1D1B-4005-B116-0EE4862CF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1D24F3-C40A-4DAB-86A3-F4D9E7961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69D35-0DC4-4536-85EA-39365A79DDF5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61BD24-3117-415A-84CE-FD849191C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/>
              <a:t>DEF0527 - Planejamento tributário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2EF88C-6146-41C4-9F15-31EACA1FA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F95D-1C9D-43ED-9C76-6F432FC6D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59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B2F2BD3-C7D6-4D62-80D4-778C419E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34575"/>
            <a:ext cx="10515600" cy="517796"/>
          </a:xfrm>
        </p:spPr>
        <p:txBody>
          <a:bodyPr>
            <a:noAutofit/>
          </a:bodyPr>
          <a:lstStyle/>
          <a:p>
            <a:r>
              <a:rPr lang="pt-BR" sz="4800" dirty="0">
                <a:ea typeface="Verdana" panose="020B0604030504040204" pitchFamily="34" charset="0"/>
                <a:cs typeface="Verdana" panose="020B0604030504040204" pitchFamily="34" charset="0"/>
              </a:rPr>
              <a:t>DEF0527 - Planejamento tributário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C25CD5F-7BD7-425D-9466-142A3FEB0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5900"/>
            <a:ext cx="10515600" cy="178362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Henrique Contarelli Lamonica, 8046340</a:t>
            </a:r>
          </a:p>
          <a:p>
            <a:r>
              <a:rPr lang="pt-BR" dirty="0"/>
              <a:t>Murilo T. Simões, 4432340</a:t>
            </a:r>
          </a:p>
          <a:p>
            <a:r>
              <a:rPr lang="pt-BR" dirty="0"/>
              <a:t>Victor Cavalieri </a:t>
            </a:r>
            <a:r>
              <a:rPr lang="pt-BR" dirty="0" err="1"/>
              <a:t>Zampolo</a:t>
            </a:r>
            <a:r>
              <a:rPr lang="pt-BR" dirty="0"/>
              <a:t>, 8592037</a:t>
            </a:r>
          </a:p>
          <a:p>
            <a:r>
              <a:rPr lang="pt-BR" dirty="0"/>
              <a:t>Thiago de Oliveira Andrade, 8045804</a:t>
            </a:r>
          </a:p>
          <a:p>
            <a:r>
              <a:rPr lang="pt-BR" dirty="0"/>
              <a:t>Matheus Peixoto </a:t>
            </a:r>
            <a:r>
              <a:rPr lang="pt-BR" dirty="0" err="1"/>
              <a:t>Behrends</a:t>
            </a:r>
            <a:r>
              <a:rPr lang="pt-BR" dirty="0"/>
              <a:t>, 8592170</a:t>
            </a:r>
          </a:p>
          <a:p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A409E17-7C93-4C7E-82B9-FE4D103FE037}"/>
              </a:ext>
            </a:extLst>
          </p:cNvPr>
          <p:cNvCxnSpPr/>
          <p:nvPr/>
        </p:nvCxnSpPr>
        <p:spPr>
          <a:xfrm>
            <a:off x="969818" y="3422073"/>
            <a:ext cx="1021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95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10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Avaliada: Estrutura  Societária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ED5B77-76FB-4CE2-A85D-3A3217562093}"/>
              </a:ext>
            </a:extLst>
          </p:cNvPr>
          <p:cNvSpPr txBox="1"/>
          <p:nvPr/>
        </p:nvSpPr>
        <p:spPr>
          <a:xfrm>
            <a:off x="838197" y="1153894"/>
            <a:ext cx="853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3: incorporação de ações da Tratores Brasileiros SA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D75133-D7B7-4342-9062-4E3A5023810C}"/>
              </a:ext>
            </a:extLst>
          </p:cNvPr>
          <p:cNvSpPr txBox="1"/>
          <p:nvPr/>
        </p:nvSpPr>
        <p:spPr>
          <a:xfrm>
            <a:off x="7342154" y="1910798"/>
            <a:ext cx="4627419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Benefícios: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Aproveitamento dos prejuízos fiscais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Aquisição do </a:t>
            </a:r>
            <a:r>
              <a:rPr lang="pt-BR" sz="2000" i="1" dirty="0"/>
              <a:t>know-how</a:t>
            </a:r>
            <a:endParaRPr lang="pt-BR" sz="2000" dirty="0"/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Manutenção da marca “Tratores Brasileiros”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Deficiências: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O fisco pode considerar que há ganho de capital por parte dos </a:t>
            </a:r>
            <a:r>
              <a:rPr lang="pt-BR" sz="2000" b="1" dirty="0"/>
              <a:t>Sócios BR 1 e 2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A extinção do estabelecimento no RS poderá ensejar o reconhecimento de falta de propósito negocial na aquisição da </a:t>
            </a:r>
            <a:r>
              <a:rPr lang="pt-BR" sz="2000" dirty="0" err="1"/>
              <a:t>Speed</a:t>
            </a:r>
            <a:r>
              <a:rPr lang="pt-BR" sz="2000" dirty="0"/>
              <a:t> Tratores SA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F9A4F19-D2D5-4ABB-847F-D6078B2F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551" b="18615"/>
          <a:stretch/>
        </p:blipFill>
        <p:spPr>
          <a:xfrm>
            <a:off x="1645441" y="1814921"/>
            <a:ext cx="4889470" cy="4472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878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11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Avaliada: Estrutura  Societária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ED5B77-76FB-4CE2-A85D-3A3217562093}"/>
              </a:ext>
            </a:extLst>
          </p:cNvPr>
          <p:cNvSpPr txBox="1"/>
          <p:nvPr/>
        </p:nvSpPr>
        <p:spPr>
          <a:xfrm>
            <a:off x="838197" y="1153894"/>
            <a:ext cx="853650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4: estrutura societária final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D75133-D7B7-4342-9062-4E3A5023810C}"/>
              </a:ext>
            </a:extLst>
          </p:cNvPr>
          <p:cNvSpPr txBox="1"/>
          <p:nvPr/>
        </p:nvSpPr>
        <p:spPr>
          <a:xfrm>
            <a:off x="7342154" y="1910798"/>
            <a:ext cx="462741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Criação da </a:t>
            </a:r>
            <a:r>
              <a:rPr lang="pt-BR" sz="2000" b="1" dirty="0"/>
              <a:t>Novos Tratores LTDA</a:t>
            </a:r>
            <a:r>
              <a:rPr lang="pt-BR" sz="2000" dirty="0"/>
              <a:t>, tendo como sócios </a:t>
            </a:r>
            <a:r>
              <a:rPr lang="pt-BR" sz="2000" b="1" dirty="0"/>
              <a:t>John </a:t>
            </a:r>
            <a:r>
              <a:rPr lang="pt-BR" sz="2000" b="1" dirty="0" err="1"/>
              <a:t>Clever</a:t>
            </a:r>
            <a:r>
              <a:rPr lang="pt-BR" sz="2000" dirty="0"/>
              <a:t> e </a:t>
            </a:r>
            <a:r>
              <a:rPr lang="pt-BR" sz="2000" b="1" dirty="0" err="1"/>
              <a:t>Speed</a:t>
            </a:r>
            <a:r>
              <a:rPr lang="pt-BR" sz="2000" b="1" dirty="0"/>
              <a:t> Tratores SA</a:t>
            </a:r>
            <a:endParaRPr lang="pt-BR" sz="2000" dirty="0"/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Criação da </a:t>
            </a:r>
            <a:r>
              <a:rPr lang="pt-BR" sz="2000" b="1" dirty="0"/>
              <a:t>Tratores – Prestadora de Serviços LTDA</a:t>
            </a:r>
            <a:r>
              <a:rPr lang="pt-BR" sz="2000" dirty="0"/>
              <a:t>, tendo como sócios a </a:t>
            </a:r>
            <a:r>
              <a:rPr lang="pt-BR" sz="2000" b="1" dirty="0" err="1"/>
              <a:t>Speed</a:t>
            </a:r>
            <a:r>
              <a:rPr lang="pt-BR" sz="2000" b="1" dirty="0"/>
              <a:t> Tratores SA </a:t>
            </a:r>
            <a:r>
              <a:rPr lang="pt-BR" sz="2000" dirty="0"/>
              <a:t>e o </a:t>
            </a:r>
            <a:r>
              <a:rPr lang="pt-BR" sz="2000" b="1" dirty="0"/>
              <a:t>Filho JC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Será firmado Acordo de Acionistas para distribuição de resultados desigual na </a:t>
            </a:r>
            <a:r>
              <a:rPr lang="pt-BR" sz="2000" b="1" dirty="0" err="1"/>
              <a:t>Speed</a:t>
            </a:r>
            <a:r>
              <a:rPr lang="pt-BR" sz="2000" b="1" dirty="0"/>
              <a:t> Tratores SA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21ADF9-6436-42C4-A61F-3FF225F55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" b="20045"/>
          <a:stretch/>
        </p:blipFill>
        <p:spPr>
          <a:xfrm>
            <a:off x="792327" y="1910798"/>
            <a:ext cx="6492545" cy="4144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428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12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Avaliada: Estrutura  Societária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ED5B77-76FB-4CE2-A85D-3A3217562093}"/>
              </a:ext>
            </a:extLst>
          </p:cNvPr>
          <p:cNvSpPr txBox="1"/>
          <p:nvPr/>
        </p:nvSpPr>
        <p:spPr>
          <a:xfrm>
            <a:off x="838197" y="1153894"/>
            <a:ext cx="853650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4: estrutura societária final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21ADF9-6436-42C4-A61F-3FF225F55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" b="20045"/>
          <a:stretch/>
        </p:blipFill>
        <p:spPr>
          <a:xfrm>
            <a:off x="792327" y="1910798"/>
            <a:ext cx="6492545" cy="4144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8DF7B3-B53B-42C8-A76A-C1AA28E9F715}"/>
              </a:ext>
            </a:extLst>
          </p:cNvPr>
          <p:cNvSpPr txBox="1"/>
          <p:nvPr/>
        </p:nvSpPr>
        <p:spPr>
          <a:xfrm>
            <a:off x="7342154" y="1910798"/>
            <a:ext cx="4603103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Benefícios: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i="1" dirty="0" err="1"/>
              <a:t>Cost</a:t>
            </a:r>
            <a:r>
              <a:rPr lang="pt-BR" sz="2000" i="1" dirty="0"/>
              <a:t> </a:t>
            </a:r>
            <a:r>
              <a:rPr lang="pt-BR" sz="2000" i="1" dirty="0" err="1"/>
              <a:t>Sharing</a:t>
            </a:r>
            <a:r>
              <a:rPr lang="pt-BR" sz="2000" i="1" dirty="0"/>
              <a:t> </a:t>
            </a:r>
            <a:r>
              <a:rPr lang="pt-BR" sz="2000" b="1" dirty="0"/>
              <a:t>Tratores – Prestadora</a:t>
            </a:r>
            <a:r>
              <a:rPr lang="pt-BR" sz="2000" dirty="0"/>
              <a:t> (...)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A divisão entre as entidades poderá permitir a opção pelo regime de lucro presumido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Deficiências: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Risco tributário na caracterização de </a:t>
            </a:r>
            <a:r>
              <a:rPr lang="pt-BR" sz="2000" i="1" dirty="0" err="1"/>
              <a:t>Cost</a:t>
            </a:r>
            <a:r>
              <a:rPr lang="pt-BR" sz="2000" i="1" dirty="0"/>
              <a:t> </a:t>
            </a:r>
            <a:r>
              <a:rPr lang="pt-BR" sz="2000" i="1" dirty="0" err="1"/>
              <a:t>Sharing</a:t>
            </a:r>
            <a:endParaRPr lang="pt-BR" sz="2000" i="1" dirty="0"/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Alto capital social da </a:t>
            </a:r>
            <a:r>
              <a:rPr lang="pt-BR" sz="2000" b="1" dirty="0"/>
              <a:t>Tratores – Prestadora</a:t>
            </a:r>
            <a:r>
              <a:rPr lang="pt-BR" sz="2000" dirty="0"/>
              <a:t> (...)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Complicações na integralização do </a:t>
            </a:r>
            <a:r>
              <a:rPr lang="pt-BR" sz="2000" i="1" dirty="0"/>
              <a:t>know-how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5157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13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Avaliada: Estrutura  Societária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ED5B77-76FB-4CE2-A85D-3A3217562093}"/>
              </a:ext>
            </a:extLst>
          </p:cNvPr>
          <p:cNvSpPr txBox="1"/>
          <p:nvPr/>
        </p:nvSpPr>
        <p:spPr>
          <a:xfrm>
            <a:off x="838197" y="1153894"/>
            <a:ext cx="853650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5: extinção da Tratores Brasileiros SA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D75133-D7B7-4342-9062-4E3A5023810C}"/>
              </a:ext>
            </a:extLst>
          </p:cNvPr>
          <p:cNvSpPr txBox="1"/>
          <p:nvPr/>
        </p:nvSpPr>
        <p:spPr>
          <a:xfrm>
            <a:off x="7342154" y="2271943"/>
            <a:ext cx="4627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Após 1 ano de atividades vendendo apenas 1 trator por mês, é extinta a </a:t>
            </a:r>
            <a:r>
              <a:rPr lang="pt-BR" sz="2000" b="1" dirty="0"/>
              <a:t>Tratores Brasileiros SA</a:t>
            </a:r>
            <a:endParaRPr lang="pt-BR" sz="2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5FEA3E-C853-484C-AA85-038FDD25C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" t="2448" r="1" b="23003"/>
          <a:stretch/>
        </p:blipFill>
        <p:spPr>
          <a:xfrm>
            <a:off x="838197" y="1910798"/>
            <a:ext cx="6331664" cy="337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09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14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Avaliada: Estrutura  Societária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ED5B77-76FB-4CE2-A85D-3A3217562093}"/>
              </a:ext>
            </a:extLst>
          </p:cNvPr>
          <p:cNvSpPr txBox="1"/>
          <p:nvPr/>
        </p:nvSpPr>
        <p:spPr>
          <a:xfrm>
            <a:off x="838197" y="1153894"/>
            <a:ext cx="853650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5: extinção da Tratores Brasileiros SA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5FEA3E-C853-484C-AA85-038FDD25C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" t="2448" r="1" b="23003"/>
          <a:stretch/>
        </p:blipFill>
        <p:spPr>
          <a:xfrm>
            <a:off x="838197" y="1910798"/>
            <a:ext cx="6331664" cy="337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075AE15-1F55-4F45-BF77-ACB2D62E6773}"/>
              </a:ext>
            </a:extLst>
          </p:cNvPr>
          <p:cNvSpPr txBox="1"/>
          <p:nvPr/>
        </p:nvSpPr>
        <p:spPr>
          <a:xfrm>
            <a:off x="7342154" y="1908979"/>
            <a:ext cx="4627419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Benefícios: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Aproveitamento dos prejuízos fiscais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Aquisição do </a:t>
            </a:r>
            <a:r>
              <a:rPr lang="pt-BR" sz="2000" i="1" dirty="0"/>
              <a:t>know-how</a:t>
            </a:r>
            <a:endParaRPr lang="pt-BR" sz="2000" dirty="0"/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Manutenção da marca “Tratores Brasileiros”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Deficiências: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O fisco pode considerar que há ganho de capital por parte dos </a:t>
            </a:r>
            <a:r>
              <a:rPr lang="pt-BR" sz="2000" b="1" dirty="0"/>
              <a:t>Sócios BR 1 e 2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A extinção do estabelecimento no RS poderá ensejar o reconhecimento de falta de propósito negocial na aquisição da </a:t>
            </a:r>
            <a:r>
              <a:rPr lang="pt-BR" sz="2000" dirty="0" err="1"/>
              <a:t>Speed</a:t>
            </a:r>
            <a:r>
              <a:rPr lang="pt-BR" sz="2000" dirty="0"/>
              <a:t> Tratores SA </a:t>
            </a:r>
          </a:p>
        </p:txBody>
      </p:sp>
    </p:spTree>
    <p:extLst>
      <p:ext uri="{BB962C8B-B14F-4D97-AF65-F5344CB8AC3E}">
        <p14:creationId xmlns:p14="http://schemas.microsoft.com/office/powerpoint/2010/main" val="80242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15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Avaliada: Estrutura  Produtiva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Zoom de Slide 11">
                <a:extLst>
                  <a:ext uri="{FF2B5EF4-FFF2-40B4-BE49-F238E27FC236}">
                    <a16:creationId xmlns:a16="http://schemas.microsoft.com/office/drawing/2014/main" id="{8627EFCE-2241-458E-9C7D-047DD8F30E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7503931"/>
                  </p:ext>
                </p:extLst>
              </p:nvPr>
            </p:nvGraphicFramePr>
            <p:xfrm>
              <a:off x="838199" y="1359528"/>
              <a:ext cx="6872204" cy="3865615"/>
            </p:xfrm>
            <a:graphic>
              <a:graphicData uri="http://schemas.microsoft.com/office/powerpoint/2016/slidezoom">
                <pslz:sldZm>
                  <pslz:sldZmObj sldId="267" cId="882822595">
                    <pslz:zmPr id="{796BB5B2-B03B-488A-8C43-441E860C36C1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72204" cy="38656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Zoom de Slide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627EFCE-2241-458E-9C7D-047DD8F30E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8199" y="1359528"/>
                <a:ext cx="6872204" cy="386561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FC21220D-9562-450A-AE56-A1B35F632064}"/>
              </a:ext>
            </a:extLst>
          </p:cNvPr>
          <p:cNvSpPr txBox="1"/>
          <p:nvPr/>
        </p:nvSpPr>
        <p:spPr>
          <a:xfrm>
            <a:off x="7710403" y="2050037"/>
            <a:ext cx="4349339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Benefícios: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Programas de Incentivo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i="1" dirty="0" err="1"/>
              <a:t>Cost</a:t>
            </a:r>
            <a:r>
              <a:rPr lang="pt-BR" sz="2000" i="1" dirty="0"/>
              <a:t> </a:t>
            </a:r>
            <a:r>
              <a:rPr lang="pt-BR" sz="2000" i="1" dirty="0" err="1"/>
              <a:t>Sharing</a:t>
            </a:r>
            <a:endParaRPr lang="pt-BR" sz="2000" i="1" dirty="0"/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Dedução de despesas em transporte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Deficiências: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Fragilidade dos programas de incentivo, em especial do PE.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Risco tributário da venda a baixo custo dos tratores entre a</a:t>
            </a:r>
            <a:r>
              <a:rPr lang="pt-BR" sz="2000" b="1" dirty="0"/>
              <a:t> </a:t>
            </a:r>
            <a:r>
              <a:rPr lang="pt-BR" sz="2000" b="1" dirty="0" err="1"/>
              <a:t>Speed</a:t>
            </a:r>
            <a:r>
              <a:rPr lang="pt-BR" sz="2000" b="1" dirty="0"/>
              <a:t> </a:t>
            </a:r>
            <a:r>
              <a:rPr lang="pt-BR" sz="2000" dirty="0"/>
              <a:t>e a </a:t>
            </a:r>
            <a:r>
              <a:rPr lang="pt-BR" sz="2000" b="1" dirty="0"/>
              <a:t>Novos Tratores</a:t>
            </a:r>
            <a:endParaRPr lang="pt-BR" sz="2000" dirty="0"/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Aumento do custo logístico em 5%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5239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16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3" name="Botão de Ação: Voltar ou Anterior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CC0CAA2-DF7E-44D6-A6D1-59E2B3A169EF}"/>
              </a:ext>
            </a:extLst>
          </p:cNvPr>
          <p:cNvSpPr/>
          <p:nvPr/>
        </p:nvSpPr>
        <p:spPr>
          <a:xfrm>
            <a:off x="10044792" y="5262509"/>
            <a:ext cx="681264" cy="653143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BCE9CF4-1535-4694-9CB3-D9650112710C}"/>
              </a:ext>
            </a:extLst>
          </p:cNvPr>
          <p:cNvSpPr txBox="1"/>
          <p:nvPr/>
        </p:nvSpPr>
        <p:spPr>
          <a:xfrm>
            <a:off x="9982200" y="4821811"/>
            <a:ext cx="85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000" dirty="0"/>
              <a:t>Voltar</a:t>
            </a:r>
            <a:endParaRPr lang="pt-BR" sz="20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0419BC-06C9-4BB0-9A21-E2AA0CCD5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36"/>
          <a:stretch/>
        </p:blipFill>
        <p:spPr>
          <a:xfrm>
            <a:off x="1771650" y="339411"/>
            <a:ext cx="6838950" cy="57965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282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21/09/2017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17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Nossa Proposta: Estrutura Societária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C21220D-9562-450A-AE56-A1B35F632064}"/>
              </a:ext>
            </a:extLst>
          </p:cNvPr>
          <p:cNvSpPr txBox="1"/>
          <p:nvPr/>
        </p:nvSpPr>
        <p:spPr>
          <a:xfrm>
            <a:off x="7668490" y="1976578"/>
            <a:ext cx="434933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/>
              <a:t>John </a:t>
            </a:r>
            <a:r>
              <a:rPr lang="pt-BR" sz="2400" b="1" dirty="0" err="1"/>
              <a:t>Clever</a:t>
            </a:r>
            <a:r>
              <a:rPr lang="pt-BR" sz="2400" dirty="0"/>
              <a:t> adquire a totalidade da </a:t>
            </a:r>
            <a:r>
              <a:rPr lang="pt-BR" sz="2400" b="1" dirty="0" err="1"/>
              <a:t>Speed</a:t>
            </a:r>
            <a:r>
              <a:rPr lang="pt-BR" sz="2400" b="1" dirty="0"/>
              <a:t> Combine </a:t>
            </a:r>
            <a:r>
              <a:rPr lang="pt-BR" sz="2400" b="1" dirty="0" err="1"/>
              <a:t>Harvester</a:t>
            </a:r>
            <a:r>
              <a:rPr lang="pt-BR" sz="2400" b="1" dirty="0"/>
              <a:t> LTDA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400" b="1" dirty="0"/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Posteriormente, </a:t>
            </a:r>
            <a:r>
              <a:rPr lang="pt-BR" sz="2400" b="1" dirty="0"/>
              <a:t>John </a:t>
            </a:r>
            <a:r>
              <a:rPr lang="pt-BR" sz="2400" b="1" dirty="0" err="1"/>
              <a:t>Clever</a:t>
            </a:r>
            <a:r>
              <a:rPr lang="pt-BR" sz="2400" b="1" dirty="0"/>
              <a:t> </a:t>
            </a:r>
            <a:r>
              <a:rPr lang="pt-BR" sz="2400" dirty="0"/>
              <a:t>faz o aporte de R$ 999 milhões na </a:t>
            </a:r>
            <a:r>
              <a:rPr lang="pt-BR" sz="2400" b="1" dirty="0" err="1"/>
              <a:t>Speed</a:t>
            </a:r>
            <a:r>
              <a:rPr lang="pt-BR" sz="2400" b="1" dirty="0"/>
              <a:t> Combine </a:t>
            </a:r>
            <a:r>
              <a:rPr lang="pt-BR" sz="2400" b="1" dirty="0" err="1"/>
              <a:t>Harvester</a:t>
            </a:r>
            <a:r>
              <a:rPr lang="pt-BR" sz="2400" b="1" dirty="0"/>
              <a:t> LTDA</a:t>
            </a:r>
            <a:endParaRPr lang="pt-BR" sz="2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B6742C8-D83D-4DCA-A633-9182B1C3A9D4}"/>
              </a:ext>
            </a:extLst>
          </p:cNvPr>
          <p:cNvSpPr txBox="1"/>
          <p:nvPr/>
        </p:nvSpPr>
        <p:spPr>
          <a:xfrm>
            <a:off x="838198" y="1153894"/>
            <a:ext cx="714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1: aquisição da </a:t>
            </a:r>
            <a:r>
              <a:rPr lang="pt-BR" sz="2400" b="1" dirty="0" err="1"/>
              <a:t>Speed</a:t>
            </a:r>
            <a:r>
              <a:rPr lang="pt-BR" sz="2400" b="1" dirty="0"/>
              <a:t> Combine </a:t>
            </a:r>
            <a:r>
              <a:rPr lang="pt-BR" sz="2400" b="1" dirty="0" err="1"/>
              <a:t>Harvester</a:t>
            </a:r>
            <a:r>
              <a:rPr lang="pt-BR" sz="2400" b="1" dirty="0"/>
              <a:t> LTDA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E3D7EC6-520E-4A6B-BF03-4EC9B8678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7" b="27706"/>
          <a:stretch/>
        </p:blipFill>
        <p:spPr>
          <a:xfrm>
            <a:off x="838198" y="1800225"/>
            <a:ext cx="6210437" cy="348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412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21/09/2017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18</a:t>
            </a:fld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Nossa Proposta: Estrutura Societária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C21220D-9562-450A-AE56-A1B35F632064}"/>
              </a:ext>
            </a:extLst>
          </p:cNvPr>
          <p:cNvSpPr txBox="1"/>
          <p:nvPr/>
        </p:nvSpPr>
        <p:spPr>
          <a:xfrm>
            <a:off x="7668490" y="1976578"/>
            <a:ext cx="43493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 err="1"/>
              <a:t>Speed</a:t>
            </a:r>
            <a:r>
              <a:rPr lang="pt-BR" sz="2000" b="1" dirty="0"/>
              <a:t> Combine </a:t>
            </a:r>
            <a:r>
              <a:rPr lang="pt-BR" sz="2000" b="1" dirty="0" err="1"/>
              <a:t>Harvester</a:t>
            </a:r>
            <a:r>
              <a:rPr lang="pt-BR" sz="2000" b="1" dirty="0"/>
              <a:t> LTDA </a:t>
            </a:r>
            <a:r>
              <a:rPr lang="pt-BR" sz="2000" dirty="0"/>
              <a:t>adquire a </a:t>
            </a:r>
            <a:r>
              <a:rPr lang="pt-BR" sz="2000" b="1" dirty="0"/>
              <a:t>Tratores Brasileiros LTDA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Os </a:t>
            </a:r>
            <a:r>
              <a:rPr lang="pt-BR" sz="2000" b="1" dirty="0"/>
              <a:t>Sócios BR 1 e 2</a:t>
            </a:r>
            <a:r>
              <a:rPr lang="pt-BR" sz="2000" dirty="0"/>
              <a:t> são remunerados com 1/3 das quotas da </a:t>
            </a:r>
            <a:r>
              <a:rPr lang="pt-BR" sz="2000" b="1" dirty="0" err="1"/>
              <a:t>Speed</a:t>
            </a:r>
            <a:r>
              <a:rPr lang="pt-BR" sz="2000" b="1" dirty="0"/>
              <a:t> Combine </a:t>
            </a:r>
            <a:r>
              <a:rPr lang="pt-BR" sz="2000" b="1" dirty="0" err="1"/>
              <a:t>Harvester</a:t>
            </a:r>
            <a:r>
              <a:rPr lang="pt-BR" sz="2000" b="1" dirty="0"/>
              <a:t> LTDA </a:t>
            </a:r>
            <a:r>
              <a:rPr lang="pt-BR" sz="2000" dirty="0"/>
              <a:t>cada.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B6742C8-D83D-4DCA-A633-9182B1C3A9D4}"/>
              </a:ext>
            </a:extLst>
          </p:cNvPr>
          <p:cNvSpPr txBox="1"/>
          <p:nvPr/>
        </p:nvSpPr>
        <p:spPr>
          <a:xfrm>
            <a:off x="838198" y="1153894"/>
            <a:ext cx="820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2: aquisição da Tratores Brasileiros LTDA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8FBBF3-F880-43C8-A04B-D9FB3736D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00" b="15870"/>
          <a:stretch/>
        </p:blipFill>
        <p:spPr>
          <a:xfrm>
            <a:off x="1823171" y="1857726"/>
            <a:ext cx="4923993" cy="4279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149C710-DDA7-4511-A356-C8BBB282739A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B6E8029-475F-4B60-A52B-56BDA976DBD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Proposta da Consultoria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72928B0C-A49D-4DAC-B456-725D346F3F95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Nossa Proposta </a:t>
            </a:r>
          </a:p>
        </p:txBody>
      </p:sp>
    </p:spTree>
    <p:extLst>
      <p:ext uri="{BB962C8B-B14F-4D97-AF65-F5344CB8AC3E}">
        <p14:creationId xmlns:p14="http://schemas.microsoft.com/office/powerpoint/2010/main" val="2559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21/09/2017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19</a:t>
            </a:fld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Nossa Proposta: Estrutura Societária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C21220D-9562-450A-AE56-A1B35F632064}"/>
              </a:ext>
            </a:extLst>
          </p:cNvPr>
          <p:cNvSpPr txBox="1"/>
          <p:nvPr/>
        </p:nvSpPr>
        <p:spPr>
          <a:xfrm>
            <a:off x="7668490" y="1976578"/>
            <a:ext cx="434933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Benefícios: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Aproveitamento da isenção do ganho de capital dos </a:t>
            </a:r>
            <a:r>
              <a:rPr lang="pt-BR" sz="2000" b="1" dirty="0"/>
              <a:t>Sócios BR 1 e 2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Aproveitamento do prejuízo fiscal da </a:t>
            </a:r>
            <a:r>
              <a:rPr lang="pt-BR" sz="2000" b="1" dirty="0" err="1"/>
              <a:t>Speed</a:t>
            </a:r>
            <a:r>
              <a:rPr lang="pt-BR" sz="2000" b="1" dirty="0"/>
              <a:t> Combine </a:t>
            </a:r>
            <a:r>
              <a:rPr lang="pt-BR" sz="2000" b="1" dirty="0" err="1"/>
              <a:t>Harvester</a:t>
            </a:r>
            <a:r>
              <a:rPr lang="pt-BR" sz="2000" b="1" dirty="0"/>
              <a:t> LTDA</a:t>
            </a:r>
            <a:endParaRPr lang="pt-BR" sz="2000" dirty="0"/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Não há risco de não reconhecimento de propósito negocial na operação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Deficiências:</a:t>
            </a:r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Opcional: criação da </a:t>
            </a:r>
            <a:r>
              <a:rPr lang="pt-BR" sz="2000" b="1" dirty="0"/>
              <a:t>Tratores – Prestadora de Serviços</a:t>
            </a:r>
            <a:r>
              <a:rPr lang="pt-BR" sz="2000" dirty="0"/>
              <a:t>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B6742C8-D83D-4DCA-A633-9182B1C3A9D4}"/>
              </a:ext>
            </a:extLst>
          </p:cNvPr>
          <p:cNvSpPr txBox="1"/>
          <p:nvPr/>
        </p:nvSpPr>
        <p:spPr>
          <a:xfrm>
            <a:off x="838198" y="1153894"/>
            <a:ext cx="820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2: aquisição da Tratores Brasileiros LTDA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8FBBF3-F880-43C8-A04B-D9FB3736D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00" b="15870"/>
          <a:stretch/>
        </p:blipFill>
        <p:spPr>
          <a:xfrm>
            <a:off x="1823171" y="1857726"/>
            <a:ext cx="4923993" cy="4279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149C710-DDA7-4511-A356-C8BBB282739A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B6E8029-475F-4B60-A52B-56BDA976DBD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Proposta da Consultoria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72928B0C-A49D-4DAC-B456-725D346F3F95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Nossa Proposta </a:t>
            </a:r>
          </a:p>
        </p:txBody>
      </p:sp>
    </p:spTree>
    <p:extLst>
      <p:ext uri="{BB962C8B-B14F-4D97-AF65-F5344CB8AC3E}">
        <p14:creationId xmlns:p14="http://schemas.microsoft.com/office/powerpoint/2010/main" val="334165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4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1">
            <a:extLst>
              <a:ext uri="{FF2B5EF4-FFF2-40B4-BE49-F238E27FC236}">
                <a16:creationId xmlns:a16="http://schemas.microsoft.com/office/drawing/2014/main" id="{03E05151-7F87-43D7-A0CF-62225127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543175"/>
            <a:ext cx="4983480" cy="2397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8C192AA8-45A4-4D91-B095-018CB1D82128}"/>
              </a:ext>
            </a:extLst>
          </p:cNvPr>
          <p:cNvSpPr/>
          <p:nvPr/>
        </p:nvSpPr>
        <p:spPr>
          <a:xfrm>
            <a:off x="6838950" y="2316480"/>
            <a:ext cx="4343400" cy="47082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Situação Atual e Objetivos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EFEC7A9E-FE2F-45D1-8E7D-A9C8CCEECB53}"/>
              </a:ext>
            </a:extLst>
          </p:cNvPr>
          <p:cNvSpPr/>
          <p:nvPr/>
        </p:nvSpPr>
        <p:spPr>
          <a:xfrm>
            <a:off x="6838950" y="3187873"/>
            <a:ext cx="4343400" cy="47082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da Consultoria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FF3654F5-6290-4983-B98E-48634A89CB2E}"/>
              </a:ext>
            </a:extLst>
          </p:cNvPr>
          <p:cNvSpPr/>
          <p:nvPr/>
        </p:nvSpPr>
        <p:spPr>
          <a:xfrm>
            <a:off x="6838950" y="4059266"/>
            <a:ext cx="4343400" cy="47082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Nossa Proposta </a:t>
            </a:r>
          </a:p>
        </p:txBody>
      </p:sp>
      <p:sp>
        <p:nvSpPr>
          <p:cNvPr id="32" name="Espaço Reservado para Número de Slide 11">
            <a:extLst>
              <a:ext uri="{FF2B5EF4-FFF2-40B4-BE49-F238E27FC236}">
                <a16:creationId xmlns:a16="http://schemas.microsoft.com/office/drawing/2014/main" id="{8F7E3B4F-5A1F-47C7-BFDC-A13BC11E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9CF95D-1C9D-43ED-9C76-6F432FC6D7E1}" type="slidenum">
              <a:rPr lang="pt-BR" smtClean="0"/>
              <a:t>2</a:t>
            </a:fld>
            <a:endParaRPr lang="pt-BR"/>
          </a:p>
        </p:txBody>
      </p:sp>
      <p:sp>
        <p:nvSpPr>
          <p:cNvPr id="13" name="Espaço Reservado para Data 4">
            <a:extLst>
              <a:ext uri="{FF2B5EF4-FFF2-40B4-BE49-F238E27FC236}">
                <a16:creationId xmlns:a16="http://schemas.microsoft.com/office/drawing/2014/main" id="{2A2E377B-2840-4755-99C3-CE4F34B2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14" name="Espaço Reservado para Rodapé 5">
            <a:extLst>
              <a:ext uri="{FF2B5EF4-FFF2-40B4-BE49-F238E27FC236}">
                <a16:creationId xmlns:a16="http://schemas.microsoft.com/office/drawing/2014/main" id="{DA15733F-9602-49B7-8E87-BA7CA3C2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/>
              <a:t>DEF0527 - Planejamento tributário</a:t>
            </a:r>
          </a:p>
        </p:txBody>
      </p:sp>
      <p:sp>
        <p:nvSpPr>
          <p:cNvPr id="15" name="Espaço Reservado para Número de Slide 6">
            <a:extLst>
              <a:ext uri="{FF2B5EF4-FFF2-40B4-BE49-F238E27FC236}">
                <a16:creationId xmlns:a16="http://schemas.microsoft.com/office/drawing/2014/main" id="{2B0E4785-71A0-41E5-B4D0-22742398E9A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9CF95D-1C9D-43ED-9C76-6F432FC6D7E1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52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21/09/2017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20</a:t>
            </a:fld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Nossa Proposta: Estrutura Produtiva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C21220D-9562-450A-AE56-A1B35F632064}"/>
              </a:ext>
            </a:extLst>
          </p:cNvPr>
          <p:cNvSpPr txBox="1"/>
          <p:nvPr/>
        </p:nvSpPr>
        <p:spPr>
          <a:xfrm>
            <a:off x="7766461" y="1800225"/>
            <a:ext cx="4349339" cy="480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400" b="1" dirty="0"/>
              <a:t>Benefícios: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Redução dos custos logísticos em 5%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Redução da incidência de ICMS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Possível benefício fiscal no Mato Grosso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Eliminado a incerteza do benefício fiscal de Pernambuco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Redução do Conteúdo de Importação de 55% a 35%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Manutenção da marca “Tratores Brasileiros”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Manutenção da planta lucrativa do RS, com aproveitamento de </a:t>
            </a:r>
            <a:r>
              <a:rPr lang="pt-BR" sz="2000" i="1" dirty="0"/>
              <a:t>know-how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0E3647-F815-4F81-AD68-BF49F9793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49"/>
          <a:stretch/>
        </p:blipFill>
        <p:spPr>
          <a:xfrm>
            <a:off x="524933" y="1359528"/>
            <a:ext cx="7027334" cy="4528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7A86458-C48B-4F26-AD89-DE239568DFA8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560781F-F039-43F2-8E0A-23B6CD1C10D6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Proposta da Consultoria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29B302B-824C-4D15-8BE1-2A6E58B733CE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Nossa Proposta </a:t>
            </a:r>
          </a:p>
        </p:txBody>
      </p:sp>
    </p:spTree>
    <p:extLst>
      <p:ext uri="{BB962C8B-B14F-4D97-AF65-F5344CB8AC3E}">
        <p14:creationId xmlns:p14="http://schemas.microsoft.com/office/powerpoint/2010/main" val="3155513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B2F2BD3-C7D6-4D62-80D4-778C419E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34575"/>
            <a:ext cx="10515600" cy="517796"/>
          </a:xfrm>
        </p:spPr>
        <p:txBody>
          <a:bodyPr>
            <a:noAutofit/>
          </a:bodyPr>
          <a:lstStyle/>
          <a:p>
            <a:r>
              <a:rPr lang="pt-BR" sz="4800" dirty="0">
                <a:ea typeface="Verdana" panose="020B0604030504040204" pitchFamily="34" charset="0"/>
                <a:cs typeface="Verdana" panose="020B0604030504040204" pitchFamily="34" charset="0"/>
              </a:rPr>
              <a:t>DEF0527 - Planejamento tributário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C25CD5F-7BD7-425D-9466-142A3FEB0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5900"/>
            <a:ext cx="10515600" cy="178362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Henrique Contarelli Lamonica, 8046340</a:t>
            </a:r>
          </a:p>
          <a:p>
            <a:r>
              <a:rPr lang="pt-BR" dirty="0"/>
              <a:t>Murilo T. Simões, 4432340</a:t>
            </a:r>
          </a:p>
          <a:p>
            <a:r>
              <a:rPr lang="pt-BR" dirty="0"/>
              <a:t>Victor Cavalieri </a:t>
            </a:r>
            <a:r>
              <a:rPr lang="pt-BR" dirty="0" err="1"/>
              <a:t>Zampolo</a:t>
            </a:r>
            <a:r>
              <a:rPr lang="pt-BR" dirty="0"/>
              <a:t>, 8592037</a:t>
            </a:r>
          </a:p>
          <a:p>
            <a:r>
              <a:rPr lang="pt-BR" dirty="0"/>
              <a:t>Thiago de Oliveira Andrade, 8045804</a:t>
            </a:r>
          </a:p>
          <a:p>
            <a:r>
              <a:rPr lang="pt-BR" dirty="0"/>
              <a:t>Matheus Peixoto </a:t>
            </a:r>
            <a:r>
              <a:rPr lang="pt-BR" dirty="0" err="1"/>
              <a:t>Behrends</a:t>
            </a:r>
            <a:r>
              <a:rPr lang="pt-BR" dirty="0"/>
              <a:t>, 8592170</a:t>
            </a:r>
          </a:p>
          <a:p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A409E17-7C93-4C7E-82B9-FE4D103FE037}"/>
              </a:ext>
            </a:extLst>
          </p:cNvPr>
          <p:cNvCxnSpPr/>
          <p:nvPr/>
        </p:nvCxnSpPr>
        <p:spPr>
          <a:xfrm>
            <a:off x="969818" y="3422073"/>
            <a:ext cx="1021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85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3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200" y="571500"/>
            <a:ext cx="4343400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Objetivo do Negócio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D2F832-23A7-43A1-9608-0C8C6CEF7F03}"/>
              </a:ext>
            </a:extLst>
          </p:cNvPr>
          <p:cNvSpPr txBox="1"/>
          <p:nvPr/>
        </p:nvSpPr>
        <p:spPr>
          <a:xfrm>
            <a:off x="838201" y="1893592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pt-BR" sz="2400" b="1" dirty="0"/>
              <a:t>Expansão das operações, passando a vender para clientes situados nos Estados do Tocantins e Mato Grosso.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endParaRPr lang="pt-BR" sz="2400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pt-BR" sz="2400" b="1" dirty="0" err="1"/>
              <a:t>Speed</a:t>
            </a:r>
            <a:r>
              <a:rPr lang="pt-BR" sz="2400" b="1" dirty="0"/>
              <a:t> Combine </a:t>
            </a:r>
            <a:r>
              <a:rPr lang="pt-BR" sz="2400" b="1" dirty="0" err="1"/>
              <a:t>Harvester</a:t>
            </a:r>
            <a:r>
              <a:rPr lang="pt-BR" sz="2400" b="1" dirty="0"/>
              <a:t> LTDA passe a integrar o grupo empresarial a ser estruturado, inclusive com o aproveitamento de </a:t>
            </a:r>
            <a:r>
              <a:rPr lang="pt-BR" sz="2400" b="1" i="1" dirty="0"/>
              <a:t>know-how.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endParaRPr lang="pt-BR" sz="2400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endParaRPr lang="pt-BR" sz="2400" dirty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31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4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200" y="571500"/>
            <a:ext cx="4343400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Estrutura Societária Atual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D2F832-23A7-43A1-9608-0C8C6CEF7F03}"/>
              </a:ext>
            </a:extLst>
          </p:cNvPr>
          <p:cNvSpPr txBox="1"/>
          <p:nvPr/>
        </p:nvSpPr>
        <p:spPr>
          <a:xfrm>
            <a:off x="7067921" y="2046611"/>
            <a:ext cx="461356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Tratores Brasileiros LTDA</a:t>
            </a:r>
          </a:p>
          <a:p>
            <a:pPr>
              <a:lnSpc>
                <a:spcPct val="150000"/>
              </a:lnSpc>
            </a:pPr>
            <a:endParaRPr lang="pt-B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Faturamento médio anual: R$ 70 milhões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Margem de Lucro: 30%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Regime tributário: lucro real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F660B43-8F50-47DC-A632-9979312B6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688" b="24542"/>
          <a:stretch/>
        </p:blipFill>
        <p:spPr>
          <a:xfrm>
            <a:off x="955409" y="1452895"/>
            <a:ext cx="4108981" cy="363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865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5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200" y="571500"/>
            <a:ext cx="4343400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Estrutura Produtiva Atual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DEF3E0C-B7BE-4000-941D-EE3184352A9D}"/>
              </a:ext>
            </a:extLst>
          </p:cNvPr>
          <p:cNvSpPr txBox="1"/>
          <p:nvPr/>
        </p:nvSpPr>
        <p:spPr>
          <a:xfrm>
            <a:off x="7342155" y="1893592"/>
            <a:ext cx="46274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Tratores Brasileiros LTDA</a:t>
            </a:r>
          </a:p>
          <a:p>
            <a:pPr>
              <a:lnSpc>
                <a:spcPct val="150000"/>
              </a:lnSpc>
            </a:pPr>
            <a:endParaRPr lang="pt-B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Importação de partes e peças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Aquisição de peças internamente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Fabricação de tratores sob encomenda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Venda de tratores para clientes em SP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BB91E24-8747-4BEE-A35A-8D52186CF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218"/>
          <a:stretch/>
        </p:blipFill>
        <p:spPr>
          <a:xfrm>
            <a:off x="710714" y="2067148"/>
            <a:ext cx="6631441" cy="269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921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6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Avaliada: Estrutura  Societária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ED5B77-76FB-4CE2-A85D-3A3217562093}"/>
              </a:ext>
            </a:extLst>
          </p:cNvPr>
          <p:cNvSpPr txBox="1"/>
          <p:nvPr/>
        </p:nvSpPr>
        <p:spPr>
          <a:xfrm>
            <a:off x="838198" y="1153894"/>
            <a:ext cx="674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1: aquisição da </a:t>
            </a:r>
            <a:r>
              <a:rPr lang="pt-BR" sz="2400" b="1" dirty="0" err="1"/>
              <a:t>Speed</a:t>
            </a:r>
            <a:r>
              <a:rPr lang="pt-BR" sz="2400" b="1" dirty="0"/>
              <a:t> Combine </a:t>
            </a:r>
            <a:r>
              <a:rPr lang="pt-BR" sz="2400" b="1" dirty="0" err="1"/>
              <a:t>Harvest</a:t>
            </a:r>
            <a:r>
              <a:rPr lang="pt-BR" sz="2400" b="1" dirty="0"/>
              <a:t> LTDA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537C86E-F761-4FB2-B1B5-462292ADA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7" b="27706"/>
          <a:stretch/>
        </p:blipFill>
        <p:spPr>
          <a:xfrm>
            <a:off x="817416" y="1984511"/>
            <a:ext cx="6210437" cy="348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D75133-D7B7-4342-9062-4E3A5023810C}"/>
              </a:ext>
            </a:extLst>
          </p:cNvPr>
          <p:cNvSpPr txBox="1"/>
          <p:nvPr/>
        </p:nvSpPr>
        <p:spPr>
          <a:xfrm>
            <a:off x="7342155" y="1893592"/>
            <a:ext cx="4627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/>
              <a:t>John </a:t>
            </a:r>
            <a:r>
              <a:rPr lang="pt-BR" sz="2000" b="1" dirty="0" err="1"/>
              <a:t>Clever</a:t>
            </a:r>
            <a:r>
              <a:rPr lang="pt-BR" sz="2000" dirty="0"/>
              <a:t> adquire 100% das quotas da </a:t>
            </a:r>
            <a:r>
              <a:rPr lang="pt-BR" sz="2000" b="1" dirty="0" err="1"/>
              <a:t>Speed</a:t>
            </a:r>
            <a:r>
              <a:rPr lang="pt-BR" sz="2000" b="1" dirty="0"/>
              <a:t> Combine </a:t>
            </a:r>
            <a:r>
              <a:rPr lang="pt-BR" sz="2000" b="1" dirty="0" err="1"/>
              <a:t>Harvester</a:t>
            </a:r>
            <a:r>
              <a:rPr lang="pt-BR" sz="2000" b="1" dirty="0"/>
              <a:t> LTDA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7797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7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Avaliada: Estrutura  Societária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ED5B77-76FB-4CE2-A85D-3A3217562093}"/>
              </a:ext>
            </a:extLst>
          </p:cNvPr>
          <p:cNvSpPr txBox="1"/>
          <p:nvPr/>
        </p:nvSpPr>
        <p:spPr>
          <a:xfrm>
            <a:off x="838198" y="1153894"/>
            <a:ext cx="674023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2: transformação das sociedades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D75133-D7B7-4342-9062-4E3A5023810C}"/>
              </a:ext>
            </a:extLst>
          </p:cNvPr>
          <p:cNvSpPr txBox="1"/>
          <p:nvPr/>
        </p:nvSpPr>
        <p:spPr>
          <a:xfrm>
            <a:off x="7342155" y="1893592"/>
            <a:ext cx="462741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/>
              <a:t>Tratores Brasileiros LTDA </a:t>
            </a:r>
            <a:r>
              <a:rPr lang="pt-BR" sz="2000" dirty="0"/>
              <a:t>é transformada em Sociedade Anônima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/>
              <a:t>John </a:t>
            </a:r>
            <a:r>
              <a:rPr lang="pt-BR" sz="2000" b="1" dirty="0" err="1"/>
              <a:t>Clever</a:t>
            </a:r>
            <a:r>
              <a:rPr lang="pt-BR" sz="2000" b="1" dirty="0"/>
              <a:t> </a:t>
            </a:r>
            <a:r>
              <a:rPr lang="pt-BR" sz="2000" dirty="0"/>
              <a:t>faz o aporte de R$ 999 milhões na </a:t>
            </a:r>
            <a:r>
              <a:rPr lang="pt-BR" sz="2000" b="1" dirty="0" err="1"/>
              <a:t>Speed</a:t>
            </a:r>
            <a:r>
              <a:rPr lang="pt-BR" sz="2000" b="1" dirty="0"/>
              <a:t> Combine </a:t>
            </a:r>
            <a:r>
              <a:rPr lang="pt-BR" sz="2000" b="1" dirty="0" err="1"/>
              <a:t>Harvester</a:t>
            </a:r>
            <a:r>
              <a:rPr lang="pt-BR" sz="2000" b="1" dirty="0"/>
              <a:t> </a:t>
            </a:r>
            <a:r>
              <a:rPr lang="pt-BR" sz="2000" dirty="0"/>
              <a:t>e a transforma em Sociedade Anônima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1AEDDD5-AD04-4A07-A27E-8F4CF79C16FD}"/>
              </a:ext>
            </a:extLst>
          </p:cNvPr>
          <p:cNvPicPr/>
          <p:nvPr/>
        </p:nvPicPr>
        <p:blipFill rotWithShape="1">
          <a:blip r:embed="rId2"/>
          <a:srcRect t="248" b="23593"/>
          <a:stretch/>
        </p:blipFill>
        <p:spPr>
          <a:xfrm>
            <a:off x="915176" y="1982701"/>
            <a:ext cx="6350000" cy="3665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671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8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Avaliada: Estrutura  Societária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ED5B77-76FB-4CE2-A85D-3A3217562093}"/>
              </a:ext>
            </a:extLst>
          </p:cNvPr>
          <p:cNvSpPr txBox="1"/>
          <p:nvPr/>
        </p:nvSpPr>
        <p:spPr>
          <a:xfrm>
            <a:off x="838198" y="1153894"/>
            <a:ext cx="674023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2: transformação das sociedades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D75133-D7B7-4342-9062-4E3A5023810C}"/>
              </a:ext>
            </a:extLst>
          </p:cNvPr>
          <p:cNvSpPr txBox="1"/>
          <p:nvPr/>
        </p:nvSpPr>
        <p:spPr>
          <a:xfrm>
            <a:off x="7342155" y="1893592"/>
            <a:ext cx="46274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Deficiência</a:t>
            </a:r>
            <a:r>
              <a:rPr lang="pt-BR" sz="2400" dirty="0"/>
              <a:t>:</a:t>
            </a:r>
          </a:p>
          <a:p>
            <a:pPr>
              <a:lnSpc>
                <a:spcPct val="150000"/>
              </a:lnSpc>
            </a:pPr>
            <a:endParaRPr lang="pt-BR" sz="2400" b="1" dirty="0"/>
          </a:p>
          <a:p>
            <a:pPr marL="342900" indent="-342900">
              <a:buFont typeface="Calibri" panose="020F0502020204030204" pitchFamily="34" charset="0"/>
              <a:buChar char="×"/>
            </a:pPr>
            <a:r>
              <a:rPr lang="pt-BR" sz="2000" dirty="0"/>
              <a:t>O fisco pode considerar que a participação acionária dos </a:t>
            </a:r>
            <a:r>
              <a:rPr lang="pt-BR" sz="2000" b="1" dirty="0"/>
              <a:t>Sócios BR 1 e 2</a:t>
            </a:r>
            <a:r>
              <a:rPr lang="pt-BR" sz="2000" dirty="0"/>
              <a:t> é uma nova participação, e não a que foi adquirida em 1965. Isso poderá causar a perda da isenção sobre ganhos de capital.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1AEDDD5-AD04-4A07-A27E-8F4CF79C16FD}"/>
              </a:ext>
            </a:extLst>
          </p:cNvPr>
          <p:cNvPicPr/>
          <p:nvPr/>
        </p:nvPicPr>
        <p:blipFill rotWithShape="1">
          <a:blip r:embed="rId2"/>
          <a:srcRect t="248" b="23593"/>
          <a:stretch/>
        </p:blipFill>
        <p:spPr>
          <a:xfrm>
            <a:off x="915176" y="1982701"/>
            <a:ext cx="6350000" cy="3665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236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33E266-1A49-4924-B1E9-BFB7EA92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78E-C62B-481C-8CC7-74092AF3B5DF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FFDAFF-3268-4908-967E-4F562D7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DEF0527 - Planejamento tributário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06BD7-F767-4047-83BD-C1AD077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95D-1C9D-43ED-9C76-6F432FC6D7E1}" type="slidenum">
              <a:rPr lang="pt-BR" smtClean="0"/>
              <a:t>9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EA9B41B-8281-484F-AA4D-B1AA11D3CEC1}"/>
              </a:ext>
            </a:extLst>
          </p:cNvPr>
          <p:cNvSpPr/>
          <p:nvPr/>
        </p:nvSpPr>
        <p:spPr>
          <a:xfrm>
            <a:off x="9391650" y="571500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Situação Atual e Objetivos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D315B6E-C634-43B5-BDD5-E307844F9D23}"/>
              </a:ext>
            </a:extLst>
          </p:cNvPr>
          <p:cNvSpPr/>
          <p:nvPr/>
        </p:nvSpPr>
        <p:spPr>
          <a:xfrm>
            <a:off x="9391650" y="1012198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Proposta da Consultoria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4AEB42-1FFF-4951-B0B9-DA8DFD7C5F07}"/>
              </a:ext>
            </a:extLst>
          </p:cNvPr>
          <p:cNvSpPr/>
          <p:nvPr/>
        </p:nvSpPr>
        <p:spPr>
          <a:xfrm>
            <a:off x="9374703" y="1452895"/>
            <a:ext cx="1962150" cy="3473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Nossa Proposta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0976AE-74F8-46E0-B648-8FE3B51F58D8}"/>
              </a:ext>
            </a:extLst>
          </p:cNvPr>
          <p:cNvSpPr/>
          <p:nvPr/>
        </p:nvSpPr>
        <p:spPr>
          <a:xfrm>
            <a:off x="838199" y="571500"/>
            <a:ext cx="6503955" cy="47182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Proposta Avaliada: Estrutura  Societária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ED5B77-76FB-4CE2-A85D-3A3217562093}"/>
              </a:ext>
            </a:extLst>
          </p:cNvPr>
          <p:cNvSpPr txBox="1"/>
          <p:nvPr/>
        </p:nvSpPr>
        <p:spPr>
          <a:xfrm>
            <a:off x="838197" y="1153894"/>
            <a:ext cx="853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Passo 3: incorporação de ações da Tratores Brasileiros SA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D75133-D7B7-4342-9062-4E3A5023810C}"/>
              </a:ext>
            </a:extLst>
          </p:cNvPr>
          <p:cNvSpPr txBox="1"/>
          <p:nvPr/>
        </p:nvSpPr>
        <p:spPr>
          <a:xfrm>
            <a:off x="7342154" y="1910798"/>
            <a:ext cx="4627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 err="1"/>
              <a:t>Speed</a:t>
            </a:r>
            <a:r>
              <a:rPr lang="pt-BR" sz="2000" b="1" dirty="0"/>
              <a:t> Combine SA </a:t>
            </a:r>
            <a:r>
              <a:rPr lang="pt-BR" sz="2000" dirty="0"/>
              <a:t>incorpora ações da </a:t>
            </a:r>
            <a:r>
              <a:rPr lang="pt-BR" sz="2000" b="1" dirty="0"/>
              <a:t>Tratores Brasileiros SA</a:t>
            </a:r>
            <a:r>
              <a:rPr lang="pt-BR" sz="2000" dirty="0"/>
              <a:t>, tornando-a subsidiária integral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 err="1"/>
              <a:t>Speed</a:t>
            </a:r>
            <a:r>
              <a:rPr lang="pt-BR" sz="2000" b="1" dirty="0"/>
              <a:t> Combine SA </a:t>
            </a:r>
            <a:r>
              <a:rPr lang="pt-BR" sz="2000" dirty="0"/>
              <a:t>aumenta o capital social em R$ 2 bilhões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Ocorre a substituição de ações da </a:t>
            </a:r>
            <a:r>
              <a:rPr lang="pt-BR" sz="2000" b="1" dirty="0"/>
              <a:t>Tratores Brasileiros SA </a:t>
            </a:r>
            <a:r>
              <a:rPr lang="pt-BR" sz="2000" dirty="0"/>
              <a:t>pelas novas ações da </a:t>
            </a:r>
            <a:r>
              <a:rPr lang="pt-BR" sz="2000" b="1" dirty="0" err="1"/>
              <a:t>Speed</a:t>
            </a:r>
            <a:r>
              <a:rPr lang="pt-BR" sz="2000" b="1" dirty="0"/>
              <a:t> Combine SA 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Entrada dos </a:t>
            </a:r>
            <a:r>
              <a:rPr lang="pt-BR" sz="2000" b="1" dirty="0"/>
              <a:t>Sócios BR 1</a:t>
            </a:r>
            <a:r>
              <a:rPr lang="pt-BR" sz="2000" dirty="0"/>
              <a:t> e </a:t>
            </a:r>
            <a:r>
              <a:rPr lang="pt-BR" sz="2000" b="1" dirty="0"/>
              <a:t>2</a:t>
            </a:r>
            <a:r>
              <a:rPr lang="pt-BR" sz="2000" dirty="0"/>
              <a:t> na </a:t>
            </a:r>
            <a:r>
              <a:rPr lang="pt-BR" sz="2000" b="1" dirty="0" err="1"/>
              <a:t>Speed</a:t>
            </a:r>
            <a:r>
              <a:rPr lang="pt-BR" sz="2000" b="1" dirty="0"/>
              <a:t> Tratores SA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Alteração da razão social </a:t>
            </a:r>
            <a:r>
              <a:rPr lang="pt-BR" sz="2000" b="1" dirty="0"/>
              <a:t>da </a:t>
            </a:r>
            <a:r>
              <a:rPr lang="pt-BR" sz="2000" b="1" dirty="0" err="1"/>
              <a:t>Speed</a:t>
            </a:r>
            <a:r>
              <a:rPr lang="pt-BR" sz="2000" b="1" dirty="0"/>
              <a:t> Combine SA</a:t>
            </a:r>
            <a:r>
              <a:rPr lang="pt-BR" sz="2000" dirty="0"/>
              <a:t> para </a:t>
            </a:r>
            <a:r>
              <a:rPr lang="pt-BR" sz="2000" b="1" dirty="0" err="1"/>
              <a:t>Speed</a:t>
            </a:r>
            <a:r>
              <a:rPr lang="pt-BR" sz="2000" b="1" dirty="0"/>
              <a:t> Tratores 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F9A4F19-D2D5-4ABB-847F-D6078B2F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551" b="18615"/>
          <a:stretch/>
        </p:blipFill>
        <p:spPr>
          <a:xfrm>
            <a:off x="1645441" y="1814921"/>
            <a:ext cx="4889470" cy="4472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8615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1184</Words>
  <Application>Microsoft Office PowerPoint</Application>
  <PresentationFormat>Widescreen</PresentationFormat>
  <Paragraphs>243</Paragraphs>
  <Slides>21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Wingdings</vt:lpstr>
      <vt:lpstr>Tema do Office</vt:lpstr>
      <vt:lpstr>DEF0527 - Planejamento tributário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DEF0527 - Planejamento tributário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DEF0527 - Planejamento tributário</dc:title>
  <dc:creator>BCO | Henrique Lamonica</dc:creator>
  <cp:lastModifiedBy>Henrique C Lamonica</cp:lastModifiedBy>
  <cp:revision>28</cp:revision>
  <dcterms:created xsi:type="dcterms:W3CDTF">2017-09-20T18:25:06Z</dcterms:created>
  <dcterms:modified xsi:type="dcterms:W3CDTF">2017-09-21T03:55:25Z</dcterms:modified>
</cp:coreProperties>
</file>