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4"/>
  </p:notesMasterIdLst>
  <p:sldIdLst>
    <p:sldId id="256" r:id="rId2"/>
    <p:sldId id="355" r:id="rId3"/>
    <p:sldId id="372" r:id="rId4"/>
    <p:sldId id="353" r:id="rId5"/>
    <p:sldId id="296" r:id="rId6"/>
    <p:sldId id="259" r:id="rId7"/>
    <p:sldId id="284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400" r:id="rId16"/>
    <p:sldId id="401" r:id="rId17"/>
    <p:sldId id="402" r:id="rId18"/>
    <p:sldId id="404" r:id="rId19"/>
    <p:sldId id="380" r:id="rId20"/>
    <p:sldId id="406" r:id="rId21"/>
    <p:sldId id="260" r:id="rId22"/>
    <p:sldId id="286" r:id="rId23"/>
    <p:sldId id="348" r:id="rId24"/>
    <p:sldId id="349" r:id="rId25"/>
    <p:sldId id="419" r:id="rId26"/>
    <p:sldId id="420" r:id="rId27"/>
    <p:sldId id="287" r:id="rId28"/>
    <p:sldId id="377" r:id="rId29"/>
    <p:sldId id="378" r:id="rId30"/>
    <p:sldId id="379" r:id="rId31"/>
    <p:sldId id="263" r:id="rId32"/>
    <p:sldId id="366" r:id="rId33"/>
    <p:sldId id="359" r:id="rId34"/>
    <p:sldId id="368" r:id="rId35"/>
    <p:sldId id="272" r:id="rId36"/>
    <p:sldId id="361" r:id="rId37"/>
    <p:sldId id="407" r:id="rId38"/>
    <p:sldId id="411" r:id="rId39"/>
    <p:sldId id="381" r:id="rId40"/>
    <p:sldId id="412" r:id="rId41"/>
    <p:sldId id="389" r:id="rId42"/>
    <p:sldId id="390" r:id="rId43"/>
    <p:sldId id="384" r:id="rId44"/>
    <p:sldId id="382" r:id="rId45"/>
    <p:sldId id="386" r:id="rId46"/>
    <p:sldId id="387" r:id="rId47"/>
    <p:sldId id="388" r:id="rId48"/>
    <p:sldId id="299" r:id="rId49"/>
    <p:sldId id="416" r:id="rId50"/>
    <p:sldId id="415" r:id="rId51"/>
    <p:sldId id="418" r:id="rId52"/>
    <p:sldId id="292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DE75"/>
    <a:srgbClr val="FFD44B"/>
    <a:srgbClr val="FF7C80"/>
    <a:srgbClr val="EC9CEE"/>
    <a:srgbClr val="E36FE6"/>
    <a:srgbClr val="F7F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4586" autoAdjust="0"/>
  </p:normalViewPr>
  <p:slideViewPr>
    <p:cSldViewPr>
      <p:cViewPr varScale="1">
        <p:scale>
          <a:sx n="104" d="100"/>
          <a:sy n="104" d="100"/>
        </p:scale>
        <p:origin x="1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CRP\Downloads\Total%20geral%20(1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CRP\Downloads\TOTAL%20GERAL%20Municipio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CRP\Desktop\Area%20de%20Trabalho\SEAVIDAS\Estatistica%202019\JAN.%20A%20JUNHO\Grafico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300166722820169"/>
                  <c:y val="-0.1136074302899125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MENOR 12 ANOS  58,2%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82-3547-94EC-84CA3A3571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/>
                      <a:t>ENTRE 12 E 17 ANOS  25,6%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82-3547-94EC-84CA3A3571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dirty="0"/>
                      <a:t>ENTRE 18 E 60 ANOS 15,4%</a:t>
                    </a:r>
                    <a:r>
                      <a:rPr lang="en-US" sz="120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A82-3547-94EC-84CA3A3571AA}"/>
                </c:ext>
              </c:extLst>
            </c:dLbl>
            <c:dLbl>
              <c:idx val="3"/>
              <c:layout>
                <c:manualLayout>
                  <c:x val="9.8412802613503297E-2"/>
                  <c:y val="1.603009517837457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&gt;=60 ANOS -0,8%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82-3547-94EC-84CA3A357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'Faixa Etaria'!$A$100:$A$103</c:f>
              <c:strCache>
                <c:ptCount val="4"/>
                <c:pt idx="0">
                  <c:v>MENOR 12 ANOS - 58,2%</c:v>
                </c:pt>
                <c:pt idx="1">
                  <c:v>ENTRE 12 E 17 ANOS - 25,6%</c:v>
                </c:pt>
                <c:pt idx="2">
                  <c:v>ENTRE 18 E 60 ANOS - 15,4%</c:v>
                </c:pt>
                <c:pt idx="3">
                  <c:v>&gt;=60 ANOS - 0,8%</c:v>
                </c:pt>
              </c:strCache>
            </c:strRef>
          </c:cat>
          <c:val>
            <c:numRef>
              <c:f>'Faixa Etaria'!$B$100:$B$103</c:f>
              <c:numCache>
                <c:formatCode>General</c:formatCode>
                <c:ptCount val="4"/>
                <c:pt idx="0">
                  <c:v>1660</c:v>
                </c:pt>
                <c:pt idx="1">
                  <c:v>731</c:v>
                </c:pt>
                <c:pt idx="2">
                  <c:v>440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82-3547-94EC-84CA3A3571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1368170319592394"/>
                  <c:y val="2.368074259901080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MENOR 12 ANOS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9E-D54A-93DA-9D1E684397EE}"/>
                </c:ext>
              </c:extLst>
            </c:dLbl>
            <c:dLbl>
              <c:idx val="1"/>
              <c:layout>
                <c:manualLayout>
                  <c:x val="0.19985007207367567"/>
                  <c:y val="-0.2341672579280132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ENTRE 12 E 17 ANOS 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9E-D54A-93DA-9D1E684397EE}"/>
                </c:ext>
              </c:extLst>
            </c:dLbl>
            <c:dLbl>
              <c:idx val="2"/>
              <c:layout>
                <c:manualLayout>
                  <c:x val="0.21709958278930219"/>
                  <c:y val="0.1999076698396642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ENTRE 18 E 60 ANOS 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9E-D54A-93DA-9D1E684397EE}"/>
                </c:ext>
              </c:extLst>
            </c:dLbl>
            <c:dLbl>
              <c:idx val="3"/>
              <c:layout>
                <c:manualLayout>
                  <c:x val="6.4485180165838304E-2"/>
                  <c:y val="1.602778890468112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&gt;=60 ANOS 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9E-D54A-93DA-9D1E68439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'Faixa Etaria'!$B$105:$B$108</c:f>
              <c:strCache>
                <c:ptCount val="4"/>
                <c:pt idx="0">
                  <c:v>MENOR 12 ANOS</c:v>
                </c:pt>
                <c:pt idx="1">
                  <c:v>ENTRE 12 E 17 ANOS </c:v>
                </c:pt>
                <c:pt idx="2">
                  <c:v>ENTRE 18 E 60 ANOS </c:v>
                </c:pt>
                <c:pt idx="3">
                  <c:v>&gt;=60 </c:v>
                </c:pt>
              </c:strCache>
            </c:strRef>
          </c:cat>
          <c:val>
            <c:numRef>
              <c:f>'Faixa Etaria'!$C$105:$C$108</c:f>
              <c:numCache>
                <c:formatCode>General</c:formatCode>
                <c:ptCount val="4"/>
                <c:pt idx="0">
                  <c:v>1690</c:v>
                </c:pt>
                <c:pt idx="1">
                  <c:v>885</c:v>
                </c:pt>
                <c:pt idx="2">
                  <c:v>815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9E-D54A-93DA-9D1E684397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dLbls>
            <c:dLbl>
              <c:idx val="0"/>
              <c:layout>
                <c:manualLayout>
                  <c:x val="-0.24599744422521308"/>
                  <c:y val="-4.482900211195110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baseline="0"/>
                      <a:t>MENOR 12 ANOS </a:t>
                    </a:r>
                    <a:r>
                      <a:rPr lang="en-US" sz="1200"/>
                      <a:t>55%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F8-324C-986C-7D7435C2D9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i="0" u="none" strike="noStrike" baseline="0"/>
                      <a:t>ENTRE 12 E 17 ANOS </a:t>
                    </a:r>
                    <a:r>
                      <a:rPr lang="en-US" sz="1200"/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F8-324C-986C-7D7435C2D977}"/>
                </c:ext>
              </c:extLst>
            </c:dLbl>
            <c:dLbl>
              <c:idx val="2"/>
              <c:layout>
                <c:manualLayout>
                  <c:x val="0.13265237773660607"/>
                  <c:y val="0.1578774360405117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baseline="0" dirty="0"/>
                      <a:t>ENTRE 18 E 60 ANOS 17%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EF8-324C-986C-7D7435C2D9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 i="0" u="none" strike="noStrike" baseline="0" dirty="0"/>
                      <a:t>&gt;=60 ANOS </a:t>
                    </a:r>
                    <a:r>
                      <a:rPr lang="en-US" sz="1200" b="1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EF8-324C-986C-7D7435C2D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'FAIXA ETARIA'!$A$69:$A$72</c:f>
              <c:strCache>
                <c:ptCount val="4"/>
                <c:pt idx="0">
                  <c:v>Menor 12 anos': 55,2%</c:v>
                </c:pt>
                <c:pt idx="1">
                  <c:v>Entre 12 e 17 anos': 26,9%</c:v>
                </c:pt>
                <c:pt idx="2">
                  <c:v>Entre 18 e 60 anos': 16,7%</c:v>
                </c:pt>
                <c:pt idx="3">
                  <c:v>&gt;= 60 anos': 1,2%</c:v>
                </c:pt>
              </c:strCache>
            </c:strRef>
          </c:cat>
          <c:val>
            <c:numRef>
              <c:f>'FAIXA ETARIA'!$B$69:$B$72</c:f>
              <c:numCache>
                <c:formatCode>General</c:formatCode>
                <c:ptCount val="4"/>
                <c:pt idx="0">
                  <c:v>765</c:v>
                </c:pt>
                <c:pt idx="1">
                  <c:v>373</c:v>
                </c:pt>
                <c:pt idx="2">
                  <c:v>231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8-324C-986C-7D7435C2D977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'FAIXA ETARIA'!$A$69:$A$72</c:f>
              <c:strCache>
                <c:ptCount val="4"/>
                <c:pt idx="0">
                  <c:v>Menor 12 anos': 55,2%</c:v>
                </c:pt>
                <c:pt idx="1">
                  <c:v>Entre 12 e 17 anos': 26,9%</c:v>
                </c:pt>
                <c:pt idx="2">
                  <c:v>Entre 18 e 60 anos': 16,7%</c:v>
                </c:pt>
                <c:pt idx="3">
                  <c:v>&gt;= 60 anos': 1,2%</c:v>
                </c:pt>
              </c:strCache>
            </c:strRef>
          </c:cat>
          <c:val>
            <c:numRef>
              <c:f>'FAIXA ETARIA'!$B$69:$B$72</c:f>
              <c:numCache>
                <c:formatCode>General</c:formatCode>
                <c:ptCount val="4"/>
                <c:pt idx="0">
                  <c:v>765</c:v>
                </c:pt>
                <c:pt idx="1">
                  <c:v>373</c:v>
                </c:pt>
                <c:pt idx="2">
                  <c:v>231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F8-324C-986C-7D7435C2D9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504543-DC29-4163-8723-3E5CD751E589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F77A9E4-68D8-45FA-8425-27399159ED5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618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B219F8-5F99-443A-9616-07C728421A74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B7CDFA-6560-4A4E-84B5-3DB219E29EFB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2A9EB1-BF08-46C5-87E5-53D1B28A7A00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40F1D-A20F-4FF5-9C09-F8FDEE7BAE8E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7C8B7A-72B1-4F0E-9446-B9BD28B92D9D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6FF8A57-C3F6-4581-821A-523940C81D0D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1D90D2-23E5-410B-AB17-516262631C01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BE7BA2-5629-4D41-AD85-420BBF166641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36929-8F67-4ED6-B971-64C2DC8EFF09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CF6BA03-D5CB-4381-B7A2-0C8FB5769355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B08681-A90C-4944-86CA-0B30A97BBB94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93189" name="Rectangle 3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b="0">
                <a:ea typeface="Droid Sans" charset="0"/>
                <a:cs typeface="Droid Sans" charset="0"/>
              </a:rPr>
              <a:t>19</a:t>
            </a:r>
          </a:p>
        </p:txBody>
      </p:sp>
      <p:sp>
        <p:nvSpPr>
          <p:cNvPr id="93191" name="Rectangle 5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93192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9319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9319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charset="0"/>
              <a:ea typeface="SimSun" pitchFamily="2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46F159-BE12-43BB-BF8D-C88D87EE4B53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D3F4050-9E8F-4A25-A4C7-D34B74F252AB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266390-8337-49A9-83C1-D23CD3B8808F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A9B210-C28F-4920-9386-3A555BAFFD5A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14D7F6-2D70-44AD-9C14-E89FFD38AD0E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4C574-CF21-47AF-AB54-C171E5007A11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C6BCBE8-235D-4FE6-91D4-C83526A76E5F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7A9E4-68D8-45FA-8425-27399159ED55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>
            <a:extLst>
              <a:ext uri="{FF2B5EF4-FFF2-40B4-BE49-F238E27FC236}">
                <a16:creationId xmlns:a16="http://schemas.microsoft.com/office/drawing/2014/main" id="{2B3C37B4-DCFC-154F-BE65-650B87D9D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Espaço Reservado para Anotações 2">
            <a:extLst>
              <a:ext uri="{FF2B5EF4-FFF2-40B4-BE49-F238E27FC236}">
                <a16:creationId xmlns:a16="http://schemas.microsoft.com/office/drawing/2014/main" id="{F81C91CE-8B58-D649-9315-6F72D00F0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Em função desse medo e vergonha da vítima a prioridade de um serviço organizado para atender </a:t>
            </a:r>
            <a:r>
              <a:rPr lang="pt-BR" altLang="pt-B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vitimizada</a:t>
            </a:r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sexual é o acolhimento. A equipe de acolhimento do HCFMRP/USP na Unidade de Emergência (UE) é composta por profissionais que entram em </a:t>
            </a:r>
            <a:r>
              <a:rPr lang="pt-BR" altLang="pt-B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contacto</a:t>
            </a:r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com a paciente desde a portaria. Essa paciente é imediatamente encaminhada para dentro da UE evitando o </a:t>
            </a:r>
            <a:r>
              <a:rPr lang="pt-BR" altLang="pt-B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contacto</a:t>
            </a:r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na sala de espera com outros pacientes que poderiam gerar curiosidade sobre o caso. Essa paciente logo é acolhida pela equipe do serviço social e/ou equipe médica.</a:t>
            </a:r>
          </a:p>
          <a:p>
            <a:pPr algn="just"/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SERVIÇO DE ATENÇÃO A VIOLÊNCIA DOMÉSTICA E ATENÇÃO SEXUAL DO HC</a:t>
            </a:r>
          </a:p>
        </p:txBody>
      </p:sp>
      <p:sp>
        <p:nvSpPr>
          <p:cNvPr id="29699" name="Espaço Reservado para Número de Slide 3">
            <a:extLst>
              <a:ext uri="{FF2B5EF4-FFF2-40B4-BE49-F238E27FC236}">
                <a16:creationId xmlns:a16="http://schemas.microsoft.com/office/drawing/2014/main" id="{07E0A351-BE9B-E04B-8E73-7833694A1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6792B4-8914-B243-8E50-5D052430964B}" type="slidenum">
              <a:rPr lang="pt-BR" altLang="pt-BR" sz="1200" b="0" smtClean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38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9E979C-AD23-4B15-B981-2C4FE901F923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51F60AD-CF53-47C6-B19B-37E1625F9B9E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B4C25-F634-41A4-B487-760127A2770C}" type="slidenum">
              <a:rPr lang="pt-BR" altLang="pt-BR"/>
              <a:pPr/>
              <a:t>49</a:t>
            </a:fld>
            <a:endParaRPr lang="pt-BR" altLang="pt-BR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extShape 1"/>
          <p:cNvSpPr txBox="1"/>
          <p:nvPr/>
        </p:nvSpPr>
        <p:spPr>
          <a:xfrm>
            <a:off x="3884005" y="8684712"/>
            <a:ext cx="2972023" cy="4573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10AEF5-BBD9-40B5-9F44-6174DD7017E1}" type="slidenum">
              <a:rPr lang="pt-BR" sz="1200" strike="noStrike">
                <a:solidFill>
                  <a:srgbClr val="000000"/>
                </a:solidFill>
                <a:latin typeface="Times New Roman"/>
                <a:ea typeface="MS PGothic"/>
              </a:rPr>
              <a:pPr algn="r">
                <a:lnSpc>
                  <a:spcPct val="100000"/>
                </a:lnSpc>
              </a:pPr>
              <a:t>50</a:t>
            </a:fld>
            <a:endParaRPr/>
          </a:p>
        </p:txBody>
      </p:sp>
      <p:sp>
        <p:nvSpPr>
          <p:cNvPr id="767" name="CustomShape 2"/>
          <p:cNvSpPr/>
          <p:nvPr/>
        </p:nvSpPr>
        <p:spPr>
          <a:xfrm>
            <a:off x="685349" y="4319641"/>
            <a:ext cx="5486783" cy="4094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3F8FAB-A014-4BCE-8A7D-CA4A068DDBDB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9FDE6B-8F57-4918-8A61-217E26553F25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charset="0"/>
              <a:ea typeface="SimSun" pitchFamily="2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65FFDB-901B-4477-AD34-936D985F1656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83609A-F134-4F88-9B13-FE6459F3B435}" type="slidenum">
              <a:rPr lang="en-GB" altLang="pt-BR" b="0"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pt-BR" b="0">
              <a:ea typeface="Droid Sans" charset="0"/>
              <a:cs typeface="Droid Sans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05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92D782-AFCB-4EAB-AA41-230BE6ADFB7C}" type="slidenum">
              <a:rPr lang="en-GB" altLang="pt-BR" b="0"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pt-BR" b="0">
              <a:ea typeface="Droid Sans" charset="0"/>
              <a:cs typeface="Droid Sans" charset="0"/>
            </a:endParaRPr>
          </a:p>
        </p:txBody>
      </p:sp>
      <p:sp>
        <p:nvSpPr>
          <p:cNvPr id="1126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5800"/>
            <a:ext cx="4484687" cy="3363913"/>
          </a:xfrm>
          <a:solidFill>
            <a:srgbClr val="FFFFFF"/>
          </a:solidFill>
          <a:ln/>
        </p:spPr>
      </p:sp>
      <p:sp>
        <p:nvSpPr>
          <p:cNvPr id="112646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4964113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FFC427-0CDC-4CE5-A1D9-9A441E7D1A59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A9C8AE-1CCB-4841-B8B3-09F8180958B2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DFC4DC-51FF-4F54-A9EB-89BAB4667B94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523715-1EF7-4DE1-BE4C-4AEC3015606B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B15EE-6C70-431A-8252-F90BCB61F156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61BE3F-AEB6-49EC-8201-B02492E59F79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0A6602-D20E-4401-B851-4F2A515B7699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61A640-60DC-4B31-A5FF-1F83A08B1C1D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6120C1-5EDA-4453-914F-B2DD17EA6E89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2950" name="Rectangle 4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b="0">
                <a:ea typeface="Droid Sans" charset="0"/>
                <a:cs typeface="Droid Sans" charset="0"/>
              </a:rPr>
              <a:t>11</a:t>
            </a:r>
          </a:p>
        </p:txBody>
      </p:sp>
      <p:sp>
        <p:nvSpPr>
          <p:cNvPr id="82951" name="Rectangle 5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2952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295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8295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3E3697-957C-4029-A3B3-5C6A6FC3EAFF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191561-F492-4336-A215-427D608620FB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FB82782-62D9-4DE1-9C2D-1ACB74EB0450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4998" name="Rectangle 4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b="0">
                <a:ea typeface="Droid Sans" charset="0"/>
                <a:cs typeface="Droid Sans" charset="0"/>
              </a:rPr>
              <a:t>16</a:t>
            </a:r>
          </a:p>
        </p:txBody>
      </p:sp>
      <p:sp>
        <p:nvSpPr>
          <p:cNvPr id="84999" name="Rectangle 5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5000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500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850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8AB452-D9AF-4CE0-B68E-1FA0D8864B7B}" type="slidenum">
              <a:rPr lang="pt-BR" altLang="pt-BR" smtClean="0">
                <a:latin typeface="Calibri" pitchFamily="32" charset="0"/>
                <a:ea typeface="DejaVu Sans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>
              <a:latin typeface="Calibri" pitchFamily="32" charset="0"/>
              <a:ea typeface="DejaVu Sans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34148B-F317-495D-BADE-DC5747DF970B}" type="slidenum">
              <a:rPr lang="pt-BR" altLang="pt-BR" b="0">
                <a:latin typeface="Calibri" pitchFamily="32" charset="0"/>
                <a:ea typeface="Droid Sans" charset="0"/>
                <a:cs typeface="Droid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t-BR" altLang="pt-BR" b="0">
              <a:latin typeface="Calibri" pitchFamily="32" charset="0"/>
              <a:ea typeface="Droid Sans" charset="0"/>
              <a:cs typeface="Droid Sans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C289-8742-4B18-940A-6F3838422EB8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CD63F-DD00-4389-980B-C7613D32FEB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7F5D-7D56-4AAC-BE8D-9B486A02F737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824A-24A9-4DB2-BDE1-FA29176356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586F-37C1-4FE5-8329-917E276E8E33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C227F-A0D1-45B8-A445-1E43ACFB7DC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5DE2-9AC4-4DF4-BC0E-B69C88833352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F330B-0AED-4113-9C50-F71BC75DD9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B287-6E62-4628-A890-0774B34A4D2F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A610-6798-43AF-A6A9-060B04D48A5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1DDA-85C9-42FF-B61D-DFF1FBE0BC70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4210-FE98-47C9-8DB1-665F125CF2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D8D0-1AF2-45D2-ADB9-574F60A30F55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F462A-F435-4668-92B7-496F408F36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C126-F637-46C8-9C79-7777FA6B1FFB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17B3D-1DAE-4A8B-A62B-4DDC9A99041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E88F-D02D-440E-988E-1927640B6094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BC005-7464-4E85-81B1-D3547E64360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0CD4-5F30-4550-9A99-AF81EB2AF19F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E9F62-93D6-4F78-9EA1-FC68BAAE3C4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7B05-FBFC-42C0-B318-75986AC74EAF}" type="datetimeFigureOut">
              <a:rPr lang="en-US"/>
              <a:pPr>
                <a:defRPr/>
              </a:pPr>
              <a:t>6/26/20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F42DF-EF04-4E27-B614-28EBFD05553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71652-4997-48B9-A8E9-2AEF2741DC73}" type="datetimeFigureOut">
              <a:rPr lang="en-US"/>
              <a:pPr>
                <a:defRPr/>
              </a:pPr>
              <a:t>6/26/20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638C7C7-B7EC-4F28-8369-E9DAC2E94460}" type="slidenum">
              <a:rPr lang="en-US"/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seavidas@hcrp.usp.br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229600" cy="38164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defTabSz="407103" eaLnBrk="1" fontAlgn="auto" hangingPunct="1">
              <a:spcAft>
                <a:spcPts val="0"/>
              </a:spcAft>
              <a:tabLst>
                <a:tab pos="655970" algn="l"/>
                <a:tab pos="1311935" algn="l"/>
                <a:tab pos="1967906" algn="l"/>
                <a:tab pos="2623877" algn="l"/>
                <a:tab pos="3279844" algn="l"/>
                <a:tab pos="3935817" algn="l"/>
                <a:tab pos="4591785" algn="l"/>
                <a:tab pos="5247755" algn="l"/>
                <a:tab pos="5903722" algn="l"/>
                <a:tab pos="6559693" algn="l"/>
              </a:tabLst>
              <a:defRPr/>
            </a:pPr>
            <a:r>
              <a:rPr lang="pt-BR" sz="3600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SEAVIDAS – HCRP </a:t>
            </a:r>
            <a:br>
              <a:rPr lang="pt-BR" sz="3600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pt-BR" sz="3600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600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Serviço de Atenção à Violência Doméstica e Agressão Sexual do Hospital das Clínicas de Ribeirão Preto </a:t>
            </a:r>
            <a:br>
              <a:rPr lang="pt-BR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00563" y="5084763"/>
            <a:ext cx="4270375" cy="50447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EQUIPE SEAVIDAS - HCRP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2195736" y="6309320"/>
            <a:ext cx="4320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b="1" dirty="0"/>
              <a:t>Ribeirão Preto - São Paulo - 2019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22263" y="5678488"/>
            <a:ext cx="2390775" cy="9715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Até 14 anos – Boletim de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Ocorrência Compulsório 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Relatório Conselho Tutelar</a:t>
            </a: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309938" y="5678488"/>
            <a:ext cx="2390775" cy="9715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14 a 18 anos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Relação Consentida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Sem Boletim de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Ocorrência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6297613" y="5678488"/>
            <a:ext cx="2390775" cy="9715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Acima de 18 anos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Paciente Decide pelo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Boletim de Ocorrência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1285875" y="4643438"/>
            <a:ext cx="2214563" cy="8334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 dirty="0"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Boletim de Ocorrência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143500" y="4643438"/>
            <a:ext cx="2214563" cy="8334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t>Exame Médico Pericial</a:t>
            </a:r>
          </a:p>
        </p:txBody>
      </p:sp>
      <p:cxnSp>
        <p:nvCxnSpPr>
          <p:cNvPr id="55303" name="AutoShape 7"/>
          <p:cNvCxnSpPr>
            <a:cxnSpLocks noChangeShapeType="1"/>
          </p:cNvCxnSpPr>
          <p:nvPr/>
        </p:nvCxnSpPr>
        <p:spPr bwMode="auto">
          <a:xfrm>
            <a:off x="4143375" y="5000625"/>
            <a:ext cx="463550" cy="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53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828675"/>
            <a:ext cx="548163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3" name="Oval 1"/>
          <p:cNvSpPr>
            <a:spLocks noChangeArrowheads="1"/>
          </p:cNvSpPr>
          <p:nvPr/>
        </p:nvSpPr>
        <p:spPr bwMode="auto">
          <a:xfrm rot="-120000">
            <a:off x="609600" y="3303588"/>
            <a:ext cx="5730875" cy="3455987"/>
          </a:xfrm>
          <a:prstGeom prst="ellipse">
            <a:avLst/>
          </a:prstGeom>
          <a:noFill/>
          <a:ln w="76320" cap="sq">
            <a:solidFill>
              <a:srgbClr val="0F6FC6"/>
            </a:solidFill>
            <a:miter lim="800000"/>
            <a:headEnd/>
            <a:tailEnd/>
          </a:ln>
          <a:effectLst>
            <a:outerShdw dist="52300" dir="1536356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87413" y="4841875"/>
            <a:ext cx="20113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 sz="3600">
                <a:latin typeface="Arial" charset="0"/>
                <a:ea typeface="Droid Sans" charset="0"/>
                <a:cs typeface="Droid Sans" charset="0"/>
              </a:rPr>
              <a:t>Gravidez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987675" y="3228975"/>
            <a:ext cx="5583238" cy="3438525"/>
          </a:xfrm>
          <a:prstGeom prst="ellipse">
            <a:avLst/>
          </a:prstGeom>
          <a:noFill/>
          <a:ln w="76320" cap="sq">
            <a:solidFill>
              <a:srgbClr val="6699FF"/>
            </a:solidFill>
            <a:miter lim="800000"/>
            <a:headEnd/>
            <a:tailEnd/>
          </a:ln>
          <a:effectLst>
            <a:outerShdw dist="88094" dir="1948897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546850" y="4652963"/>
            <a:ext cx="169386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>
                <a:latin typeface="Arial" charset="0"/>
                <a:ea typeface="Droid Sans" charset="0"/>
                <a:cs typeface="Droid Sans" charset="0"/>
              </a:rPr>
              <a:t>Trauma </a:t>
            </a:r>
          </a:p>
          <a:p>
            <a:pPr eaLnBrk="1" hangingPunct="1"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>
                <a:latin typeface="Arial" charset="0"/>
                <a:ea typeface="Droid Sans" charset="0"/>
                <a:cs typeface="Droid Sans" charset="0"/>
              </a:rPr>
              <a:t>psíquico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 rot="-60000">
            <a:off x="1400175" y="1501775"/>
            <a:ext cx="6005513" cy="3521075"/>
          </a:xfrm>
          <a:prstGeom prst="ellipse">
            <a:avLst/>
          </a:prstGeom>
          <a:noFill/>
          <a:ln w="76320" cap="sq">
            <a:solidFill>
              <a:srgbClr val="0F6FC6"/>
            </a:solidFill>
            <a:miter lim="800000"/>
            <a:headEnd/>
            <a:tailEnd/>
          </a:ln>
          <a:effectLst>
            <a:outerShdw dist="52300" dir="1536356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567113" y="1890713"/>
            <a:ext cx="2144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>
                <a:latin typeface="Arial" charset="0"/>
                <a:ea typeface="Droid Sans" charset="0"/>
                <a:cs typeface="Droid Sans" charset="0"/>
              </a:rPr>
              <a:t>Traumas 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>
                <a:latin typeface="Arial" charset="0"/>
                <a:ea typeface="Droid Sans" charset="0"/>
                <a:cs typeface="Droid Sans" charset="0"/>
              </a:rPr>
              <a:t>orgânicos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60700" y="3300413"/>
            <a:ext cx="3019425" cy="1679575"/>
            <a:chOff x="1928" y="1797"/>
            <a:chExt cx="1902" cy="1058"/>
          </a:xfrm>
        </p:grpSpPr>
        <p:pic>
          <p:nvPicPr>
            <p:cNvPr id="2253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1797"/>
              <a:ext cx="1902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40" name="Text Box 9"/>
            <p:cNvSpPr txBox="1">
              <a:spLocks noChangeArrowheads="1"/>
            </p:cNvSpPr>
            <p:nvPr/>
          </p:nvSpPr>
          <p:spPr bwMode="auto">
            <a:xfrm>
              <a:off x="2219" y="1972"/>
              <a:ext cx="1308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Aft>
                  <a:spcPts val="1413"/>
                </a:spcAft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1pPr>
              <a:lvl2pPr eaLnBrk="0" hangingPunct="0">
                <a:spcAft>
                  <a:spcPts val="1138"/>
                </a:spcAft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2pPr>
              <a:lvl3pPr eaLnBrk="0" hangingPunct="0">
                <a:spcAft>
                  <a:spcPts val="850"/>
                </a:spcAft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3pPr>
              <a:lvl4pPr eaLnBrk="0" hangingPunct="0">
                <a:spcAft>
                  <a:spcPts val="563"/>
                </a:spcAft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4pPr>
              <a:lvl5pPr eaLnBrk="0" hangingPunct="0">
                <a:spcAft>
                  <a:spcPts val="288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pt-BR" sz="4000">
                  <a:latin typeface="Arial" charset="0"/>
                  <a:ea typeface="Droid Sans" charset="0"/>
                  <a:cs typeface="Droid Sans" charset="0"/>
                </a:rPr>
                <a:t>DST/</a:t>
              </a:r>
            </a:p>
            <a:p>
              <a:pPr algn="ctr" eaLnBrk="1" hangingPunct="1">
                <a:lnSpc>
                  <a:spcPct val="9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pt-BR" sz="4000">
                  <a:latin typeface="Arial" charset="0"/>
                  <a:ea typeface="Droid Sans" charset="0"/>
                  <a:cs typeface="Droid Sans" charset="0"/>
                </a:rPr>
                <a:t>HIV-1</a:t>
              </a:r>
            </a:p>
          </p:txBody>
        </p:sp>
      </p:grp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987425" y="1166813"/>
            <a:ext cx="7361238" cy="350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kern="10"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IMPACTO DA VIOLÊNCIA SEXUAL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  <p:bldP spid="44035" grpId="0" animBg="1"/>
      <p:bldP spid="440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79512" y="1988840"/>
            <a:ext cx="8393558" cy="44644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65125" indent="-252413">
              <a:lnSpc>
                <a:spcPct val="80000"/>
              </a:lnSpc>
              <a:buClrTx/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    </a:t>
            </a:r>
            <a:r>
              <a:rPr lang="pt-BR" sz="2000" b="1" dirty="0">
                <a:solidFill>
                  <a:srgbClr val="C00000"/>
                </a:solidFill>
                <a:ea typeface="Droid Sans" charset="0"/>
                <a:cs typeface="Droid Sans" charset="0"/>
              </a:rPr>
              <a:t>Mulher adulta</a:t>
            </a:r>
          </a:p>
          <a:p>
            <a:pPr marL="536575" lvl="2" indent="-357188">
              <a:lnSpc>
                <a:spcPct val="140000"/>
              </a:lnSpc>
              <a:spcBef>
                <a:spcPts val="600"/>
              </a:spcBef>
              <a:buClr>
                <a:srgbClr val="C00000"/>
              </a:buClr>
              <a:buSzPct val="79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Atendimento médico, com assistente social e com psicólogo/psiquiatra </a:t>
            </a:r>
          </a:p>
          <a:p>
            <a:pPr marL="536575" lvl="2" indent="-357188">
              <a:lnSpc>
                <a:spcPct val="140000"/>
              </a:lnSpc>
              <a:spcBef>
                <a:spcPts val="600"/>
              </a:spcBef>
              <a:buClr>
                <a:srgbClr val="C00000"/>
              </a:buClr>
              <a:buSzPct val="79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Se disponível, chamar legista</a:t>
            </a:r>
          </a:p>
          <a:p>
            <a:pPr marL="536575" lvl="2" indent="-357188">
              <a:lnSpc>
                <a:spcPct val="140000"/>
              </a:lnSpc>
              <a:spcBef>
                <a:spcPts val="600"/>
              </a:spcBef>
              <a:buClr>
                <a:srgbClr val="C00000"/>
              </a:buClr>
              <a:buSzPct val="79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Anamnese</a:t>
            </a: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, exame físico e ginecológico minucioso</a:t>
            </a:r>
          </a:p>
          <a:p>
            <a:pPr marL="536575" lvl="2" indent="-357188">
              <a:lnSpc>
                <a:spcPct val="140000"/>
              </a:lnSpc>
              <a:buClr>
                <a:srgbClr val="C00000"/>
              </a:buClr>
              <a:buSzPct val="79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Tratamento médico-cirúrgico necessário</a:t>
            </a:r>
          </a:p>
          <a:p>
            <a:pPr marL="538163" lvl="2" indent="-357188">
              <a:lnSpc>
                <a:spcPct val="90000"/>
              </a:lnSpc>
              <a:buClrTx/>
              <a:buSzPct val="79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 </a:t>
            </a:r>
          </a:p>
          <a:p>
            <a:pPr marL="538163" lvl="2" indent="-357188">
              <a:lnSpc>
                <a:spcPct val="90000"/>
              </a:lnSpc>
              <a:buClrTx/>
              <a:buSzPct val="79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endParaRPr lang="pt-BR" sz="2000" b="1" dirty="0">
              <a:solidFill>
                <a:srgbClr val="000000"/>
              </a:solidFill>
              <a:ea typeface="Droid Sans" charset="0"/>
              <a:cs typeface="Droid Sans" charset="0"/>
            </a:endParaRPr>
          </a:p>
          <a:p>
            <a:pPr marL="538163" lvl="2" indent="-357188">
              <a:lnSpc>
                <a:spcPct val="90000"/>
              </a:lnSpc>
              <a:buClrTx/>
              <a:buSzPct val="79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 	</a:t>
            </a:r>
            <a:r>
              <a:rPr lang="pt-BR" sz="2000" b="1" dirty="0">
                <a:solidFill>
                  <a:srgbClr val="C00000"/>
                </a:solidFill>
                <a:ea typeface="Droid Sans" charset="0"/>
                <a:cs typeface="Droid Sans" charset="0"/>
              </a:rPr>
              <a:t>Crianças/ Adolescentes</a:t>
            </a:r>
          </a:p>
          <a:p>
            <a:pPr marL="536575" lvl="2" indent="-357188">
              <a:lnSpc>
                <a:spcPct val="150000"/>
              </a:lnSpc>
              <a:buClr>
                <a:srgbClr val="C00000"/>
              </a:buClr>
              <a:buSzPct val="79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Conselho Tutelar,  Juizado de Menores</a:t>
            </a:r>
          </a:p>
          <a:p>
            <a:pPr marL="536575" lvl="2" indent="-357188">
              <a:lnSpc>
                <a:spcPct val="150000"/>
              </a:lnSpc>
              <a:buClr>
                <a:srgbClr val="C00000"/>
              </a:buClr>
              <a:buSzPct val="79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Pediatras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269776" y="1196752"/>
            <a:ext cx="860444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1800" b="1" dirty="0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 </a:t>
            </a:r>
            <a:r>
              <a:rPr lang="pt-BR" altLang="pt-BR" sz="2800" b="1" dirty="0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ATENDIMENTO À VÍTIMA DE VIOLÊNCIA SEXUAL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786063" y="1357313"/>
            <a:ext cx="4071937" cy="642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4400" dirty="0">
                <a:solidFill>
                  <a:schemeClr val="tx1"/>
                </a:solidFill>
                <a:ea typeface="Droid Sans" charset="0"/>
                <a:cs typeface="Droid Sans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ea typeface="Droid Sans" charset="0"/>
                <a:cs typeface="Droid Sans" charset="0"/>
              </a:rPr>
              <a:t>VIOLÊNCIA SEXUAL</a:t>
            </a:r>
            <a:br>
              <a:rPr lang="pt-BR" altLang="pt-BR" sz="4400" dirty="0">
                <a:solidFill>
                  <a:schemeClr val="tx1"/>
                </a:solidFill>
                <a:ea typeface="Droid Sans" charset="0"/>
                <a:cs typeface="Droid Sans" charset="0"/>
              </a:rPr>
            </a:br>
            <a:endParaRPr lang="pt-BR" altLang="pt-BR" sz="4400" dirty="0">
              <a:solidFill>
                <a:schemeClr val="tx1"/>
              </a:solidFill>
              <a:ea typeface="Droid Sans" charset="0"/>
              <a:cs typeface="Droid Sans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536" y="2420888"/>
            <a:ext cx="8126412" cy="41044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446088" indent="-442913" algn="just">
              <a:lnSpc>
                <a:spcPct val="90000"/>
              </a:lnSpc>
              <a:spcBef>
                <a:spcPts val="1875"/>
              </a:spcBef>
              <a:buClrTx/>
              <a:buFontTx/>
              <a:buNone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/>
            </a:pPr>
            <a:r>
              <a:rPr lang="pt-BR" b="1" dirty="0" err="1">
                <a:solidFill>
                  <a:srgbClr val="C00000"/>
                </a:solidFill>
                <a:ea typeface="Droid Sans" charset="0"/>
                <a:cs typeface="Droid Sans" charset="0"/>
              </a:rPr>
              <a:t>Anamnese</a:t>
            </a:r>
            <a:endParaRPr lang="pt-BR" b="1" dirty="0">
              <a:solidFill>
                <a:srgbClr val="C00000"/>
              </a:solidFill>
              <a:ea typeface="Droid Sans" charset="0"/>
              <a:cs typeface="Droid Sans" charset="0"/>
            </a:endParaRPr>
          </a:p>
          <a:p>
            <a:pPr marL="268288" indent="-265113">
              <a:lnSpc>
                <a:spcPct val="140000"/>
              </a:lnSpc>
              <a:spcBef>
                <a:spcPts val="688"/>
              </a:spcBef>
              <a:spcAft>
                <a:spcPts val="825"/>
              </a:spcAft>
              <a:buClr>
                <a:srgbClr val="C00000"/>
              </a:buClr>
              <a:buSzPct val="120000"/>
              <a:buFont typeface="Arial" charset="0"/>
              <a:buChar char="•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Detalhar o tipo de violência, com data, hora, local e forma do ocorrido</a:t>
            </a:r>
          </a:p>
          <a:p>
            <a:pPr marL="268288" indent="-265113">
              <a:lnSpc>
                <a:spcPct val="90000"/>
              </a:lnSpc>
              <a:spcBef>
                <a:spcPts val="275"/>
              </a:spcBef>
              <a:spcAft>
                <a:spcPts val="338"/>
              </a:spcAft>
              <a:buClrTx/>
              <a:buSzPct val="120000"/>
              <a:buFontTx/>
              <a:buNone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/>
            </a:pPr>
            <a:endParaRPr lang="pt-BR" b="1" dirty="0">
              <a:solidFill>
                <a:srgbClr val="000000"/>
              </a:solidFill>
              <a:ea typeface="Droid Sans" charset="0"/>
              <a:cs typeface="Droid Sans" charset="0"/>
            </a:endParaRPr>
          </a:p>
          <a:p>
            <a:pPr marL="268288" indent="-265113">
              <a:lnSpc>
                <a:spcPct val="80000"/>
              </a:lnSpc>
              <a:spcAft>
                <a:spcPts val="938"/>
              </a:spcAft>
              <a:buClrTx/>
              <a:buSzPct val="120000"/>
              <a:buFontTx/>
              <a:buNone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/>
            </a:pPr>
            <a:r>
              <a:rPr lang="pt-BR" b="1" dirty="0">
                <a:solidFill>
                  <a:srgbClr val="C00000"/>
                </a:solidFill>
                <a:ea typeface="Droid Sans" charset="0"/>
                <a:cs typeface="Droid Sans" charset="0"/>
              </a:rPr>
              <a:t>Antecedentes Pessoais</a:t>
            </a:r>
          </a:p>
          <a:p>
            <a:pPr marL="268288" indent="-265113" algn="just">
              <a:lnSpc>
                <a:spcPct val="140000"/>
              </a:lnSpc>
              <a:spcAft>
                <a:spcPts val="688"/>
              </a:spcAft>
              <a:buClr>
                <a:srgbClr val="C00000"/>
              </a:buClr>
              <a:buSzPct val="120000"/>
              <a:buFont typeface="Arial" charset="0"/>
              <a:buChar char="•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Data da última menstruação e uso de métodos contraceptivos</a:t>
            </a:r>
          </a:p>
          <a:p>
            <a:pPr marL="268288" indent="-265113" algn="just">
              <a:lnSpc>
                <a:spcPct val="140000"/>
              </a:lnSpc>
              <a:spcAft>
                <a:spcPts val="250"/>
              </a:spcAft>
              <a:buClrTx/>
              <a:buSzPct val="120000"/>
              <a:buFontTx/>
              <a:buNone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/>
            </a:pPr>
            <a:endParaRPr lang="pt-BR" b="1" dirty="0">
              <a:solidFill>
                <a:srgbClr val="000000"/>
              </a:solidFill>
              <a:ea typeface="Droid Sans" charset="0"/>
              <a:cs typeface="Droid Sans" charset="0"/>
            </a:endParaRPr>
          </a:p>
          <a:p>
            <a:pPr marL="268288" indent="-265113" algn="just">
              <a:lnSpc>
                <a:spcPct val="140000"/>
              </a:lnSpc>
              <a:spcAft>
                <a:spcPts val="688"/>
              </a:spcAft>
              <a:buClr>
                <a:srgbClr val="C00000"/>
              </a:buClr>
              <a:buSzPct val="120000"/>
              <a:buFont typeface="Arial" charset="0"/>
              <a:buChar char="•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Deve-se averiguar se a vítima se lavou, urinou ou evacuou após o ocorrido, se houve prática de sodomia, </a:t>
            </a:r>
            <a:r>
              <a:rPr lang="pt-BR" b="1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felação</a:t>
            </a:r>
            <a:r>
              <a:rPr lang="pt-BR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 e ejaculação em outras regiões do corpo 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28625" y="908050"/>
            <a:ext cx="8215313" cy="5922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65125" indent="-252413" algn="ctr">
              <a:lnSpc>
                <a:spcPct val="80000"/>
              </a:lnSpc>
              <a:spcBef>
                <a:spcPts val="900"/>
              </a:spcBef>
              <a:buClrTx/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400" dirty="0">
                <a:solidFill>
                  <a:srgbClr val="C00000"/>
                </a:solidFill>
                <a:ea typeface="Droid Sans" charset="0"/>
                <a:cs typeface="Droid Sans" charset="0"/>
              </a:rPr>
              <a:t>Exame físico </a:t>
            </a:r>
          </a:p>
          <a:p>
            <a:pPr marL="363538" indent="-254000" algn="just">
              <a:lnSpc>
                <a:spcPct val="170000"/>
              </a:lnSpc>
              <a:spcBef>
                <a:spcPts val="825"/>
              </a:spcBef>
              <a:buClr>
                <a:srgbClr val="C00000"/>
              </a:buClr>
              <a:buSzPct val="90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200" dirty="0">
                <a:solidFill>
                  <a:srgbClr val="000000"/>
                </a:solidFill>
                <a:ea typeface="Droid Sans" charset="0"/>
                <a:cs typeface="Droid Sans" charset="0"/>
              </a:rPr>
              <a:t>Atentar para os traumas físicos e sexuais</a:t>
            </a:r>
          </a:p>
          <a:p>
            <a:pPr marL="617538" lvl="1" indent="-225425" algn="just">
              <a:lnSpc>
                <a:spcPct val="170000"/>
              </a:lnSpc>
              <a:spcBef>
                <a:spcPts val="825"/>
              </a:spcBef>
              <a:buClr>
                <a:srgbClr val="009DD9"/>
              </a:buClr>
              <a:buSzPct val="90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200" dirty="0">
                <a:solidFill>
                  <a:srgbClr val="000000"/>
                </a:solidFill>
                <a:ea typeface="Droid Sans" charset="0"/>
                <a:cs typeface="Droid Sans" charset="0"/>
              </a:rPr>
              <a:t>Analisar lesões corpóreas: </a:t>
            </a:r>
          </a:p>
          <a:p>
            <a:pPr marL="855663" lvl="2" indent="-227013" algn="just">
              <a:lnSpc>
                <a:spcPct val="170000"/>
              </a:lnSpc>
              <a:spcBef>
                <a:spcPts val="750"/>
              </a:spcBef>
              <a:buClr>
                <a:srgbClr val="C00000"/>
              </a:buClr>
              <a:buSzPct val="90000"/>
              <a:buFont typeface="Wingdings" charset="2"/>
              <a:buChar char="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natureza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asfíxica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 </a:t>
            </a:r>
          </a:p>
          <a:p>
            <a:pPr marL="855663" lvl="2" indent="-227013" algn="just">
              <a:lnSpc>
                <a:spcPct val="170000"/>
              </a:lnSpc>
              <a:spcBef>
                <a:spcPts val="750"/>
              </a:spcBef>
              <a:buClr>
                <a:srgbClr val="C00000"/>
              </a:buClr>
              <a:buSzPct val="90000"/>
              <a:buFont typeface="Wingdings" charset="2"/>
              <a:buChar char="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localização genital, anal, perianal  </a:t>
            </a:r>
          </a:p>
          <a:p>
            <a:pPr marL="855663" lvl="2" indent="-227013" algn="just">
              <a:lnSpc>
                <a:spcPct val="170000"/>
              </a:lnSpc>
              <a:spcBef>
                <a:spcPts val="750"/>
              </a:spcBef>
              <a:buClr>
                <a:srgbClr val="C00000"/>
              </a:buClr>
              <a:buSzPct val="90000"/>
              <a:buFont typeface="Wingdings" charset="2"/>
              <a:buChar char="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Mordidas</a:t>
            </a:r>
          </a:p>
          <a:p>
            <a:pPr marL="363538" indent="-254000" algn="just">
              <a:lnSpc>
                <a:spcPct val="160000"/>
              </a:lnSpc>
              <a:spcBef>
                <a:spcPts val="825"/>
              </a:spcBef>
              <a:buClr>
                <a:srgbClr val="C00000"/>
              </a:buClr>
              <a:buSzPct val="90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200" dirty="0">
                <a:solidFill>
                  <a:srgbClr val="000000"/>
                </a:solidFill>
                <a:ea typeface="Droid Sans" charset="0"/>
                <a:cs typeface="Droid Sans" charset="0"/>
              </a:rPr>
              <a:t>Se possível fotografar, ou descrever minuciosamente o número, dimensões, local, profundidade  intensidade e contornos</a:t>
            </a:r>
          </a:p>
          <a:p>
            <a:pPr marL="365125" indent="-252413" algn="just">
              <a:lnSpc>
                <a:spcPct val="160000"/>
              </a:lnSpc>
              <a:spcBef>
                <a:spcPts val="825"/>
              </a:spcBef>
              <a:buClrTx/>
              <a:buSzPct val="90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endParaRPr lang="pt-BR" sz="22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116013" y="81669"/>
            <a:ext cx="7200850" cy="760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ea typeface="Droid Sans" charset="0"/>
                <a:cs typeface="Droid Sans" charset="0"/>
              </a:rPr>
              <a:t>Atendimento à vítima de violência sexual 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6625"/>
            <a:ext cx="32416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00200"/>
            <a:ext cx="665162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92250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63700"/>
            <a:ext cx="67627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2776"/>
            <a:ext cx="70104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86543" y="2132856"/>
            <a:ext cx="8570913" cy="42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77825" indent="-377825" eaLnBrk="0" hangingPunct="0">
              <a:spcAft>
                <a:spcPts val="1413"/>
              </a:spcAft>
              <a:buChar char="•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marL="633413" indent="-379413" eaLnBrk="0" hangingPunct="0">
              <a:spcAft>
                <a:spcPts val="1138"/>
              </a:spcAft>
              <a:buChar char="–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68000"/>
              <a:buFont typeface="Wingdings" charset="2"/>
              <a:buChar char=""/>
            </a:pP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Para a colheita do conteúdo vaginal é preciso saber do acordo com o perito do IML. O médico pode colher para completar o exame ginecológico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68000"/>
              <a:buFont typeface="Wingdings" charset="2"/>
              <a:buChar char=""/>
            </a:pP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Após avaliação do legista (ou não), lavagem com SF 0,9% ou </a:t>
            </a:r>
            <a:r>
              <a:rPr lang="pt-BR" altLang="pt-BR" sz="1800" b="1" dirty="0" err="1">
                <a:latin typeface="Arial" charset="0"/>
                <a:ea typeface="Droid Sans" charset="0"/>
                <a:cs typeface="Droid Sans" charset="0"/>
              </a:rPr>
              <a:t>clorexedine</a:t>
            </a: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 tópico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68000"/>
              <a:buFont typeface="Wingdings" charset="2"/>
              <a:buChar char=""/>
            </a:pP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Colher amostras sanguíneas para sorologias</a:t>
            </a:r>
          </a:p>
          <a:p>
            <a:pPr lvl="1" algn="just"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charset="2"/>
              <a:buChar char=""/>
            </a:pP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HIV</a:t>
            </a:r>
          </a:p>
          <a:p>
            <a:pPr lvl="1" algn="just"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charset="2"/>
              <a:buChar char=""/>
            </a:pPr>
            <a:r>
              <a:rPr lang="pt-BR" altLang="pt-BR" sz="1800" b="1" dirty="0" err="1">
                <a:latin typeface="Arial" charset="0"/>
                <a:ea typeface="Droid Sans" charset="0"/>
                <a:cs typeface="Droid Sans" charset="0"/>
              </a:rPr>
              <a:t>HBsAg</a:t>
            </a: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 e HCV</a:t>
            </a:r>
          </a:p>
          <a:p>
            <a:pPr lvl="1" algn="just"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charset="2"/>
              <a:buChar char=""/>
            </a:pP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VDRL </a:t>
            </a:r>
          </a:p>
          <a:p>
            <a:pPr lvl="1" algn="just"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charset="2"/>
              <a:buChar char=""/>
            </a:pP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TESTES BIOQUÍMICOS: </a:t>
            </a:r>
            <a:r>
              <a:rPr lang="pt-BR" altLang="pt-BR" sz="1800" b="1" dirty="0" err="1">
                <a:latin typeface="Arial" charset="0"/>
                <a:ea typeface="Droid Sans" charset="0"/>
                <a:cs typeface="Droid Sans" charset="0"/>
              </a:rPr>
              <a:t>Hb</a:t>
            </a: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, </a:t>
            </a:r>
            <a:r>
              <a:rPr lang="pt-BR" altLang="pt-BR" sz="1800" b="1" dirty="0" err="1">
                <a:latin typeface="Arial" charset="0"/>
                <a:ea typeface="Droid Sans" charset="0"/>
                <a:cs typeface="Droid Sans" charset="0"/>
              </a:rPr>
              <a:t>Ht</a:t>
            </a:r>
            <a:r>
              <a:rPr lang="pt-BR" altLang="pt-BR" sz="1800" b="1" dirty="0">
                <a:latin typeface="Arial" charset="0"/>
                <a:ea typeface="Droid Sans" charset="0"/>
                <a:cs typeface="Droid Sans" charset="0"/>
              </a:rPr>
              <a:t>, função hepática e renal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266085" y="952499"/>
            <a:ext cx="6264696" cy="904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endParaRPr lang="pt-BR" altLang="pt-BR" sz="2400" dirty="0">
              <a:solidFill>
                <a:schemeClr val="tx1"/>
              </a:solidFill>
              <a:ea typeface="Droid Sans" charset="0"/>
              <a:cs typeface="Droid Sans" charset="0"/>
            </a:endParaRP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ea typeface="Droid Sans" charset="0"/>
                <a:cs typeface="Droid Sans" charset="0"/>
              </a:rPr>
              <a:t>Atendimento à vítima de violência sexual 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928688" y="1179970"/>
            <a:ext cx="7561262" cy="83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>
                <a:solidFill>
                  <a:schemeClr val="tx1"/>
                </a:solidFill>
                <a:ea typeface="Droid Sans" charset="0"/>
                <a:cs typeface="Droid Sans" charset="0"/>
              </a:rPr>
              <a:t> </a:t>
            </a:r>
            <a:r>
              <a:rPr lang="pt-BR" altLang="pt-BR" sz="4000">
                <a:solidFill>
                  <a:schemeClr val="tx1"/>
                </a:solidFill>
                <a:ea typeface="Droid Sans" charset="0"/>
                <a:cs typeface="Droid Sans" charset="0"/>
              </a:rPr>
              <a:t>Anticoncepção de emergência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5750" y="2357438"/>
            <a:ext cx="4040188" cy="2779712"/>
          </a:xfrm>
          <a:prstGeom prst="rect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65125" indent="-252413">
              <a:spcBef>
                <a:spcPts val="1250"/>
              </a:spcBef>
              <a:buClrTx/>
              <a:buFontTx/>
              <a:buNone/>
              <a:tabLst>
                <a:tab pos="36512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/>
            </a:pPr>
            <a:r>
              <a:rPr lang="pt-BR" sz="3600" dirty="0">
                <a:solidFill>
                  <a:srgbClr val="00FFFF"/>
                </a:solidFill>
                <a:ea typeface="Droid Sans" charset="0"/>
                <a:cs typeface="Droid Sans" charset="0"/>
              </a:rPr>
              <a:t> 	</a:t>
            </a:r>
            <a:r>
              <a:rPr lang="pt-BR" sz="3600" dirty="0" err="1">
                <a:solidFill>
                  <a:srgbClr val="009DD9"/>
                </a:solidFill>
                <a:ea typeface="Droid Sans" charset="0"/>
                <a:cs typeface="Droid Sans" charset="0"/>
              </a:rPr>
              <a:t>Yuzpe</a:t>
            </a:r>
            <a:r>
              <a:rPr lang="pt-BR" sz="3600" dirty="0">
                <a:solidFill>
                  <a:srgbClr val="009DD9"/>
                </a:solidFill>
                <a:ea typeface="Droid Sans" charset="0"/>
                <a:cs typeface="Droid Sans" charset="0"/>
              </a:rPr>
              <a:t>-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 200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mcg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 de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etinil-estradiol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 e 1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mg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 de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levonorgestrel</a:t>
            </a:r>
            <a:endParaRPr lang="pt-BR" sz="2000" dirty="0">
              <a:solidFill>
                <a:srgbClr val="000000"/>
              </a:solidFill>
              <a:ea typeface="Droid Sans" charset="0"/>
              <a:cs typeface="Droid Sans" charset="0"/>
            </a:endParaRPr>
          </a:p>
          <a:p>
            <a:pPr marL="363538" indent="-254000">
              <a:lnSpc>
                <a:spcPct val="110000"/>
              </a:lnSpc>
              <a:spcBef>
                <a:spcPts val="1250"/>
              </a:spcBef>
              <a:buClr>
                <a:srgbClr val="C00000"/>
              </a:buClr>
              <a:buSzPct val="120000"/>
              <a:buFont typeface="Arial" charset="0"/>
              <a:buChar char="•"/>
              <a:tabLst>
                <a:tab pos="36512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Evanor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® ou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Neovlar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® :         2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cp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/VO de 12/12 horas</a:t>
            </a:r>
          </a:p>
          <a:p>
            <a:pPr marL="363538" indent="-254000">
              <a:lnSpc>
                <a:spcPct val="110000"/>
              </a:lnSpc>
              <a:buClr>
                <a:srgbClr val="C00000"/>
              </a:buClr>
              <a:buSzPct val="120000"/>
              <a:buFont typeface="Arial" charset="0"/>
              <a:buChar char="•"/>
              <a:tabLst>
                <a:tab pos="36512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Microvlar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® ou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Nordette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® :    4 </a:t>
            </a:r>
            <a:r>
              <a:rPr lang="pt-BR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cp</a:t>
            </a:r>
            <a:r>
              <a:rPr lang="pt-BR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/VO de 12/12 horas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86205" y="2357438"/>
            <a:ext cx="3714750" cy="2038350"/>
          </a:xfrm>
          <a:prstGeom prst="rect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65125" indent="-252413">
              <a:lnSpc>
                <a:spcPct val="90000"/>
              </a:lnSpc>
              <a:spcBef>
                <a:spcPts val="2000"/>
              </a:spcBef>
              <a:buClrTx/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3600" b="0" dirty="0">
                <a:solidFill>
                  <a:srgbClr val="00FFFF"/>
                </a:solidFill>
                <a:ea typeface="Droid Sans" charset="0"/>
                <a:cs typeface="Droid Sans" charset="0"/>
              </a:rPr>
              <a:t>         </a:t>
            </a:r>
            <a:r>
              <a:rPr lang="pt-BR" sz="3200" dirty="0" err="1">
                <a:solidFill>
                  <a:srgbClr val="009DD9"/>
                </a:solidFill>
                <a:ea typeface="Droid Sans" charset="0"/>
                <a:cs typeface="Droid Sans" charset="0"/>
              </a:rPr>
              <a:t>Progestágenos</a:t>
            </a:r>
            <a:endParaRPr lang="pt-BR" sz="3200" dirty="0">
              <a:solidFill>
                <a:srgbClr val="009DD9"/>
              </a:solidFill>
              <a:ea typeface="Droid Sans" charset="0"/>
              <a:cs typeface="Droid Sans" charset="0"/>
            </a:endParaRPr>
          </a:p>
          <a:p>
            <a:pPr marL="363538" indent="-254000">
              <a:lnSpc>
                <a:spcPct val="90000"/>
              </a:lnSpc>
              <a:spcBef>
                <a:spcPts val="1750"/>
              </a:spcBef>
              <a:buClr>
                <a:srgbClr val="C00000"/>
              </a:buClr>
              <a:buSzPct val="120000"/>
              <a:buFont typeface="Arial" charset="0"/>
              <a:buChar char="•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800" dirty="0">
                <a:solidFill>
                  <a:srgbClr val="000000"/>
                </a:solidFill>
                <a:ea typeface="Droid Sans" charset="0"/>
                <a:cs typeface="Droid Sans" charset="0"/>
              </a:rPr>
              <a:t>1,5 </a:t>
            </a:r>
            <a:r>
              <a:rPr lang="pt-BR" sz="28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mg</a:t>
            </a:r>
            <a:r>
              <a:rPr lang="pt-BR" sz="2800" dirty="0">
                <a:solidFill>
                  <a:srgbClr val="000000"/>
                </a:solidFill>
                <a:ea typeface="Droid Sans" charset="0"/>
                <a:cs typeface="Droid Sans" charset="0"/>
              </a:rPr>
              <a:t> de </a:t>
            </a:r>
            <a:r>
              <a:rPr lang="pt-BR" sz="28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levonorgestrel</a:t>
            </a:r>
            <a:r>
              <a:rPr lang="pt-BR" sz="2800" dirty="0">
                <a:solidFill>
                  <a:srgbClr val="000000"/>
                </a:solidFill>
                <a:ea typeface="Droid Sans" charset="0"/>
                <a:cs typeface="Droid Sans" charset="0"/>
              </a:rPr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29083" y="3320235"/>
            <a:ext cx="568325" cy="925513"/>
            <a:chOff x="2790" y="1890"/>
            <a:chExt cx="358" cy="583"/>
          </a:xfrm>
        </p:grpSpPr>
        <p:sp>
          <p:nvSpPr>
            <p:cNvPr id="28682" name="Line 5"/>
            <p:cNvSpPr>
              <a:spLocks noChangeShapeType="1"/>
            </p:cNvSpPr>
            <p:nvPr/>
          </p:nvSpPr>
          <p:spPr bwMode="auto">
            <a:xfrm flipH="1">
              <a:off x="2789" y="1890"/>
              <a:ext cx="335" cy="583"/>
            </a:xfrm>
            <a:prstGeom prst="line">
              <a:avLst/>
            </a:prstGeom>
            <a:noFill/>
            <a:ln w="76320" cap="sq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3" name="Line 6"/>
            <p:cNvSpPr>
              <a:spLocks noChangeShapeType="1"/>
            </p:cNvSpPr>
            <p:nvPr/>
          </p:nvSpPr>
          <p:spPr bwMode="auto">
            <a:xfrm>
              <a:off x="2791" y="1890"/>
              <a:ext cx="357" cy="549"/>
            </a:xfrm>
            <a:prstGeom prst="line">
              <a:avLst/>
            </a:prstGeom>
            <a:noFill/>
            <a:ln w="76320" cap="sq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9083" y="468153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buClrTx/>
              <a:buSzTx/>
              <a:buFontTx/>
              <a:buNone/>
            </a:pPr>
            <a:r>
              <a:rPr lang="pt-BR" sz="1600" dirty="0">
                <a:solidFill>
                  <a:prstClr val="black"/>
                </a:solidFill>
                <a:latin typeface="Lucida Sans Unicode" panose="020B0602030504020204" pitchFamily="34" charset="0"/>
                <a:ea typeface="ＭＳ Ｐゴシック" charset="0"/>
                <a:cs typeface="Lucida Sans Unicode" panose="020B0602030504020204" pitchFamily="34" charset="0"/>
              </a:rPr>
              <a:t>Dose única (adesão) </a:t>
            </a:r>
          </a:p>
          <a:p>
            <a:pPr defTabSz="914400" eaLnBrk="0" hangingPunct="0">
              <a:buClrTx/>
              <a:buSzTx/>
              <a:buFontTx/>
              <a:buNone/>
            </a:pPr>
            <a:r>
              <a:rPr lang="pt-BR" sz="1600" dirty="0">
                <a:solidFill>
                  <a:prstClr val="black"/>
                </a:solidFill>
                <a:latin typeface="Lucida Sans Unicode" panose="020B0602030504020204" pitchFamily="34" charset="0"/>
                <a:ea typeface="ＭＳ Ｐゴシック" charset="0"/>
                <a:cs typeface="Lucida Sans Unicode" panose="020B0602030504020204" pitchFamily="34" charset="0"/>
              </a:rPr>
              <a:t>Efeito anticonceptivo 4º e 5º dias pós-relação desprotegida (taxas menores eficácia)</a:t>
            </a:r>
          </a:p>
          <a:p>
            <a:pPr defTabSz="914400" eaLnBrk="0" hangingPunct="0">
              <a:buClrTx/>
              <a:buSzTx/>
              <a:buFontTx/>
              <a:buNone/>
            </a:pPr>
            <a:r>
              <a:rPr lang="pt-BR" sz="1600" dirty="0">
                <a:solidFill>
                  <a:prstClr val="black"/>
                </a:solidFill>
                <a:latin typeface="Lucida Sans Unicode" panose="020B0602030504020204" pitchFamily="34" charset="0"/>
                <a:ea typeface="ＭＳ Ｐゴシック" charset="0"/>
                <a:cs typeface="Lucida Sans Unicode" panose="020B0602030504020204" pitchFamily="34" charset="0"/>
              </a:rPr>
              <a:t>Prazo início AE: não limitar a 72 horas, ampliar uso até 5º dia pós-relação sexual (120 horas)</a:t>
            </a: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A422EC36-DC00-C74B-B842-D7CE9AABBEE0}"/>
              </a:ext>
            </a:extLst>
          </p:cNvPr>
          <p:cNvSpPr/>
          <p:nvPr/>
        </p:nvSpPr>
        <p:spPr>
          <a:xfrm>
            <a:off x="1187624" y="5477428"/>
            <a:ext cx="2376264" cy="11695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DIU DE COBRE</a:t>
            </a:r>
          </a:p>
          <a:p>
            <a:pPr algn="ctr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6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 dias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641475" y="3262313"/>
            <a:ext cx="5832475" cy="1433512"/>
          </a:xfrm>
          <a:prstGeom prst="rect">
            <a:avLst/>
          </a:prstGeom>
          <a:noFill/>
          <a:ln w="38160" cap="sq">
            <a:solidFill>
              <a:srgbClr val="FA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360" tIns="44280" rIns="90360" bIns="44280"/>
          <a:lstStyle>
            <a:lvl1pPr marL="473075" indent="-22225" eaLnBrk="0" hangingPunct="0">
              <a:spcAft>
                <a:spcPts val="1413"/>
              </a:spcAft>
              <a:buChar char="•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473075" algn="l"/>
                <a:tab pos="920750" algn="l"/>
                <a:tab pos="1370013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charset="0"/>
              <a:buChar char="•"/>
            </a:pPr>
            <a:r>
              <a:rPr lang="pt-BR" altLang="pt-BR" sz="2400" dirty="0" err="1">
                <a:latin typeface="Comic Sans MS" pitchFamily="64" charset="0"/>
                <a:ea typeface="Droid Sans" charset="0"/>
                <a:cs typeface="Droid Sans" charset="0"/>
              </a:rPr>
              <a:t>Tenofovir</a:t>
            </a:r>
            <a:r>
              <a:rPr lang="pt-BR" altLang="pt-BR" sz="2400" dirty="0">
                <a:latin typeface="Comic Sans MS" pitchFamily="64" charset="0"/>
                <a:ea typeface="Droid Sans" charset="0"/>
                <a:cs typeface="Droid Sans" charset="0"/>
              </a:rPr>
              <a:t> + </a:t>
            </a:r>
            <a:r>
              <a:rPr lang="pt-BR" altLang="pt-BR" sz="2400" dirty="0" err="1">
                <a:latin typeface="Comic Sans MS" pitchFamily="64" charset="0"/>
                <a:ea typeface="Droid Sans" charset="0"/>
                <a:cs typeface="Droid Sans" charset="0"/>
              </a:rPr>
              <a:t>Lamivudina</a:t>
            </a:r>
            <a:r>
              <a:rPr lang="pt-BR" altLang="pt-BR" sz="2400" dirty="0">
                <a:latin typeface="Comic Sans MS" pitchFamily="64" charset="0"/>
                <a:ea typeface="Droid Sans" charset="0"/>
                <a:cs typeface="Droid Sans" charset="0"/>
              </a:rPr>
              <a:t>: 1 </a:t>
            </a:r>
            <a:r>
              <a:rPr lang="pt-BR" altLang="pt-BR" sz="2400" dirty="0" err="1">
                <a:latin typeface="Comic Sans MS" pitchFamily="64" charset="0"/>
                <a:ea typeface="Droid Sans" charset="0"/>
                <a:cs typeface="Droid Sans" charset="0"/>
              </a:rPr>
              <a:t>cp</a:t>
            </a:r>
            <a:r>
              <a:rPr lang="pt-BR" altLang="pt-BR" sz="2400" dirty="0">
                <a:latin typeface="Comic Sans MS" pitchFamily="64" charset="0"/>
                <a:ea typeface="Droid Sans" charset="0"/>
                <a:cs typeface="Droid Sans" charset="0"/>
              </a:rPr>
              <a:t> dia</a:t>
            </a: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charset="0"/>
              <a:buChar char="•"/>
            </a:pPr>
            <a:r>
              <a:rPr lang="pt-BR" altLang="pt-BR" sz="2400" dirty="0" err="1">
                <a:latin typeface="Comic Sans MS" pitchFamily="64" charset="0"/>
                <a:ea typeface="Droid Sans" charset="0"/>
                <a:cs typeface="Droid Sans" charset="0"/>
              </a:rPr>
              <a:t>Dolutegravir</a:t>
            </a:r>
            <a:r>
              <a:rPr lang="pt-BR" altLang="pt-BR" sz="2400" dirty="0">
                <a:latin typeface="Comic Sans MS" pitchFamily="64" charset="0"/>
                <a:ea typeface="Droid Sans" charset="0"/>
                <a:cs typeface="Droid Sans" charset="0"/>
              </a:rPr>
              <a:t>: 1 </a:t>
            </a:r>
            <a:r>
              <a:rPr lang="pt-BR" altLang="pt-BR" sz="2400" dirty="0" err="1">
                <a:latin typeface="Comic Sans MS" pitchFamily="64" charset="0"/>
                <a:ea typeface="Droid Sans" charset="0"/>
                <a:cs typeface="Droid Sans" charset="0"/>
              </a:rPr>
              <a:t>cp</a:t>
            </a:r>
            <a:r>
              <a:rPr lang="pt-BR" altLang="pt-BR" sz="2400" dirty="0">
                <a:latin typeface="Comic Sans MS" pitchFamily="64" charset="0"/>
                <a:ea typeface="Droid Sans" charset="0"/>
                <a:cs typeface="Droid Sans" charset="0"/>
              </a:rPr>
              <a:t> dia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44488" y="2335213"/>
            <a:ext cx="8115944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2000"/>
              </a:spcBef>
              <a:spcAft>
                <a:spcPct val="0"/>
              </a:spcAft>
              <a:buClrTx/>
              <a:buSzPct val="68000"/>
              <a:buNone/>
            </a:pPr>
            <a:r>
              <a:rPr lang="pt-BR" altLang="pt-BR" dirty="0">
                <a:solidFill>
                  <a:srgbClr val="C00000"/>
                </a:solidFill>
                <a:latin typeface="Comic Sans MS" pitchFamily="64" charset="0"/>
                <a:ea typeface="Droid Sans" charset="0"/>
                <a:cs typeface="Droid Sans" charset="0"/>
              </a:rPr>
              <a:t>Profilaxia contra a infecção pelo HIV</a:t>
            </a:r>
            <a:r>
              <a:rPr lang="pt-BR" altLang="pt-BR" dirty="0">
                <a:solidFill>
                  <a:srgbClr val="FFFFFF"/>
                </a:solidFill>
                <a:ea typeface="Droid Sans" charset="0"/>
                <a:cs typeface="Droid Sans" charset="0"/>
              </a:rPr>
              <a:t> sexual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683568" y="1196752"/>
            <a:ext cx="7270576" cy="831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200" dirty="0">
                <a:solidFill>
                  <a:schemeClr val="tx1"/>
                </a:solidFill>
                <a:ea typeface="Droid Sans" charset="0"/>
                <a:cs typeface="Droid Sans" charset="0"/>
              </a:rPr>
              <a:t>ATENDIMENTO À VÍTIMA DE VIOLÊNCIA SEXUAL 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4356100" y="4869160"/>
            <a:ext cx="43180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50000"/>
            </a:schemeClr>
          </a:solidFill>
          <a:ln w="55080" cap="sq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923872" y="5661248"/>
            <a:ext cx="7296256" cy="546241"/>
          </a:xfrm>
          <a:prstGeom prst="rect">
            <a:avLst/>
          </a:prstGeom>
          <a:noFill/>
          <a:ln w="38160" cap="sq">
            <a:solidFill>
              <a:srgbClr val="FF09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Aft>
                <a:spcPts val="1413"/>
              </a:spcAft>
              <a:buChar char="•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marL="731838" indent="-473075" eaLnBrk="0" hangingPunct="0">
              <a:spcAft>
                <a:spcPts val="1138"/>
              </a:spcAft>
              <a:buChar char="–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800"/>
              </a:spcBef>
              <a:spcAft>
                <a:spcPts val="825"/>
              </a:spcAft>
              <a:buClrTx/>
              <a:buSzPct val="150000"/>
              <a:buFontTx/>
              <a:buNone/>
            </a:pPr>
            <a:r>
              <a:rPr lang="pt-BR" altLang="pt-BR" sz="2200" dirty="0">
                <a:latin typeface="Comic Sans MS" pitchFamily="64" charset="0"/>
                <a:ea typeface="Droid Sans" charset="0"/>
                <a:cs typeface="Droid Sans" charset="0"/>
              </a:rPr>
              <a:t>Profilaxia deverá ser realizada até 72h, por 28 dias</a:t>
            </a:r>
          </a:p>
        </p:txBody>
      </p:sp>
      <p:pic>
        <p:nvPicPr>
          <p:cNvPr id="307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96453" y="4293096"/>
            <a:ext cx="8751094" cy="20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marL="739775" indent="-282575"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charset="0"/>
              <a:buChar char="•"/>
            </a:pPr>
            <a:r>
              <a:rPr lang="pt-BR" altLang="pt-BR" dirty="0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  </a:t>
            </a:r>
            <a:r>
              <a:rPr lang="pt-BR" altLang="pt-BR" sz="2800" dirty="0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Profilaxia contra a Hepatite por vírus </a:t>
            </a:r>
            <a:r>
              <a:rPr lang="pt-BR" altLang="pt-BR" sz="2800" dirty="0" err="1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B</a:t>
            </a:r>
            <a:endParaRPr lang="pt-BR" altLang="pt-BR" sz="2800" dirty="0">
              <a:solidFill>
                <a:srgbClr val="C00000"/>
              </a:solidFill>
              <a:latin typeface="Arial" charset="0"/>
              <a:ea typeface="Droid Sans" charset="0"/>
              <a:cs typeface="Droid Sans" charset="0"/>
            </a:endParaRPr>
          </a:p>
          <a:p>
            <a:pPr lvl="1"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"/>
            </a:pPr>
            <a:r>
              <a:rPr lang="pt-BR" altLang="pt-BR" sz="2800" dirty="0">
                <a:latin typeface="Arial" charset="0"/>
                <a:ea typeface="Droid Sans" charset="0"/>
                <a:cs typeface="Droid Sans" charset="0"/>
              </a:rPr>
              <a:t>Vacina (1ª dose): IM, músculo deltoide,  e...</a:t>
            </a:r>
          </a:p>
          <a:p>
            <a:pPr lvl="1"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"/>
            </a:pPr>
            <a:r>
              <a:rPr lang="pt-BR" altLang="pt-BR" sz="2800" dirty="0">
                <a:latin typeface="Arial" charset="0"/>
                <a:ea typeface="Droid Sans" charset="0"/>
                <a:cs typeface="Droid Sans" charset="0"/>
              </a:rPr>
              <a:t>Gamaglobulina: IM, deltoide contralateral (14 dias)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79512" y="2348880"/>
            <a:ext cx="8353425" cy="185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marL="361950"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00000"/>
              </a:buClr>
              <a:buSzPct val="130000"/>
              <a:buFont typeface="Arial" charset="0"/>
              <a:buChar char="•"/>
            </a:pPr>
            <a:r>
              <a:rPr lang="pt-BR" altLang="pt-BR" sz="3600" dirty="0">
                <a:solidFill>
                  <a:srgbClr val="00FFCC"/>
                </a:solidFill>
                <a:latin typeface="Arial" charset="0"/>
                <a:ea typeface="Droid Sans" charset="0"/>
                <a:cs typeface="Droid Sans" charset="0"/>
              </a:rPr>
              <a:t> </a:t>
            </a:r>
            <a:r>
              <a:rPr lang="pt-BR" altLang="pt-BR" sz="2800" dirty="0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“Profilaxia” contra Sífilis/</a:t>
            </a:r>
            <a:r>
              <a:rPr lang="pt-BR" altLang="pt-BR" sz="2800" dirty="0" err="1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Gonorréia</a:t>
            </a:r>
            <a:endParaRPr lang="pt-BR" altLang="pt-BR" sz="2800" dirty="0">
              <a:solidFill>
                <a:srgbClr val="C00000"/>
              </a:solidFill>
              <a:latin typeface="Arial" charset="0"/>
              <a:ea typeface="Droid Sans" charset="0"/>
              <a:cs typeface="Droid Sans" charset="0"/>
            </a:endParaRPr>
          </a:p>
          <a:p>
            <a:pPr lvl="1" indent="0" eaLnBrk="1" hangingPunct="1">
              <a:lnSpc>
                <a:spcPct val="140000"/>
              </a:lnSpc>
              <a:spcAft>
                <a:spcPct val="0"/>
              </a:spcAft>
              <a:buClrTx/>
              <a:buSzPct val="240000"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Penicilina </a:t>
            </a:r>
            <a:r>
              <a:rPr lang="pt-BR" altLang="pt-BR" sz="2800" dirty="0" err="1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Benzatina</a:t>
            </a:r>
            <a:r>
              <a:rPr lang="pt-BR" altLang="pt-BR" sz="2800" dirty="0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 2.400.000UI  </a:t>
            </a:r>
          </a:p>
          <a:p>
            <a:pPr lvl="1" indent="0" eaLnBrk="1" hangingPunct="1">
              <a:lnSpc>
                <a:spcPct val="140000"/>
              </a:lnSpc>
              <a:spcAft>
                <a:spcPct val="0"/>
              </a:spcAft>
              <a:buClrTx/>
              <a:buSzPct val="240000"/>
              <a:buFontTx/>
              <a:buNone/>
            </a:pPr>
            <a:r>
              <a:rPr lang="pt-BR" altLang="pt-BR" sz="2800" dirty="0" err="1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Ceftriaxona</a:t>
            </a:r>
            <a:r>
              <a:rPr lang="pt-BR" altLang="pt-BR" sz="2800" dirty="0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  (</a:t>
            </a:r>
            <a:r>
              <a:rPr lang="pt-BR" altLang="pt-BR" sz="2800" dirty="0" err="1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Rocefin</a:t>
            </a:r>
            <a:r>
              <a:rPr lang="pt-BR" altLang="pt-BR" sz="2800" dirty="0">
                <a:solidFill>
                  <a:schemeClr val="tx1"/>
                </a:solidFill>
                <a:latin typeface="Arial" charset="0"/>
                <a:ea typeface="Droid Sans" charset="0"/>
                <a:cs typeface="Droid Sans" charset="0"/>
              </a:rPr>
              <a:t>®) 0,5g – IM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539552" y="1428751"/>
            <a:ext cx="8136904" cy="7041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3200" dirty="0">
                <a:solidFill>
                  <a:schemeClr val="tx1"/>
                </a:solidFill>
                <a:ea typeface="Droid Sans" charset="0"/>
                <a:cs typeface="Droid Sans" charset="0"/>
              </a:rPr>
              <a:t>Atendimento à vítima de violência sexual </a:t>
            </a: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79512" y="2348880"/>
            <a:ext cx="8640960" cy="33395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65125" indent="-252413">
              <a:lnSpc>
                <a:spcPct val="90000"/>
              </a:lnSpc>
              <a:spcBef>
                <a:spcPts val="600"/>
              </a:spcBef>
              <a:buClrTx/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000" b="1" dirty="0">
                <a:solidFill>
                  <a:srgbClr val="C00000"/>
                </a:solidFill>
                <a:ea typeface="Droid Sans" charset="0"/>
                <a:cs typeface="Droid Sans" charset="0"/>
              </a:rPr>
              <a:t>     </a:t>
            </a:r>
          </a:p>
          <a:p>
            <a:pPr marL="363538" indent="-2540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68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Verificar resultados sorológicos, exames bioquímicos</a:t>
            </a:r>
          </a:p>
          <a:p>
            <a:pPr marL="363538" indent="-2540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68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Avaliar a profilaxia </a:t>
            </a:r>
            <a:r>
              <a:rPr lang="pt-BR" sz="2400" b="1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anti-HIV</a:t>
            </a:r>
            <a:r>
              <a:rPr lang="pt-BR" sz="24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 , adequar ARV</a:t>
            </a:r>
          </a:p>
          <a:p>
            <a:pPr marL="363538" indent="-2540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68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Fornecer receitas de ARV até completar 28 dias</a:t>
            </a:r>
          </a:p>
          <a:p>
            <a:pPr marL="363538" indent="-2540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68000"/>
              <a:buFont typeface="Wingdings" charset="2"/>
              <a:buChar char="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  <a:ea typeface="Droid Sans" charset="0"/>
                <a:cs typeface="Droid Sans" charset="0"/>
              </a:rPr>
              <a:t>Repetição bioquímica</a:t>
            </a: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539552" y="1052736"/>
            <a:ext cx="8280920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ea typeface="Droid Sans" charset="0"/>
                <a:cs typeface="Droid Sans" charset="0"/>
              </a:rPr>
              <a:t>Atendimento Sequencial Ambulatório HCRP</a:t>
            </a:r>
            <a:r>
              <a:rPr lang="pt-BR" altLang="pt-BR" sz="3200" dirty="0">
                <a:solidFill>
                  <a:schemeClr val="tx1"/>
                </a:solidFill>
                <a:ea typeface="Droid Sans" charset="0"/>
                <a:cs typeface="Droid Sans" charset="0"/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692696"/>
            <a:ext cx="9000231" cy="2587625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cs typeface="Arial" pitchFamily="34" charset="0"/>
              </a:rPr>
              <a:t>    O SEAVIDAS é um serviço do Hospital das Clínicas da FMRP – USP, financiado pelo Governo do Estado de São Paulo, pertencente ao DRS XIII – Ribeirão Preto, com área de abrangência dos 26 municípios que compõem o DRS XIII.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upo 7"/>
          <p:cNvGrpSpPr>
            <a:grpSpLocks/>
          </p:cNvGrpSpPr>
          <p:nvPr/>
        </p:nvGrpSpPr>
        <p:grpSpPr bwMode="auto">
          <a:xfrm>
            <a:off x="1571604" y="3571876"/>
            <a:ext cx="5969024" cy="3527425"/>
            <a:chOff x="1571604" y="3857629"/>
            <a:chExt cx="5612222" cy="3170099"/>
          </a:xfrm>
        </p:grpSpPr>
        <p:sp>
          <p:nvSpPr>
            <p:cNvPr id="15365" name="CaixaDeTexto 4"/>
            <p:cNvSpPr txBox="1">
              <a:spLocks noChangeArrowheads="1"/>
            </p:cNvSpPr>
            <p:nvPr/>
          </p:nvSpPr>
          <p:spPr bwMode="auto">
            <a:xfrm>
              <a:off x="1571604" y="3857629"/>
              <a:ext cx="2571768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Altinópolis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</a:t>
              </a:r>
              <a:r>
                <a:rPr lang="pt-BR" altLang="pt-BR" sz="1400" dirty="0" err="1">
                  <a:latin typeface="Calibri" pitchFamily="34" charset="0"/>
                </a:rPr>
                <a:t>Barrinha</a:t>
              </a:r>
              <a:endParaRPr lang="pt-BR" altLang="pt-BR" sz="1400" dirty="0">
                <a:latin typeface="Calibri" pitchFamily="34" charset="0"/>
              </a:endParaRP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Batatais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</a:t>
              </a:r>
              <a:r>
                <a:rPr lang="pt-BR" altLang="pt-BR" sz="1400" dirty="0" err="1">
                  <a:latin typeface="Calibri" pitchFamily="34" charset="0"/>
                </a:rPr>
                <a:t>Brodowski</a:t>
              </a:r>
              <a:endParaRPr lang="pt-BR" altLang="pt-BR" sz="1400" dirty="0">
                <a:latin typeface="Calibri" pitchFamily="34" charset="0"/>
              </a:endParaRP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</a:t>
              </a:r>
              <a:r>
                <a:rPr lang="pt-BR" altLang="pt-BR" sz="1400" dirty="0" err="1">
                  <a:latin typeface="Calibri" pitchFamily="34" charset="0"/>
                </a:rPr>
                <a:t>Cajuru</a:t>
              </a:r>
              <a:endParaRPr lang="pt-BR" altLang="pt-BR" sz="1400" dirty="0">
                <a:latin typeface="Calibri" pitchFamily="34" charset="0"/>
              </a:endParaRP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Cássia dos Coqueiros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Cravinhos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Dumont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Guariba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Guatapará 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Jaboticabal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Jardinópolis</a:t>
              </a:r>
            </a:p>
            <a:p>
              <a:pPr lvl="1" algn="just"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Luis Antônio</a:t>
              </a:r>
            </a:p>
            <a:p>
              <a:pPr eaLnBrk="1" hangingPunct="1">
                <a:buFont typeface="Arial" charset="0"/>
                <a:buChar char="•"/>
              </a:pPr>
              <a:endParaRPr lang="pt-BR" altLang="pt-BR" dirty="0">
                <a:latin typeface="Calibri" pitchFamily="34" charset="0"/>
              </a:endParaRPr>
            </a:p>
          </p:txBody>
        </p:sp>
        <p:sp>
          <p:nvSpPr>
            <p:cNvPr id="15366" name="CaixaDeTexto 5"/>
            <p:cNvSpPr txBox="1">
              <a:spLocks noChangeArrowheads="1"/>
            </p:cNvSpPr>
            <p:nvPr/>
          </p:nvSpPr>
          <p:spPr bwMode="auto">
            <a:xfrm>
              <a:off x="4429124" y="3857629"/>
              <a:ext cx="2754702" cy="289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Monte Alto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Pitangueiras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Pontal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Pradópolis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Ribeirão Preto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Santa Cruz da Esperança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Santa Rita do Passa Quatro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Santa Rosa de Viterbo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Santo Antônio da Alegria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São Simão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Serra Azul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Serrana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1400" dirty="0">
                  <a:latin typeface="Calibri" pitchFamily="34" charset="0"/>
                </a:rPr>
                <a:t> Sertãozinho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86531" y="2420888"/>
            <a:ext cx="8770937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marL="490538" indent="-227013"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 sz="2000" b="1" dirty="0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Atendimentos Sequenciais Ambulatório Moléstias Infecciosas Ginecologia/ Obstetrícia)</a:t>
            </a:r>
          </a:p>
          <a:p>
            <a:pPr algn="just" eaLnBrk="1" hangingPunct="1">
              <a:spcBef>
                <a:spcPts val="9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charset="0"/>
              <a:buChar char="•"/>
            </a:pPr>
            <a:r>
              <a:rPr lang="pt-BR" altLang="pt-BR" sz="2000" dirty="0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“Profilaxia” 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para </a:t>
            </a:r>
            <a:r>
              <a:rPr lang="pt-BR" altLang="pt-BR" sz="2000" dirty="0" err="1">
                <a:latin typeface="Arial" charset="0"/>
                <a:ea typeface="Droid Sans" charset="0"/>
                <a:cs typeface="Droid Sans" charset="0"/>
              </a:rPr>
              <a:t>tricomoníase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: metronidazol, </a:t>
            </a:r>
            <a:r>
              <a:rPr lang="pt-BR" altLang="pt-BR" sz="2000" dirty="0" err="1">
                <a:latin typeface="Arial" charset="0"/>
                <a:ea typeface="Droid Sans" charset="0"/>
                <a:cs typeface="Droid Sans" charset="0"/>
              </a:rPr>
              <a:t>secnidazol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 ou tinidazol: 2,0 </a:t>
            </a:r>
            <a:r>
              <a:rPr lang="pt-BR" altLang="pt-BR" sz="2000" dirty="0" err="1">
                <a:latin typeface="Arial" charset="0"/>
                <a:ea typeface="Droid Sans" charset="0"/>
                <a:cs typeface="Droid Sans" charset="0"/>
              </a:rPr>
              <a:t>gr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 (Dose única); </a:t>
            </a:r>
          </a:p>
          <a:p>
            <a:pPr algn="just" eaLnBrk="1" hangingPunct="1">
              <a:spcBef>
                <a:spcPts val="9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charset="0"/>
              <a:buChar char="•"/>
            </a:pPr>
            <a:r>
              <a:rPr lang="pt-BR" altLang="pt-BR" sz="2000" dirty="0">
                <a:solidFill>
                  <a:srgbClr val="C00000"/>
                </a:solidFill>
                <a:latin typeface="Arial" charset="0"/>
                <a:ea typeface="Droid Sans" charset="0"/>
                <a:cs typeface="Droid Sans" charset="0"/>
              </a:rPr>
              <a:t>“Profilaxia” 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para </a:t>
            </a:r>
            <a:r>
              <a:rPr lang="pt-BR" altLang="pt-BR" sz="2000" i="1" dirty="0" err="1">
                <a:latin typeface="Arial" charset="0"/>
                <a:ea typeface="Droid Sans" charset="0"/>
                <a:cs typeface="Droid Sans" charset="0"/>
              </a:rPr>
              <a:t>Chlamydia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, </a:t>
            </a:r>
            <a:r>
              <a:rPr lang="pt-BR" altLang="pt-BR" sz="2000" i="1" dirty="0" err="1">
                <a:latin typeface="Arial" charset="0"/>
                <a:ea typeface="Droid Sans" charset="0"/>
                <a:cs typeface="Droid Sans" charset="0"/>
              </a:rPr>
              <a:t>Mycoplasma</a:t>
            </a:r>
            <a:r>
              <a:rPr lang="pt-BR" altLang="pt-BR" sz="2000" i="1" dirty="0">
                <a:latin typeface="Arial" charset="0"/>
                <a:ea typeface="Droid Sans" charset="0"/>
                <a:cs typeface="Droid Sans" charset="0"/>
              </a:rPr>
              <a:t> 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e </a:t>
            </a:r>
            <a:r>
              <a:rPr lang="pt-BR" altLang="pt-BR" sz="2000" dirty="0" err="1">
                <a:latin typeface="Arial" charset="0"/>
                <a:ea typeface="Droid Sans" charset="0"/>
                <a:cs typeface="Droid Sans" charset="0"/>
              </a:rPr>
              <a:t>U</a:t>
            </a:r>
            <a:r>
              <a:rPr lang="pt-BR" altLang="pt-BR" sz="2000" i="1" dirty="0" err="1">
                <a:latin typeface="Arial" charset="0"/>
                <a:ea typeface="Droid Sans" charset="0"/>
                <a:cs typeface="Droid Sans" charset="0"/>
              </a:rPr>
              <a:t>reaplasma</a:t>
            </a:r>
            <a:r>
              <a:rPr lang="pt-BR" altLang="pt-BR" sz="2000" i="1" dirty="0">
                <a:latin typeface="Arial" charset="0"/>
                <a:ea typeface="Droid Sans" charset="0"/>
                <a:cs typeface="Droid Sans" charset="0"/>
              </a:rPr>
              <a:t>: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 1,0 </a:t>
            </a:r>
            <a:r>
              <a:rPr lang="pt-BR" altLang="pt-BR" sz="2000" dirty="0" err="1">
                <a:latin typeface="Arial" charset="0"/>
                <a:ea typeface="Droid Sans" charset="0"/>
                <a:cs typeface="Droid Sans" charset="0"/>
              </a:rPr>
              <a:t>gr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 de </a:t>
            </a:r>
            <a:r>
              <a:rPr lang="pt-BR" altLang="pt-BR" sz="2000" dirty="0" err="1">
                <a:latin typeface="Arial" charset="0"/>
                <a:ea typeface="Droid Sans" charset="0"/>
                <a:cs typeface="Droid Sans" charset="0"/>
              </a:rPr>
              <a:t>azitromicina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 (Dose única);</a:t>
            </a:r>
          </a:p>
          <a:p>
            <a:pPr algn="just" eaLnBrk="1" hangingPunct="1">
              <a:spcBef>
                <a:spcPts val="9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charset="0"/>
              <a:buChar char="•"/>
            </a:pP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Datar próximas vacinas para Hepatite B: </a:t>
            </a:r>
          </a:p>
          <a:p>
            <a:pPr lvl="2" algn="just" eaLnBrk="1" hangingPunct="1">
              <a:spcBef>
                <a:spcPts val="9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charset="2"/>
              <a:buChar char=""/>
            </a:pPr>
            <a:r>
              <a:rPr lang="pt-BR" altLang="pt-BR" dirty="0">
                <a:latin typeface="Arial" charset="0"/>
                <a:ea typeface="Droid Sans" charset="0"/>
                <a:cs typeface="Droid Sans" charset="0"/>
              </a:rPr>
              <a:t>1</a:t>
            </a:r>
            <a:r>
              <a:rPr lang="pt-BR" altLang="pt-BR" baseline="30000" dirty="0">
                <a:latin typeface="Arial" charset="0"/>
                <a:ea typeface="Droid Sans" charset="0"/>
                <a:cs typeface="Droid Sans" charset="0"/>
              </a:rPr>
              <a:t>o</a:t>
            </a:r>
            <a:r>
              <a:rPr lang="pt-BR" altLang="pt-BR" dirty="0">
                <a:latin typeface="Arial" charset="0"/>
                <a:ea typeface="Droid Sans" charset="0"/>
                <a:cs typeface="Droid Sans" charset="0"/>
              </a:rPr>
              <a:t> e 6</a:t>
            </a:r>
            <a:r>
              <a:rPr lang="pt-BR" altLang="pt-BR" baseline="30000" dirty="0">
                <a:latin typeface="Arial" charset="0"/>
                <a:ea typeface="Droid Sans" charset="0"/>
                <a:cs typeface="Droid Sans" charset="0"/>
              </a:rPr>
              <a:t>o</a:t>
            </a:r>
            <a:r>
              <a:rPr lang="pt-BR" altLang="pt-BR" dirty="0">
                <a:latin typeface="Arial" charset="0"/>
                <a:ea typeface="Droid Sans" charset="0"/>
                <a:cs typeface="Droid Sans" charset="0"/>
              </a:rPr>
              <a:t> mês, de acordo com as sorologias</a:t>
            </a:r>
          </a:p>
          <a:p>
            <a:pPr algn="just" eaLnBrk="1" hangingPunct="1">
              <a:spcBef>
                <a:spcPts val="9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charset="0"/>
              <a:buChar char="•"/>
            </a:pP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Retornos com  seis semanas, três e seis meses para avaliação e controle sorológico</a:t>
            </a:r>
          </a:p>
          <a:p>
            <a:pPr algn="just" eaLnBrk="1" hangingPunct="1">
              <a:spcBef>
                <a:spcPts val="800"/>
              </a:spcBef>
              <a:spcAft>
                <a:spcPct val="0"/>
              </a:spcAft>
              <a:buClrTx/>
              <a:buSzPct val="120000"/>
              <a:buFontTx/>
              <a:buNone/>
            </a:pPr>
            <a:endParaRPr lang="pt-BR" altLang="pt-BR" sz="2000" dirty="0">
              <a:latin typeface="Arial" charset="0"/>
              <a:ea typeface="Droid Sans" charset="0"/>
              <a:cs typeface="Droid Sans" charset="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28625" y="1428751"/>
            <a:ext cx="8247831" cy="848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dist="45929" dir="19571123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3200" dirty="0">
                <a:solidFill>
                  <a:schemeClr val="tx1"/>
                </a:solidFill>
                <a:ea typeface="Droid Sans" charset="0"/>
                <a:cs typeface="Droid Sans" charset="0"/>
              </a:rPr>
              <a:t>Atendimento à vítima de violência sexual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z="3600" b="1" dirty="0"/>
              <a:t>VIOLÊNCIA SEXUAL CRÔNICA</a:t>
            </a:r>
            <a:endParaRPr lang="pt-BR" sz="2000" b="1" dirty="0"/>
          </a:p>
          <a:p>
            <a:pPr algn="ctr" eaLnBrk="1" hangingPunct="1"/>
            <a:endParaRPr lang="pt-BR" sz="1800" dirty="0"/>
          </a:p>
          <a:p>
            <a:pPr marL="0" indent="0" algn="just" eaLnBrk="1" hangingPunct="1">
              <a:buNone/>
            </a:pPr>
            <a:r>
              <a:rPr lang="pt-BR" sz="2700" dirty="0"/>
              <a:t>Em caso de violência crônica a porta de entrada </a:t>
            </a:r>
            <a:r>
              <a:rPr lang="pt-BR" sz="2900" dirty="0"/>
              <a:t>é a Unidade de Saúde de Referência do município através do sistema de regulação médica do Estado para os serviços especializados (CROSS – Central de Regulação de Ofertas de Serviços de Saúde) através do protocolo de atendimento do SEAVIDAS pactuado junto ao DRS XIII.</a:t>
            </a:r>
          </a:p>
          <a:p>
            <a:pPr algn="just" eaLnBrk="1" hangingPunct="1">
              <a:buFont typeface="Arial" charset="0"/>
              <a:buNone/>
            </a:pPr>
            <a:endParaRPr lang="pt-B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 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4737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altLang="pt-BR" sz="1800" b="1" dirty="0"/>
              <a:t>            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400" b="1" dirty="0"/>
              <a:t> FLUXOGRAMA – DEMANDA SEAVIDAS</a:t>
            </a:r>
            <a:endParaRPr lang="pt-BR" altLang="pt-BR" sz="2400" dirty="0"/>
          </a:p>
          <a:p>
            <a:pPr eaLnBrk="1" hangingPunct="1">
              <a:buFont typeface="Arial" charset="0"/>
              <a:buNone/>
            </a:pPr>
            <a:endParaRPr lang="pt-BR" altLang="pt-BR" dirty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18" y="33084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49"/>
          <p:cNvSpPr>
            <a:spLocks noChangeArrowheads="1"/>
          </p:cNvSpPr>
          <p:nvPr/>
        </p:nvSpPr>
        <p:spPr bwMode="auto">
          <a:xfrm>
            <a:off x="3429000" y="4357688"/>
            <a:ext cx="2041525" cy="693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pt-BR" altLang="pt-BR" sz="1400" b="1" dirty="0">
                <a:latin typeface="Calibri" pitchFamily="34" charset="0"/>
                <a:cs typeface="Arial" panose="020B0604020202020204" pitchFamily="34" charset="0"/>
              </a:rPr>
              <a:t>Próprio Município UBS/Ambulatório Especializado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6" name="Rectangle 46"/>
          <p:cNvSpPr>
            <a:spLocks noChangeArrowheads="1"/>
          </p:cNvSpPr>
          <p:nvPr/>
        </p:nvSpPr>
        <p:spPr bwMode="auto">
          <a:xfrm>
            <a:off x="571500" y="2349500"/>
            <a:ext cx="1697038" cy="129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Assistência (CRAS/CREAS)</a:t>
            </a:r>
            <a:endParaRPr lang="pt-BR" altLang="pt-BR" sz="1200" b="1" dirty="0">
              <a:latin typeface="Times New Roman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Judiciário</a:t>
            </a:r>
          </a:p>
          <a:p>
            <a:pPr eaLnBrk="1" hangingPunct="1">
              <a:defRPr/>
            </a:pP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Conselho Tutelar</a:t>
            </a:r>
            <a:endParaRPr lang="pt-BR" altLang="pt-BR" sz="1200" b="1" dirty="0">
              <a:latin typeface="Times New Roman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Educação</a:t>
            </a:r>
          </a:p>
          <a:p>
            <a:pPr eaLnBrk="1" hangingPunct="1">
              <a:defRPr/>
            </a:pP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Outros</a:t>
            </a:r>
            <a:endParaRPr lang="pt-BR" altLang="pt-BR" sz="1200" dirty="0">
              <a:latin typeface="Times New Roman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500"/>
              </a:spcAft>
              <a:defRPr/>
            </a:pPr>
            <a:endParaRPr lang="pt-BR" altLang="pt-BR" sz="1100" dirty="0">
              <a:latin typeface="Times New Roman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7" name="Rectangle 47"/>
          <p:cNvSpPr>
            <a:spLocks noChangeArrowheads="1"/>
          </p:cNvSpPr>
          <p:nvPr/>
        </p:nvSpPr>
        <p:spPr bwMode="auto">
          <a:xfrm>
            <a:off x="642938" y="4286250"/>
            <a:ext cx="1530350" cy="246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endParaRPr lang="pt-BR" altLang="pt-BR" sz="1100" b="1" dirty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endParaRPr lang="pt-BR" altLang="pt-BR" sz="1100" b="1" dirty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UNIDADE DE SAÚDE DE REFERÊNCIA MUNICIPAL (UBS, </a:t>
            </a:r>
            <a:r>
              <a:rPr lang="pt-BR" altLang="pt-BR" sz="1200" b="1" dirty="0" err="1">
                <a:latin typeface="Calibri" pitchFamily="34" charset="0"/>
                <a:cs typeface="Arial" panose="020B0604020202020204" pitchFamily="34" charset="0"/>
              </a:rPr>
              <a:t>P.A.</a:t>
            </a: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) PARA ACOLHIMENTO E INDICAÇÃO DE ACOMPANHAMENTO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8" name="Rectangle 50"/>
          <p:cNvSpPr>
            <a:spLocks noChangeArrowheads="1"/>
          </p:cNvSpPr>
          <p:nvPr/>
        </p:nvSpPr>
        <p:spPr bwMode="auto">
          <a:xfrm>
            <a:off x="3492500" y="5732463"/>
            <a:ext cx="1954213" cy="1012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endParaRPr lang="pt-BR" altLang="pt-BR" sz="1100" dirty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r>
              <a:rPr lang="pt-BR" altLang="pt-BR" sz="1400" b="1" dirty="0">
                <a:latin typeface="Calibri" pitchFamily="34" charset="0"/>
                <a:cs typeface="Arial" panose="020B0604020202020204" pitchFamily="34" charset="0"/>
              </a:rPr>
              <a:t>SEAVIDAS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9" name="Rectangle 45"/>
          <p:cNvSpPr>
            <a:spLocks noChangeArrowheads="1"/>
          </p:cNvSpPr>
          <p:nvPr/>
        </p:nvSpPr>
        <p:spPr bwMode="auto">
          <a:xfrm>
            <a:off x="2928938" y="2786063"/>
            <a:ext cx="938212" cy="312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 cmpd="thickThin">
            <a:solidFill>
              <a:srgbClr val="8064A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1200" b="1" dirty="0">
                <a:latin typeface="Calibri" pitchFamily="34" charset="0"/>
                <a:cs typeface="Arial" panose="020B0604020202020204" pitchFamily="34" charset="0"/>
              </a:rPr>
              <a:t>   Interfaces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AutoShape 48"/>
          <p:cNvSpPr>
            <a:spLocks noChangeArrowheads="1"/>
          </p:cNvSpPr>
          <p:nvPr/>
        </p:nvSpPr>
        <p:spPr bwMode="auto">
          <a:xfrm>
            <a:off x="1214438" y="3714750"/>
            <a:ext cx="342900" cy="474663"/>
          </a:xfrm>
          <a:prstGeom prst="downArrow">
            <a:avLst>
              <a:gd name="adj1" fmla="val 50000"/>
              <a:gd name="adj2" fmla="val 42810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032" name="AutoShape 54"/>
          <p:cNvSpPr>
            <a:spLocks noChangeArrowheads="1"/>
          </p:cNvSpPr>
          <p:nvPr/>
        </p:nvSpPr>
        <p:spPr bwMode="auto">
          <a:xfrm>
            <a:off x="2428875" y="4500563"/>
            <a:ext cx="458788" cy="355600"/>
          </a:xfrm>
          <a:prstGeom prst="rightArrow">
            <a:avLst>
              <a:gd name="adj1" fmla="val 50000"/>
              <a:gd name="adj2" fmla="val 3225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033" name="AutoShape 56"/>
          <p:cNvSpPr>
            <a:spLocks noChangeArrowheads="1"/>
          </p:cNvSpPr>
          <p:nvPr/>
        </p:nvSpPr>
        <p:spPr bwMode="auto">
          <a:xfrm>
            <a:off x="2428875" y="6072188"/>
            <a:ext cx="458788" cy="341312"/>
          </a:xfrm>
          <a:prstGeom prst="rightArrow">
            <a:avLst>
              <a:gd name="adj1" fmla="val 50000"/>
              <a:gd name="adj2" fmla="val 33605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cxnSp>
        <p:nvCxnSpPr>
          <p:cNvPr id="23565" name="AutoShape 60"/>
          <p:cNvCxnSpPr>
            <a:cxnSpLocks noChangeShapeType="1"/>
          </p:cNvCxnSpPr>
          <p:nvPr/>
        </p:nvCxnSpPr>
        <p:spPr bwMode="auto">
          <a:xfrm rot="5400000">
            <a:off x="2112169" y="3245644"/>
            <a:ext cx="930275" cy="868363"/>
          </a:xfrm>
          <a:prstGeom prst="bentConnector3">
            <a:avLst>
              <a:gd name="adj1" fmla="val 50926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035" name="AutoShape 11"/>
          <p:cNvSpPr>
            <a:spLocks noChangeArrowheads="1"/>
          </p:cNvSpPr>
          <p:nvPr/>
        </p:nvSpPr>
        <p:spPr bwMode="auto">
          <a:xfrm rot="16200000">
            <a:off x="5472113" y="4957763"/>
            <a:ext cx="1362075" cy="733425"/>
          </a:xfrm>
          <a:prstGeom prst="curvedUpArrow">
            <a:avLst>
              <a:gd name="adj1" fmla="val 37143"/>
              <a:gd name="adj2" fmla="val 74286"/>
              <a:gd name="adj3" fmla="val 3333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036" name="AutoShape 65"/>
          <p:cNvSpPr>
            <a:spLocks noChangeArrowheads="1"/>
          </p:cNvSpPr>
          <p:nvPr/>
        </p:nvSpPr>
        <p:spPr bwMode="auto">
          <a:xfrm>
            <a:off x="5786438" y="6286500"/>
            <a:ext cx="534987" cy="227013"/>
          </a:xfrm>
          <a:prstGeom prst="chevron">
            <a:avLst>
              <a:gd name="adj" fmla="val 58916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23568" name="Text Box 71"/>
          <p:cNvSpPr txBox="1">
            <a:spLocks noChangeArrowheads="1"/>
          </p:cNvSpPr>
          <p:nvPr/>
        </p:nvSpPr>
        <p:spPr bwMode="auto">
          <a:xfrm>
            <a:off x="2699792" y="1844824"/>
            <a:ext cx="3227387" cy="37306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t-BR" altLang="pt-BR" b="1"/>
              <a:t>Violência sexual crônica</a:t>
            </a:r>
          </a:p>
        </p:txBody>
      </p:sp>
      <p:sp>
        <p:nvSpPr>
          <p:cNvPr id="23569" name="Rectangle 47"/>
          <p:cNvSpPr>
            <a:spLocks noChangeArrowheads="1"/>
          </p:cNvSpPr>
          <p:nvPr/>
        </p:nvSpPr>
        <p:spPr bwMode="auto">
          <a:xfrm>
            <a:off x="6786563" y="5157788"/>
            <a:ext cx="1314450" cy="1557337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6CB2D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endParaRPr lang="pt-BR" altLang="pt-BR" sz="1100" b="1">
              <a:latin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</a:pPr>
            <a:endParaRPr lang="pt-BR" altLang="pt-BR" sz="1100" b="1">
              <a:latin typeface="Times New Roman" pitchFamily="18" charset="0"/>
            </a:endParaRPr>
          </a:p>
        </p:txBody>
      </p:sp>
      <p:sp>
        <p:nvSpPr>
          <p:cNvPr id="56338" name="CaixaDeTexto 21"/>
          <p:cNvSpPr txBox="1">
            <a:spLocks noChangeArrowheads="1"/>
          </p:cNvSpPr>
          <p:nvPr/>
        </p:nvSpPr>
        <p:spPr bwMode="auto">
          <a:xfrm>
            <a:off x="6804025" y="5229225"/>
            <a:ext cx="1296988" cy="144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1400" b="1" dirty="0">
                <a:latin typeface="Calibri" pitchFamily="34" charset="0"/>
                <a:cs typeface="Arial" panose="020B0604020202020204" pitchFamily="34" charset="0"/>
              </a:rPr>
              <a:t>Unidade de Saúde - Referência Municipal para seguimento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dirty="0">
              <a:latin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9588"/>
          </a:xfrm>
        </p:spPr>
        <p:txBody>
          <a:bodyPr/>
          <a:lstStyle/>
          <a:p>
            <a:pPr>
              <a:defRPr/>
            </a:pPr>
            <a:r>
              <a:rPr lang="pt-BR" sz="2800" b="1" dirty="0">
                <a:latin typeface="+mn-lt"/>
              </a:rPr>
              <a:t>VIOLÊNCIA SEXUAL E GRAVIDEZ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700" b="1" dirty="0"/>
              <a:t>Artigo 128 do Código Penal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700" b="1" dirty="0"/>
              <a:t>Não se pune o aborto praticado por médico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t-BR" sz="2700" b="1" dirty="0"/>
          </a:p>
          <a:p>
            <a:pPr marL="571500" indent="-571500">
              <a:buFont typeface="Arial" panose="020B0604020202020204" pitchFamily="34" charset="0"/>
              <a:buAutoNum type="romanUcPeriod"/>
              <a:defRPr/>
            </a:pPr>
            <a:r>
              <a:rPr lang="pt-BR" sz="2700" b="1" dirty="0"/>
              <a:t>Se não há outro meio de salvar a vida da gestante</a:t>
            </a:r>
          </a:p>
          <a:p>
            <a:pPr marL="571500" indent="-571500">
              <a:buFont typeface="Arial" panose="020B0604020202020204" pitchFamily="34" charset="0"/>
              <a:buAutoNum type="romanUcPeriod"/>
              <a:defRPr/>
            </a:pPr>
            <a:r>
              <a:rPr lang="pt-BR" sz="2700" b="1" dirty="0"/>
              <a:t>Se a gravidez resulta de estupro (solicitação da gestante ou de seu representante legal)</a:t>
            </a:r>
          </a:p>
          <a:p>
            <a:pPr marL="571500" indent="-571500">
              <a:buFont typeface="Arial" panose="020B0604020202020204" pitchFamily="34" charset="0"/>
              <a:buAutoNum type="romanUcPeriod"/>
              <a:defRPr/>
            </a:pPr>
            <a:r>
              <a:rPr lang="pt-BR" sz="2700" b="1" dirty="0"/>
              <a:t>Se o feto por portador de anencefalia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3"/>
          <p:cNvSpPr/>
          <p:nvPr/>
        </p:nvSpPr>
        <p:spPr>
          <a:xfrm>
            <a:off x="359568" y="908720"/>
            <a:ext cx="8424863" cy="5932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000000"/>
                </a:solidFill>
                <a:latin typeface="+mn-lt"/>
                <a:ea typeface="SimSun" pitchFamily="2"/>
                <a:cs typeface="Times New Roman" pitchFamily="18"/>
              </a:rPr>
              <a:t>Interrupção de Gestação em Decorrência de Violência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000000"/>
                </a:solidFill>
                <a:latin typeface="+mn-lt"/>
                <a:ea typeface="SimSun" pitchFamily="2"/>
                <a:cs typeface="Times New Roman" pitchFamily="18"/>
              </a:rPr>
              <a:t>-Previsto em Lei (12.015 – 07.08.2009)-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000000"/>
              </a:solidFill>
              <a:latin typeface="+mn-lt"/>
              <a:ea typeface="SimSun" pitchFamily="2"/>
              <a:cs typeface="Times New Roman" pitchFamily="1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imSun" pitchFamily="2"/>
                <a:cs typeface="Times New Roman" pitchFamily="18"/>
              </a:rPr>
              <a:t>Equipe multiprofissional: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imSun" pitchFamily="2"/>
                <a:cs typeface="Times New Roman" pitchFamily="18"/>
              </a:rPr>
              <a:t> Avaliação do procedimento: pautada na conduta médica e avaliação  psicossocial. Considera idade gestacional, o estado de saúde da mulher, o desejo de prosseguir com a gestação ou não e se há outras intercorrências.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SimSun" pitchFamily="2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imSun" pitchFamily="2"/>
                <a:cs typeface="Times New Roman" pitchFamily="18"/>
              </a:rPr>
              <a:t> Realiza o acolhimento e a anamnese da paciente, orienta trâmites legais e exigidos pela Instituição (Termo de Consentimento livre e esclarecido, Termo de responsabilidade, Termo de Relato Circunstanciado e Parecer Técnico, Termo de Aprovação de Procedimento de Interrupção de Gravidez) firmado pela equipe multiprofissional e pelo diretor responsável.</a:t>
            </a:r>
            <a:endParaRPr lang="pt-BR" b="1" kern="0" dirty="0">
              <a:solidFill>
                <a:srgbClr val="000000"/>
              </a:solidFill>
              <a:latin typeface="Gill Sans MT" pitchFamily="18"/>
              <a:ea typeface="SimSun" pitchFamily="2"/>
              <a:cs typeface="Mang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kern="0" dirty="0">
              <a:solidFill>
                <a:srgbClr val="000000"/>
              </a:solidFill>
              <a:latin typeface="Gill Sans MT" pitchFamily="18"/>
              <a:ea typeface="SimSun" pitchFamily="2"/>
              <a:cs typeface="Mang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kern="0" dirty="0">
              <a:solidFill>
                <a:srgbClr val="000000"/>
              </a:solidFill>
              <a:latin typeface="Gill Sans MT" pitchFamily="18"/>
              <a:ea typeface="SimSun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538162" y="1484784"/>
            <a:ext cx="8067675" cy="14224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chemeClr val="accent3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Portaria MS/GM </a:t>
            </a:r>
            <a:r>
              <a:rPr lang="pt-BR" altLang="pt-BR" sz="2000" dirty="0" err="1">
                <a:latin typeface="Arial" charset="0"/>
                <a:ea typeface="Droid Sans" charset="0"/>
                <a:cs typeface="Droid Sans" charset="0"/>
              </a:rPr>
              <a:t>n°</a:t>
            </a:r>
            <a:r>
              <a:rPr lang="pt-BR" altLang="pt-BR" sz="2000" dirty="0">
                <a:latin typeface="Arial" charset="0"/>
                <a:ea typeface="Droid Sans" charset="0"/>
                <a:cs typeface="Droid Sans" charset="0"/>
              </a:rPr>
              <a:t> 1.508, do Ministério da Saúde, de 1° de setembro de 2005, estabelece os Procedimentos de Justificação e Autorização da Interrupção da Gravidez, nos casos previstos no âmbito do SU</a:t>
            </a: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683568" y="3070225"/>
            <a:ext cx="8136904" cy="35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1" dirty="0">
                <a:latin typeface="Arial" charset="0"/>
                <a:ea typeface="Droid Sans" charset="0"/>
                <a:cs typeface="Droid Sans" charset="0"/>
              </a:rPr>
              <a:t>Esses diferentes documentos devem ser adotados pelos serviços de saúde para efetuar a interrupção de gravidez decorrente de violência sexual:</a:t>
            </a:r>
          </a:p>
          <a:p>
            <a:pPr algn="just" eaLnBrk="1" hangingPunct="1">
              <a:spcAft>
                <a:spcPct val="0"/>
              </a:spcAft>
              <a:buClrTx/>
              <a:buFontTx/>
              <a:buNone/>
            </a:pPr>
            <a:endParaRPr lang="pt-BR" altLang="pt-BR" sz="1600" b="1" dirty="0">
              <a:latin typeface="Arial" charset="0"/>
              <a:ea typeface="Droid Sans" charset="0"/>
              <a:cs typeface="Droid Sans" charset="0"/>
            </a:endParaRPr>
          </a:p>
          <a:p>
            <a:pPr eaLnBrk="1" hangingPunct="1">
              <a:spcAft>
                <a:spcPct val="0"/>
              </a:spcAft>
              <a:buClr>
                <a:srgbClr val="FF0000"/>
              </a:buClr>
              <a:buFont typeface="Times New Roman" pitchFamily="16" charset="0"/>
              <a:buAutoNum type="arabicParenR"/>
            </a:pPr>
            <a:r>
              <a:rPr lang="pt-BR" altLang="pt-BR" sz="1600" b="1" dirty="0">
                <a:latin typeface="Arial" charset="0"/>
                <a:ea typeface="Droid Sans" charset="0"/>
                <a:cs typeface="Droid Sans" charset="0"/>
              </a:rPr>
              <a:t>Termo de Consentimento Livre e Esclarecido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pt-BR" altLang="pt-BR" sz="1600" b="1" dirty="0">
              <a:latin typeface="Arial" charset="0"/>
              <a:ea typeface="Droid Sans" charset="0"/>
              <a:cs typeface="Droid Sans" charset="0"/>
            </a:endParaRPr>
          </a:p>
          <a:p>
            <a:pPr eaLnBrk="1" hangingPunct="1">
              <a:spcAft>
                <a:spcPct val="0"/>
              </a:spcAft>
              <a:buClr>
                <a:srgbClr val="FF0000"/>
              </a:buClr>
              <a:buFont typeface="Times New Roman" pitchFamily="16" charset="0"/>
              <a:buAutoNum type="arabicParenR"/>
            </a:pPr>
            <a:r>
              <a:rPr lang="pt-BR" altLang="pt-BR" sz="1600" b="1" dirty="0">
                <a:latin typeface="Arial" charset="0"/>
                <a:ea typeface="Droid Sans" charset="0"/>
                <a:cs typeface="Droid Sans" charset="0"/>
              </a:rPr>
              <a:t>Termo de Parecer Técnico: equipe médica, psicologia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pt-BR" altLang="pt-BR" sz="1600" b="1" dirty="0">
              <a:latin typeface="Arial" charset="0"/>
              <a:ea typeface="Droid Sans" charset="0"/>
              <a:cs typeface="Droid Sans" charset="0"/>
            </a:endParaRPr>
          </a:p>
          <a:p>
            <a:pPr eaLnBrk="1" hangingPunct="1">
              <a:spcAft>
                <a:spcPct val="0"/>
              </a:spcAft>
              <a:buClr>
                <a:srgbClr val="FF0000"/>
              </a:buClr>
              <a:buFont typeface="Times New Roman" pitchFamily="16" charset="0"/>
              <a:buAutoNum type="arabicParenR"/>
            </a:pPr>
            <a:r>
              <a:rPr lang="pt-BR" altLang="pt-BR" sz="1600" b="1" dirty="0">
                <a:latin typeface="Arial" charset="0"/>
                <a:ea typeface="Droid Sans" charset="0"/>
                <a:cs typeface="Droid Sans" charset="0"/>
              </a:rPr>
              <a:t>Termo de Responsabilidade: veracidade ideológica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pt-BR" altLang="pt-BR" sz="1600" b="1" dirty="0">
              <a:latin typeface="Arial" charset="0"/>
              <a:ea typeface="Droid Sans" charset="0"/>
              <a:cs typeface="Droid Sans" charset="0"/>
            </a:endParaRPr>
          </a:p>
          <a:p>
            <a:pPr eaLnBrk="1" hangingPunct="1">
              <a:spcAft>
                <a:spcPct val="0"/>
              </a:spcAft>
              <a:buClr>
                <a:srgbClr val="FF0000"/>
              </a:buClr>
              <a:buFont typeface="Times New Roman" pitchFamily="16" charset="0"/>
              <a:buAutoNum type="arabicParenR"/>
            </a:pPr>
            <a:r>
              <a:rPr lang="pt-BR" altLang="pt-BR" sz="1600" b="1" dirty="0">
                <a:latin typeface="Arial" charset="0"/>
                <a:ea typeface="Droid Sans" charset="0"/>
                <a:cs typeface="Droid Sans" charset="0"/>
              </a:rPr>
              <a:t>Termo de Relato Circunstanciado: “próprio punho”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pt-BR" altLang="pt-BR" sz="1600" b="1" dirty="0">
              <a:latin typeface="Arial" charset="0"/>
              <a:ea typeface="Droid Sans" charset="0"/>
              <a:cs typeface="Droid Sans" charset="0"/>
            </a:endParaRPr>
          </a:p>
          <a:p>
            <a:pPr algn="just" eaLnBrk="1" hangingPunct="1">
              <a:spcAft>
                <a:spcPct val="0"/>
              </a:spcAft>
              <a:buClr>
                <a:srgbClr val="FF0000"/>
              </a:buClr>
              <a:buFont typeface="Times New Roman" pitchFamily="16" charset="0"/>
              <a:buAutoNum type="arabicParenR"/>
            </a:pPr>
            <a:r>
              <a:rPr lang="pt-BR" altLang="pt-BR" sz="1600" b="1" dirty="0">
                <a:latin typeface="Arial" charset="0"/>
                <a:ea typeface="Droid Sans" charset="0"/>
                <a:cs typeface="Droid Sans" charset="0"/>
              </a:rPr>
              <a:t>Termo de Aprovação de Procedimento de Interrupção de Gravidez: assinatura dos responsáveis</a:t>
            </a:r>
          </a:p>
          <a:p>
            <a:pPr algn="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600" b="1" dirty="0">
                <a:latin typeface="Arial" charset="0"/>
                <a:ea typeface="Droid Sans" charset="0"/>
                <a:cs typeface="Droid Sans" charset="0"/>
              </a:rPr>
              <a:t>Brasil, 2006.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24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444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83153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6" name="AutoShape 3"/>
          <p:cNvSpPr>
            <a:spLocks noChangeArrowheads="1"/>
          </p:cNvSpPr>
          <p:nvPr/>
        </p:nvSpPr>
        <p:spPr bwMode="auto">
          <a:xfrm>
            <a:off x="512763" y="5873750"/>
            <a:ext cx="7993062" cy="720725"/>
          </a:xfrm>
          <a:prstGeom prst="leftRightArrowCallout">
            <a:avLst>
              <a:gd name="adj1" fmla="val 25000"/>
              <a:gd name="adj2" fmla="val 24537"/>
              <a:gd name="adj3" fmla="val 25005"/>
              <a:gd name="adj4" fmla="val 48120"/>
            </a:avLst>
          </a:prstGeom>
          <a:solidFill>
            <a:srgbClr val="F79646"/>
          </a:solidFill>
          <a:ln w="25560" cap="sq">
            <a:solidFill>
              <a:srgbClr val="B66D3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ea typeface="Droid Sans" charset="0"/>
                <a:cs typeface="Droid Sans" charset="0"/>
              </a:rPr>
              <a:t>Serviço Social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71500" y="1285875"/>
            <a:ext cx="8135938" cy="1190625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1800">
                <a:ea typeface="Droid Sans" charset="0"/>
                <a:cs typeface="Droid Sans" charset="0"/>
              </a:rPr>
              <a:t>Lei 12.854 de 01.08.2013: Os hospittais devem oderecer às vitimas de violência sexual atendimento emergencial, integral e multidisciplinar , visando ao </a:t>
            </a:r>
            <a:r>
              <a:rPr lang="pt-BR" altLang="pt-BR" sz="1800" b="0">
                <a:ea typeface="Droid Sans" charset="0"/>
                <a:cs typeface="Droid Sans" charset="0"/>
              </a:rPr>
              <a:t>controle e tratamento  dos agravos físicos e psíquicos decorrentes de violência sexual</a:t>
            </a:r>
            <a:r>
              <a:rPr lang="pt-BR" altLang="pt-BR" sz="1800">
                <a:ea typeface="Droid Sans" charset="0"/>
                <a:cs typeface="Droid Sans" charset="0"/>
              </a:rPr>
              <a:t>, e encaminhamento, se for o caso, aos serviços de assistência social.</a:t>
            </a:r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9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785813" y="1143000"/>
            <a:ext cx="7467600" cy="52593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altLang="pt-BR" sz="1800" b="1"/>
              <a:t>  FLUXOGRAMA DE ATENDIMENTO NO SEAVIDAS </a:t>
            </a:r>
          </a:p>
        </p:txBody>
      </p:sp>
      <p:sp>
        <p:nvSpPr>
          <p:cNvPr id="27652" name="AutoShape 34"/>
          <p:cNvSpPr>
            <a:spLocks noChangeArrowheads="1"/>
          </p:cNvSpPr>
          <p:nvPr/>
        </p:nvSpPr>
        <p:spPr bwMode="auto">
          <a:xfrm>
            <a:off x="4071934" y="1857364"/>
            <a:ext cx="2362200" cy="428625"/>
          </a:xfrm>
          <a:prstGeom prst="roundRect">
            <a:avLst>
              <a:gd name="adj" fmla="val 16667"/>
            </a:avLst>
          </a:prstGeom>
          <a:solidFill>
            <a:srgbClr val="FFDE75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t-BR" sz="1600" dirty="0">
                <a:latin typeface="Calibri" pitchFamily="34" charset="0"/>
              </a:rPr>
              <a:t>UNIDADE DE SAÚDE</a:t>
            </a:r>
            <a:endParaRPr lang="pt-BR" dirty="0"/>
          </a:p>
        </p:txBody>
      </p:sp>
      <p:sp>
        <p:nvSpPr>
          <p:cNvPr id="27653" name="AutoShape 39"/>
          <p:cNvSpPr>
            <a:spLocks noChangeArrowheads="1"/>
          </p:cNvSpPr>
          <p:nvPr/>
        </p:nvSpPr>
        <p:spPr bwMode="auto">
          <a:xfrm>
            <a:off x="785809" y="1928802"/>
            <a:ext cx="1066800" cy="428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t-BR">
                <a:latin typeface="Calibri" pitchFamily="34" charset="0"/>
              </a:rPr>
              <a:t>U.E*</a:t>
            </a:r>
            <a:endParaRPr lang="pt-BR"/>
          </a:p>
        </p:txBody>
      </p:sp>
      <p:sp>
        <p:nvSpPr>
          <p:cNvPr id="30726" name="AutoShape 43"/>
          <p:cNvSpPr>
            <a:spLocks noChangeArrowheads="1"/>
          </p:cNvSpPr>
          <p:nvPr/>
        </p:nvSpPr>
        <p:spPr bwMode="auto">
          <a:xfrm>
            <a:off x="1857372" y="3000364"/>
            <a:ext cx="1304925" cy="100171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pt-BR" sz="1200" dirty="0">
                <a:latin typeface="Calibri" pitchFamily="34" charset="0"/>
                <a:cs typeface="Arial" panose="020B0604020202020204" pitchFamily="34" charset="0"/>
              </a:rPr>
              <a:t>AMIN</a:t>
            </a:r>
            <a:endParaRPr lang="pt-BR" sz="1200" dirty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BR" sz="1200" dirty="0">
                <a:latin typeface="Calibri" pitchFamily="34" charset="0"/>
                <a:cs typeface="Arial" panose="020B0604020202020204" pitchFamily="34" charset="0"/>
              </a:rPr>
              <a:t>AMII</a:t>
            </a:r>
          </a:p>
          <a:p>
            <a:pPr algn="ctr" eaLnBrk="1" hangingPunct="1">
              <a:defRPr/>
            </a:pPr>
            <a:r>
              <a:rPr lang="pt-BR" sz="1200" dirty="0">
                <a:latin typeface="Calibri" pitchFamily="34" charset="0"/>
                <a:cs typeface="Arial" panose="020B0604020202020204" pitchFamily="34" charset="0"/>
              </a:rPr>
              <a:t>AMIG</a:t>
            </a:r>
          </a:p>
          <a:p>
            <a:pPr algn="ctr" eaLnBrk="1" hangingPunct="1">
              <a:defRPr/>
            </a:pPr>
            <a:r>
              <a:rPr lang="pt-BR" sz="1200" dirty="0">
                <a:latin typeface="Calibri" pitchFamily="34" charset="0"/>
                <a:cs typeface="Arial" panose="020B0604020202020204" pitchFamily="34" charset="0"/>
              </a:rPr>
              <a:t>AMIGO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AutoShape 38"/>
          <p:cNvSpPr>
            <a:spLocks noChangeArrowheads="1"/>
          </p:cNvSpPr>
          <p:nvPr/>
        </p:nvSpPr>
        <p:spPr bwMode="auto">
          <a:xfrm>
            <a:off x="4286247" y="2857489"/>
            <a:ext cx="2286000" cy="3571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t-BR" altLang="pt-BR" sz="1600">
                <a:latin typeface="Calibri" pitchFamily="34" charset="0"/>
              </a:rPr>
              <a:t>Sistema de  Regulação  </a:t>
            </a:r>
            <a:endParaRPr lang="pt-BR" altLang="pt-BR"/>
          </a:p>
        </p:txBody>
      </p:sp>
      <p:sp>
        <p:nvSpPr>
          <p:cNvPr id="30728" name="AutoShape 33"/>
          <p:cNvSpPr>
            <a:spLocks noChangeArrowheads="1"/>
          </p:cNvSpPr>
          <p:nvPr/>
        </p:nvSpPr>
        <p:spPr bwMode="auto">
          <a:xfrm>
            <a:off x="4429122" y="3654414"/>
            <a:ext cx="1790700" cy="881063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latin typeface="Calibri" pitchFamily="34" charset="0"/>
                <a:cs typeface="Arial" panose="020B0604020202020204" pitchFamily="34" charset="0"/>
              </a:rPr>
              <a:t>ACOLHIMENTO PSICOSOCIAL </a:t>
            </a:r>
          </a:p>
          <a:p>
            <a:pPr algn="ctr" eaLnBrk="1" hangingPunct="1">
              <a:defRPr/>
            </a:pPr>
            <a:r>
              <a:rPr lang="pt-BR" dirty="0">
                <a:latin typeface="Calibri" pitchFamily="34" charset="0"/>
                <a:cs typeface="Arial" panose="020B0604020202020204" pitchFamily="34" charset="0"/>
              </a:rPr>
              <a:t>SEAVIDAS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AutoShape 42"/>
          <p:cNvSpPr>
            <a:spLocks noChangeArrowheads="1"/>
          </p:cNvSpPr>
          <p:nvPr/>
        </p:nvSpPr>
        <p:spPr bwMode="auto">
          <a:xfrm>
            <a:off x="5500684" y="5714989"/>
            <a:ext cx="2628900" cy="7429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latin typeface="Calibri" pitchFamily="34" charset="0"/>
                <a:cs typeface="Arial" panose="020B0604020202020204" pitchFamily="34" charset="0"/>
              </a:rPr>
              <a:t>REFERÊNCIA/CONTRA REFERÊNCIA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AutoShape 40"/>
          <p:cNvSpPr>
            <a:spLocks noChangeArrowheads="1"/>
          </p:cNvSpPr>
          <p:nvPr/>
        </p:nvSpPr>
        <p:spPr bwMode="auto">
          <a:xfrm>
            <a:off x="1643059" y="5500677"/>
            <a:ext cx="2628900" cy="9810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latin typeface="Calibri" pitchFamily="34" charset="0"/>
                <a:cs typeface="Arial" panose="020B0604020202020204" pitchFamily="34" charset="0"/>
              </a:rPr>
              <a:t>ASSISTÊNCIA</a:t>
            </a:r>
          </a:p>
          <a:p>
            <a:pPr algn="ctr" eaLnBrk="1" hangingPunct="1">
              <a:defRPr/>
            </a:pPr>
            <a:r>
              <a:rPr lang="pt-BR" dirty="0">
                <a:latin typeface="Calibri" pitchFamily="34" charset="0"/>
                <a:cs typeface="Arial" panose="020B0604020202020204" pitchFamily="34" charset="0"/>
              </a:rPr>
              <a:t>MULTIDISCIPLINAR</a:t>
            </a:r>
          </a:p>
          <a:p>
            <a:pPr algn="ctr" eaLnBrk="1" hangingPunct="1">
              <a:defRPr/>
            </a:pPr>
            <a:r>
              <a:rPr lang="pt-BR" dirty="0">
                <a:latin typeface="Calibri" pitchFamily="34" charset="0"/>
                <a:cs typeface="Arial" panose="020B0604020202020204" pitchFamily="34" charset="0"/>
              </a:rPr>
              <a:t>SEAVIDAS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659" name="AutoShape 47"/>
          <p:cNvCxnSpPr>
            <a:cxnSpLocks noChangeShapeType="1"/>
          </p:cNvCxnSpPr>
          <p:nvPr/>
        </p:nvCxnSpPr>
        <p:spPr bwMode="auto">
          <a:xfrm>
            <a:off x="1285872" y="2428864"/>
            <a:ext cx="742950" cy="5524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60" name="AutoShape 35"/>
          <p:cNvCxnSpPr>
            <a:cxnSpLocks noChangeShapeType="1"/>
          </p:cNvCxnSpPr>
          <p:nvPr/>
        </p:nvCxnSpPr>
        <p:spPr bwMode="auto">
          <a:xfrm>
            <a:off x="5286372" y="2285989"/>
            <a:ext cx="0" cy="5476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61" name="AutoShape 36"/>
          <p:cNvCxnSpPr>
            <a:cxnSpLocks noChangeShapeType="1"/>
          </p:cNvCxnSpPr>
          <p:nvPr/>
        </p:nvCxnSpPr>
        <p:spPr bwMode="auto">
          <a:xfrm>
            <a:off x="5286372" y="3286114"/>
            <a:ext cx="0" cy="4619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62" name="AutoShape 46"/>
          <p:cNvCxnSpPr>
            <a:cxnSpLocks noChangeShapeType="1"/>
          </p:cNvCxnSpPr>
          <p:nvPr/>
        </p:nvCxnSpPr>
        <p:spPr bwMode="auto">
          <a:xfrm>
            <a:off x="3214684" y="3643302"/>
            <a:ext cx="1143000" cy="5000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63" name="AutoShape 37"/>
          <p:cNvCxnSpPr>
            <a:cxnSpLocks noChangeShapeType="1"/>
          </p:cNvCxnSpPr>
          <p:nvPr/>
        </p:nvCxnSpPr>
        <p:spPr bwMode="auto">
          <a:xfrm flipH="1">
            <a:off x="3786184" y="4583102"/>
            <a:ext cx="1425575" cy="9175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64" name="AutoShape 41"/>
          <p:cNvCxnSpPr>
            <a:cxnSpLocks noChangeShapeType="1"/>
          </p:cNvCxnSpPr>
          <p:nvPr/>
        </p:nvCxnSpPr>
        <p:spPr bwMode="auto">
          <a:xfrm>
            <a:off x="5362572" y="4583102"/>
            <a:ext cx="1357312" cy="1143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65" name="AutoShape 48"/>
          <p:cNvCxnSpPr>
            <a:cxnSpLocks noChangeShapeType="1"/>
          </p:cNvCxnSpPr>
          <p:nvPr/>
        </p:nvCxnSpPr>
        <p:spPr bwMode="auto">
          <a:xfrm>
            <a:off x="4429122" y="6072177"/>
            <a:ext cx="9525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24771" y="1290360"/>
            <a:ext cx="8231040" cy="4378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latin typeface="+mn-lt"/>
              </a:rPr>
              <a:t>ATENDIMENTO INTERDISCIPLINAR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5170" y="1840513"/>
            <a:ext cx="8622720" cy="5017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900" b="1" dirty="0">
                <a:cs typeface="Arial" charset="0"/>
              </a:rPr>
              <a:t>Atendimento Médico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500" b="1" dirty="0">
                <a:latin typeface="Arial" charset="0"/>
                <a:cs typeface="Arial" charset="0"/>
              </a:rPr>
              <a:t>Identificar lesões – Exame Físico.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500" b="1" dirty="0">
                <a:latin typeface="Arial" charset="0"/>
                <a:cs typeface="Arial" charset="0"/>
              </a:rPr>
              <a:t>Realizar diagnóstico diferencial.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500" b="1" dirty="0">
                <a:latin typeface="Arial" charset="0"/>
                <a:cs typeface="Arial" charset="0"/>
              </a:rPr>
              <a:t>Encaminhar para diagnóstico e tratamento dos problemas identificados.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500" b="1" dirty="0">
                <a:latin typeface="Arial" charset="0"/>
                <a:cs typeface="Arial" charset="0"/>
              </a:rPr>
              <a:t>Tratamento dos problemas identificados.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500" b="1" dirty="0">
                <a:latin typeface="Arial" charset="0"/>
                <a:cs typeface="Arial" charset="0"/>
              </a:rPr>
              <a:t>Abuso sexual: sempre solicitar sorologias (Hepatite B, Hepatite C, Sífilis, HIV).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500" b="1" dirty="0">
                <a:latin typeface="Arial" charset="0"/>
                <a:cs typeface="Arial" charset="0"/>
              </a:rPr>
              <a:t>Acolhimento e comunicação com a família.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56480" y="980728"/>
            <a:ext cx="8231040" cy="50405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>
                <a:latin typeface="+mn-lt"/>
              </a:rPr>
              <a:t>Atendimento Social </a:t>
            </a:r>
            <a:endParaRPr lang="pt-BR" sz="3200" dirty="0">
              <a:latin typeface="+mn-lt"/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568952" cy="4951240"/>
          </a:xfrm>
        </p:spPr>
        <p:txBody>
          <a:bodyPr>
            <a:normAutofit/>
          </a:bodyPr>
          <a:lstStyle/>
          <a:p>
            <a:pPr marL="274292" indent="-274292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Acolher o paciente/familiares.</a:t>
            </a:r>
          </a:p>
          <a:p>
            <a:pPr marL="274292" indent="-274292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Avaliar as situações de vulnerabilidade e risco social e demais situações de violação de direitos.</a:t>
            </a:r>
          </a:p>
          <a:p>
            <a:pPr marL="274292" indent="-274292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Notificar (Ficha de Notificação Compulsória, Conselho Tutelar em casos de crianças/ adolescentes).</a:t>
            </a:r>
          </a:p>
          <a:p>
            <a:pPr marL="274292" indent="-274292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Articular e encaminhar o paciente para acesso às demais políticas e ao sistema de garantias de direitos (Conselho Tutelar, DDM, Defensoria Público e Poder Judiciário).</a:t>
            </a:r>
          </a:p>
          <a:p>
            <a:pPr marL="274292" indent="-274292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Realizar Busca Ativa, Discussão de Caso, Matriciamento.</a:t>
            </a:r>
          </a:p>
          <a:p>
            <a:pPr marL="274292" indent="-27429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56" y="1122351"/>
            <a:ext cx="7923239" cy="5378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140769" y="5381815"/>
            <a:ext cx="1646073" cy="102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Plano Regional aprovado na CIR de julho/2016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19369" y="2644965"/>
            <a:ext cx="1647585" cy="102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SEAVIDAS:</a:t>
            </a:r>
          </a:p>
          <a:p>
            <a:pPr algn="ctr">
              <a:defRPr/>
            </a:pPr>
            <a:r>
              <a:rPr lang="pt-BR" dirty="0"/>
              <a:t>Ref. DRS XIII</a:t>
            </a:r>
          </a:p>
        </p:txBody>
      </p:sp>
      <p:sp>
        <p:nvSpPr>
          <p:cNvPr id="10" name="Seta em curva para baixo 9"/>
          <p:cNvSpPr/>
          <p:nvPr/>
        </p:nvSpPr>
        <p:spPr>
          <a:xfrm rot="1832047">
            <a:off x="2688623" y="2348727"/>
            <a:ext cx="757981" cy="339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24771" y="1095938"/>
            <a:ext cx="8231040" cy="56885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>
                <a:latin typeface="+mn-lt"/>
                <a:cs typeface="Arial" pitchFamily="34" charset="0"/>
              </a:rPr>
              <a:t>Atendimento psicológico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371" y="1744011"/>
            <a:ext cx="8231040" cy="488643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Triagem psicossocial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 err="1">
                <a:latin typeface="Arial" charset="0"/>
                <a:cs typeface="Arial" charset="0"/>
              </a:rPr>
              <a:t>Anamnese</a:t>
            </a:r>
            <a:r>
              <a:rPr lang="pt-BR" sz="2400" b="1" dirty="0">
                <a:latin typeface="Arial" charset="0"/>
                <a:cs typeface="Arial" charset="0"/>
              </a:rPr>
              <a:t> e histórico do desenvolvimento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Observação/Hora Lúdica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Avaliação da gravidade, danos e recursos psicológicos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Psicoterapia Individual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Grupos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Orientação à família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Discussão com a Equipe Interdisciplinar/ Plano Terapêutico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pt-BR" sz="2400" b="1" dirty="0">
                <a:latin typeface="Arial" charset="0"/>
                <a:cs typeface="Arial" charset="0"/>
              </a:rPr>
              <a:t>Encaminhamentos</a:t>
            </a:r>
          </a:p>
          <a:p>
            <a:pPr eaLnBrk="1" hangingPunct="1">
              <a:buFont typeface="Wingdings 2" pitchFamily="18" charset="2"/>
              <a:buNone/>
            </a:pPr>
            <a:endParaRPr lang="pt-BR" sz="2400" dirty="0"/>
          </a:p>
          <a:p>
            <a:pPr eaLnBrk="1" hangingPunct="1">
              <a:buFont typeface="Wingdings 2" pitchFamily="18" charset="2"/>
              <a:buNone/>
            </a:pPr>
            <a:endParaRPr lang="pt-BR" sz="2400" dirty="0"/>
          </a:p>
          <a:p>
            <a:pPr eaLnBrk="1" hangingPunct="1">
              <a:buFont typeface="Wingdings 2" pitchFamily="18" charset="2"/>
              <a:buNone/>
            </a:pPr>
            <a:endParaRPr lang="pt-BR" sz="2400" dirty="0"/>
          </a:p>
          <a:p>
            <a:pPr eaLnBrk="1" hangingPunct="1">
              <a:buFont typeface="Wingdings 2" pitchFamily="18" charset="2"/>
              <a:buNone/>
            </a:pPr>
            <a:endParaRPr lang="pt-B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75"/>
            <a:ext cx="8435975" cy="51879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altLang="pt-BR" sz="2700" b="1" dirty="0"/>
              <a:t>AÇÕES EDUCATIVAS E QUALIFICAÇÃO PROFISSIONAL</a:t>
            </a:r>
          </a:p>
          <a:p>
            <a:pPr eaLnBrk="1" hangingPunct="1"/>
            <a:endParaRPr lang="pt-BR" altLang="pt-BR" sz="1800" b="1" dirty="0">
              <a:solidFill>
                <a:schemeClr val="bg1"/>
              </a:solidFill>
            </a:endParaRPr>
          </a:p>
          <a:p>
            <a:pPr eaLnBrk="1" hangingPunct="1"/>
            <a:endParaRPr lang="pt-BR" altLang="pt-BR" sz="1800" b="1" dirty="0">
              <a:solidFill>
                <a:schemeClr val="bg1"/>
              </a:solidFill>
            </a:endParaRPr>
          </a:p>
          <a:p>
            <a:pPr eaLnBrk="1" hangingPunct="1"/>
            <a:endParaRPr lang="pt-BR" altLang="pt-BR" sz="1800" b="1" dirty="0">
              <a:solidFill>
                <a:schemeClr val="bg1"/>
              </a:solidFill>
            </a:endParaRPr>
          </a:p>
          <a:p>
            <a:pPr eaLnBrk="1" hangingPunct="1"/>
            <a:endParaRPr lang="pt-BR" altLang="pt-BR" sz="1800" b="1" dirty="0">
              <a:solidFill>
                <a:schemeClr val="bg1"/>
              </a:solidFill>
            </a:endParaRPr>
          </a:p>
          <a:p>
            <a:pPr eaLnBrk="1" hangingPunct="1"/>
            <a:endParaRPr lang="pt-BR" altLang="pt-BR" sz="1800" b="1" dirty="0">
              <a:solidFill>
                <a:schemeClr val="bg1"/>
              </a:solidFill>
            </a:endParaRPr>
          </a:p>
          <a:p>
            <a:pPr eaLnBrk="1" hangingPunct="1"/>
            <a:endParaRPr lang="pt-BR" altLang="pt-BR" sz="1800" b="1" dirty="0">
              <a:solidFill>
                <a:schemeClr val="bg1"/>
              </a:solidFill>
            </a:endParaRPr>
          </a:p>
          <a:p>
            <a:pPr eaLnBrk="1" hangingPunct="1"/>
            <a:endParaRPr lang="pt-BR" altLang="pt-BR" sz="1800" b="1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pt-BR" altLang="pt-BR" sz="1800" b="1" dirty="0">
              <a:solidFill>
                <a:schemeClr val="bg1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1142976" y="2071678"/>
            <a:ext cx="2100251" cy="8318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CAPACITAÇÃO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86116" y="3286124"/>
            <a:ext cx="2873375" cy="14493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</a:rPr>
              <a:t>AULAS PARA GRADUAÇÃO UNIVERSITÁRIA </a:t>
            </a:r>
            <a:r>
              <a:rPr lang="pt-BR" sz="1200" b="1" dirty="0">
                <a:solidFill>
                  <a:schemeClr val="bg1"/>
                </a:solidFill>
              </a:rPr>
              <a:t>(MEDICINA, FARMÁCIA, PSICOLOGIA,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bg1"/>
                </a:solidFill>
              </a:rPr>
              <a:t> ENFERMAGEM, DIREITO)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829335" y="2071678"/>
            <a:ext cx="2100251" cy="8318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RESIDÊNCIA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142976" y="5026036"/>
            <a:ext cx="2100251" cy="8318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MATRICIAMENTO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829335" y="4954598"/>
            <a:ext cx="2100251" cy="8318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</a:rPr>
              <a:t>DISCUSSÃO DE CASO EM REDE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6500789" y="2786058"/>
            <a:ext cx="1785987" cy="1071612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786145" y="2786058"/>
            <a:ext cx="1785987" cy="1071612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5330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ysClr val="windowText" lastClr="000000"/>
                </a:solidFill>
              </a:rPr>
              <a:t>ATENDIMENTOS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00100" y="4643446"/>
            <a:ext cx="1785938" cy="107156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509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ATENDIDOS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11188" y="1000125"/>
            <a:ext cx="7889875" cy="9286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latin typeface="Arial Rounded MT Bold" pitchFamily="34" charset="0"/>
                <a:ea typeface="+mj-ea"/>
                <a:cs typeface="+mj-cs"/>
              </a:rPr>
              <a:t>ATENDIMENTOS  SEAVIDAS</a:t>
            </a:r>
          </a:p>
        </p:txBody>
      </p:sp>
      <p:sp>
        <p:nvSpPr>
          <p:cNvPr id="30729" name="CaixaDeTexto 12"/>
          <p:cNvSpPr txBox="1">
            <a:spLocks noChangeArrowheads="1"/>
          </p:cNvSpPr>
          <p:nvPr/>
        </p:nvSpPr>
        <p:spPr bwMode="auto">
          <a:xfrm>
            <a:off x="250825" y="6237288"/>
            <a:ext cx="43211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000" dirty="0"/>
              <a:t>TODOS OS DADOS FORAM TIRADOS DO SISTEMA HC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000063" y="2786058"/>
            <a:ext cx="1785987" cy="1071612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4932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ysClr val="windowText" lastClr="000000"/>
                </a:solidFill>
              </a:rPr>
              <a:t>ATENDIMENTOS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643702" y="3000372"/>
            <a:ext cx="155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1476</a:t>
            </a:r>
          </a:p>
          <a:p>
            <a:pPr algn="ctr"/>
            <a:r>
              <a:rPr lang="pt-BR" sz="1600" b="1" dirty="0">
                <a:latin typeface="+mj-lt"/>
              </a:rPr>
              <a:t>ATENDIMENTOS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357290" y="228599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Black" pitchFamily="34" charset="0"/>
              </a:rPr>
              <a:t>2017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214810" y="2214554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Black" pitchFamily="34" charset="0"/>
              </a:rPr>
              <a:t>2018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858016" y="2214554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Black" pitchFamily="34" charset="0"/>
              </a:rPr>
              <a:t>2019*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857620" y="4643446"/>
            <a:ext cx="1785938" cy="107156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387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ATENDIDOS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500826" y="4643446"/>
            <a:ext cx="1785938" cy="107156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281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ATENDIDOS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500694" y="6286520"/>
            <a:ext cx="27158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*DADOS DEJANEIRO À JUNHO DE 2019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10753" y="908720"/>
            <a:ext cx="7722493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latin typeface="Arial Rounded MT Bold" pitchFamily="34" charset="0"/>
                <a:ea typeface="+mj-ea"/>
                <a:cs typeface="+mj-cs"/>
              </a:rPr>
              <a:t>ATENDIDOS POR FAIXA ETÁRIA 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572000" y="2708920"/>
          <a:ext cx="4143404" cy="396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Espaço Reservado para Conteúdo 8"/>
          <p:cNvGraphicFramePr>
            <a:graphicFrameLocks/>
          </p:cNvGraphicFramePr>
          <p:nvPr/>
        </p:nvGraphicFramePr>
        <p:xfrm>
          <a:off x="467544" y="2708920"/>
          <a:ext cx="4359428" cy="396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50" name="CaixaDeTexto 7"/>
          <p:cNvSpPr txBox="1">
            <a:spLocks noChangeArrowheads="1"/>
          </p:cNvSpPr>
          <p:nvPr/>
        </p:nvSpPr>
        <p:spPr bwMode="auto">
          <a:xfrm>
            <a:off x="1835150" y="18446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b="1"/>
              <a:t> 2017</a:t>
            </a:r>
          </a:p>
        </p:txBody>
      </p:sp>
      <p:sp>
        <p:nvSpPr>
          <p:cNvPr id="31751" name="CaixaDeTexto 9"/>
          <p:cNvSpPr txBox="1">
            <a:spLocks noChangeArrowheads="1"/>
          </p:cNvSpPr>
          <p:nvPr/>
        </p:nvSpPr>
        <p:spPr bwMode="auto">
          <a:xfrm>
            <a:off x="6516688" y="1844675"/>
            <a:ext cx="935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1"/>
              <a:t> 2018</a:t>
            </a:r>
          </a:p>
          <a:p>
            <a:pPr eaLnBrk="1" hangingPunct="1"/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2689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z="3600" b="1" dirty="0">
                <a:latin typeface="Arial Rounded MT Bold" pitchFamily="34" charset="0"/>
              </a:rPr>
              <a:t>ATENDIDOS POR FAIXA ETÁRIA </a:t>
            </a:r>
          </a:p>
          <a:p>
            <a:pPr algn="ctr">
              <a:buFont typeface="Arial" charset="0"/>
              <a:buNone/>
            </a:pPr>
            <a:endParaRPr lang="pt-BR" sz="4400" b="1" dirty="0">
              <a:latin typeface="Arial Rounded MT Bold" pitchFamily="34" charset="0"/>
            </a:endParaRPr>
          </a:p>
        </p:txBody>
      </p:sp>
      <p:sp>
        <p:nvSpPr>
          <p:cNvPr id="32772" name="Retângulo 5"/>
          <p:cNvSpPr>
            <a:spLocks noChangeArrowheads="1"/>
          </p:cNvSpPr>
          <p:nvPr/>
        </p:nvSpPr>
        <p:spPr bwMode="auto">
          <a:xfrm>
            <a:off x="6215063" y="6357938"/>
            <a:ext cx="457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100"/>
              <a:t>* DADOS DE JANEIRO Á JUNHO DE 2019</a:t>
            </a:r>
          </a:p>
        </p:txBody>
      </p:sp>
      <p:graphicFrame>
        <p:nvGraphicFramePr>
          <p:cNvPr id="10" name="Gráfico 9"/>
          <p:cNvGraphicFramePr/>
          <p:nvPr/>
        </p:nvGraphicFramePr>
        <p:xfrm>
          <a:off x="2071670" y="2428868"/>
          <a:ext cx="5715040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4" name="CaixaDeTexto 10"/>
          <p:cNvSpPr txBox="1">
            <a:spLocks noChangeArrowheads="1"/>
          </p:cNvSpPr>
          <p:nvPr/>
        </p:nvSpPr>
        <p:spPr bwMode="auto">
          <a:xfrm>
            <a:off x="1643063" y="2286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1"/>
              <a:t>2019 *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84775"/>
          </a:xfrm>
        </p:spPr>
        <p:txBody>
          <a:bodyPr/>
          <a:lstStyle/>
          <a:p>
            <a:pPr algn="ctr" defTabSz="406400" eaLnBrk="1" hangingPunct="1">
              <a:lnSpc>
                <a:spcPct val="90000"/>
              </a:lnSpc>
              <a:buFont typeface="Arial" charset="0"/>
              <a:buNone/>
            </a:pPr>
            <a:r>
              <a:rPr lang="pt-BR" sz="4000" b="1" dirty="0"/>
              <a:t>INTERVENÇÕES</a:t>
            </a:r>
            <a:r>
              <a:rPr lang="pt-BR" sz="4000" b="1" dirty="0">
                <a:solidFill>
                  <a:srgbClr val="FF0000"/>
                </a:solidFill>
              </a:rPr>
              <a:t> </a:t>
            </a:r>
          </a:p>
          <a:p>
            <a:pPr algn="ctr" defTabSz="406400" eaLnBrk="1" hangingPunct="1">
              <a:lnSpc>
                <a:spcPct val="90000"/>
              </a:lnSpc>
              <a:buFont typeface="Arial" charset="0"/>
              <a:buNone/>
            </a:pPr>
            <a:endParaRPr lang="pt-BR" sz="2700" b="1" dirty="0">
              <a:solidFill>
                <a:srgbClr val="FF0000"/>
              </a:solidFill>
            </a:endParaRPr>
          </a:p>
          <a:p>
            <a:pPr algn="just" defTabSz="406400" eaLnBrk="1" hangingPunct="1">
              <a:lnSpc>
                <a:spcPct val="90000"/>
              </a:lnSpc>
            </a:pPr>
            <a:r>
              <a:rPr lang="pt-BR" sz="2700" b="1" dirty="0"/>
              <a:t> Identificação das situações de violência</a:t>
            </a:r>
          </a:p>
          <a:p>
            <a:pPr algn="just" defTabSz="406400" eaLnBrk="1" hangingPunct="1">
              <a:lnSpc>
                <a:spcPct val="90000"/>
              </a:lnSpc>
            </a:pPr>
            <a:r>
              <a:rPr lang="pt-BR" sz="2700" b="1" dirty="0"/>
              <a:t> Notificação: Prontuário médico, Vigilância Epidemiológica e Conselho Tutelar</a:t>
            </a:r>
          </a:p>
          <a:p>
            <a:pPr algn="just" defTabSz="406400" eaLnBrk="1" hangingPunct="1">
              <a:lnSpc>
                <a:spcPct val="90000"/>
              </a:lnSpc>
            </a:pPr>
            <a:r>
              <a:rPr lang="pt-BR" sz="2700" b="1" dirty="0"/>
              <a:t> Avaliação quanto ao risco de vida e abuso sexual</a:t>
            </a:r>
          </a:p>
          <a:p>
            <a:pPr algn="just" defTabSz="406400" eaLnBrk="1" hangingPunct="1">
              <a:lnSpc>
                <a:spcPct val="90000"/>
              </a:lnSpc>
            </a:pPr>
            <a:r>
              <a:rPr lang="pt-BR" sz="2700" b="1" dirty="0"/>
              <a:t> Avaliação dos fatores que predispõem ou mantém a violência </a:t>
            </a:r>
          </a:p>
          <a:p>
            <a:pPr algn="just" defTabSz="406400" eaLnBrk="1" hangingPunct="1">
              <a:lnSpc>
                <a:spcPct val="90000"/>
              </a:lnSpc>
            </a:pPr>
            <a:r>
              <a:rPr lang="pt-BR" sz="2700" b="1" dirty="0"/>
              <a:t> Intervenção em rede: Saúde (Assistência Primária, Secundária e Terciária), Educação, Assistência Social, Assistência Jurídica, Segurança, Inclusão Social </a:t>
            </a:r>
          </a:p>
          <a:p>
            <a:pPr algn="just" defTabSz="406400" eaLnBrk="1" hangingPunct="1">
              <a:lnSpc>
                <a:spcPct val="90000"/>
              </a:lnSpc>
            </a:pPr>
            <a:r>
              <a:rPr lang="pt-BR" sz="2700" b="1" dirty="0"/>
              <a:t> Investimentos em Políticas Públicas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492375"/>
            <a:ext cx="8229600" cy="1728788"/>
          </a:xfrm>
        </p:spPr>
        <p:txBody>
          <a:bodyPr/>
          <a:lstStyle/>
          <a:p>
            <a:pPr algn="ctr" defTabSz="406400" eaLnBrk="1" hangingPunct="1">
              <a:lnSpc>
                <a:spcPct val="90000"/>
              </a:lnSpc>
              <a:buFont typeface="Arial" charset="0"/>
              <a:buNone/>
            </a:pPr>
            <a:r>
              <a:rPr lang="pt-BR" sz="7200" b="1"/>
              <a:t>DESAFIO</a:t>
            </a:r>
            <a:r>
              <a:rPr lang="pt-BR" sz="7200" b="1">
                <a:solidFill>
                  <a:srgbClr val="FF0000"/>
                </a:solidFill>
              </a:rPr>
              <a:t> </a:t>
            </a:r>
          </a:p>
          <a:p>
            <a:pPr algn="ctr" defTabSz="406400" eaLnBrk="1" hangingPunct="1">
              <a:lnSpc>
                <a:spcPct val="90000"/>
              </a:lnSpc>
              <a:buFont typeface="Arial" charset="0"/>
              <a:buNone/>
            </a:pPr>
            <a:endParaRPr lang="pt-BR" sz="2700" b="1">
              <a:solidFill>
                <a:srgbClr val="FF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500188" y="1071563"/>
            <a:ext cx="6551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3600">
                <a:solidFill>
                  <a:srgbClr val="7030A0"/>
                </a:solidFill>
                <a:latin typeface="Arial" charset="0"/>
                <a:ea typeface="MS PGothic" pitchFamily="32" charset="-128"/>
              </a:rPr>
              <a:t>Notificação Compulsória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825625"/>
            <a:ext cx="65420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4143375" cy="49625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5286375" y="1643063"/>
            <a:ext cx="3357563" cy="50085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>
                <a:latin typeface="Lucida Sans Unicode" pitchFamily="32" charset="0"/>
                <a:ea typeface="Droid Sans" charset="0"/>
                <a:cs typeface="Droid Sans" charset="0"/>
              </a:rPr>
              <a:t> </a:t>
            </a:r>
            <a:r>
              <a:rPr lang="pt-BR" altLang="pt-BR" sz="2000">
                <a:solidFill>
                  <a:srgbClr val="0070C0"/>
                </a:solidFill>
                <a:latin typeface="Lucida Sans Unicode" pitchFamily="32" charset="0"/>
                <a:ea typeface="Droid Sans" charset="0"/>
                <a:cs typeface="Droid Sans" charset="0"/>
              </a:rPr>
              <a:t>Violência doméstica, sexual e/ou outras violências integra a lista de notificação compulsória.</a:t>
            </a:r>
          </a:p>
          <a:p>
            <a:pPr algn="ctr" eaLnBrk="1" hangingPunct="1">
              <a:lnSpc>
                <a:spcPct val="11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>
                <a:solidFill>
                  <a:srgbClr val="0070C0"/>
                </a:solidFill>
                <a:latin typeface="Lucida Sans Unicode" pitchFamily="32" charset="0"/>
                <a:ea typeface="Droid Sans" charset="0"/>
                <a:cs typeface="Droid Sans" charset="0"/>
              </a:rPr>
              <a:t>Art 7º - Estabelece a obrigação de notificar a todos os profissionais de saúde no exercício da profissão. </a:t>
            </a: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4500563" y="3865563"/>
            <a:ext cx="785812" cy="35718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36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428625" y="1071563"/>
            <a:ext cx="83200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solidFill>
                  <a:srgbClr val="7030A0"/>
                </a:solidFill>
                <a:latin typeface="Arial" charset="0"/>
                <a:ea typeface="Droid Sans" charset="0"/>
                <a:cs typeface="Droid Sans" charset="0"/>
              </a:rPr>
              <a:t>PORTARIA Nº 104 DE JANEIRO DE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icha de notificaÃ§Ã£o violÃªncia 2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749736"/>
            <a:ext cx="4320480" cy="610826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11113" lvl="1" indent="-23813" algn="just" eaLnBrk="1" hangingPunct="1">
              <a:spcBef>
                <a:spcPts val="600"/>
              </a:spcBef>
              <a:buSzPct val="70000"/>
              <a:buFont typeface="Arial" charset="0"/>
              <a:buNone/>
            </a:pPr>
            <a:r>
              <a:rPr lang="pt-BR" altLang="pt-BR" sz="2000" b="1" dirty="0">
                <a:cs typeface="Arial" charset="0"/>
              </a:rPr>
              <a:t>Iniciado em 1999 como Grupo de Estudos – GEAVIDAS, através de parcerias com alguns Departamentos da Faculdade de Medicina e profissionais do HC, foi reconhecido como serviço em 2008. </a:t>
            </a:r>
          </a:p>
          <a:p>
            <a:pPr algn="just" eaLnBrk="1" hangingPunct="1"/>
            <a:endParaRPr lang="pt-BR" altLang="pt-BR" sz="2000" b="1" dirty="0">
              <a:cs typeface="Arial" charset="0"/>
            </a:endParaRPr>
          </a:p>
          <a:p>
            <a:pPr algn="just" eaLnBrk="1" hangingPunct="1"/>
            <a:r>
              <a:rPr lang="pt-BR" altLang="pt-BR" sz="2000" b="1" dirty="0">
                <a:cs typeface="Arial" charset="0"/>
              </a:rPr>
              <a:t>O SEAVIDAS dispõe de uma equipe multidisciplinar e de parcerias com os Departamentos Clínicos do HCFMRP-USP, com profissionais capacitados para atendimento às vítimas de violência.</a:t>
            </a:r>
          </a:p>
          <a:p>
            <a:pPr algn="just" eaLnBrk="1" hangingPunct="1"/>
            <a:endParaRPr lang="pt-BR" altLang="pt-BR" sz="2000" b="1" dirty="0">
              <a:cs typeface="Arial" charset="0"/>
            </a:endParaRPr>
          </a:p>
          <a:p>
            <a:pPr algn="just" eaLnBrk="1" hangingPunct="1"/>
            <a:r>
              <a:rPr lang="pt-BR" altLang="pt-BR" sz="2000" b="1" dirty="0">
                <a:cs typeface="Arial" charset="0"/>
              </a:rPr>
              <a:t>O SEAVIDAS tem como objetivo acolher crianças, adolescentes, adultos e população LGBT vítimas de violência em nível terciário de saúde.</a:t>
            </a:r>
          </a:p>
          <a:p>
            <a:pPr algn="just" eaLnBrk="1" hangingPunct="1"/>
            <a:endParaRPr lang="pt-BR" altLang="pt-BR" sz="2000" b="1" dirty="0">
              <a:cs typeface="Arial" charset="0"/>
            </a:endParaRPr>
          </a:p>
          <a:p>
            <a:pPr algn="just" eaLnBrk="1" hangingPunct="1"/>
            <a:r>
              <a:rPr lang="pt-BR" altLang="pt-BR" sz="2000" b="1" dirty="0">
                <a:cs typeface="Arial" charset="0"/>
              </a:rPr>
              <a:t>É imprescindível que o profissional de saúde disponha de tempo, escuta empática, garanta o sigilo e promova confiança nas condutas adotadas.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1143000" y="2071688"/>
            <a:ext cx="70866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latin typeface="Arial" charset="0"/>
                <a:ea typeface="Droid Sans" charset="0"/>
                <a:cs typeface="Droid Sans" charset="0"/>
              </a:rPr>
              <a:t>Implementação de Políticas de Enfrentamento das Violências pelo Setor Saúde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pt-BR" altLang="pt-BR" sz="2400">
              <a:latin typeface="Arial" charset="0"/>
              <a:ea typeface="Droid Sans" charset="0"/>
              <a:cs typeface="Droid Sans" charset="0"/>
            </a:endParaRP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pt-BR" altLang="pt-BR" sz="2400">
              <a:latin typeface="Arial" charset="0"/>
              <a:ea typeface="Droid Sans" charset="0"/>
              <a:cs typeface="Droid Sans" charset="0"/>
            </a:endParaRP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latin typeface="Arial" charset="0"/>
                <a:ea typeface="Droid Sans" charset="0"/>
                <a:cs typeface="Droid Sans" charset="0"/>
              </a:rPr>
              <a:t>Desafios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latin typeface="Arial" charset="0"/>
                <a:ea typeface="Droid Sans" charset="0"/>
                <a:cs typeface="Droid Sans" charset="0"/>
              </a:rPr>
              <a:t>Articulação Intra e Intersetorial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latin typeface="Arial" charset="0"/>
                <a:ea typeface="Droid Sans" charset="0"/>
                <a:cs typeface="Droid Sans" charset="0"/>
              </a:rPr>
              <a:t>Integralidade da Atenção – Trabalho em Redes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pt-BR" altLang="pt-BR" sz="2400">
              <a:latin typeface="Arial" charset="0"/>
              <a:ea typeface="Droid Sans" charset="0"/>
              <a:cs typeface="Droid Sans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150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solidFill>
                  <a:srgbClr val="C00000"/>
                </a:solidFill>
                <a:latin typeface="Arial" charset="0"/>
                <a:cs typeface="Arial Unicode MS" pitchFamily="32" charset="0"/>
              </a:rPr>
              <a:t>Promoção da Saúde e </a:t>
            </a:r>
          </a:p>
          <a:p>
            <a:pPr algn="ctr" eaLnBrk="1" hangingPunct="1">
              <a:lnSpc>
                <a:spcPct val="150000"/>
              </a:lnSpc>
              <a:spcBef>
                <a:spcPts val="150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>
                <a:solidFill>
                  <a:srgbClr val="C00000"/>
                </a:solidFill>
                <a:latin typeface="Arial" charset="0"/>
                <a:cs typeface="Arial Unicode MS" pitchFamily="32" charset="0"/>
              </a:rPr>
              <a:t>da Promoção da Cultura de Paz 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328738" y="1143000"/>
            <a:ext cx="7086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150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3000">
                <a:solidFill>
                  <a:srgbClr val="6C2E9A"/>
                </a:solidFill>
                <a:latin typeface="Arial" charset="0"/>
                <a:cs typeface="Arial Unicode MS" pitchFamily="32" charset="0"/>
              </a:rPr>
              <a:t>Desafios</a:t>
            </a:r>
            <a:r>
              <a:rPr lang="pt-BR" altLang="pt-BR" sz="3000">
                <a:solidFill>
                  <a:srgbClr val="6C2E9A"/>
                </a:solidFill>
                <a:latin typeface="Arial" charset="0"/>
                <a:ea typeface="Droid Sans" charset="0"/>
                <a:cs typeface="Droid Sans" charset="0"/>
              </a:rPr>
              <a:t>…</a:t>
            </a:r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auto">
          <a:xfrm>
            <a:off x="5715000" y="1751013"/>
            <a:ext cx="3429000" cy="1587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4492625" y="2924175"/>
            <a:ext cx="395288" cy="603250"/>
          </a:xfrm>
          <a:prstGeom prst="downArrow">
            <a:avLst>
              <a:gd name="adj1" fmla="val 50000"/>
              <a:gd name="adj2" fmla="val 38153"/>
            </a:avLst>
          </a:prstGeom>
          <a:solidFill>
            <a:srgbClr val="0F6FC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4530725" y="4751388"/>
            <a:ext cx="395288" cy="603250"/>
          </a:xfrm>
          <a:prstGeom prst="downArrow">
            <a:avLst>
              <a:gd name="adj1" fmla="val 50000"/>
              <a:gd name="adj2" fmla="val 38153"/>
            </a:avLst>
          </a:prstGeom>
          <a:solidFill>
            <a:srgbClr val="0F6FC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9" y="785794"/>
            <a:ext cx="8096275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0102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696472"/>
            <a:ext cx="8215370" cy="61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642918"/>
            <a:ext cx="82867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86775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82867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894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6300" cy="792162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1800" b="1" dirty="0">
                <a:solidFill>
                  <a:srgbClr val="FF0000"/>
                </a:solidFill>
              </a:rPr>
              <a:t>Linha de cuidado para a atenção integral à saúde de crianças, adolescentes e suas famílias em situação de violências nos níveis da atenção à saúde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2988" y="981075"/>
            <a:ext cx="7058025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A linha de cuidado tem seu início a partir do primeiro contato, independente do nível de atenção á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550" y="1484313"/>
            <a:ext cx="3240088" cy="1154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>
                <a:solidFill>
                  <a:srgbClr val="C00000"/>
                </a:solidFill>
              </a:rPr>
              <a:t>Atenção primária 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Unidade Básica de Saúde/ Equipes Saúde da Família/ Agente Comunitários de Saúde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43438" y="1484313"/>
            <a:ext cx="3529012" cy="11525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rgbClr val="C00000"/>
                </a:solidFill>
              </a:rPr>
              <a:t>Média e Alta complexidade  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Serviços de Atenção Especializada/ Hospitais/ Urgência e Emergência/ UPA/ Centro de </a:t>
            </a:r>
            <a:r>
              <a:rPr lang="pt-BR" sz="1400" dirty="0" err="1">
                <a:solidFill>
                  <a:schemeClr val="tx2">
                    <a:lumMod val="75000"/>
                  </a:schemeClr>
                </a:solidFill>
              </a:rPr>
              <a:t>Testagem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 e Aconselhamento/CAPS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8313" y="2708275"/>
            <a:ext cx="8207375" cy="1225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rgbClr val="C00000"/>
                </a:solidFill>
              </a:rPr>
              <a:t>Promove o acolhimento em todas as dimensões do cuidado</a:t>
            </a:r>
          </a:p>
          <a:p>
            <a:pPr eaLnBrk="1" hangingPunct="1"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Realiza o atendimento (diagnóstico, tratamento e cuidados) com recursos disponíveis</a:t>
            </a:r>
          </a:p>
          <a:p>
            <a:pPr eaLnBrk="1" hangingPunct="1"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Registra a notificação do caso de suspeita ou confirmação, mediante o preenchimento da ficha de notificação e imediata comunicação do caso ao Conselho Tutelar ou autoridade competente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8313" y="4149725"/>
            <a:ext cx="8207375" cy="1079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rgbClr val="C00000"/>
                </a:solidFill>
              </a:rPr>
              <a:t>Rede intersetorial</a:t>
            </a:r>
          </a:p>
          <a:p>
            <a:pPr eaLnBrk="1" hangingPunct="1"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Conselho Tutelar/CRAS/ CREAS/ Educação/ Ministério Público/ Varas da Infância  e Juventude/ Delegacias especializadas para crianças e adolescentes/ IML/ Disque 100/ Programa de atenção a crianças e adolescentes ameaçados de morte/ ONGS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8313" y="5445125"/>
            <a:ext cx="8135937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Os serviços da rede de saúde devem esgotar todos os recursos para oferecer os cuidados e a proteção de crianças, adolescentes e suas famílias em situação de violência nas dimensões de acolhimento, atendimento, notificação e seguimento de rede de cuidados e de proteção social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7100887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405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339725" y="1052736"/>
            <a:ext cx="8464550" cy="532859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altLang="pt-BR" b="1" dirty="0">
                <a:cs typeface="Arial" charset="0"/>
              </a:rPr>
              <a:t>EQUIPE MULTIDISCIPLINAR</a:t>
            </a:r>
            <a:endParaRPr lang="pt-BR" altLang="pt-BR" sz="2000" b="1" dirty="0">
              <a:cs typeface="Arial" charset="0"/>
            </a:endParaRPr>
          </a:p>
          <a:p>
            <a:pPr eaLnBrk="1" hangingPunct="1"/>
            <a:r>
              <a:rPr lang="pt-BR" altLang="pt-BR" sz="2500" dirty="0">
                <a:cs typeface="Arial" charset="0"/>
              </a:rPr>
              <a:t>2 assistentes sociais;</a:t>
            </a:r>
          </a:p>
          <a:p>
            <a:pPr eaLnBrk="1" hangingPunct="1"/>
            <a:r>
              <a:rPr lang="pt-BR" altLang="pt-BR" sz="2500" dirty="0">
                <a:cs typeface="Arial" charset="0"/>
              </a:rPr>
              <a:t>3 psicólogas;</a:t>
            </a:r>
          </a:p>
          <a:p>
            <a:pPr eaLnBrk="1" hangingPunct="1"/>
            <a:r>
              <a:rPr lang="pt-BR" altLang="pt-BR" sz="2500" dirty="0">
                <a:cs typeface="Arial" charset="0"/>
              </a:rPr>
              <a:t>1 médica clínica;</a:t>
            </a:r>
          </a:p>
          <a:p>
            <a:pPr eaLnBrk="1" hangingPunct="1"/>
            <a:r>
              <a:rPr lang="pt-BR" altLang="pt-BR" sz="2500" dirty="0">
                <a:cs typeface="Arial" charset="0"/>
              </a:rPr>
              <a:t>1 médico psiquiatra; </a:t>
            </a:r>
          </a:p>
          <a:p>
            <a:pPr eaLnBrk="1" hangingPunct="1"/>
            <a:r>
              <a:rPr lang="pt-BR" altLang="pt-BR" sz="2500" dirty="0">
                <a:cs typeface="Arial" charset="0"/>
              </a:rPr>
              <a:t>1 médica pediatra (Departamento de Puericultura e Pediatria);</a:t>
            </a:r>
          </a:p>
          <a:p>
            <a:pPr eaLnBrk="1" hangingPunct="1"/>
            <a:r>
              <a:rPr lang="pt-BR" altLang="pt-BR" sz="2500" dirty="0">
                <a:cs typeface="Arial" charset="0"/>
              </a:rPr>
              <a:t>2 médicas psiquiatra infantil (Departamento de Neurociências e Ciências do Comportamento);</a:t>
            </a:r>
          </a:p>
          <a:p>
            <a:pPr eaLnBrk="1" hangingPunct="1"/>
            <a:r>
              <a:rPr lang="pt-BR" altLang="pt-BR" sz="2500" dirty="0">
                <a:cs typeface="Arial" charset="0"/>
              </a:rPr>
              <a:t>1 médica psiquiatra colaboradora (Departamento de Neurociências e Ciências do Comportamento);</a:t>
            </a:r>
          </a:p>
          <a:p>
            <a:pPr eaLnBrk="1" hangingPunct="1"/>
            <a:r>
              <a:rPr lang="pt-BR" altLang="pt-BR" sz="2500" dirty="0">
                <a:cs typeface="Arial" charset="0"/>
              </a:rPr>
              <a:t>1 escriturária.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457920" y="273960"/>
            <a:ext cx="822780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"/>
          <p:cNvSpPr/>
          <p:nvPr/>
        </p:nvSpPr>
        <p:spPr>
          <a:xfrm>
            <a:off x="571472" y="1214422"/>
            <a:ext cx="777276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3990" b="1" strike="noStrike" dirty="0">
                <a:solidFill>
                  <a:srgbClr val="0000CC"/>
                </a:solidFill>
                <a:latin typeface="Calibri"/>
              </a:rPr>
              <a:t>Por que Trabalhar em Rede?</a:t>
            </a:r>
            <a:endParaRPr/>
          </a:p>
        </p:txBody>
      </p:sp>
      <p:sp>
        <p:nvSpPr>
          <p:cNvPr id="684" name="CustomShape 3"/>
          <p:cNvSpPr/>
          <p:nvPr/>
        </p:nvSpPr>
        <p:spPr>
          <a:xfrm>
            <a:off x="500034" y="1857364"/>
            <a:ext cx="7739640" cy="17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560" rIns="0" bIns="0"/>
          <a:lstStyle/>
          <a:p>
            <a:pPr algn="ctr">
              <a:lnSpc>
                <a:spcPct val="100000"/>
              </a:lnSpc>
            </a:pPr>
            <a:r>
              <a:rPr lang="pt-BR" sz="2910" strike="noStrike" dirty="0">
                <a:solidFill>
                  <a:srgbClr val="000000"/>
                </a:solidFill>
                <a:latin typeface="Calibri"/>
              </a:rPr>
              <a:t>A intervenção nos casos de violência é multiprofissional, interdisciplinar e interinstitucional.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85" name="CustomShape 4"/>
          <p:cNvSpPr/>
          <p:nvPr/>
        </p:nvSpPr>
        <p:spPr>
          <a:xfrm>
            <a:off x="785786" y="3500438"/>
            <a:ext cx="7581240" cy="35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30000"/>
              </a:lnSpc>
            </a:pPr>
            <a:r>
              <a:rPr lang="pt-BR" sz="2539" b="1" strike="noStrike" dirty="0">
                <a:solidFill>
                  <a:srgbClr val="FF0000"/>
                </a:solidFill>
                <a:latin typeface="Calibri"/>
                <a:ea typeface="MS PGothic"/>
              </a:rPr>
              <a:t>Cada instituição sozinha não dá conta de realizar todas as ações necessárias à minimização dos agravos.</a:t>
            </a:r>
            <a:endParaRPr/>
          </a:p>
          <a:p>
            <a:pPr algn="ctr">
              <a:lnSpc>
                <a:spcPct val="130000"/>
              </a:lnSpc>
            </a:pPr>
            <a:endParaRPr/>
          </a:p>
          <a:p>
            <a:pPr algn="ctr">
              <a:lnSpc>
                <a:spcPct val="130000"/>
              </a:lnSpc>
            </a:pPr>
            <a:r>
              <a:rPr lang="pt-BR" sz="2539" b="1" strike="noStrike" dirty="0">
                <a:solidFill>
                  <a:srgbClr val="FF0000"/>
                </a:solidFill>
                <a:latin typeface="Calibri"/>
                <a:ea typeface="MS PGothic"/>
              </a:rPr>
              <a:t> </a:t>
            </a:r>
            <a:r>
              <a:rPr lang="pt-BR" sz="2539" b="1" strike="noStrike" dirty="0">
                <a:solidFill>
                  <a:srgbClr val="7030A0"/>
                </a:solidFill>
                <a:latin typeface="Calibri"/>
                <a:ea typeface="MS PGothic"/>
              </a:rPr>
              <a:t>Para prestar  Atenção Integral </a:t>
            </a:r>
            <a:endParaRPr/>
          </a:p>
          <a:p>
            <a:pPr algn="ctr">
              <a:lnSpc>
                <a:spcPct val="130000"/>
              </a:lnSpc>
            </a:pPr>
            <a:r>
              <a:rPr lang="pt-BR" sz="2539" b="1" strike="noStrike" dirty="0">
                <a:solidFill>
                  <a:srgbClr val="7030A0"/>
                </a:solidFill>
                <a:latin typeface="Calibri"/>
                <a:ea typeface="MS PGothic"/>
              </a:rPr>
              <a:t>é preciso realizar  Atenção Integrada!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773377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WordArt 1"/>
          <p:cNvSpPr>
            <a:spLocks noChangeArrowheads="1" noChangeShapeType="1" noTextEdit="1"/>
          </p:cNvSpPr>
          <p:nvPr/>
        </p:nvSpPr>
        <p:spPr bwMode="auto">
          <a:xfrm>
            <a:off x="4572000" y="6072188"/>
            <a:ext cx="28130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Obrigada!</a:t>
            </a: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643063" y="1285875"/>
            <a:ext cx="6215062" cy="709613"/>
          </a:xfrm>
          <a:prstGeom prst="rect">
            <a:avLst/>
          </a:prstGeom>
          <a:noFill/>
          <a:ln w="38160" cap="sq">
            <a:solidFill>
              <a:srgbClr val="0F6F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 sz="4000">
                <a:latin typeface="Arial" charset="0"/>
                <a:ea typeface="Droid Sans" charset="0"/>
                <a:cs typeface="Droid Sans" charset="0"/>
              </a:rPr>
              <a:t>NÃO À VIOLÊNCIA!</a:t>
            </a:r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143125"/>
            <a:ext cx="4148137" cy="3565525"/>
          </a:xfrm>
          <a:prstGeom prst="rect">
            <a:avLst/>
          </a:prstGeom>
          <a:noFill/>
          <a:ln w="38160" cap="sq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/>
          <p:nvPr/>
        </p:nvSpPr>
        <p:spPr>
          <a:xfrm>
            <a:off x="4786313" y="4357688"/>
            <a:ext cx="3924300" cy="19514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SEAVIDAS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  <a:hlinkClick r:id="rId3"/>
              </a:rPr>
              <a:t>seavidas@hcrp.usp.br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  <a:cs typeface="+mn-cs"/>
              </a:rPr>
              <a:t>Fone</a:t>
            </a:r>
            <a:r>
              <a:rPr lang="en-US" sz="2400" dirty="0">
                <a:latin typeface="+mn-lt"/>
                <a:cs typeface="+mn-cs"/>
              </a:rPr>
              <a:t>: (16) 3605- 3736</a:t>
            </a:r>
            <a:endParaRPr lang="en-GB" sz="2400" dirty="0"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Rua  Sete de Setembro,  1050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Ribeirão Preto/ SP.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268413"/>
            <a:ext cx="29130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84248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7" descr="Resultado de imagem para unidade de emergÃªncia hc ribeirÃ£o pr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9942" name="AutoShape 9" descr="Resultado de imagem para unidade de emergÃªncia hc ribeirÃ£o pr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9943" name="AutoShape 11" descr="Resultado de imagem para unidade de emergÃªncia hc ribeirÃ£o pr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9944" name="AutoShape 13" descr="Resultado de imagem para unidade de emergÃªncia hc ribeirÃ£o pr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268413"/>
            <a:ext cx="2808288" cy="2265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4071938"/>
            <a:ext cx="30670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74441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cs typeface="Arial" pitchFamily="34" charset="0"/>
              </a:rPr>
              <a:t>VIOLÊNCIA SEXUAL AGUDA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900" dirty="0">
                <a:cs typeface="Arial" pitchFamily="34" charset="0"/>
              </a:rPr>
              <a:t>Ocorre na Unidade de Emergência do Hospital das Clínicas FMRP-USP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900" dirty="0">
                <a:cs typeface="Arial" pitchFamily="34" charset="0"/>
              </a:rPr>
              <a:t>Acolhimento imediato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900" dirty="0">
                <a:cs typeface="Arial" pitchFamily="34" charset="0"/>
              </a:rPr>
              <a:t>Não há espera por vaga ou regulação em casos agudos e </a:t>
            </a:r>
            <a:r>
              <a:rPr lang="pt-BR" sz="2900" dirty="0" err="1">
                <a:cs typeface="Arial" pitchFamily="34" charset="0"/>
              </a:rPr>
              <a:t>reagudizados</a:t>
            </a:r>
            <a:r>
              <a:rPr lang="pt-BR" sz="2900" dirty="0">
                <a:cs typeface="Arial" pitchFamily="34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900" dirty="0">
                <a:cs typeface="Arial" pitchFamily="34" charset="0"/>
              </a:rPr>
              <a:t>Garantia de um atendimento humanizado</a:t>
            </a:r>
            <a:endParaRPr lang="pt-BR" dirty="0"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413659A-492D-4C4B-AE4F-120AC098BA2E}"/>
              </a:ext>
            </a:extLst>
          </p:cNvPr>
          <p:cNvSpPr/>
          <p:nvPr/>
        </p:nvSpPr>
        <p:spPr>
          <a:xfrm>
            <a:off x="1043608" y="5157192"/>
            <a:ext cx="6840760" cy="12874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Encaminhamentos rápidos e eficientes, com recuperação mais rápida e melhor prognóstico em relação aos danos psicológicos e agravos físicos associados ao trauma.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altLang="pt-BR" b="1" dirty="0"/>
              <a:t>FLUXOGRAMA – DEMANDA SEAVIDAS</a:t>
            </a:r>
          </a:p>
          <a:p>
            <a:pPr algn="ctr" eaLnBrk="1" hangingPunct="1">
              <a:buFont typeface="Arial" charset="0"/>
              <a:buNone/>
            </a:pPr>
            <a:endParaRPr lang="pt-BR" altLang="pt-BR" sz="1400" b="1" dirty="0"/>
          </a:p>
          <a:p>
            <a:pPr eaLnBrk="1" hangingPunct="1"/>
            <a:endParaRPr lang="pt-BR" altLang="pt-BR" dirty="0"/>
          </a:p>
          <a:p>
            <a:pPr eaLnBrk="1" hangingPunct="1">
              <a:buFont typeface="Arial" charset="0"/>
              <a:buNone/>
            </a:pPr>
            <a:endParaRPr lang="pt-BR" altLang="pt-B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0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73025" y="3062288"/>
            <a:ext cx="1616075" cy="1646237"/>
          </a:xfrm>
          <a:prstGeom prst="rect">
            <a:avLst/>
          </a:prstGeom>
          <a:solidFill>
            <a:srgbClr val="D5F9EB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1400" b="1">
                <a:latin typeface="Calibri" pitchFamily="34" charset="0"/>
              </a:rPr>
              <a:t>Unidades de Saúde</a:t>
            </a:r>
          </a:p>
          <a:p>
            <a:pPr eaLnBrk="1" hangingPunct="1"/>
            <a:r>
              <a:rPr lang="pt-BR" altLang="pt-BR" sz="1400" b="1">
                <a:latin typeface="Calibri" pitchFamily="34" charset="0"/>
              </a:rPr>
              <a:t>Assistência     (CRAS/CREAS)</a:t>
            </a:r>
            <a:endParaRPr lang="pt-BR" altLang="pt-BR" sz="1400" b="1">
              <a:latin typeface="Times New Roman" pitchFamily="18" charset="0"/>
            </a:endParaRPr>
          </a:p>
          <a:p>
            <a:pPr eaLnBrk="1" hangingPunct="1"/>
            <a:r>
              <a:rPr lang="pt-BR" altLang="pt-BR" sz="1400" b="1">
                <a:latin typeface="Calibri" pitchFamily="34" charset="0"/>
              </a:rPr>
              <a:t>Judiciário</a:t>
            </a:r>
          </a:p>
          <a:p>
            <a:pPr eaLnBrk="1" hangingPunct="1"/>
            <a:r>
              <a:rPr lang="pt-BR" altLang="pt-BR" sz="1400" b="1">
                <a:latin typeface="Calibri" pitchFamily="34" charset="0"/>
              </a:rPr>
              <a:t>Conselho Tutelar</a:t>
            </a:r>
          </a:p>
          <a:p>
            <a:pPr eaLnBrk="1" hangingPunct="1"/>
            <a:r>
              <a:rPr lang="pt-BR" altLang="pt-BR" sz="1400" b="1">
                <a:latin typeface="Calibri" pitchFamily="34" charset="0"/>
              </a:rPr>
              <a:t>Educação</a:t>
            </a:r>
          </a:p>
          <a:p>
            <a:pPr eaLnBrk="1" hangingPunct="1"/>
            <a:r>
              <a:rPr lang="pt-BR" altLang="pt-BR" sz="1400" b="1">
                <a:latin typeface="Calibri" pitchFamily="34" charset="0"/>
              </a:rPr>
              <a:t>Outros</a:t>
            </a:r>
            <a:endParaRPr lang="pt-BR" altLang="pt-BR" sz="1400">
              <a:latin typeface="Times New Roman" pitchFamily="18" charset="0"/>
            </a:endParaRPr>
          </a:p>
          <a:p>
            <a:pPr eaLnBrk="1" hangingPunct="1">
              <a:spcAft>
                <a:spcPts val="500"/>
              </a:spcAft>
            </a:pPr>
            <a:endParaRPr lang="pt-BR" altLang="pt-BR" sz="1100">
              <a:latin typeface="Times New Roman" pitchFamily="18" charset="0"/>
            </a:endParaRPr>
          </a:p>
          <a:p>
            <a:pPr eaLnBrk="1" hangingPunct="1"/>
            <a:endParaRPr lang="pt-BR" altLang="pt-BR"/>
          </a:p>
        </p:txBody>
      </p:sp>
      <p:sp>
        <p:nvSpPr>
          <p:cNvPr id="53253" name="Rectangle 70"/>
          <p:cNvSpPr>
            <a:spLocks noChangeArrowheads="1"/>
          </p:cNvSpPr>
          <p:nvPr/>
        </p:nvSpPr>
        <p:spPr bwMode="auto">
          <a:xfrm>
            <a:off x="2560638" y="3270250"/>
            <a:ext cx="1495425" cy="1133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pt-BR" altLang="pt-BR" sz="1400" dirty="0">
                <a:latin typeface="Calibri" pitchFamily="34" charset="0"/>
                <a:cs typeface="Arial" panose="020B0604020202020204" pitchFamily="34" charset="0"/>
              </a:rPr>
              <a:t>Referência Hospitalar Urgência de Emergência – HCRP/UE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7286625" y="3284538"/>
            <a:ext cx="1289050" cy="1103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 cmpd="thickThin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endParaRPr lang="pt-BR" altLang="pt-BR" sz="1100" dirty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r>
              <a:rPr lang="pt-BR" altLang="pt-BR" sz="1400" dirty="0">
                <a:latin typeface="Calibri" pitchFamily="34" charset="0"/>
                <a:cs typeface="Arial" panose="020B0604020202020204" pitchFamily="34" charset="0"/>
              </a:rPr>
              <a:t>SEAVIDAS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4"/>
          <p:cNvSpPr>
            <a:spLocks noChangeArrowheads="1"/>
          </p:cNvSpPr>
          <p:nvPr/>
        </p:nvSpPr>
        <p:spPr bwMode="auto">
          <a:xfrm>
            <a:off x="7123113" y="5143500"/>
            <a:ext cx="1603375" cy="1201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pt-BR" altLang="pt-BR" sz="1400" dirty="0">
                <a:latin typeface="Calibri" pitchFamily="34" charset="0"/>
                <a:cs typeface="Arial" panose="020B0604020202020204" pitchFamily="34" charset="0"/>
              </a:rPr>
              <a:t>Unidade de Saúde - Referência Municipal para seguimento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AutoShape 69"/>
          <p:cNvSpPr>
            <a:spLocks noChangeArrowheads="1"/>
          </p:cNvSpPr>
          <p:nvPr/>
        </p:nvSpPr>
        <p:spPr bwMode="auto">
          <a:xfrm>
            <a:off x="1798638" y="3630613"/>
            <a:ext cx="511175" cy="341312"/>
          </a:xfrm>
          <a:prstGeom prst="rightArrow">
            <a:avLst>
              <a:gd name="adj1" fmla="val 50000"/>
              <a:gd name="adj2" fmla="val 37442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5400000">
            <a:off x="7700963" y="4594225"/>
            <a:ext cx="458787" cy="341313"/>
          </a:xfrm>
          <a:prstGeom prst="rightArrow">
            <a:avLst>
              <a:gd name="adj1" fmla="val 50000"/>
              <a:gd name="adj2" fmla="val 3360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554788" y="3627438"/>
            <a:ext cx="458787" cy="341312"/>
          </a:xfrm>
          <a:prstGeom prst="rightArrow">
            <a:avLst>
              <a:gd name="adj1" fmla="val 50000"/>
              <a:gd name="adj2" fmla="val 33605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2843808" y="2492896"/>
            <a:ext cx="3168650" cy="50323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t-BR" altLang="pt-BR" b="1"/>
              <a:t>Violência sexual aguda</a:t>
            </a:r>
          </a:p>
        </p:txBody>
      </p:sp>
      <p:sp>
        <p:nvSpPr>
          <p:cNvPr id="20492" name="Text Box 64"/>
          <p:cNvSpPr txBox="1">
            <a:spLocks noChangeArrowheads="1"/>
          </p:cNvSpPr>
          <p:nvPr/>
        </p:nvSpPr>
        <p:spPr bwMode="auto">
          <a:xfrm>
            <a:off x="1857375" y="6357938"/>
            <a:ext cx="5091113" cy="357187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pt-BR" altLang="pt-BR" sz="1100"/>
              <a:t>* Para </a:t>
            </a:r>
            <a:r>
              <a:rPr lang="pt-BR" altLang="pt-BR" sz="1100" b="1"/>
              <a:t>demanda aguda</a:t>
            </a:r>
            <a:r>
              <a:rPr lang="pt-BR" altLang="pt-BR" sz="1100"/>
              <a:t>: </a:t>
            </a:r>
            <a:r>
              <a:rPr lang="pt-BR" altLang="pt-BR" sz="1100" b="1"/>
              <a:t>violência sexual</a:t>
            </a:r>
            <a:r>
              <a:rPr lang="pt-BR" altLang="pt-BR" sz="1100"/>
              <a:t>, recém-ocorrida e/ou reagudizada</a:t>
            </a:r>
          </a:p>
          <a:p>
            <a:pPr eaLnBrk="1" hangingPunct="1">
              <a:spcAft>
                <a:spcPts val="1000"/>
              </a:spcAft>
            </a:pPr>
            <a:endParaRPr lang="pt-BR" altLang="pt-BR" sz="1100"/>
          </a:p>
          <a:p>
            <a:pPr eaLnBrk="1" hangingPunct="1"/>
            <a:endParaRPr lang="pt-BR" altLang="pt-B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089525" y="3267075"/>
            <a:ext cx="1223963" cy="1168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 cmpd="thickThin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pt-BR" altLang="pt-BR" sz="1400" dirty="0">
                <a:latin typeface="Calibri" pitchFamily="34" charset="0"/>
                <a:cs typeface="Arial" panose="020B0604020202020204" pitchFamily="34" charset="0"/>
              </a:rPr>
              <a:t>Ambulatórios HCRP e Equipe SEAVIDAS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auto">
          <a:xfrm>
            <a:off x="4297363" y="3627438"/>
            <a:ext cx="511175" cy="341312"/>
          </a:xfrm>
          <a:prstGeom prst="rightArrow">
            <a:avLst>
              <a:gd name="adj1" fmla="val 50000"/>
              <a:gd name="adj2" fmla="val 3744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95536" y="1357312"/>
            <a:ext cx="8589713" cy="1214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dist="28497" dir="17774481" algn="ctr" rotWithShape="0">
              <a:srgbClr val="85DFD0"/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5400" dirty="0">
                <a:solidFill>
                  <a:schemeClr val="tx1"/>
                </a:solidFill>
                <a:ea typeface="Droid Sans" charset="0"/>
                <a:cs typeface="Droid Sans" charset="0"/>
              </a:rPr>
              <a:t> </a:t>
            </a:r>
            <a:r>
              <a:rPr lang="pt-BR" altLang="pt-BR" sz="3200" dirty="0">
                <a:solidFill>
                  <a:schemeClr val="tx1"/>
                </a:solidFill>
                <a:ea typeface="Droid Sans" charset="0"/>
                <a:cs typeface="Droid Sans" charset="0"/>
              </a:rPr>
              <a:t>Atendimento à vítima de violência sexual: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3200" dirty="0">
                <a:solidFill>
                  <a:schemeClr val="tx1"/>
                </a:solidFill>
                <a:ea typeface="Droid Sans" charset="0"/>
                <a:cs typeface="Droid Sans" charset="0"/>
              </a:rPr>
              <a:t>Fase Aguda  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t-BR" altLang="pt-BR" sz="3200" dirty="0">
              <a:solidFill>
                <a:schemeClr val="tx1"/>
              </a:solidFill>
              <a:ea typeface="Droid Sans" charset="0"/>
              <a:cs typeface="Droid San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7312" y="5085184"/>
            <a:ext cx="6429375" cy="1643062"/>
            <a:chOff x="250" y="2842"/>
            <a:chExt cx="4241" cy="1342"/>
          </a:xfrm>
        </p:grpSpPr>
        <p:pic>
          <p:nvPicPr>
            <p:cNvPr id="204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2842"/>
              <a:ext cx="4241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90" name="Text Box 6"/>
            <p:cNvSpPr txBox="1">
              <a:spLocks noChangeArrowheads="1"/>
            </p:cNvSpPr>
            <p:nvPr/>
          </p:nvSpPr>
          <p:spPr bwMode="auto">
            <a:xfrm>
              <a:off x="871" y="3038"/>
              <a:ext cx="3000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Aft>
                  <a:spcPts val="1413"/>
                </a:spcAft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1pPr>
              <a:lvl2pPr eaLnBrk="0" hangingPunct="0">
                <a:spcAft>
                  <a:spcPts val="1138"/>
                </a:spcAft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2pPr>
              <a:lvl3pPr eaLnBrk="0" hangingPunct="0">
                <a:spcAft>
                  <a:spcPts val="850"/>
                </a:spcAft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3pPr>
              <a:lvl4pPr eaLnBrk="0" hangingPunct="0">
                <a:spcAft>
                  <a:spcPts val="563"/>
                </a:spcAft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4pPr>
              <a:lvl5pPr eaLnBrk="0" hangingPunct="0">
                <a:spcAft>
                  <a:spcPts val="288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2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4800">
                  <a:latin typeface="Arial" charset="0"/>
                  <a:ea typeface="Droid Sans" charset="0"/>
                  <a:cs typeface="Droid Sans" charset="0"/>
                </a:rPr>
                <a:t>ACOLHIMENTO</a:t>
              </a:r>
            </a:p>
          </p:txBody>
        </p:sp>
      </p:grp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827584" y="3422383"/>
            <a:ext cx="4103688" cy="7892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 eaLnBrk="0" hangingPunct="0"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 eaLnBrk="0" hangingPunct="0"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 eaLnBrk="0" hangingPunct="0">
              <a:spcAft>
                <a:spcPts val="563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 eaLnBrk="0" hangingPunct="0"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Pct val="68000"/>
              <a:buFontTx/>
              <a:buNone/>
            </a:pPr>
            <a:r>
              <a:rPr lang="pt-BR" altLang="pt-BR" sz="4400">
                <a:latin typeface="Arial" charset="0"/>
                <a:ea typeface="Droid Sans" charset="0"/>
                <a:cs typeface="Droid Sans" charset="0"/>
              </a:rPr>
              <a:t>PRIORIDADE</a:t>
            </a: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14625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AutoShape 20">
            <a:extLst>
              <a:ext uri="{FF2B5EF4-FFF2-40B4-BE49-F238E27FC236}">
                <a16:creationId xmlns:a16="http://schemas.microsoft.com/office/drawing/2014/main" id="{350466ED-7281-B04E-8203-DA6E4ABA3367}"/>
              </a:ext>
            </a:extLst>
          </p:cNvPr>
          <p:cNvSpPr>
            <a:spLocks/>
          </p:cNvSpPr>
          <p:nvPr/>
        </p:nvSpPr>
        <p:spPr bwMode="auto">
          <a:xfrm>
            <a:off x="3171825" y="2533650"/>
            <a:ext cx="147638" cy="2089150"/>
          </a:xfrm>
          <a:prstGeom prst="leftBrace">
            <a:avLst>
              <a:gd name="adj1" fmla="val 136213"/>
              <a:gd name="adj2" fmla="val 50000"/>
            </a:avLst>
          </a:prstGeom>
          <a:noFill/>
          <a:ln w="114300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4C776EC-4529-1E43-8659-40AA51E2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pt-BR" sz="3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D8DDE1F-2B97-BE4A-AACB-BF87A3E5A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pt-BR" sz="3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Oval 16">
            <a:extLst>
              <a:ext uri="{FF2B5EF4-FFF2-40B4-BE49-F238E27FC236}">
                <a16:creationId xmlns:a16="http://schemas.microsoft.com/office/drawing/2014/main" id="{196B323F-C49F-AD4E-B32B-4A9705156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1382713"/>
            <a:ext cx="2895600" cy="11509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altLang="pt-BR" sz="2400" dirty="0">
                <a:solidFill>
                  <a:schemeClr val="tx1"/>
                </a:solidFill>
                <a:latin typeface="Lucida Sans Unicode" panose="020B0602030504020204" pitchFamily="34" charset="0"/>
              </a:rPr>
              <a:t>ACOLHIMENTO</a:t>
            </a:r>
          </a:p>
        </p:txBody>
      </p:sp>
      <p:sp>
        <p:nvSpPr>
          <p:cNvPr id="32775" name="Text Box 19">
            <a:extLst>
              <a:ext uri="{FF2B5EF4-FFF2-40B4-BE49-F238E27FC236}">
                <a16:creationId xmlns:a16="http://schemas.microsoft.com/office/drawing/2014/main" id="{F2F560AF-DB19-1B4F-95C2-B733A6A8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2655888"/>
            <a:ext cx="2582863" cy="18902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0488" tIns="44450" rIns="90488" bIns="44450">
            <a:spAutoFit/>
          </a:bodyPr>
          <a:lstStyle>
            <a:lvl1pPr marL="352425" indent="-352425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buClr>
                <a:srgbClr val="FF3300"/>
              </a:buClr>
              <a:buSzPct val="150000"/>
              <a:buFontTx/>
              <a:buChar char="•"/>
              <a:defRPr/>
            </a:pPr>
            <a:r>
              <a:rPr lang="pt-BR" altLang="pt-BR" sz="1800" dirty="0">
                <a:solidFill>
                  <a:schemeClr val="bg1"/>
                </a:solidFill>
                <a:latin typeface="Lucida Sans Unicode" panose="020B0602030504020204" pitchFamily="34" charset="0"/>
              </a:rPr>
              <a:t>Porteiro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50000"/>
              <a:buFontTx/>
              <a:buChar char="•"/>
              <a:defRPr/>
            </a:pPr>
            <a:r>
              <a:rPr lang="pt-BR" altLang="pt-BR" sz="1800" dirty="0">
                <a:solidFill>
                  <a:schemeClr val="bg1"/>
                </a:solidFill>
                <a:latin typeface="Lucida Sans Unicode" panose="020B0602030504020204" pitchFamily="34" charset="0"/>
              </a:rPr>
              <a:t>Recepcionista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50000"/>
              <a:buFontTx/>
              <a:buChar char="•"/>
              <a:defRPr/>
            </a:pPr>
            <a:r>
              <a:rPr lang="pt-BR" altLang="pt-BR" sz="1800" dirty="0">
                <a:solidFill>
                  <a:schemeClr val="bg1"/>
                </a:solidFill>
                <a:latin typeface="Lucida Sans Unicode" panose="020B0602030504020204" pitchFamily="34" charset="0"/>
              </a:rPr>
              <a:t>Serviço social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50000"/>
              <a:buFontTx/>
              <a:buChar char="•"/>
              <a:defRPr/>
            </a:pPr>
            <a:r>
              <a:rPr lang="pt-BR" altLang="pt-BR" sz="1800" dirty="0">
                <a:solidFill>
                  <a:schemeClr val="bg1"/>
                </a:solidFill>
                <a:latin typeface="Lucida Sans Unicode" panose="020B0602030504020204" pitchFamily="34" charset="0"/>
              </a:rPr>
              <a:t>Médico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50000"/>
              <a:buFontTx/>
              <a:buChar char="•"/>
              <a:defRPr/>
            </a:pPr>
            <a:r>
              <a:rPr lang="pt-BR" altLang="pt-BR" sz="1800" dirty="0">
                <a:solidFill>
                  <a:schemeClr val="bg1"/>
                </a:solidFill>
                <a:latin typeface="Lucida Sans Unicode" panose="020B0602030504020204" pitchFamily="34" charset="0"/>
              </a:rPr>
              <a:t>Psicóloga</a:t>
            </a:r>
          </a:p>
        </p:txBody>
      </p:sp>
      <p:sp>
        <p:nvSpPr>
          <p:cNvPr id="4" name="Bent Arrow 3">
            <a:extLst>
              <a:ext uri="{FF2B5EF4-FFF2-40B4-BE49-F238E27FC236}">
                <a16:creationId xmlns:a16="http://schemas.microsoft.com/office/drawing/2014/main" id="{36A5F401-ADD7-5446-A5BA-EFB68019C58D}"/>
              </a:ext>
            </a:extLst>
          </p:cNvPr>
          <p:cNvSpPr>
            <a:spLocks/>
          </p:cNvSpPr>
          <p:nvPr/>
        </p:nvSpPr>
        <p:spPr bwMode="auto">
          <a:xfrm>
            <a:off x="1096963" y="1693863"/>
            <a:ext cx="1674812" cy="1425575"/>
          </a:xfrm>
          <a:custGeom>
            <a:avLst/>
            <a:gdLst>
              <a:gd name="T0" fmla="*/ 0 w 1728192"/>
              <a:gd name="T1" fmla="*/ 1728192 h 1728192"/>
              <a:gd name="T2" fmla="*/ 0 w 1728192"/>
              <a:gd name="T3" fmla="*/ 972108 h 1728192"/>
              <a:gd name="T4" fmla="*/ 756084 w 1728192"/>
              <a:gd name="T5" fmla="*/ 216024 h 1728192"/>
              <a:gd name="T6" fmla="*/ 1296144 w 1728192"/>
              <a:gd name="T7" fmla="*/ 216024 h 1728192"/>
              <a:gd name="T8" fmla="*/ 1296144 w 1728192"/>
              <a:gd name="T9" fmla="*/ 0 h 1728192"/>
              <a:gd name="T10" fmla="*/ 1728192 w 1728192"/>
              <a:gd name="T11" fmla="*/ 432048 h 1728192"/>
              <a:gd name="T12" fmla="*/ 1296144 w 1728192"/>
              <a:gd name="T13" fmla="*/ 864096 h 1728192"/>
              <a:gd name="T14" fmla="*/ 1296144 w 1728192"/>
              <a:gd name="T15" fmla="*/ 648072 h 1728192"/>
              <a:gd name="T16" fmla="*/ 756084 w 1728192"/>
              <a:gd name="T17" fmla="*/ 648072 h 1728192"/>
              <a:gd name="T18" fmla="*/ 432048 w 1728192"/>
              <a:gd name="T19" fmla="*/ 972108 h 1728192"/>
              <a:gd name="T20" fmla="*/ 432048 w 1728192"/>
              <a:gd name="T21" fmla="*/ 1728192 h 1728192"/>
              <a:gd name="T22" fmla="*/ 0 w 1728192"/>
              <a:gd name="T23" fmla="*/ 1728192 h 1728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28192" h="1728192">
                <a:moveTo>
                  <a:pt x="0" y="1728192"/>
                </a:moveTo>
                <a:lnTo>
                  <a:pt x="0" y="972108"/>
                </a:lnTo>
                <a:cubicBezTo>
                  <a:pt x="0" y="554534"/>
                  <a:pt x="338510" y="216024"/>
                  <a:pt x="756084" y="216024"/>
                </a:cubicBezTo>
                <a:lnTo>
                  <a:pt x="1296144" y="216024"/>
                </a:lnTo>
                <a:lnTo>
                  <a:pt x="1296144" y="0"/>
                </a:lnTo>
                <a:lnTo>
                  <a:pt x="1728192" y="432048"/>
                </a:lnTo>
                <a:lnTo>
                  <a:pt x="1296144" y="864096"/>
                </a:lnTo>
                <a:lnTo>
                  <a:pt x="1296144" y="648072"/>
                </a:lnTo>
                <a:lnTo>
                  <a:pt x="756084" y="648072"/>
                </a:lnTo>
                <a:cubicBezTo>
                  <a:pt x="577124" y="648072"/>
                  <a:pt x="432048" y="793148"/>
                  <a:pt x="432048" y="972108"/>
                </a:cubicBezTo>
                <a:lnTo>
                  <a:pt x="432048" y="1728192"/>
                </a:lnTo>
                <a:lnTo>
                  <a:pt x="0" y="172819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pt-BR"/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AD6F7144-D19F-824D-9556-57C9F75D8B07}"/>
              </a:ext>
            </a:extLst>
          </p:cNvPr>
          <p:cNvSpPr>
            <a:spLocks/>
          </p:cNvSpPr>
          <p:nvPr/>
        </p:nvSpPr>
        <p:spPr bwMode="auto">
          <a:xfrm flipV="1">
            <a:off x="1111250" y="3863975"/>
            <a:ext cx="1479550" cy="1595438"/>
          </a:xfrm>
          <a:custGeom>
            <a:avLst/>
            <a:gdLst>
              <a:gd name="T0" fmla="*/ 0 w 1728192"/>
              <a:gd name="T1" fmla="*/ 2367880 h 2367880"/>
              <a:gd name="T2" fmla="*/ 0 w 1728192"/>
              <a:gd name="T3" fmla="*/ 972108 h 2367880"/>
              <a:gd name="T4" fmla="*/ 756084 w 1728192"/>
              <a:gd name="T5" fmla="*/ 216024 h 2367880"/>
              <a:gd name="T6" fmla="*/ 1296144 w 1728192"/>
              <a:gd name="T7" fmla="*/ 216024 h 2367880"/>
              <a:gd name="T8" fmla="*/ 1296144 w 1728192"/>
              <a:gd name="T9" fmla="*/ 0 h 2367880"/>
              <a:gd name="T10" fmla="*/ 1728192 w 1728192"/>
              <a:gd name="T11" fmla="*/ 432048 h 2367880"/>
              <a:gd name="T12" fmla="*/ 1296144 w 1728192"/>
              <a:gd name="T13" fmla="*/ 864096 h 2367880"/>
              <a:gd name="T14" fmla="*/ 1296144 w 1728192"/>
              <a:gd name="T15" fmla="*/ 648072 h 2367880"/>
              <a:gd name="T16" fmla="*/ 756084 w 1728192"/>
              <a:gd name="T17" fmla="*/ 648072 h 2367880"/>
              <a:gd name="T18" fmla="*/ 432048 w 1728192"/>
              <a:gd name="T19" fmla="*/ 972108 h 2367880"/>
              <a:gd name="T20" fmla="*/ 432048 w 1728192"/>
              <a:gd name="T21" fmla="*/ 2367880 h 2367880"/>
              <a:gd name="T22" fmla="*/ 0 w 1728192"/>
              <a:gd name="T23" fmla="*/ 2367880 h 23678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28192" h="2367880">
                <a:moveTo>
                  <a:pt x="0" y="2367880"/>
                </a:moveTo>
                <a:lnTo>
                  <a:pt x="0" y="972108"/>
                </a:lnTo>
                <a:cubicBezTo>
                  <a:pt x="0" y="554534"/>
                  <a:pt x="338510" y="216024"/>
                  <a:pt x="756084" y="216024"/>
                </a:cubicBezTo>
                <a:lnTo>
                  <a:pt x="1296144" y="216024"/>
                </a:lnTo>
                <a:lnTo>
                  <a:pt x="1296144" y="0"/>
                </a:lnTo>
                <a:lnTo>
                  <a:pt x="1728192" y="432048"/>
                </a:lnTo>
                <a:lnTo>
                  <a:pt x="1296144" y="864096"/>
                </a:lnTo>
                <a:lnTo>
                  <a:pt x="1296144" y="648072"/>
                </a:lnTo>
                <a:lnTo>
                  <a:pt x="756084" y="648072"/>
                </a:lnTo>
                <a:cubicBezTo>
                  <a:pt x="577124" y="648072"/>
                  <a:pt x="432048" y="793148"/>
                  <a:pt x="432048" y="972108"/>
                </a:cubicBezTo>
                <a:lnTo>
                  <a:pt x="432048" y="2367880"/>
                </a:lnTo>
                <a:lnTo>
                  <a:pt x="0" y="236788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pt-BR"/>
          </a:p>
        </p:txBody>
      </p:sp>
      <p:sp>
        <p:nvSpPr>
          <p:cNvPr id="28681" name="Rectangle 17">
            <a:extLst>
              <a:ext uri="{FF2B5EF4-FFF2-40B4-BE49-F238E27FC236}">
                <a16:creationId xmlns:a16="http://schemas.microsoft.com/office/drawing/2014/main" id="{94E08297-4643-AF4F-B076-1E4FE76B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3227065"/>
            <a:ext cx="3052763" cy="5619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>
                <a:latin typeface="Lucida Sans Unicode" panose="020B0602030504020204" pitchFamily="34" charset="0"/>
              </a:rPr>
              <a:t>PRIORIDADE</a:t>
            </a:r>
            <a:endParaRPr lang="pt-BR" altLang="pt-BR" sz="2400" b="0">
              <a:latin typeface="Lucida Sans Unicode" panose="020B0602030504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93A11C9-1B7A-BE46-AAB4-0443DE34BE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3B56B5-8335-394F-8971-8FD9C4673352}"/>
              </a:ext>
            </a:extLst>
          </p:cNvPr>
          <p:cNvSpPr txBox="1"/>
          <p:nvPr/>
        </p:nvSpPr>
        <p:spPr>
          <a:xfrm>
            <a:off x="539552" y="176792"/>
            <a:ext cx="8750479" cy="14342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pt-BR" altLang="pt-BR" sz="4400" dirty="0">
                <a:solidFill>
                  <a:srgbClr val="FFFFFF"/>
                </a:solidFill>
                <a:ea typeface="Droid Sans" charset="0"/>
                <a:cs typeface="Droid Sans" charset="0"/>
              </a:rPr>
              <a:t> </a:t>
            </a:r>
            <a:r>
              <a:rPr lang="pt-BR" altLang="pt-BR" sz="2400" dirty="0">
                <a:solidFill>
                  <a:srgbClr val="FFFFFF"/>
                </a:solidFill>
                <a:ea typeface="Droid Sans" charset="0"/>
                <a:cs typeface="Droid Sans" charset="0"/>
              </a:rPr>
              <a:t>Atendimento à vítima de violência sexual: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2400" dirty="0">
                <a:solidFill>
                  <a:srgbClr val="FFFFFF"/>
                </a:solidFill>
                <a:ea typeface="Droid Sans" charset="0"/>
                <a:cs typeface="Droid Sans" charset="0"/>
              </a:rPr>
              <a:t>Fase Aguda  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t-BR" altLang="pt-BR" sz="2400" dirty="0">
              <a:solidFill>
                <a:srgbClr val="FFFFFF"/>
              </a:solidFill>
              <a:ea typeface="Droid Sans" charset="0"/>
              <a:cs typeface="Droid Sans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E326B9E-974C-804C-9309-F52E15D2DDBB}"/>
              </a:ext>
            </a:extLst>
          </p:cNvPr>
          <p:cNvSpPr/>
          <p:nvPr/>
        </p:nvSpPr>
        <p:spPr>
          <a:xfrm>
            <a:off x="6219825" y="3298825"/>
            <a:ext cx="2012950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1600" dirty="0">
                <a:latin typeface="Lucida Sans Unicode" panose="020B0602030504020204" pitchFamily="34" charset="0"/>
              </a:rPr>
              <a:t>Atendimento multiprofissional</a:t>
            </a:r>
          </a:p>
        </p:txBody>
      </p:sp>
      <p:grpSp>
        <p:nvGrpSpPr>
          <p:cNvPr id="3" name="Agrupar 5">
            <a:extLst>
              <a:ext uri="{FF2B5EF4-FFF2-40B4-BE49-F238E27FC236}">
                <a16:creationId xmlns:a16="http://schemas.microsoft.com/office/drawing/2014/main" id="{3E9B994F-44EE-8E46-BF44-9C10B09B8E30}"/>
              </a:ext>
            </a:extLst>
          </p:cNvPr>
          <p:cNvGrpSpPr/>
          <p:nvPr/>
        </p:nvGrpSpPr>
        <p:grpSpPr>
          <a:xfrm>
            <a:off x="3131840" y="4509120"/>
            <a:ext cx="2746375" cy="2088232"/>
            <a:chOff x="3131840" y="4509120"/>
            <a:chExt cx="2746375" cy="20882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621442AC-8DE0-9246-BCC2-8D84CE308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840" y="4905290"/>
              <a:ext cx="2746375" cy="1692062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3000" b="1">
                  <a:solidFill>
                    <a:srgbClr val="FFFF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altLang="pt-BR" sz="2400" dirty="0">
                  <a:solidFill>
                    <a:schemeClr val="tx1"/>
                  </a:solidFill>
                  <a:latin typeface="Lucida Sans Unicode" panose="020B0602030504020204" pitchFamily="34" charset="0"/>
                </a:rPr>
                <a:t>SEAVIDAS</a:t>
              </a:r>
            </a:p>
            <a:p>
              <a:pPr algn="ctr">
                <a:defRPr/>
              </a:pPr>
              <a:r>
                <a:rPr lang="pt-BR" altLang="pt-BR" sz="1800" dirty="0">
                  <a:solidFill>
                    <a:schemeClr val="tx1"/>
                  </a:solidFill>
                  <a:latin typeface="Lucida Sans Unicode" panose="020B0602030504020204" pitchFamily="34" charset="0"/>
                </a:rPr>
                <a:t>HCFMRPUSP</a:t>
              </a:r>
            </a:p>
            <a:p>
              <a:pPr algn="ctr">
                <a:defRPr/>
              </a:pPr>
              <a:r>
                <a:rPr lang="pt-BR" altLang="pt-BR" sz="1800" dirty="0">
                  <a:solidFill>
                    <a:schemeClr val="tx1"/>
                  </a:solidFill>
                  <a:latin typeface="Lucida Sans Unicode" panose="020B0602030504020204" pitchFamily="34" charset="0"/>
                </a:rPr>
                <a:t>PROTOCOLO</a:t>
              </a:r>
            </a:p>
            <a:p>
              <a:pPr algn="ctr">
                <a:defRPr/>
              </a:pPr>
              <a:r>
                <a:rPr lang="pt-BR" altLang="pt-BR" sz="1800" dirty="0">
                  <a:solidFill>
                    <a:schemeClr val="tx1"/>
                  </a:solidFill>
                  <a:latin typeface="Lucida Sans Unicode" panose="020B0602030504020204" pitchFamily="34" charset="0"/>
                </a:rPr>
                <a:t>MS-Brasil</a:t>
              </a:r>
            </a:p>
          </p:txBody>
        </p:sp>
        <p:pic>
          <p:nvPicPr>
            <p:cNvPr id="5" name="Imagem 4" descr="Uma imagem contendo captura de tela&#10;&#10;Descrição gerada automaticamente">
              <a:extLst>
                <a:ext uri="{FF2B5EF4-FFF2-40B4-BE49-F238E27FC236}">
                  <a16:creationId xmlns:a16="http://schemas.microsoft.com/office/drawing/2014/main" id="{64BB9FAD-FB8D-9948-9502-C1E1E6FE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0" t="51221" r="7135" b="34880"/>
            <a:stretch/>
          </p:blipFill>
          <p:spPr>
            <a:xfrm>
              <a:off x="3881413" y="4509120"/>
              <a:ext cx="1265833" cy="622486"/>
            </a:xfrm>
            <a:prstGeom prst="rect">
              <a:avLst/>
            </a:prstGeom>
            <a:grpFill/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709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956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5" grpId="0" animBg="1"/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0080"/>
        </a:solidFill>
        <a:ln>
          <a:noFill/>
          <a:prstDash val="solid"/>
        </a:ln>
      </a:spPr>
      <a:bodyPr wrap="none" lIns="90004" tIns="44997" rIns="90004" bIns="44997" anchor="ctr" compatLnSpc="0"/>
      <a:lstStyle>
        <a:defPPr fontAlgn="auto">
          <a:spcBef>
            <a:spcPts val="0"/>
          </a:spcBef>
          <a:spcAft>
            <a:spcPts val="0"/>
          </a:spcAft>
          <a:defRPr sz="1800" b="1" i="0" u="none" strike="noStrike" kern="0" cap="none" spc="0" baseline="0" dirty="0">
            <a:solidFill>
              <a:srgbClr val="000000"/>
            </a:solidFill>
            <a:uFillTx/>
            <a:latin typeface="Calibri" pitchFamily="18"/>
            <a:ea typeface="DejaVu Sans" pitchFamily="2"/>
            <a:cs typeface="Lohit Hindi" pitchFamily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2455</Words>
  <Application>Microsoft Macintosh PowerPoint</Application>
  <PresentationFormat>Apresentação na tela (4:3)</PresentationFormat>
  <Paragraphs>416</Paragraphs>
  <Slides>52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3" baseType="lpstr">
      <vt:lpstr>Arial</vt:lpstr>
      <vt:lpstr>Arial Black</vt:lpstr>
      <vt:lpstr>Arial Rounded MT Bold</vt:lpstr>
      <vt:lpstr>Calibri</vt:lpstr>
      <vt:lpstr>Comic Sans MS</vt:lpstr>
      <vt:lpstr>Gill Sans MT</vt:lpstr>
      <vt:lpstr>Lucida Sans Unicode</vt:lpstr>
      <vt:lpstr>Times New Roman</vt:lpstr>
      <vt:lpstr>Wingdings</vt:lpstr>
      <vt:lpstr>Wingdings 2</vt:lpstr>
      <vt:lpstr>Tema do Office</vt:lpstr>
      <vt:lpstr>SEAVIDAS – HCRP    Serviço de Atenção à Violência Doméstica e Agressão Sexual do Hospital das Clínicas de Ribeirão Preto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VIOLÊNCIA SEXUAL E GRAVIDEZ</vt:lpstr>
      <vt:lpstr>Apresentação do PowerPoint</vt:lpstr>
      <vt:lpstr>Apresentação do PowerPoint</vt:lpstr>
      <vt:lpstr>Apresentação do PowerPoint</vt:lpstr>
      <vt:lpstr>Apresentação do PowerPoint</vt:lpstr>
      <vt:lpstr>ATENDIMENTO INTERDISCIPLINAR</vt:lpstr>
      <vt:lpstr>Atendimento Social </vt:lpstr>
      <vt:lpstr>Atendimento psicológico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Linha de cuidado para a atenção integral à saúde de crianças, adolescentes e suas famílias em situação de violências nos níveis da atenção à saúde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RODA DE CONVERSA DIREITOS HUMANOS  E SUAS ESTRATÉGIAS DE COMBATE : ABUSO E EXPLORAÇÃO SEXUAL DE CRIANÇAS E ADOLESCENTES EM RIBEIRÃO PRETO .</dc:title>
  <dc:creator>hcrp</dc:creator>
  <cp:lastModifiedBy>Helmer Herren</cp:lastModifiedBy>
  <cp:revision>169</cp:revision>
  <dcterms:created xsi:type="dcterms:W3CDTF">2017-05-22T16:34:11Z</dcterms:created>
  <dcterms:modified xsi:type="dcterms:W3CDTF">2020-06-26T11:25:35Z</dcterms:modified>
</cp:coreProperties>
</file>