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Proxima Nova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F53F36-7BBA-4998-BC32-BDB5220E25C9}">
  <a:tblStyle styleId="{9EF53F36-7BBA-4998-BC32-BDB5220E25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6a8fc8135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6a8fc8135e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6ab76500c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6ab76500c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6ab76500c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6ab76500c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6ab76500c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6ab76500c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6ae17db9b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6ae17db9b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6ab76500c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6ab76500c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6b0f64e00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6b0f64e00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6b0f64e00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6b0f64e00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6b0f64e00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6b0f64e00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6a8fc8135e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6a8fc8135e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a8fc8135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a8fc8135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6a8fc8135e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6a8fc8135e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6ae17db9b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6ae17db9b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6ae17db9b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6ae17db9b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6a8fc8135e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6a8fc8135e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6a8fc8135e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6a8fc8135e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6a8fc8135e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6a8fc8135e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6b0f64e00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6b0f64e00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6b6a6ddb2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6b6a6ddb2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6a8fc8135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6a8fc8135e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6a8fc8135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6a8fc8135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6ae17db9b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6ae17db9b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6b0f64e0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6b0f64e0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b0f64e00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6b0f64e00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6ae17db9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6ae17db9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6a8fc8135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6a8fc8135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Aula I - Genoma e UCEs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320200" cy="10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320"/>
              <a:t>Elementos Ultra-conservados </a:t>
            </a:r>
            <a:endParaRPr sz="23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320" i="1">
                <a:solidFill>
                  <a:srgbClr val="999999"/>
                </a:solidFill>
              </a:rPr>
              <a:t>Ultraconserved elements (UCEs)</a:t>
            </a:r>
            <a:endParaRPr sz="2320" i="1">
              <a:solidFill>
                <a:srgbClr val="999999"/>
              </a:solidFill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555450" y="2046425"/>
            <a:ext cx="8418900" cy="26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Regiões do genoma maiores que 100 bp com alto nível de preservação entre táxons distantemente relacionados.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Podem ser ancoradas por sondas pré sintetizadas para sequenciamento de suas regiões adjacentes, que são mais variáveis e contêm informação filogenética.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Os protocolos de geração de UCEs e suporte dos seus desenvolvedores fazem desta uma ferramenta muito transparente, o que pode explicar seu sucesso.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139500" cy="16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Elementos Ultra-conservados (UCEs)</a:t>
            </a:r>
            <a:endParaRPr/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550" y="161900"/>
            <a:ext cx="5078825" cy="212777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/>
          <p:nvPr/>
        </p:nvSpPr>
        <p:spPr>
          <a:xfrm>
            <a:off x="2057400" y="1957875"/>
            <a:ext cx="23340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van Dam et al. (2018)</a:t>
            </a:r>
            <a:endParaRPr sz="12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575" y="2515252"/>
            <a:ext cx="5706901" cy="224112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/>
          <p:nvPr/>
        </p:nvSpPr>
        <p:spPr>
          <a:xfrm>
            <a:off x="100875" y="4756375"/>
            <a:ext cx="23340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Snetkova et al. (2021)</a:t>
            </a:r>
            <a:endParaRPr sz="12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6220975" y="3164025"/>
            <a:ext cx="2753400" cy="12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6"/>
                </a:solidFill>
                <a:highlight>
                  <a:schemeClr val="dk1"/>
                </a:highlight>
                <a:latin typeface="Proxima Nova"/>
                <a:ea typeface="Proxima Nova"/>
                <a:cs typeface="Proxima Nova"/>
                <a:sym typeface="Proxima Nova"/>
              </a:rPr>
              <a:t>São filogeneticamente informativos em diferentes escalas temporais.</a:t>
            </a:r>
            <a:endParaRPr sz="1800">
              <a:solidFill>
                <a:schemeClr val="accent6"/>
              </a:solidFill>
              <a:highlight>
                <a:schemeClr val="dk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875" y="-12"/>
            <a:ext cx="6024250" cy="49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4"/>
          <p:cNvSpPr txBox="1"/>
          <p:nvPr/>
        </p:nvSpPr>
        <p:spPr>
          <a:xfrm>
            <a:off x="6055800" y="4710275"/>
            <a:ext cx="30882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Bossert &amp; Danforth (2018)</a:t>
            </a:r>
            <a:endParaRPr sz="12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UCEs e filogenias</a:t>
            </a:r>
            <a:endParaRPr/>
          </a:p>
        </p:txBody>
      </p:sp>
      <p:pic>
        <p:nvPicPr>
          <p:cNvPr id="167" name="Google Shape;167;p25" title="Screenshot 2025-06-24 at 14.55.02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1" y="1149500"/>
            <a:ext cx="3098825" cy="350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3025" y="125200"/>
            <a:ext cx="3526426" cy="243844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p2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3025" y="2674696"/>
            <a:ext cx="3526426" cy="234360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" name="Google Shape;170;p2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1300" y="272413"/>
            <a:ext cx="1667050" cy="214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951" y="2996687"/>
            <a:ext cx="1659749" cy="165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Google Shape;176;p26"/>
          <p:cNvGraphicFramePr/>
          <p:nvPr/>
        </p:nvGraphicFramePr>
        <p:xfrm>
          <a:off x="61250" y="65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{9EF53F36-7BBA-4998-BC32-BDB5220E25C9}</a:tableStyleId>
              </a:tblPr>
              <a:tblGrid>
                <a:gridCol w="105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9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9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UCEs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AHE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RNA-seq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WGS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Genome skimming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Missing data</a:t>
                      </a:r>
                      <a:endParaRPr sz="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Baixo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114300" marB="114300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Baixo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114300" marB="114300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Médio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114300" marB="11430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Muito baixo se alta cobertura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114300" marB="11430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Baixo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114300" marB="11430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Tipo e qualidade das amostras necessárias</a:t>
                      </a:r>
                      <a:endParaRPr sz="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Álcool de alta qualidade; amostras de museu frequentemente aceitáveis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Álcool de alta qualidade; amostras de museu às vezes aceitáveis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Nitrogênio líquido ou RNAlater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Álcool de alta qualidade; amostras de museu às vezes aceitáveis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Álcool de alta qualidade; amostras de museu frequentemente aceitáveis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Qualidade do modelo de DNA necessária</a:t>
                      </a:r>
                      <a:endParaRPr sz="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Baixa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114300" marB="114300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Média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114300" marB="114300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114300" marB="11430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114300" marB="11430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Baixa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114300" marB="11430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6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Dados genômicos obtidos</a:t>
                      </a:r>
                      <a:endParaRPr sz="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Loci nucleares direcionados; genomas mitocondriais parciais ou completos como subproduto. Loci de simbiontes poderiam ser direcionados no conjunto de sondas. Sequências codificantes e não codificantes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Loci nucleares e mitocondriais direcionados; genomas mitocondriais parciais ou completos como subproduto. Loci de simbiontes poderiam ser direcionados no conjunto de sondas. Principalmente sequências codificantes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Loci sequenciados aleatoriamente, vasta maioria do genoma nuclear; loci de simbiontes como subproduto. Apenas sequências codificantes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Genoma quase completo; genomas de simbiontes como subproduto. Sequências codificantes e não codificantes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Genoma mitocondrial parcial ou completo; nrDNA; genomas de simbiontes como subproduto. Sequências codificantes e não codificantes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Níveis taxonômicos</a:t>
                      </a:r>
                      <a:endParaRPr sz="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Todos os níveis, de rasos a profundos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114300" marB="114300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Principalmente níveis profundos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114300" marB="114300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Níveis profundos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114300" marB="11430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Todos os níveis, de rasos a profundos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114300" marB="11430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Todos os níveis, de rasos a profundos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114300" marB="11430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Custo relativo</a:t>
                      </a:r>
                      <a:endParaRPr sz="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Médio-baixo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114300" marB="114300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Médio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114300" marB="114300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Alto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114300" marB="11430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Médio-alto, dependendo da cobertura e profundidade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114300" marB="11430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Baixo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114300" marB="11430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Museômica e UCEs</a:t>
            </a:r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1"/>
          </p:nvPr>
        </p:nvSpPr>
        <p:spPr>
          <a:xfrm>
            <a:off x="311700" y="4297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Permite o uso de espécimes de museu com alto nível de degradação do DNA.</a:t>
            </a:r>
            <a:endParaRPr/>
          </a:p>
        </p:txBody>
      </p:sp>
      <p:pic>
        <p:nvPicPr>
          <p:cNvPr id="183" name="Google Shape;183;p27" title="Screenshot 2025-06-24 at 12.25.39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75" y="1683363"/>
            <a:ext cx="6090501" cy="194889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 txBox="1"/>
          <p:nvPr/>
        </p:nvSpPr>
        <p:spPr>
          <a:xfrm>
            <a:off x="4572000" y="3751075"/>
            <a:ext cx="15189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Blaimer et al. (2016)</a:t>
            </a:r>
            <a:endParaRPr sz="12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702" y="2090050"/>
            <a:ext cx="2707576" cy="220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7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226" y="165600"/>
            <a:ext cx="2406075" cy="186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Museômica e UCEs</a:t>
            </a:r>
            <a:endParaRPr/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325" y="3069725"/>
            <a:ext cx="941025" cy="70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027401">
            <a:off x="1289937" y="2494424"/>
            <a:ext cx="941025" cy="70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924671">
            <a:off x="3673925" y="2430100"/>
            <a:ext cx="941025" cy="70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25" y="2663625"/>
            <a:ext cx="941025" cy="70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2763150" y="3679325"/>
            <a:ext cx="941025" cy="70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0">
            <a:off x="1942925" y="3609625"/>
            <a:ext cx="941025" cy="70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187615">
            <a:off x="2207924" y="2620675"/>
            <a:ext cx="941025" cy="70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4019047">
            <a:off x="851924" y="3587550"/>
            <a:ext cx="941026" cy="70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025697">
            <a:off x="1156908" y="-356136"/>
            <a:ext cx="5597009" cy="3993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937" y="1554600"/>
            <a:ext cx="3920064" cy="344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74" y="1845925"/>
            <a:ext cx="3210776" cy="242932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Museômica e UCEs</a:t>
            </a:r>
            <a:endParaRPr/>
          </a:p>
        </p:txBody>
      </p:sp>
      <p:sp>
        <p:nvSpPr>
          <p:cNvPr id="208" name="Google Shape;208;p29"/>
          <p:cNvSpPr txBox="1"/>
          <p:nvPr/>
        </p:nvSpPr>
        <p:spPr>
          <a:xfrm>
            <a:off x="2256600" y="4387825"/>
            <a:ext cx="21600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McCormack  et al. (2016)</a:t>
            </a:r>
            <a:endParaRPr sz="12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9" name="Google Shape;209;p2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950" y="348450"/>
            <a:ext cx="4821699" cy="444657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9"/>
          <p:cNvSpPr txBox="1"/>
          <p:nvPr/>
        </p:nvSpPr>
        <p:spPr>
          <a:xfrm>
            <a:off x="6824800" y="4719625"/>
            <a:ext cx="21600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Nakahama (2020)</a:t>
            </a:r>
            <a:endParaRPr sz="12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49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Métodos de coleta e preservação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	Acetato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	Cianeto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	Formol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	Álcool 95-100%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	Álcool &lt;95%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	Nitrogênio líquido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	RNAlater</a:t>
            </a:r>
            <a:endParaRPr/>
          </a:p>
        </p:txBody>
      </p:sp>
      <p:sp>
        <p:nvSpPr>
          <p:cNvPr id="216" name="Google Shape;21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Museômica e UCEs</a:t>
            </a:r>
            <a:endParaRPr/>
          </a:p>
        </p:txBody>
      </p:sp>
      <p:pic>
        <p:nvPicPr>
          <p:cNvPr id="217" name="Google Shape;217;p3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500" y="1170125"/>
            <a:ext cx="4778102" cy="318929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0"/>
          <p:cNvSpPr txBox="1"/>
          <p:nvPr/>
        </p:nvSpPr>
        <p:spPr>
          <a:xfrm>
            <a:off x="7009800" y="4567200"/>
            <a:ext cx="19551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Raxworthy &amp; Smith (2021)</a:t>
            </a:r>
            <a:endParaRPr sz="12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9" name="Google Shape;219;p3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2036075"/>
            <a:ext cx="342275" cy="3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2891375"/>
            <a:ext cx="342275" cy="3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50" y="3697050"/>
            <a:ext cx="342275" cy="3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50" y="4114050"/>
            <a:ext cx="342275" cy="3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0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75" y="1564750"/>
            <a:ext cx="475426" cy="3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0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25" y="2439488"/>
            <a:ext cx="475426" cy="3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0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25" y="3269975"/>
            <a:ext cx="475426" cy="3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Funções no genoma</a:t>
            </a:r>
            <a:endParaRPr/>
          </a:p>
        </p:txBody>
      </p:sp>
      <p:sp>
        <p:nvSpPr>
          <p:cNvPr id="231" name="Google Shape;231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00600" cy="3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Várias, muitas delas desconhecidas. Às vezes (aparentemente) nenhuma.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Estão muitas vezes ligados a </a:t>
            </a:r>
            <a:r>
              <a:rPr lang="pt-BR" i="1">
                <a:solidFill>
                  <a:schemeClr val="dk1"/>
                </a:solidFill>
              </a:rPr>
              <a:t>enhancers </a:t>
            </a:r>
            <a:r>
              <a:rPr lang="pt-BR"/>
              <a:t>e reguladores de </a:t>
            </a:r>
            <a:r>
              <a:rPr lang="pt-BR" i="1">
                <a:solidFill>
                  <a:schemeClr val="dk1"/>
                </a:solidFill>
              </a:rPr>
              <a:t>splicing</a:t>
            </a:r>
            <a:r>
              <a:rPr lang="pt-BR"/>
              <a:t>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Alguns não são transcritos, mas aqueles que são, podem possuir funções importantes nos organismos.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Melhor conhecidas em humanos.</a:t>
            </a:r>
            <a:endParaRPr/>
          </a:p>
        </p:txBody>
      </p:sp>
      <p:pic>
        <p:nvPicPr>
          <p:cNvPr id="232" name="Google Shape;232;p3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450" y="3541200"/>
            <a:ext cx="4502674" cy="118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100" y="85463"/>
            <a:ext cx="4317374" cy="12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1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100" y="1767256"/>
            <a:ext cx="4317373" cy="1302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Filogenômica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1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É um campo de estudo que combina a sistemática filogenética e a genômica, buscando compreender as relações de parentesco entre organismos com uso de genomas inteiros ou grandes porções destes.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250" y="3325"/>
            <a:ext cx="3026575" cy="498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775" y="2805125"/>
            <a:ext cx="2182650" cy="21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Pipeline de geração de UCEs</a:t>
            </a:r>
            <a:endParaRPr/>
          </a:p>
        </p:txBody>
      </p:sp>
      <p:sp>
        <p:nvSpPr>
          <p:cNvPr id="240" name="Google Shape;240;p32"/>
          <p:cNvSpPr txBox="1"/>
          <p:nvPr/>
        </p:nvSpPr>
        <p:spPr>
          <a:xfrm>
            <a:off x="7185900" y="4567825"/>
            <a:ext cx="19581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Faircloth et al. (2012)</a:t>
            </a:r>
            <a:endParaRPr sz="12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1" name="Google Shape;241;p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1160400"/>
            <a:ext cx="4258121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025" y="1374850"/>
            <a:ext cx="4702925" cy="29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Probes/baits</a:t>
            </a:r>
            <a:endParaRPr/>
          </a:p>
        </p:txBody>
      </p:sp>
      <p:sp>
        <p:nvSpPr>
          <p:cNvPr id="248" name="Google Shape;248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São sequências de RNA (fita simples) que se ligam a porções complementares do genoma, fazendo com que estas sejam capturadas e amplificadas por PCR para sequenciamento.</a:t>
            </a:r>
            <a:endParaRPr/>
          </a:p>
        </p:txBody>
      </p:sp>
      <p:pic>
        <p:nvPicPr>
          <p:cNvPr id="249" name="Google Shape;249;p3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5938" y="2813677"/>
            <a:ext cx="5752126" cy="128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/>
          <p:nvPr/>
        </p:nvSpPr>
        <p:spPr>
          <a:xfrm>
            <a:off x="149825" y="321075"/>
            <a:ext cx="3071700" cy="46449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5" name="Google Shape;25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Design de probe-sets</a:t>
            </a:r>
            <a:endParaRPr/>
          </a:p>
        </p:txBody>
      </p:sp>
      <p:pic>
        <p:nvPicPr>
          <p:cNvPr id="256" name="Google Shape;256;p3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62" y="1486827"/>
            <a:ext cx="1328024" cy="147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75" y="3105325"/>
            <a:ext cx="1297400" cy="17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887" y="2160171"/>
            <a:ext cx="1297400" cy="171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">
            <a:off x="3943946" y="1272898"/>
            <a:ext cx="4749075" cy="8872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Google Shape;260;p34"/>
          <p:cNvCxnSpPr/>
          <p:nvPr/>
        </p:nvCxnSpPr>
        <p:spPr>
          <a:xfrm>
            <a:off x="6318471" y="2278533"/>
            <a:ext cx="0" cy="9081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61" name="Google Shape;261;p3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0525" y="3186625"/>
            <a:ext cx="5115899" cy="165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 txBox="1"/>
          <p:nvPr/>
        </p:nvSpPr>
        <p:spPr>
          <a:xfrm>
            <a:off x="278250" y="481600"/>
            <a:ext cx="27933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Grupo de Interesse (Felidae)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63" name="Google Shape;263;p34"/>
          <p:cNvCxnSpPr/>
          <p:nvPr/>
        </p:nvCxnSpPr>
        <p:spPr>
          <a:xfrm>
            <a:off x="2999184" y="1657983"/>
            <a:ext cx="872400" cy="60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4" name="Google Shape;264;p34"/>
          <p:cNvSpPr txBox="1"/>
          <p:nvPr/>
        </p:nvSpPr>
        <p:spPr>
          <a:xfrm>
            <a:off x="3943950" y="2397300"/>
            <a:ext cx="1869600" cy="572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Comparar genomas, identificar UCEs</a:t>
            </a:r>
            <a:endParaRPr sz="10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5" name="Google Shape;265;p34"/>
          <p:cNvSpPr txBox="1"/>
          <p:nvPr/>
        </p:nvSpPr>
        <p:spPr>
          <a:xfrm>
            <a:off x="6739800" y="2538175"/>
            <a:ext cx="1869600" cy="388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Desenhar sondas</a:t>
            </a:r>
            <a:endParaRPr sz="10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050" y="-74462"/>
            <a:ext cx="1611675" cy="161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025" y="3462409"/>
            <a:ext cx="2463975" cy="146706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Probe sets</a:t>
            </a:r>
            <a:endParaRPr/>
          </a:p>
        </p:txBody>
      </p:sp>
      <p:graphicFrame>
        <p:nvGraphicFramePr>
          <p:cNvPr id="273" name="Google Shape;273;p35"/>
          <p:cNvGraphicFramePr/>
          <p:nvPr/>
        </p:nvGraphicFramePr>
        <p:xfrm>
          <a:off x="6325075" y="129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{9EF53F36-7BBA-4998-BC32-BDB5220E25C9}</a:tableStyleId>
              </a:tblPr>
              <a:tblGrid>
                <a:gridCol w="134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47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Probe sets publicados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Táxon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UCEs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Peixes (Acanthomorpha)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1314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Peixes (Actinopterygi)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Peixes (Ostariophysi)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2708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Tetrapoda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5060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Arachnida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1120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Araneae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2000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Opiliones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1915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Coleoptera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1172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Diptera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2711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Hemiptera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2731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Hemiptera (Coccoidea)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3995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Hymenoptera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2590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Lepidoptera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1300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Malacostraca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1384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Onychophora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1465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Bivalvia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1513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74" name="Google Shape;274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20600" cy="11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São publicados como conjuntos de sequências que podem ser encomendadas para sintetização ou compradas prontas.</a:t>
            </a:r>
            <a:endParaRPr/>
          </a:p>
        </p:txBody>
      </p:sp>
      <p:pic>
        <p:nvPicPr>
          <p:cNvPr id="275" name="Google Shape;275;p3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75" y="2289775"/>
            <a:ext cx="1121456" cy="161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5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213" y="2156973"/>
            <a:ext cx="3116831" cy="161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5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901" y="3107025"/>
            <a:ext cx="2082050" cy="203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Pipeline para analisar dados de UCEs</a:t>
            </a:r>
            <a:endParaRPr/>
          </a:p>
        </p:txBody>
      </p:sp>
      <p:sp>
        <p:nvSpPr>
          <p:cNvPr id="283" name="Google Shape;283;p36"/>
          <p:cNvSpPr txBox="1">
            <a:spLocks noGrp="1"/>
          </p:cNvSpPr>
          <p:nvPr>
            <p:ph type="body" idx="1"/>
          </p:nvPr>
        </p:nvSpPr>
        <p:spPr>
          <a:xfrm>
            <a:off x="511675" y="1296875"/>
            <a:ext cx="3432000" cy="3416400"/>
          </a:xfrm>
          <a:prstGeom prst="rect">
            <a:avLst/>
          </a:prstGeom>
          <a:solidFill>
            <a:srgbClr val="DDEBF7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Processamento de sequências</a:t>
            </a:r>
            <a:endParaRPr/>
          </a:p>
        </p:txBody>
      </p:sp>
      <p:sp>
        <p:nvSpPr>
          <p:cNvPr id="284" name="Google Shape;284;p36"/>
          <p:cNvSpPr txBox="1">
            <a:spLocks noGrp="1"/>
          </p:cNvSpPr>
          <p:nvPr>
            <p:ph type="body" idx="1"/>
          </p:nvPr>
        </p:nvSpPr>
        <p:spPr>
          <a:xfrm>
            <a:off x="5107700" y="1296875"/>
            <a:ext cx="3432000" cy="3416400"/>
          </a:xfrm>
          <a:prstGeom prst="rect">
            <a:avLst/>
          </a:prstGeom>
          <a:solidFill>
            <a:srgbClr val="E2EFDA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Inferência filogenética</a:t>
            </a:r>
            <a:endParaRPr/>
          </a:p>
        </p:txBody>
      </p:sp>
      <p:pic>
        <p:nvPicPr>
          <p:cNvPr id="285" name="Google Shape;285;p3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562" y="2177325"/>
            <a:ext cx="2308226" cy="2121151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6" name="Google Shape;286;p3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988" y="2231177"/>
            <a:ext cx="1977424" cy="20134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7"/>
          <p:cNvPicPr preferRelativeResize="0"/>
          <p:nvPr/>
        </p:nvPicPr>
        <p:blipFill>
          <a:blip r:embed="rId3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932" y="99427"/>
            <a:ext cx="2505923" cy="226732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Processamento de dados de UCE</a:t>
            </a:r>
            <a:endParaRPr/>
          </a:p>
        </p:txBody>
      </p:sp>
      <p:sp>
        <p:nvSpPr>
          <p:cNvPr id="293" name="Google Shape;293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1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AutoNum type="arabicPeriod"/>
            </a:pPr>
            <a:r>
              <a:rPr lang="pt-BR" sz="2100"/>
              <a:t>Remoção de adaptadores</a:t>
            </a:r>
            <a:endParaRPr sz="2100"/>
          </a:p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SzPts val="2100"/>
              <a:buAutoNum type="arabicPeriod"/>
            </a:pPr>
            <a:r>
              <a:rPr lang="pt-BR" sz="2100"/>
              <a:t>Montagem de contigs e identificação de UCEs</a:t>
            </a:r>
            <a:endParaRPr sz="2100"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AutoNum type="arabicPeriod"/>
            </a:pPr>
            <a:r>
              <a:rPr lang="pt-BR" sz="2100"/>
              <a:t>Alinhamento de sequências</a:t>
            </a:r>
            <a:endParaRPr sz="2100"/>
          </a:p>
          <a:p>
            <a:pPr marL="457200" lvl="0" indent="-361950" algn="l" rtl="0">
              <a:spcBef>
                <a:spcPts val="1000"/>
              </a:spcBef>
              <a:spcAft>
                <a:spcPts val="1200"/>
              </a:spcAft>
              <a:buSzPts val="2100"/>
              <a:buAutoNum type="arabicPeriod"/>
            </a:pPr>
            <a:r>
              <a:rPr lang="pt-BR" sz="2100"/>
              <a:t>Limpeza de alinhamentos e particionamento</a:t>
            </a:r>
            <a:endParaRPr sz="2100"/>
          </a:p>
        </p:txBody>
      </p:sp>
      <p:pic>
        <p:nvPicPr>
          <p:cNvPr id="294" name="Google Shape;294;p3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33" y="3250461"/>
            <a:ext cx="2014494" cy="171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7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7">
            <a:off x="4895851" y="784255"/>
            <a:ext cx="5032399" cy="3463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3850" y="3300813"/>
            <a:ext cx="2654400" cy="161532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7" name="Google Shape;297;p37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28780">
            <a:off x="1890576" y="3122950"/>
            <a:ext cx="1702724" cy="170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PHYLUCE</a:t>
            </a:r>
            <a:endParaRPr/>
          </a:p>
        </p:txBody>
      </p:sp>
      <p:sp>
        <p:nvSpPr>
          <p:cNvPr id="303" name="Google Shape;303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4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Uma das maiores vantagens de se trabalhar com UCEs são as metodologias e protocolos 100% abertos.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Tutoriais didáticos e acessíveis;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Softwares grátis;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Código fonte aberto;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Linguagem universal;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Workshops e fóruns.</a:t>
            </a:r>
            <a:endParaRPr/>
          </a:p>
        </p:txBody>
      </p:sp>
      <p:pic>
        <p:nvPicPr>
          <p:cNvPr id="304" name="Google Shape;304;p3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137" y="2308950"/>
            <a:ext cx="3187900" cy="266270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5" name="Google Shape;305;p3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925" y="77575"/>
            <a:ext cx="4264326" cy="21321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PHYLUCE</a:t>
            </a:r>
            <a:endParaRPr/>
          </a:p>
        </p:txBody>
      </p:sp>
      <p:sp>
        <p:nvSpPr>
          <p:cNvPr id="311" name="Google Shape;311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https://phyluce.readthedocs.io/en/latest/index.html</a:t>
            </a:r>
            <a:endParaRPr/>
          </a:p>
        </p:txBody>
      </p:sp>
      <p:pic>
        <p:nvPicPr>
          <p:cNvPr id="312" name="Google Shape;312;p3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13" y="1668074"/>
            <a:ext cx="7613773" cy="32529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Definições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7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Pares de base (base-pairs, bp): refere-se a posições individuais de nucleotídeos em uma sequência molecular.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Sequência: qualquer segmento de DNA.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Locus: endereço de um gene ou marcador genético no genoma de um organismo.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550" y="896197"/>
            <a:ext cx="1723225" cy="23427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175" y="3599369"/>
            <a:ext cx="5715000" cy="13133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7" name="Google Shape;77;p15"/>
          <p:cNvSpPr txBox="1"/>
          <p:nvPr/>
        </p:nvSpPr>
        <p:spPr>
          <a:xfrm>
            <a:off x="3272575" y="3599375"/>
            <a:ext cx="28836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22 pares de base (bp)</a:t>
            </a:r>
            <a:endParaRPr sz="13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2200" y="4013500"/>
            <a:ext cx="2688650" cy="61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Filogenias moleculares de Hymenoptera</a:t>
            </a:r>
            <a:endParaRPr/>
          </a:p>
        </p:txBody>
      </p:sp>
      <p:graphicFrame>
        <p:nvGraphicFramePr>
          <p:cNvPr id="84" name="Google Shape;84;p16"/>
          <p:cNvGraphicFramePr/>
          <p:nvPr/>
        </p:nvGraphicFramePr>
        <p:xfrm>
          <a:off x="678300" y="115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{9EF53F36-7BBA-4998-BC32-BDB5220E25C9}</a:tableStyleId>
              </a:tblPr>
              <a:tblGrid>
                <a:gridCol w="225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525" marR="9525" marT="9525" marB="91425" anchor="b"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Terminais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Loci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bp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Derr et al. (1992)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Dowton &amp; Austin (1994)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Castro &amp; Dowton (2006)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1.506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Heraty et al. (2011)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7.000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Klopfstein et al. (2013)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4.700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Payne et al. (2013)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3.200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Peters et al. (2017)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3256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3.000.000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Blaimer et al. (2024)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2590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1.000.000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5" name="Google Shape;85;p1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925" y="795550"/>
            <a:ext cx="2726969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7009800" y="4567200"/>
            <a:ext cx="19551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Miles Zhang et al. (2024)</a:t>
            </a:r>
            <a:endParaRPr sz="12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/>
              <a:t>Sequenciamento paralelo de alto rendimento</a:t>
            </a:r>
            <a:endParaRPr sz="21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i="1">
                <a:solidFill>
                  <a:srgbClr val="999999"/>
                </a:solidFill>
              </a:rPr>
              <a:t>High-throughput parallel sequencing</a:t>
            </a:r>
            <a:endParaRPr sz="2120" i="1">
              <a:solidFill>
                <a:srgbClr val="999999"/>
              </a:solidFill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1408825"/>
            <a:ext cx="8520600" cy="12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Permite o sequenciamento massivo de vários fragmentos de DNA simultaneamente, amplificando em muitas ordens de magnitude a quantidade de dados obtidos a cada leitura.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913" y="2690475"/>
            <a:ext cx="8146176" cy="223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550" y="0"/>
            <a:ext cx="3463525" cy="492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075" y="152400"/>
            <a:ext cx="313092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674500" cy="10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Sequenciamento Sanger</a:t>
            </a: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381300" y="1688775"/>
            <a:ext cx="2489100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Baseado na leitura de nucleotídeos de marcadores individuais, espécie a espécie.</a:t>
            </a:r>
            <a:endParaRPr sz="16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1113800" y="4782200"/>
            <a:ext cx="19551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Young &amp; Gillung (2020)</a:t>
            </a:r>
            <a:endParaRPr sz="12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50" y="3308650"/>
            <a:ext cx="776100" cy="110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175" y="3419725"/>
            <a:ext cx="776100" cy="110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300" y="3461050"/>
            <a:ext cx="776100" cy="110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75" y="3658663"/>
            <a:ext cx="713650" cy="71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862" y="3830884"/>
            <a:ext cx="508725" cy="63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300" y="3743463"/>
            <a:ext cx="813700" cy="8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/>
              <a:t>Sequenciamento de nova geração</a:t>
            </a:r>
            <a:endParaRPr sz="21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i="1">
                <a:solidFill>
                  <a:srgbClr val="999999"/>
                </a:solidFill>
              </a:rPr>
              <a:t>Next Generation Sequencing (NGS)</a:t>
            </a:r>
            <a:endParaRPr sz="2120" i="1">
              <a:solidFill>
                <a:srgbClr val="999999"/>
              </a:solidFill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311700" y="1680500"/>
            <a:ext cx="3219600" cy="6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Exemplo: Sequenciamento Illumina</a:t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025" y="2523975"/>
            <a:ext cx="1643675" cy="22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433" y="3805208"/>
            <a:ext cx="887416" cy="849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949" y="3253157"/>
            <a:ext cx="1011827" cy="96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286" y="3763997"/>
            <a:ext cx="632594" cy="760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716" y="0"/>
            <a:ext cx="2028634" cy="14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447" y="1680500"/>
            <a:ext cx="1929750" cy="14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563" y="3307923"/>
            <a:ext cx="1643700" cy="169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7034350" y="127300"/>
            <a:ext cx="1929900" cy="13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Preparação de bibliotecas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DNA quebrado e ligado a adaptadores</a:t>
            </a:r>
            <a:endParaRPr sz="15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6064675" y="1878975"/>
            <a:ext cx="2899500" cy="1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Sequenciamento paralelo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Os fragmentos se ligam à flow cell por meio dos adaptadores e o DNA é amplificado</a:t>
            </a:r>
            <a:endParaRPr sz="15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3763450" y="3536175"/>
            <a:ext cx="3219600" cy="1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Leitura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 cada rodada de amplificação, uma câmera detecta a fluorescência emitida por cada par de base e registra em um computador</a:t>
            </a:r>
            <a:endParaRPr sz="15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311700" y="1548200"/>
            <a:ext cx="8520600" cy="25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Sequenciamento de genoma (WGS e genome-skimming): </a:t>
            </a:r>
            <a:r>
              <a:rPr lang="pt-BR"/>
              <a:t>envolve a quebra do DNA para sequenciamento aleatório e posterior montagem de contigs.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b="1"/>
              <a:t>Transcriptômica e RNA-seq:</a:t>
            </a:r>
            <a:r>
              <a:rPr lang="pt-BR"/>
              <a:t> extração de mRNA como moldes para sequenciar apenas as regiões genômicas sendo transcritas em proteínas.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b="1"/>
              <a:t>Target enrichment (UCEs e AHE): </a:t>
            </a:r>
            <a:r>
              <a:rPr lang="pt-BR"/>
              <a:t>usa um amplo conjunto de sondas de RNA (baits, probes) para capturar regiões de interesse espalhadas pelo genoma.</a:t>
            </a: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/>
              <a:t>Sequenciamento de nova geração</a:t>
            </a:r>
            <a:endParaRPr sz="21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20" i="1">
                <a:solidFill>
                  <a:srgbClr val="999999"/>
                </a:solidFill>
              </a:rPr>
              <a:t>Next Generation Sequencing (NGS)</a:t>
            </a:r>
            <a:endParaRPr sz="2120" i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Custo x Benefício</a:t>
            </a:r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Enquanto a obtenção de genomas inteiros ainda é relativamente cara, técnicas de "redução genômica" (</a:t>
            </a:r>
            <a:r>
              <a:rPr lang="pt-BR" i="1"/>
              <a:t>genomic reduction</a:t>
            </a:r>
            <a:r>
              <a:rPr lang="pt-BR"/>
              <a:t>) permitem "pescar" múltiplas regiões de interesse no genoma para compor datasets com milhares de loci.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075" y="2464250"/>
            <a:ext cx="3185824" cy="238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422650" y="2464250"/>
            <a:ext cx="4647300" cy="24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 custo mínimo para gerar um genoma completo é de cerca de U$ 500,00.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 caso de UCEs para Hymenoptera, o custo calculado por espécime sequenciado é de R$ 136,49.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Esse valor pode variar entre 130 e 200 R$ dependendo do grupo de interesse.</a:t>
            </a:r>
            <a:endParaRPr sz="16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1161</Words>
  <Application>Microsoft Office PowerPoint</Application>
  <PresentationFormat>Apresentação na tela (16:9)</PresentationFormat>
  <Paragraphs>213</Paragraphs>
  <Slides>27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Proxima Nova</vt:lpstr>
      <vt:lpstr>Arial</vt:lpstr>
      <vt:lpstr>Calibri</vt:lpstr>
      <vt:lpstr>Spearmint</vt:lpstr>
      <vt:lpstr>Aula I - Genoma e UCEs</vt:lpstr>
      <vt:lpstr>Filogenômica</vt:lpstr>
      <vt:lpstr>Definições</vt:lpstr>
      <vt:lpstr>Filogenias moleculares de Hymenoptera</vt:lpstr>
      <vt:lpstr>Sequenciamento paralelo de alto rendimento High-throughput parallel sequencing</vt:lpstr>
      <vt:lpstr>Sequenciamento Sanger</vt:lpstr>
      <vt:lpstr>Sequenciamento de nova geração Next Generation Sequencing (NGS)</vt:lpstr>
      <vt:lpstr>Sequenciamento de nova geração Next Generation Sequencing (NGS)</vt:lpstr>
      <vt:lpstr>Custo x Benefício</vt:lpstr>
      <vt:lpstr>Elementos Ultra-conservados  Ultraconserved elements (UCEs)</vt:lpstr>
      <vt:lpstr>Elementos Ultra-conservados (UCEs)</vt:lpstr>
      <vt:lpstr>Apresentação do PowerPoint</vt:lpstr>
      <vt:lpstr>UCEs e filogenias</vt:lpstr>
      <vt:lpstr>Apresentação do PowerPoint</vt:lpstr>
      <vt:lpstr>Museômica e UCEs</vt:lpstr>
      <vt:lpstr>Museômica e UCEs</vt:lpstr>
      <vt:lpstr>Museômica e UCEs</vt:lpstr>
      <vt:lpstr>Museômica e UCEs</vt:lpstr>
      <vt:lpstr>Funções no genoma</vt:lpstr>
      <vt:lpstr>Pipeline de geração de UCEs</vt:lpstr>
      <vt:lpstr>Probes/baits</vt:lpstr>
      <vt:lpstr>Design de probe-sets</vt:lpstr>
      <vt:lpstr>Probe sets</vt:lpstr>
      <vt:lpstr>Pipeline para analisar dados de UCEs</vt:lpstr>
      <vt:lpstr>Processamento de dados de UCE</vt:lpstr>
      <vt:lpstr>PHYLUCE</vt:lpstr>
      <vt:lpstr>PHYLUCE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Procopio Camacho, Gabriela</cp:lastModifiedBy>
  <cp:revision>1</cp:revision>
  <dcterms:modified xsi:type="dcterms:W3CDTF">2025-07-11T20:42:39Z</dcterms:modified>
</cp:coreProperties>
</file>