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201783" y="907096"/>
            <a:ext cx="10398034" cy="5911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rgbClr val="FF0000"/>
                </a:solidFill>
              </a:rPr>
              <a:t>PROCESSOS DE CONHECIMENTO</a:t>
            </a:r>
            <a:endParaRPr lang="pt-B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b="1" dirty="0">
                <a:solidFill>
                  <a:srgbClr val="FF0000"/>
                </a:solidFill>
              </a:rPr>
              <a:t>A ANÁLISE DAS EMOÇÕES/SENTIMENTOS COMO FORMA DE ACOLHIMENTO</a:t>
            </a:r>
            <a:r>
              <a:rPr lang="pt-BR" b="1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endParaRPr lang="pt-BR" dirty="0"/>
          </a:p>
          <a:p>
            <a:r>
              <a:rPr lang="pt-BR" dirty="0" smtClean="0"/>
              <a:t>Os </a:t>
            </a:r>
            <a:r>
              <a:rPr lang="pt-BR" dirty="0"/>
              <a:t>membros dos </a:t>
            </a:r>
            <a:r>
              <a:rPr lang="pt-BR" dirty="0" smtClean="0"/>
              <a:t>grupos </a:t>
            </a:r>
            <a:r>
              <a:rPr lang="pt-BR" dirty="0"/>
              <a:t>deverão </a:t>
            </a:r>
            <a:r>
              <a:rPr lang="pt-BR" dirty="0" smtClean="0"/>
              <a:t>escolher:</a:t>
            </a:r>
          </a:p>
          <a:p>
            <a:pPr lvl="1"/>
            <a:r>
              <a:rPr lang="pt-BR" sz="2000" dirty="0" smtClean="0"/>
              <a:t>Um sentimento/emoção </a:t>
            </a:r>
            <a:r>
              <a:rPr lang="pt-BR" sz="2000" dirty="0"/>
              <a:t>e descrevê-lo (representa-lo) a partir dos pontos abaixo citados. </a:t>
            </a:r>
          </a:p>
          <a:p>
            <a:r>
              <a:rPr lang="pt-BR" dirty="0" smtClean="0"/>
              <a:t>O </a:t>
            </a:r>
            <a:r>
              <a:rPr lang="pt-BR" dirty="0"/>
              <a:t>sentimento/emoção </a:t>
            </a:r>
            <a:r>
              <a:rPr lang="pt-BR" dirty="0" smtClean="0"/>
              <a:t>deve ser descrito/representado.</a:t>
            </a:r>
          </a:p>
          <a:p>
            <a:r>
              <a:rPr lang="pt-BR" dirty="0" smtClean="0"/>
              <a:t>O </a:t>
            </a:r>
            <a:r>
              <a:rPr lang="pt-BR" dirty="0"/>
              <a:t>nome ou a palavra que representa o </a:t>
            </a:r>
            <a:r>
              <a:rPr lang="pt-BR" dirty="0" smtClean="0"/>
              <a:t>sentimento </a:t>
            </a:r>
            <a:r>
              <a:rPr lang="pt-BR" dirty="0"/>
              <a:t>não deverá ser </a:t>
            </a:r>
            <a:r>
              <a:rPr lang="pt-BR" dirty="0" smtClean="0"/>
              <a:t>citado </a:t>
            </a:r>
            <a:r>
              <a:rPr lang="pt-BR" dirty="0"/>
              <a:t>no início da apresentação. No entanto, o grupo poderá:</a:t>
            </a:r>
          </a:p>
          <a:p>
            <a:pPr marL="857250" lvl="1" indent="-457200">
              <a:buFontTx/>
              <a:buChar char="-"/>
            </a:pPr>
            <a:r>
              <a:rPr lang="pt-BR" sz="2000" dirty="0"/>
              <a:t>Revelar </a:t>
            </a:r>
            <a:r>
              <a:rPr lang="pt-BR" sz="2000" dirty="0"/>
              <a:t>o sentimento/emoção ao final da </a:t>
            </a:r>
            <a:r>
              <a:rPr lang="pt-BR" sz="2000" dirty="0"/>
              <a:t>apresentação.</a:t>
            </a:r>
          </a:p>
          <a:p>
            <a:pPr marL="857250" lvl="1" indent="-457200">
              <a:buFontTx/>
              <a:buChar char="-"/>
            </a:pPr>
            <a:r>
              <a:rPr lang="pt-BR" sz="2000" dirty="0"/>
              <a:t>Estimular </a:t>
            </a:r>
            <a:r>
              <a:rPr lang="pt-BR" sz="2000" dirty="0"/>
              <a:t>os colegas a descobrirem qual sentimento/emoção estão sendo representados</a:t>
            </a:r>
            <a:r>
              <a:rPr lang="pt-BR" sz="2000" dirty="0" smtClean="0"/>
              <a:t>.</a:t>
            </a:r>
          </a:p>
          <a:p>
            <a:pPr marL="400050" lvl="1" indent="0">
              <a:buNone/>
            </a:pPr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006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097280" y="894688"/>
            <a:ext cx="10450286" cy="5688994"/>
          </a:xfrm>
        </p:spPr>
        <p:txBody>
          <a:bodyPr>
            <a:normAutofit/>
          </a:bodyPr>
          <a:lstStyle/>
          <a:p>
            <a:r>
              <a:rPr lang="pt-BR" dirty="0"/>
              <a:t>Os quatro pontos a seguir são uma linha-mestra quanto à descrição do sentimento/emoção escolhido. </a:t>
            </a:r>
          </a:p>
          <a:p>
            <a:pPr marL="0" indent="0">
              <a:buNone/>
            </a:pPr>
            <a:endParaRPr lang="pt-BR" dirty="0"/>
          </a:p>
          <a:p>
            <a:pPr lvl="0"/>
            <a:r>
              <a:rPr lang="pt-BR" b="1" dirty="0">
                <a:solidFill>
                  <a:srgbClr val="FF0000"/>
                </a:solidFill>
              </a:rPr>
              <a:t>1. Não dê nome, dê forma. </a:t>
            </a:r>
            <a:endParaRPr lang="pt-BR" dirty="0">
              <a:solidFill>
                <a:srgbClr val="FF0000"/>
              </a:solidFill>
            </a:endParaRPr>
          </a:p>
          <a:p>
            <a:pPr lvl="1"/>
            <a:r>
              <a:rPr lang="pt-BR" sz="2000" dirty="0"/>
              <a:t>A primeira tarefa a ser realizada é a de dar forma ao sentimento/emoção.</a:t>
            </a:r>
          </a:p>
          <a:p>
            <a:pPr lvl="1"/>
            <a:r>
              <a:rPr lang="pt-BR" sz="2000" dirty="0"/>
              <a:t>Como se parece? É escuro, é claro? É vibrante? </a:t>
            </a:r>
          </a:p>
          <a:p>
            <a:pPr lvl="1"/>
            <a:r>
              <a:rPr lang="pt-BR" sz="2000" dirty="0"/>
              <a:t>A arte em si é uma pura expressão das emoções do artista colocadas em um meio, podendo ser a pintura, a fotografia, o vídeo, a dança, a escultura, o teatro etc.</a:t>
            </a:r>
          </a:p>
          <a:p>
            <a:pPr lvl="1"/>
            <a:r>
              <a:rPr lang="pt-BR" sz="2000" dirty="0"/>
              <a:t>Vocês devem selecionar imagens (podendo ser obras de arte, fotografias, uma apresentação teatral ou dança ou qualquer forma visual que seja capaz de definir os sentimentos/emoções presentes no grupo).</a:t>
            </a:r>
          </a:p>
          <a:p>
            <a:pPr marL="457200" lvl="1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49126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018902" y="587221"/>
            <a:ext cx="10293531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t-BR" sz="1100" dirty="0"/>
          </a:p>
          <a:p>
            <a:pPr lvl="0"/>
            <a:r>
              <a:rPr lang="pt-BR" b="1" dirty="0" smtClean="0">
                <a:solidFill>
                  <a:srgbClr val="FF0000"/>
                </a:solidFill>
              </a:rPr>
              <a:t>2. Qual </a:t>
            </a:r>
            <a:r>
              <a:rPr lang="pt-BR" b="1" dirty="0">
                <a:solidFill>
                  <a:srgbClr val="FF0000"/>
                </a:solidFill>
              </a:rPr>
              <a:t>é o seu som? </a:t>
            </a:r>
            <a:endParaRPr lang="pt-BR" dirty="0">
              <a:solidFill>
                <a:srgbClr val="FF0000"/>
              </a:solidFill>
            </a:endParaRPr>
          </a:p>
          <a:p>
            <a:pPr lvl="1"/>
            <a:r>
              <a:rPr lang="pt-BR" sz="2000" dirty="0"/>
              <a:t>Nesta etapa, devem escolher qual o som que esse sentimento evoca. </a:t>
            </a:r>
          </a:p>
          <a:p>
            <a:pPr lvl="1"/>
            <a:r>
              <a:rPr lang="pt-BR" sz="2000" dirty="0"/>
              <a:t>Se eu pudesse ouvir o que sinto, como soaria? </a:t>
            </a:r>
          </a:p>
          <a:p>
            <a:pPr lvl="1"/>
            <a:r>
              <a:rPr lang="pt-BR" sz="2000" dirty="0"/>
              <a:t>Na escolha do som: poderão escolher uma música, um efeito sonoro ou qualquer item que for de sua preferência para transmitir os sentimentos/emoções presentes no grupo</a:t>
            </a:r>
            <a:r>
              <a:rPr lang="pt-BR" sz="2000" dirty="0" smtClean="0"/>
              <a:t>.</a:t>
            </a:r>
          </a:p>
          <a:p>
            <a:pPr lvl="1"/>
            <a:endParaRPr lang="pt-BR" sz="1100" dirty="0"/>
          </a:p>
          <a:p>
            <a:pPr lvl="0"/>
            <a:r>
              <a:rPr lang="pt-BR" b="1" dirty="0" smtClean="0">
                <a:solidFill>
                  <a:srgbClr val="FF0000"/>
                </a:solidFill>
              </a:rPr>
              <a:t>3. Textura</a:t>
            </a:r>
            <a:endParaRPr lang="pt-BR" dirty="0">
              <a:solidFill>
                <a:srgbClr val="FF0000"/>
              </a:solidFill>
            </a:endParaRPr>
          </a:p>
          <a:p>
            <a:pPr lvl="1"/>
            <a:r>
              <a:rPr lang="pt-BR" sz="2000" dirty="0"/>
              <a:t>Demonstrar qual a textura que teria se você tocasse nesse sentimento.</a:t>
            </a:r>
          </a:p>
          <a:p>
            <a:pPr lvl="1"/>
            <a:r>
              <a:rPr lang="pt-BR" sz="2000" dirty="0"/>
              <a:t>Este sentimento/emoção seria: Áspero? Macio? Viscoso? </a:t>
            </a:r>
            <a:endParaRPr lang="pt-BR" sz="2000" dirty="0" smtClean="0"/>
          </a:p>
          <a:p>
            <a:pPr lvl="1"/>
            <a:r>
              <a:rPr lang="pt-BR" sz="2000" dirty="0" smtClean="0"/>
              <a:t>O grupo poderá </a:t>
            </a:r>
            <a:r>
              <a:rPr lang="pt-BR" sz="2000" dirty="0"/>
              <a:t>levar o material que identifique a </a:t>
            </a:r>
            <a:r>
              <a:rPr lang="pt-BR" sz="2000" dirty="0" smtClean="0"/>
              <a:t>textura.</a:t>
            </a:r>
          </a:p>
          <a:p>
            <a:pPr lvl="1"/>
            <a:r>
              <a:rPr lang="pt-BR" sz="2000" dirty="0" smtClean="0"/>
              <a:t>Uma </a:t>
            </a:r>
            <a:r>
              <a:rPr lang="pt-BR" sz="2000" dirty="0"/>
              <a:t>boa imagem pode ser suficiente para transpassar a mensagem, no entanto, quanto mais órgãos dos sentidos você mobilizar, melhor a compreensão da mensagem. </a:t>
            </a:r>
          </a:p>
          <a:p>
            <a:pPr lvl="1"/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5907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70263" y="1796301"/>
            <a:ext cx="11011988" cy="3912170"/>
          </a:xfrm>
        </p:spPr>
        <p:txBody>
          <a:bodyPr>
            <a:normAutofit/>
          </a:bodyPr>
          <a:lstStyle/>
          <a:p>
            <a:pPr lvl="0"/>
            <a:r>
              <a:rPr lang="pt-BR" b="1" dirty="0" smtClean="0">
                <a:solidFill>
                  <a:srgbClr val="FF0000"/>
                </a:solidFill>
              </a:rPr>
              <a:t>4. Sabor </a:t>
            </a:r>
            <a:endParaRPr lang="pt-BR" dirty="0">
              <a:solidFill>
                <a:srgbClr val="FF0000"/>
              </a:solidFill>
            </a:endParaRPr>
          </a:p>
          <a:p>
            <a:pPr lvl="1"/>
            <a:r>
              <a:rPr lang="pt-BR" sz="2000" dirty="0"/>
              <a:t>Se ele fosse comestível, seria doce? Amargo? Azedo? </a:t>
            </a:r>
          </a:p>
          <a:p>
            <a:pPr lvl="1"/>
            <a:r>
              <a:rPr lang="pt-BR" sz="2000" dirty="0" smtClean="0"/>
              <a:t>O grupo poderá </a:t>
            </a:r>
            <a:r>
              <a:rPr lang="pt-BR" sz="2000" dirty="0"/>
              <a:t>levar o material que identifique o sabor. </a:t>
            </a:r>
            <a:endParaRPr lang="pt-BR" sz="2000" dirty="0" smtClean="0"/>
          </a:p>
          <a:p>
            <a:pPr lvl="1"/>
            <a:r>
              <a:rPr lang="pt-BR" sz="2000" dirty="0" smtClean="0"/>
              <a:t>Uma </a:t>
            </a:r>
            <a:r>
              <a:rPr lang="pt-BR" sz="2000" dirty="0"/>
              <a:t>boa imagem pode ser suficiente para transpassar a mensagem, no entanto, quanto mais órgãos dos sentidos você mobilizar, melhor a compreensão da mensagem.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247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53589" y="829372"/>
            <a:ext cx="10763793" cy="5976664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OBSERVAÇÕES E </a:t>
            </a:r>
            <a:r>
              <a:rPr lang="pt-BR" b="1" dirty="0" smtClean="0">
                <a:solidFill>
                  <a:srgbClr val="FF0000"/>
                </a:solidFill>
              </a:rPr>
              <a:t>ESCLARECIMENTOS</a:t>
            </a:r>
          </a:p>
          <a:p>
            <a:endParaRPr lang="pt-BR" sz="1200" dirty="0"/>
          </a:p>
          <a:p>
            <a:r>
              <a:rPr lang="pt-BR" dirty="0"/>
              <a:t>O grupo deve escolher um sentimento/emoção para representar os membros do grupo. </a:t>
            </a:r>
            <a:endParaRPr lang="pt-BR" dirty="0" smtClean="0"/>
          </a:p>
          <a:p>
            <a:r>
              <a:rPr lang="pt-BR" dirty="0" smtClean="0"/>
              <a:t>Caso </a:t>
            </a:r>
            <a:r>
              <a:rPr lang="pt-BR" dirty="0"/>
              <a:t>haja discordância na escolha de UM sentimento/emoção, o grupo </a:t>
            </a:r>
            <a:r>
              <a:rPr lang="pt-BR" b="1" dirty="0" smtClean="0"/>
              <a:t>poderá:</a:t>
            </a:r>
          </a:p>
          <a:p>
            <a:pPr lvl="1"/>
            <a:r>
              <a:rPr lang="pt-BR" b="1" dirty="0" smtClean="0"/>
              <a:t>Utilizar </a:t>
            </a:r>
            <a:r>
              <a:rPr lang="pt-BR" b="1" dirty="0"/>
              <a:t>mais de um sentimento/emoção</a:t>
            </a:r>
            <a:r>
              <a:rPr lang="pt-BR" dirty="0"/>
              <a:t> para o desenvolvimento da apresentação</a:t>
            </a:r>
            <a:r>
              <a:rPr lang="pt-BR" dirty="0" smtClean="0"/>
              <a:t>.</a:t>
            </a:r>
          </a:p>
          <a:p>
            <a:endParaRPr lang="pt-BR" sz="1200" dirty="0"/>
          </a:p>
          <a:p>
            <a:r>
              <a:rPr lang="pt-BR" dirty="0"/>
              <a:t>Para a melhor imersão no tema, utilizar as 4 </a:t>
            </a:r>
            <a:r>
              <a:rPr lang="pt-BR" dirty="0" smtClean="0"/>
              <a:t>formas </a:t>
            </a:r>
            <a:r>
              <a:rPr lang="pt-BR" dirty="0"/>
              <a:t>para a expressão do sentimento/emoção</a:t>
            </a:r>
            <a:r>
              <a:rPr lang="pt-BR" dirty="0" smtClean="0"/>
              <a:t>.</a:t>
            </a:r>
          </a:p>
          <a:p>
            <a:endParaRPr lang="pt-BR" sz="1200" dirty="0"/>
          </a:p>
          <a:p>
            <a:r>
              <a:rPr lang="pt-BR" dirty="0"/>
              <a:t>Caso o grupo queira incluir novas formas de imersão e expressão do sentimento/emoção, está totalmente livre para apresenta-la.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778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822959" y="750671"/>
            <a:ext cx="10750732" cy="5924450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PROPOSTA DE AÇÃO</a:t>
            </a:r>
            <a:r>
              <a:rPr lang="pt-BR" b="1" dirty="0" smtClean="0">
                <a:solidFill>
                  <a:srgbClr val="FF0000"/>
                </a:solidFill>
              </a:rPr>
              <a:t>:</a:t>
            </a:r>
          </a:p>
          <a:p>
            <a:endParaRPr lang="pt-BR" sz="600" dirty="0"/>
          </a:p>
          <a:p>
            <a:r>
              <a:rPr lang="pt-BR" dirty="0"/>
              <a:t>Utilizar como base os pensamentos e como vocês se sentem neste momento, como calouros. O grupo deverá:</a:t>
            </a:r>
          </a:p>
          <a:p>
            <a:pPr lvl="1"/>
            <a:r>
              <a:rPr lang="pt-BR" dirty="0" smtClean="0"/>
              <a:t>Elaborar </a:t>
            </a:r>
            <a:r>
              <a:rPr lang="pt-BR" dirty="0"/>
              <a:t>uma proposta de acolhimento (recepção) aos ingressantes.</a:t>
            </a:r>
          </a:p>
          <a:p>
            <a:pPr lvl="1"/>
            <a:r>
              <a:rPr lang="pt-BR" dirty="0" smtClean="0"/>
              <a:t>Descrever </a:t>
            </a:r>
            <a:r>
              <a:rPr lang="pt-BR" dirty="0"/>
              <a:t>qual(s) atividade(s) podem ser desenvolvidas/fornecidas pela instituição para melhorar o programa de acolhimento aos alunos ingressantes. </a:t>
            </a:r>
            <a:endParaRPr lang="pt-BR" dirty="0" smtClean="0"/>
          </a:p>
          <a:p>
            <a:pPr marL="0" indent="0">
              <a:buNone/>
            </a:pPr>
            <a:endParaRPr lang="pt-BR" sz="1200" dirty="0" smtClean="0"/>
          </a:p>
          <a:p>
            <a:r>
              <a:rPr lang="pt-BR" dirty="0" smtClean="0"/>
              <a:t>O </a:t>
            </a:r>
            <a:r>
              <a:rPr lang="pt-BR" dirty="0"/>
              <a:t>objetivo é ajudar os ingressantes (calouros) a se sentirem mais acolhidos na vida acadêmica da FEA-RP e na adaptação à nova etapa de vida em Ribeirão Preto</a:t>
            </a:r>
            <a:r>
              <a:rPr lang="pt-BR" dirty="0" smtClean="0"/>
              <a:t>.</a:t>
            </a:r>
          </a:p>
          <a:p>
            <a:endParaRPr lang="pt-BR" sz="1100" dirty="0" smtClean="0"/>
          </a:p>
          <a:p>
            <a:r>
              <a:rPr lang="pt-BR" dirty="0" err="1"/>
              <a:t>Obs</a:t>
            </a:r>
            <a:r>
              <a:rPr lang="pt-BR" dirty="0"/>
              <a:t>: Estas ações/atividades poderão ser coordenadas pelos alunos veteranos (você no próximo ano); pela Diretoria da FEARP; pelos professores; pelos membros das entidades estudantis ou outras comissões internas da FEARP/USP.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550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tícu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TM04033925[[fn=Gotícula]]</Template>
  <TotalTime>5</TotalTime>
  <Words>583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Tw Cen MT</vt:lpstr>
      <vt:lpstr>Gotícula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Irene Kazumi Miura</dc:creator>
  <cp:lastModifiedBy>Irene Kazumi Miura</cp:lastModifiedBy>
  <cp:revision>1</cp:revision>
  <dcterms:created xsi:type="dcterms:W3CDTF">2020-02-16T16:37:19Z</dcterms:created>
  <dcterms:modified xsi:type="dcterms:W3CDTF">2020-02-16T16:42:50Z</dcterms:modified>
</cp:coreProperties>
</file>