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0" r:id="rId2"/>
    <p:sldId id="276" r:id="rId3"/>
    <p:sldId id="291" r:id="rId4"/>
    <p:sldId id="365" r:id="rId5"/>
    <p:sldId id="366" r:id="rId6"/>
    <p:sldId id="302" r:id="rId7"/>
    <p:sldId id="353" r:id="rId8"/>
    <p:sldId id="351" r:id="rId9"/>
    <p:sldId id="323" r:id="rId10"/>
    <p:sldId id="359" r:id="rId11"/>
    <p:sldId id="303" r:id="rId12"/>
  </p:sldIdLst>
  <p:sldSz cx="9144000" cy="6858000" type="screen4x3"/>
  <p:notesSz cx="6808788" cy="98234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4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0033"/>
    <a:srgbClr val="666699"/>
    <a:srgbClr val="0033CC"/>
    <a:srgbClr val="000066"/>
    <a:srgbClr val="FFFFCC"/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23" autoAdjust="0"/>
    <p:restoredTop sz="94610" autoAdjust="0"/>
  </p:normalViewPr>
  <p:slideViewPr>
    <p:cSldViewPr>
      <p:cViewPr varScale="1">
        <p:scale>
          <a:sx n="71" d="100"/>
          <a:sy n="71" d="100"/>
        </p:scale>
        <p:origin x="936" y="60"/>
      </p:cViewPr>
      <p:guideLst>
        <p:guide orient="horz" pos="2160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>
        <p:scale>
          <a:sx n="100" d="100"/>
          <a:sy n="100" d="100"/>
        </p:scale>
        <p:origin x="-114" y="354"/>
      </p:cViewPr>
      <p:guideLst>
        <p:guide orient="horz" pos="3094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0"/>
            <a:ext cx="294957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2913"/>
            <a:ext cx="294957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332913"/>
            <a:ext cx="294957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81DFD88C-D36D-4070-AE58-79D446EF64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70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4957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0913" y="738188"/>
            <a:ext cx="4908550" cy="36814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665663"/>
            <a:ext cx="4992688" cy="442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2913"/>
            <a:ext cx="294957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332913"/>
            <a:ext cx="294957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14139A40-93E4-4DF4-B754-18EDE5FACC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028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20038B-9DA6-4E63-94F6-2EAD48F73928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Por que os padrões são tão importantes? Para o pessoal da ciência, tempo é precioso demais. A padronização assegura para quem está avaliando algum</a:t>
            </a:r>
            <a:r>
              <a:rPr lang="pt-BR" baseline="0" dirty="0" smtClean="0"/>
              <a:t> grau de confiança na acurácia dos dados, nas conclusões dos estudos, a veracidade do </a:t>
            </a:r>
            <a:r>
              <a:rPr lang="pt-BR" baseline="0" dirty="0" err="1" smtClean="0"/>
              <a:t>paper</a:t>
            </a:r>
            <a:r>
              <a:rPr lang="pt-BR" baseline="0" dirty="0" smtClean="0"/>
              <a:t>. (Science, 342:13, 2013 </a:t>
            </a:r>
            <a:r>
              <a:rPr lang="pt-BR" baseline="0" dirty="0" err="1" smtClean="0"/>
              <a:t>McNutt</a:t>
            </a:r>
            <a:r>
              <a:rPr lang="pt-BR" baseline="0" dirty="0" smtClean="0"/>
              <a:t>, M. </a:t>
            </a:r>
            <a:r>
              <a:rPr lang="pt-BR" baseline="0" dirty="0" err="1" smtClean="0"/>
              <a:t>Improving</a:t>
            </a:r>
            <a:r>
              <a:rPr lang="pt-BR" baseline="0" dirty="0" smtClean="0"/>
              <a:t> </a:t>
            </a:r>
            <a:r>
              <a:rPr lang="pt-BR" baseline="0" dirty="0" err="1" smtClean="0"/>
              <a:t>scientific</a:t>
            </a:r>
            <a:r>
              <a:rPr lang="pt-BR" baseline="0" dirty="0" smtClean="0"/>
              <a:t> communication.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02191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E838BE-74F4-4BC5-B718-6C835DEE9310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19193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D3DC44-5422-4DCD-83E1-78CFB751F68D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178630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3B3F9A-2BF7-4C40-A686-EB88D89CC2A2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25657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3B3F9A-2BF7-4C40-A686-EB88D89CC2A2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632335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E51CDB-1D27-4453-A373-745E404D0315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Pagina 59 do Guia de Teses</a:t>
            </a: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120448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1CECCC-75B9-43DB-8EFB-69F2BBDF9539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11364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39A40-93E4-4DF4-B754-18EDE5FACCA9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007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6A85F3-C01B-4EC1-8D05-CFCA1DD49263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10651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3DDDCF-24BE-4D30-9859-EE95E8E98AAC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35111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350" y="0"/>
            <a:ext cx="1727200" cy="6867525"/>
            <a:chOff x="3" y="0"/>
            <a:chExt cx="816" cy="5768"/>
          </a:xfrm>
        </p:grpSpPr>
        <p:sp>
          <p:nvSpPr>
            <p:cNvPr id="5" name="Arc 2"/>
            <p:cNvSpPr>
              <a:spLocks/>
            </p:cNvSpPr>
            <p:nvPr/>
          </p:nvSpPr>
          <p:spPr bwMode="auto">
            <a:xfrm>
              <a:off x="3" y="392"/>
              <a:ext cx="189" cy="537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486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486" y="43199"/>
                  </a:moveTo>
                  <a:cubicBezTo>
                    <a:pt x="9601" y="43136"/>
                    <a:pt x="0" y="33484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486" y="43199"/>
                  </a:moveTo>
                  <a:cubicBezTo>
                    <a:pt x="9601" y="43136"/>
                    <a:pt x="0" y="33484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auto">
            <a:xfrm>
              <a:off x="630" y="392"/>
              <a:ext cx="189" cy="5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53" y="0"/>
              <a:ext cx="504" cy="575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6000000">
              <a:off x="128" y="2297"/>
              <a:ext cx="608" cy="270"/>
            </a:xfrm>
            <a:prstGeom prst="triangle">
              <a:avLst>
                <a:gd name="adj" fmla="val 49986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370013" y="2286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40508CEF-0782-4B12-80CA-36D2613A3DD1}" type="datetime6">
              <a:rPr lang="pt-BR"/>
              <a:pPr>
                <a:defRPr/>
              </a:pPr>
              <a:t>novembro de 16</a:t>
            </a:fld>
            <a:endParaRPr lang="pt-B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00400" y="6399213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pt-BR"/>
              <a:t>Angela Belloni Cuenca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5D91-6DE4-4AC1-A978-5439C85D4F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ECAF-C496-4466-95A4-E7C889174D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2170113" cy="55165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62700" cy="55165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9185-8EB1-4A81-85B8-1F911576CF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4EB51-5898-497F-9A8D-21E2FCCE89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C5747-7BDA-4ED9-8B24-D6A0752ECF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57CCC-E940-4222-8B99-04877A402E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F1FDF-A396-4251-B5AB-ACF13F6884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4F7D3-877B-4957-B301-557735CF5E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1"/>
          </p:nvPr>
        </p:nvSpPr>
        <p:spPr>
          <a:xfrm>
            <a:off x="323850" y="6381750"/>
            <a:ext cx="4103688" cy="360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2AB6-4FB8-45F4-B09C-CAC0472FD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3B9E6-F0B5-4B9C-8B88-12529C6B57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92BF6-35DA-4B02-BD3E-E111B45B70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9C63999D-2B31-4FCD-8DF0-C3FF254679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89" r:id="rId3"/>
    <p:sldLayoutId id="2147483688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cuenca@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670050"/>
            <a:ext cx="90360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 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124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6" name="CaixaDeTexto 2"/>
          <p:cNvSpPr txBox="1">
            <a:spLocks noChangeArrowheads="1"/>
          </p:cNvSpPr>
          <p:nvPr/>
        </p:nvSpPr>
        <p:spPr bwMode="auto">
          <a:xfrm>
            <a:off x="2294641" y="4318064"/>
            <a:ext cx="638181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err="1"/>
              <a:t>Angela</a:t>
            </a:r>
            <a:r>
              <a:rPr lang="pt-BR" sz="2000" dirty="0"/>
              <a:t> Maria </a:t>
            </a:r>
            <a:r>
              <a:rPr lang="pt-BR" sz="2000" dirty="0" err="1"/>
              <a:t>Belloni</a:t>
            </a:r>
            <a:r>
              <a:rPr lang="pt-BR" sz="2000" dirty="0"/>
              <a:t> </a:t>
            </a:r>
            <a:r>
              <a:rPr lang="pt-BR" sz="2000" dirty="0" smtClean="0"/>
              <a:t>Cuenca - </a:t>
            </a:r>
            <a:r>
              <a:rPr lang="pt-BR" sz="2000" dirty="0" smtClean="0">
                <a:hlinkClick r:id="rId3"/>
              </a:rPr>
              <a:t>abcuenca@usp.br</a:t>
            </a:r>
            <a:endParaRPr lang="pt-BR" sz="2000" dirty="0" smtClean="0"/>
          </a:p>
          <a:p>
            <a:endParaRPr lang="pt-BR" sz="2000" dirty="0"/>
          </a:p>
          <a:p>
            <a:r>
              <a:rPr lang="en-US" altLang="pt-BR" sz="2000" dirty="0"/>
              <a:t>HSM121 – </a:t>
            </a:r>
            <a:r>
              <a:rPr lang="en-US" altLang="pt-BR" sz="2000" dirty="0" err="1"/>
              <a:t>Informação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Bibliográfica</a:t>
            </a:r>
            <a:r>
              <a:rPr lang="en-US" altLang="pt-BR" sz="2000" dirty="0"/>
              <a:t> </a:t>
            </a:r>
            <a:r>
              <a:rPr lang="en-US" altLang="pt-BR" sz="2000" dirty="0" err="1"/>
              <a:t>em</a:t>
            </a:r>
            <a:r>
              <a:rPr lang="en-US" altLang="pt-BR" sz="2000" dirty="0"/>
              <a:t> </a:t>
            </a:r>
            <a:r>
              <a:rPr lang="en-US" altLang="pt-BR" sz="2000" dirty="0" err="1"/>
              <a:t>Saúde</a:t>
            </a:r>
            <a:r>
              <a:rPr lang="en-US" altLang="pt-BR" sz="2000" dirty="0"/>
              <a:t> </a:t>
            </a:r>
            <a:r>
              <a:rPr lang="en-US" altLang="pt-BR" sz="2000" dirty="0" err="1"/>
              <a:t>Pública</a:t>
            </a:r>
            <a:endParaRPr lang="en-US" altLang="pt-BR" sz="2000" dirty="0"/>
          </a:p>
          <a:p>
            <a:r>
              <a:rPr lang="en-US" altLang="pt-BR" sz="2000" dirty="0" err="1"/>
              <a:t>Bacharelado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em</a:t>
            </a:r>
            <a:r>
              <a:rPr lang="en-US" altLang="pt-BR" sz="2000" dirty="0"/>
              <a:t> </a:t>
            </a:r>
            <a:r>
              <a:rPr lang="en-US" altLang="pt-BR" sz="2000" dirty="0" err="1"/>
              <a:t>Saúde</a:t>
            </a:r>
            <a:r>
              <a:rPr lang="en-US" altLang="pt-BR" sz="2000" dirty="0"/>
              <a:t> </a:t>
            </a:r>
            <a:r>
              <a:rPr lang="en-US" altLang="pt-BR" sz="2000" dirty="0" err="1"/>
              <a:t>Pública</a:t>
            </a:r>
            <a:r>
              <a:rPr lang="en-US" altLang="pt-BR" sz="2000" dirty="0"/>
              <a:t> da </a:t>
            </a:r>
            <a:r>
              <a:rPr lang="en-US" altLang="pt-BR" sz="2000" dirty="0" smtClean="0"/>
              <a:t>FSP/USP, 2016</a:t>
            </a:r>
            <a:endParaRPr lang="en-US" altLang="pt-BR" sz="2000" dirty="0"/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928" y="58614"/>
            <a:ext cx="8229600" cy="1187516"/>
          </a:xfrm>
        </p:spPr>
        <p:txBody>
          <a:bodyPr/>
          <a:lstStyle/>
          <a:p>
            <a:r>
              <a:rPr lang="pt-BR" sz="1800" b="1" dirty="0" smtClean="0">
                <a:solidFill>
                  <a:srgbClr val="C00000"/>
                </a:solidFill>
              </a:rPr>
              <a:t>Exemplo: descrição da parte Método</a:t>
            </a:r>
            <a:br>
              <a:rPr lang="pt-BR" sz="1800" b="1" dirty="0" smtClean="0">
                <a:solidFill>
                  <a:srgbClr val="C00000"/>
                </a:solidFill>
              </a:rPr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2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SANTOS, J.L.S.; URIONA-MALDONADO, M.; SANTOS, R.N.M. dos. Inovação e conhecimento organizacional: mapeamento </a:t>
            </a:r>
            <a:r>
              <a:rPr lang="pt-BR" sz="1200" b="1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bibliométrico</a:t>
            </a:r>
            <a:r>
              <a:rPr lang="pt-BR" sz="12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das publicações científicas. Organizações em Contexto, </a:t>
            </a:r>
            <a:r>
              <a:rPr lang="pt-BR" sz="1200" b="1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S.Bernardo</a:t>
            </a:r>
            <a:r>
              <a:rPr lang="pt-BR" sz="12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do Campo, v7, n. 13, jan.-jun. 2011 p.32-58</a:t>
            </a:r>
            <a:r>
              <a:rPr lang="pt-BR" sz="1800" dirty="0" smtClean="0"/>
              <a:t>.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84784"/>
            <a:ext cx="7772400" cy="4824536"/>
          </a:xfrm>
        </p:spPr>
        <p:txBody>
          <a:bodyPr/>
          <a:lstStyle/>
          <a:p>
            <a:pPr marL="0" indent="0">
              <a:buNone/>
            </a:pPr>
            <a:r>
              <a:rPr lang="pt-BR" sz="1200" dirty="0" smtClean="0">
                <a:solidFill>
                  <a:srgbClr val="000000"/>
                </a:solidFill>
              </a:rPr>
              <a:t>MÉTODO</a:t>
            </a:r>
            <a:r>
              <a:rPr lang="pt-BR" sz="1200" b="0" dirty="0" smtClean="0"/>
              <a:t>	</a:t>
            </a:r>
          </a:p>
          <a:p>
            <a:pPr marL="0" indent="0">
              <a:buNone/>
            </a:pPr>
            <a:r>
              <a:rPr lang="pt-BR" sz="1200" dirty="0" smtClean="0">
                <a:solidFill>
                  <a:srgbClr val="000000"/>
                </a:solidFill>
              </a:rPr>
              <a:t>A </a:t>
            </a:r>
            <a:r>
              <a:rPr lang="pt-BR" sz="1200" dirty="0">
                <a:solidFill>
                  <a:srgbClr val="000000"/>
                </a:solidFill>
              </a:rPr>
              <a:t>etapa de coleta dos dados consistiu nos seguintes procedimentos: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identificação </a:t>
            </a:r>
            <a:r>
              <a:rPr lang="pt-BR" sz="1200" dirty="0">
                <a:solidFill>
                  <a:srgbClr val="000000"/>
                </a:solidFill>
              </a:rPr>
              <a:t>da base de dados – utilizou-se a ISI Web </a:t>
            </a:r>
            <a:r>
              <a:rPr lang="pt-BR" sz="1200" dirty="0" err="1">
                <a:solidFill>
                  <a:srgbClr val="000000"/>
                </a:solidFill>
              </a:rPr>
              <a:t>of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200" dirty="0" err="1">
                <a:solidFill>
                  <a:srgbClr val="000000"/>
                </a:solidFill>
              </a:rPr>
              <a:t>Knowledge</a:t>
            </a:r>
            <a:r>
              <a:rPr lang="pt-BR" sz="1200" dirty="0">
                <a:solidFill>
                  <a:srgbClr val="000000"/>
                </a:solidFill>
              </a:rPr>
              <a:t> Social </a:t>
            </a:r>
            <a:r>
              <a:rPr lang="pt-BR" sz="1200" dirty="0" err="1">
                <a:solidFill>
                  <a:srgbClr val="000000"/>
                </a:solidFill>
              </a:rPr>
              <a:t>Sciences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200" dirty="0" err="1">
                <a:solidFill>
                  <a:srgbClr val="000000"/>
                </a:solidFill>
              </a:rPr>
              <a:t>Citation</a:t>
            </a:r>
            <a:r>
              <a:rPr lang="pt-BR" sz="1200" dirty="0">
                <a:solidFill>
                  <a:srgbClr val="000000"/>
                </a:solidFill>
              </a:rPr>
              <a:t> Index (SSCI). Essa base de dados foi escolhida devido ao seu reconhecimento acadêmico </a:t>
            </a:r>
            <a:r>
              <a:rPr lang="pt-BR" sz="1200" dirty="0" smtClean="0">
                <a:solidFill>
                  <a:srgbClr val="000000"/>
                </a:solidFill>
              </a:rPr>
              <a:t>e por </a:t>
            </a:r>
            <a:r>
              <a:rPr lang="pt-BR" sz="1200" dirty="0">
                <a:solidFill>
                  <a:srgbClr val="000000"/>
                </a:solidFill>
              </a:rPr>
              <a:t>uma das mais abrangentes bases de </a:t>
            </a:r>
            <a:r>
              <a:rPr lang="pt-BR" sz="1200" dirty="0" smtClean="0">
                <a:solidFill>
                  <a:srgbClr val="000000"/>
                </a:solidFill>
              </a:rPr>
              <a:t>periódicos, representativa das diversas </a:t>
            </a:r>
            <a:r>
              <a:rPr lang="pt-BR" sz="1200" dirty="0">
                <a:solidFill>
                  <a:srgbClr val="000000"/>
                </a:solidFill>
              </a:rPr>
              <a:t>áreas do conhecimento científico; e à sua característica de contagem de citações, que permite uma triagem de um grande conjunto de artigos com base nesta medida objetiva de influência (VANTI, 2002; CROSSAN; APAYDIN, 2010).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Foi </a:t>
            </a:r>
            <a:r>
              <a:rPr lang="pt-BR" sz="1200" dirty="0">
                <a:solidFill>
                  <a:srgbClr val="000000"/>
                </a:solidFill>
              </a:rPr>
              <a:t>usado o período de busca disponível da </a:t>
            </a:r>
            <a:r>
              <a:rPr lang="pt-BR" sz="1200" dirty="0" smtClean="0">
                <a:solidFill>
                  <a:srgbClr val="000000"/>
                </a:solidFill>
              </a:rPr>
              <a:t>base: </a:t>
            </a:r>
            <a:r>
              <a:rPr lang="pt-BR" sz="1200" dirty="0">
                <a:solidFill>
                  <a:srgbClr val="000000"/>
                </a:solidFill>
              </a:rPr>
              <a:t>1945-2009</a:t>
            </a:r>
            <a:r>
              <a:rPr lang="pt-BR" sz="1200" dirty="0" smtClean="0">
                <a:solidFill>
                  <a:srgbClr val="000000"/>
                </a:solidFill>
              </a:rPr>
              <a:t>.  </a:t>
            </a: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Depois </a:t>
            </a:r>
            <a:r>
              <a:rPr lang="pt-BR" sz="1200" dirty="0">
                <a:solidFill>
                  <a:srgbClr val="000000"/>
                </a:solidFill>
              </a:rPr>
              <a:t>de identificada a base </a:t>
            </a:r>
            <a:r>
              <a:rPr lang="pt-BR" sz="1200" dirty="0" smtClean="0">
                <a:solidFill>
                  <a:srgbClr val="000000"/>
                </a:solidFill>
              </a:rPr>
              <a:t>para a busca dos dados </a:t>
            </a:r>
            <a:r>
              <a:rPr lang="pt-BR" sz="1200" dirty="0">
                <a:solidFill>
                  <a:srgbClr val="000000"/>
                </a:solidFill>
              </a:rPr>
              <a:t>foram estabelecidos os </a:t>
            </a:r>
            <a:r>
              <a:rPr lang="pt-BR" sz="1200" dirty="0" smtClean="0">
                <a:solidFill>
                  <a:srgbClr val="000000"/>
                </a:solidFill>
              </a:rPr>
              <a:t>critérios quanto aos termos para compor a estratégia de busca. Considerando </a:t>
            </a:r>
            <a:r>
              <a:rPr lang="pt-BR" sz="1200" dirty="0">
                <a:solidFill>
                  <a:srgbClr val="000000"/>
                </a:solidFill>
              </a:rPr>
              <a:t>a pluralidade de significados incorporados </a:t>
            </a:r>
            <a:r>
              <a:rPr lang="pt-BR" sz="1200" dirty="0" smtClean="0">
                <a:solidFill>
                  <a:srgbClr val="000000"/>
                </a:solidFill>
              </a:rPr>
              <a:t>aos termos </a:t>
            </a:r>
            <a:r>
              <a:rPr lang="pt-BR" sz="1200" dirty="0">
                <a:solidFill>
                  <a:srgbClr val="000000"/>
                </a:solidFill>
              </a:rPr>
              <a:t>“Inovação” e “Conhecimento”, </a:t>
            </a:r>
            <a:r>
              <a:rPr lang="pt-BR" sz="1200" dirty="0" smtClean="0">
                <a:solidFill>
                  <a:srgbClr val="000000"/>
                </a:solidFill>
              </a:rPr>
              <a:t>foi </a:t>
            </a:r>
            <a:r>
              <a:rPr lang="pt-BR" sz="1200" dirty="0">
                <a:solidFill>
                  <a:srgbClr val="000000"/>
                </a:solidFill>
              </a:rPr>
              <a:t>iniciada </a:t>
            </a:r>
            <a:r>
              <a:rPr lang="pt-BR" sz="1200" dirty="0" smtClean="0">
                <a:solidFill>
                  <a:srgbClr val="000000"/>
                </a:solidFill>
              </a:rPr>
              <a:t>uma pesquisa bibliográfica com </a:t>
            </a:r>
            <a:r>
              <a:rPr lang="pt-BR" sz="1200" dirty="0">
                <a:solidFill>
                  <a:srgbClr val="000000"/>
                </a:solidFill>
              </a:rPr>
              <a:t>as palavras-chave “</a:t>
            </a:r>
            <a:r>
              <a:rPr lang="pt-BR" sz="1200" dirty="0" err="1">
                <a:solidFill>
                  <a:srgbClr val="000000"/>
                </a:solidFill>
              </a:rPr>
              <a:t>Innovation</a:t>
            </a:r>
            <a:r>
              <a:rPr lang="pt-BR" sz="1200" dirty="0">
                <a:solidFill>
                  <a:srgbClr val="000000"/>
                </a:solidFill>
              </a:rPr>
              <a:t>” e seus derivados (TS = “</a:t>
            </a:r>
            <a:r>
              <a:rPr lang="pt-BR" sz="1200" dirty="0" err="1">
                <a:solidFill>
                  <a:srgbClr val="000000"/>
                </a:solidFill>
              </a:rPr>
              <a:t>innovation</a:t>
            </a:r>
            <a:r>
              <a:rPr lang="pt-BR" sz="1200" dirty="0">
                <a:solidFill>
                  <a:srgbClr val="000000"/>
                </a:solidFill>
              </a:rPr>
              <a:t>*”) e (AND) “</a:t>
            </a:r>
            <a:r>
              <a:rPr lang="pt-BR" sz="1200" dirty="0" err="1">
                <a:solidFill>
                  <a:srgbClr val="000000"/>
                </a:solidFill>
              </a:rPr>
              <a:t>knowledge</a:t>
            </a:r>
            <a:r>
              <a:rPr lang="pt-BR" sz="1200" dirty="0">
                <a:solidFill>
                  <a:srgbClr val="000000"/>
                </a:solidFill>
              </a:rPr>
              <a:t>” (TS= “</a:t>
            </a:r>
            <a:r>
              <a:rPr lang="pt-BR" sz="1200" dirty="0" err="1">
                <a:solidFill>
                  <a:srgbClr val="000000"/>
                </a:solidFill>
              </a:rPr>
              <a:t>knowledge</a:t>
            </a:r>
            <a:r>
              <a:rPr lang="pt-BR" sz="1200" dirty="0">
                <a:solidFill>
                  <a:srgbClr val="000000"/>
                </a:solidFill>
              </a:rPr>
              <a:t>”) a fim de maximizar a possibilidade de incluir todo o conjunto de publicações relevantes. Esses termos foram buscados nos tópicos (títulos, palavras-chave, resumo) das publicações.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Realizada a busca nessa primeira tentativa o resultado foi de 5.488 documentos. </a:t>
            </a:r>
            <a:r>
              <a:rPr lang="pt-BR" sz="1200" dirty="0">
                <a:solidFill>
                  <a:srgbClr val="000000"/>
                </a:solidFill>
              </a:rPr>
              <a:t>Em seguida foram estabelecidos alguns cortes de seleção: em “Tipo de documento” </a:t>
            </a:r>
            <a:r>
              <a:rPr lang="pt-BR" sz="1200" dirty="0" smtClean="0">
                <a:solidFill>
                  <a:srgbClr val="000000"/>
                </a:solidFill>
              </a:rPr>
              <a:t>determinado que fosse: “</a:t>
            </a:r>
            <a:r>
              <a:rPr lang="pt-BR" sz="1200" dirty="0" err="1" smtClean="0">
                <a:solidFill>
                  <a:srgbClr val="000000"/>
                </a:solidFill>
              </a:rPr>
              <a:t>article</a:t>
            </a:r>
            <a:r>
              <a:rPr lang="pt-BR" sz="1200" dirty="0">
                <a:solidFill>
                  <a:srgbClr val="000000"/>
                </a:solidFill>
              </a:rPr>
              <a:t>” </a:t>
            </a:r>
            <a:r>
              <a:rPr lang="pt-BR" sz="1200" dirty="0" err="1">
                <a:solidFill>
                  <a:srgbClr val="000000"/>
                </a:solidFill>
              </a:rPr>
              <a:t>or</a:t>
            </a:r>
            <a:r>
              <a:rPr lang="pt-BR" sz="1200" dirty="0">
                <a:solidFill>
                  <a:srgbClr val="000000"/>
                </a:solidFill>
              </a:rPr>
              <a:t> “</a:t>
            </a:r>
            <a:r>
              <a:rPr lang="pt-BR" sz="1200" dirty="0" err="1">
                <a:solidFill>
                  <a:srgbClr val="000000"/>
                </a:solidFill>
              </a:rPr>
              <a:t>proceedings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200" dirty="0" err="1">
                <a:solidFill>
                  <a:srgbClr val="000000"/>
                </a:solidFill>
              </a:rPr>
              <a:t>paper</a:t>
            </a:r>
            <a:r>
              <a:rPr lang="pt-BR" sz="1200" dirty="0">
                <a:solidFill>
                  <a:srgbClr val="000000"/>
                </a:solidFill>
              </a:rPr>
              <a:t>” </a:t>
            </a:r>
            <a:r>
              <a:rPr lang="pt-BR" sz="1200" dirty="0" err="1">
                <a:solidFill>
                  <a:srgbClr val="000000"/>
                </a:solidFill>
              </a:rPr>
              <a:t>or</a:t>
            </a:r>
            <a:r>
              <a:rPr lang="pt-BR" sz="1200" dirty="0">
                <a:solidFill>
                  <a:srgbClr val="000000"/>
                </a:solidFill>
              </a:rPr>
              <a:t> “</a:t>
            </a:r>
            <a:r>
              <a:rPr lang="pt-BR" sz="1200" dirty="0" err="1">
                <a:solidFill>
                  <a:srgbClr val="000000"/>
                </a:solidFill>
              </a:rPr>
              <a:t>review</a:t>
            </a:r>
            <a:r>
              <a:rPr lang="pt-BR" sz="1200" dirty="0">
                <a:solidFill>
                  <a:srgbClr val="000000"/>
                </a:solidFill>
              </a:rPr>
              <a:t>”. </a:t>
            </a:r>
            <a:r>
              <a:rPr lang="pt-BR" sz="1200" dirty="0" smtClean="0">
                <a:solidFill>
                  <a:srgbClr val="000000"/>
                </a:solidFill>
              </a:rPr>
              <a:t>No idioma foi restrito ao campo Linguagem </a:t>
            </a:r>
            <a:r>
              <a:rPr lang="pt-BR" sz="1200" dirty="0">
                <a:solidFill>
                  <a:srgbClr val="000000"/>
                </a:solidFill>
              </a:rPr>
              <a:t>‘Inglês</a:t>
            </a:r>
            <a:r>
              <a:rPr lang="pt-BR" sz="1200" dirty="0" smtClean="0">
                <a:solidFill>
                  <a:srgbClr val="000000"/>
                </a:solidFill>
              </a:rPr>
              <a:t>’, uma </a:t>
            </a:r>
            <a:r>
              <a:rPr lang="pt-BR" sz="1200" dirty="0">
                <a:solidFill>
                  <a:srgbClr val="000000"/>
                </a:solidFill>
              </a:rPr>
              <a:t>vez que a SSCI </a:t>
            </a:r>
            <a:r>
              <a:rPr lang="pt-BR" sz="1200" dirty="0" smtClean="0">
                <a:solidFill>
                  <a:srgbClr val="000000"/>
                </a:solidFill>
              </a:rPr>
              <a:t>indexa, na sua maior parte, documentos originados nos Estados Unidos). </a:t>
            </a:r>
            <a:r>
              <a:rPr lang="pt-BR" sz="1200" dirty="0">
                <a:solidFill>
                  <a:srgbClr val="000000"/>
                </a:solidFill>
              </a:rPr>
              <a:t>O resultado foi uma amostra de 5.099 publicações.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Esse </a:t>
            </a:r>
            <a:r>
              <a:rPr lang="pt-BR" sz="1200" dirty="0">
                <a:solidFill>
                  <a:srgbClr val="000000"/>
                </a:solidFill>
              </a:rPr>
              <a:t>conjunto </a:t>
            </a:r>
            <a:r>
              <a:rPr lang="pt-BR" sz="1200" dirty="0" smtClean="0">
                <a:solidFill>
                  <a:srgbClr val="000000"/>
                </a:solidFill>
              </a:rPr>
              <a:t>inicial de 5.099 registros </a:t>
            </a:r>
            <a:r>
              <a:rPr lang="pt-BR" sz="1200" dirty="0">
                <a:solidFill>
                  <a:srgbClr val="000000"/>
                </a:solidFill>
              </a:rPr>
              <a:t>foi </a:t>
            </a:r>
            <a:r>
              <a:rPr lang="pt-BR" sz="1200" dirty="0" smtClean="0">
                <a:solidFill>
                  <a:srgbClr val="000000"/>
                </a:solidFill>
              </a:rPr>
              <a:t>utilizado </a:t>
            </a:r>
            <a:r>
              <a:rPr lang="pt-BR" sz="1200" dirty="0">
                <a:solidFill>
                  <a:srgbClr val="000000"/>
                </a:solidFill>
              </a:rPr>
              <a:t>como base para todas as </a:t>
            </a:r>
            <a:r>
              <a:rPr lang="pt-BR" sz="1200" dirty="0" smtClean="0">
                <a:solidFill>
                  <a:srgbClr val="000000"/>
                </a:solidFill>
              </a:rPr>
              <a:t>análises.</a:t>
            </a: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Para </a:t>
            </a:r>
            <a:r>
              <a:rPr lang="pt-BR" sz="1200" dirty="0">
                <a:solidFill>
                  <a:srgbClr val="000000"/>
                </a:solidFill>
              </a:rPr>
              <a:t>trabalhar com o conjunto dos dados </a:t>
            </a:r>
            <a:r>
              <a:rPr lang="pt-BR" sz="1200" dirty="0" smtClean="0">
                <a:solidFill>
                  <a:srgbClr val="000000"/>
                </a:solidFill>
              </a:rPr>
              <a:t>foi </a:t>
            </a:r>
            <a:r>
              <a:rPr lang="pt-BR" sz="1200" dirty="0">
                <a:solidFill>
                  <a:srgbClr val="000000"/>
                </a:solidFill>
              </a:rPr>
              <a:t>realizada a importação das informações em arquivo de texto (</a:t>
            </a:r>
            <a:r>
              <a:rPr lang="pt-BR" sz="1200" dirty="0" err="1">
                <a:solidFill>
                  <a:srgbClr val="000000"/>
                </a:solidFill>
              </a:rPr>
              <a:t>txt</a:t>
            </a:r>
            <a:r>
              <a:rPr lang="pt-BR" sz="1200" dirty="0" smtClean="0">
                <a:solidFill>
                  <a:srgbClr val="000000"/>
                </a:solidFill>
              </a:rPr>
              <a:t>.). </a:t>
            </a:r>
            <a:endParaRPr lang="pt-BR" sz="1200" dirty="0">
              <a:solidFill>
                <a:srgbClr val="00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4EB51-5898-497F-9A8D-21E2FCCE89A4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79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4"/>
          <p:cNvSpPr>
            <a:spLocks noChangeShapeType="1"/>
          </p:cNvSpPr>
          <p:nvPr/>
        </p:nvSpPr>
        <p:spPr bwMode="auto">
          <a:xfrm>
            <a:off x="1116013" y="1052513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81000" y="5562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</a:pPr>
            <a:endParaRPr lang="pt-BR" sz="1400" b="1">
              <a:solidFill>
                <a:srgbClr val="000000"/>
              </a:solidFill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1042988" y="15875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2124075" y="1655763"/>
            <a:ext cx="31003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i="1">
                <a:latin typeface="Tahoma" pitchFamily="34" charset="0"/>
              </a:rPr>
              <a:t> </a:t>
            </a: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Responde  a:    QUANTO?     </a:t>
            </a:r>
            <a:endParaRPr lang="pt-BR" sz="1400">
              <a:latin typeface="Tahoma" pitchFamily="34" charset="0"/>
            </a:endParaRP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1979613" y="2133600"/>
            <a:ext cx="6696075" cy="974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Apresentação dos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dados obtidos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sem interpretações. 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	Descrição dos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resultados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	Análise dos resultados</a:t>
            </a:r>
          </a:p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Incluem-se nesta parte tabelas, quadros ou figuras em geral</a:t>
            </a:r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2128838" y="3168650"/>
            <a:ext cx="30289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Responde  a:     O QUANTO?</a:t>
            </a:r>
            <a:endParaRPr lang="pt-BR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1985963" y="3581400"/>
            <a:ext cx="6764337" cy="978729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Considerações objetivas sobre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os SEUS resultados, argumentando concordâncias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e divergências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de OUTROS para validar os seus.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/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 Oferece ao leitor o SEU julgamento focado no resultado.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2182813" y="4692650"/>
            <a:ext cx="2754312" cy="3365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Responde  a:    E ENTÃO?</a:t>
            </a:r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1966913" y="5029200"/>
            <a:ext cx="6551612" cy="1219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Síntese dos resultados mais marcantes, fundamentados no</a:t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texto,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respondendo ao objetivo proposto. Recomendar    	aplicações e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indicar novas pesquisas. 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As conclusões respondem ao objetivo?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392113" y="4718050"/>
            <a:ext cx="157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CONCLUSÕES</a:t>
            </a:r>
            <a:endParaRPr lang="pt-BR" sz="1600">
              <a:latin typeface="Tahoma" pitchFamily="34" charset="0"/>
            </a:endParaRPr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376238" y="3206750"/>
            <a:ext cx="140493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DISCUSSÃO</a:t>
            </a:r>
            <a:endParaRPr lang="pt-BR" sz="1000">
              <a:latin typeface="Tahoma" pitchFamily="34" charset="0"/>
            </a:endParaRPr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417513" y="1662113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latin typeface="Tahoma" pitchFamily="34" charset="0"/>
              </a:rPr>
              <a:t>RESULTADOS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7" grpId="0"/>
      <p:bldP spid="94219" grpId="0"/>
      <p:bldP spid="942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33400" y="1497013"/>
            <a:ext cx="3657600" cy="20528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800" b="1" dirty="0">
              <a:solidFill>
                <a:srgbClr val="000066"/>
              </a:solidFill>
            </a:endParaRP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Delimitação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do tema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Seleção das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fontes de busca da 	informação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Identificação dos documentos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endParaRPr lang="pt-BR" sz="1600" b="1" dirty="0">
              <a:solidFill>
                <a:srgbClr val="000066"/>
              </a:solidFill>
            </a:endParaRPr>
          </a:p>
        </p:txBody>
      </p:sp>
      <p:grpSp>
        <p:nvGrpSpPr>
          <p:cNvPr id="45095" name="Group 39"/>
          <p:cNvGrpSpPr>
            <a:grpSpLocks/>
          </p:cNvGrpSpPr>
          <p:nvPr/>
        </p:nvGrpSpPr>
        <p:grpSpPr bwMode="auto">
          <a:xfrm>
            <a:off x="6029325" y="3927475"/>
            <a:ext cx="2527300" cy="2238375"/>
            <a:chOff x="3798" y="2474"/>
            <a:chExt cx="1592" cy="1410"/>
          </a:xfrm>
        </p:grpSpPr>
        <p:sp>
          <p:nvSpPr>
            <p:cNvPr id="8210" name="AutoShape 11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Referências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Anexos</a:t>
              </a:r>
              <a:endParaRPr lang="pt-BR" sz="14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45068" name="Text Box 12"/>
            <p:cNvSpPr txBox="1">
              <a:spLocks noChangeArrowheads="1"/>
            </p:cNvSpPr>
            <p:nvPr/>
          </p:nvSpPr>
          <p:spPr bwMode="auto">
            <a:xfrm>
              <a:off x="4286" y="2474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Pós Texto</a:t>
              </a:r>
              <a:endParaRPr lang="pt-BR" sz="1800"/>
            </a:p>
          </p:txBody>
        </p:sp>
      </p:grpSp>
      <p:grpSp>
        <p:nvGrpSpPr>
          <p:cNvPr id="45094" name="Group 38"/>
          <p:cNvGrpSpPr>
            <a:grpSpLocks/>
          </p:cNvGrpSpPr>
          <p:nvPr/>
        </p:nvGrpSpPr>
        <p:grpSpPr bwMode="auto">
          <a:xfrm>
            <a:off x="3203577" y="3927475"/>
            <a:ext cx="3313115" cy="2238375"/>
            <a:chOff x="2018" y="2474"/>
            <a:chExt cx="2087" cy="1410"/>
          </a:xfrm>
        </p:grpSpPr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2628" y="2474"/>
              <a:ext cx="5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/>
                <a:t> </a:t>
              </a: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Texto</a:t>
              </a:r>
              <a:endParaRPr lang="pt-BR" sz="1800"/>
            </a:p>
          </p:txBody>
        </p:sp>
        <p:sp>
          <p:nvSpPr>
            <p:cNvPr id="8208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9" name="Text Box 13"/>
            <p:cNvSpPr txBox="1">
              <a:spLocks noChangeArrowheads="1"/>
            </p:cNvSpPr>
            <p:nvPr/>
          </p:nvSpPr>
          <p:spPr bwMode="auto">
            <a:xfrm>
              <a:off x="2350" y="2876"/>
              <a:ext cx="1755" cy="8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Introdução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Objetivo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Método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Resultados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Discussão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Conclusões</a:t>
              </a:r>
            </a:p>
          </p:txBody>
        </p:sp>
      </p:grp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15888"/>
            <a:ext cx="90360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 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4262438" y="1557338"/>
            <a:ext cx="4630737" cy="136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Leitura e seleção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Redação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 ESTRUTURA DO TRABALHO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 Divulgação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2412274" y="1360488"/>
            <a:ext cx="4588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ETAPAS  DE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PLANEJAMENTO</a:t>
            </a: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5093" name="Group 37"/>
          <p:cNvGrpSpPr>
            <a:grpSpLocks/>
          </p:cNvGrpSpPr>
          <p:nvPr/>
        </p:nvGrpSpPr>
        <p:grpSpPr bwMode="auto">
          <a:xfrm>
            <a:off x="482600" y="3429000"/>
            <a:ext cx="6394450" cy="2765425"/>
            <a:chOff x="304" y="2160"/>
            <a:chExt cx="4028" cy="1742"/>
          </a:xfrm>
        </p:grpSpPr>
        <p:sp>
          <p:nvSpPr>
            <p:cNvPr id="8203" name="AutoShape 6"/>
            <p:cNvSpPr>
              <a:spLocks noChangeArrowheads="1"/>
            </p:cNvSpPr>
            <p:nvPr/>
          </p:nvSpPr>
          <p:spPr bwMode="auto">
            <a:xfrm>
              <a:off x="304" y="2750"/>
              <a:ext cx="1623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1474" y="2160"/>
              <a:ext cx="2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pt-BR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ESTRUTURA DO TRABALHO</a:t>
              </a:r>
              <a:endParaRPr lang="pt-B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672" y="2474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Pré Texto</a:t>
              </a:r>
              <a:endParaRPr lang="pt-BR" sz="1400">
                <a:solidFill>
                  <a:srgbClr val="FF0000"/>
                </a:solidFill>
              </a:endParaRPr>
            </a:p>
          </p:txBody>
        </p:sp>
        <p:sp>
          <p:nvSpPr>
            <p:cNvPr id="8206" name="Text Box 36"/>
            <p:cNvSpPr txBox="1">
              <a:spLocks noChangeArrowheads="1"/>
            </p:cNvSpPr>
            <p:nvPr/>
          </p:nvSpPr>
          <p:spPr bwMode="auto">
            <a:xfrm>
              <a:off x="481" y="2876"/>
              <a:ext cx="1038" cy="100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Capa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Folha de rosto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Dedicatória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Agradecimentos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Resumo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Índice</a:t>
              </a:r>
            </a:p>
            <a:p>
              <a:endParaRPr lang="pt-BR" sz="1400" dirty="0">
                <a:latin typeface="Tahoma" pitchFamily="34" charset="0"/>
              </a:endParaRPr>
            </a:p>
          </p:txBody>
        </p:sp>
      </p:grpSp>
      <p:sp>
        <p:nvSpPr>
          <p:cNvPr id="8202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533400" y="1833563"/>
            <a:ext cx="4254500" cy="1981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pt-BR" sz="1400" b="1" dirty="0" smtClean="0">
                <a:solidFill>
                  <a:srgbClr val="FF0000"/>
                </a:solidFill>
              </a:rPr>
              <a:t>TRABALHO </a:t>
            </a:r>
            <a:r>
              <a:rPr lang="pt-BR" sz="1400" b="1" dirty="0">
                <a:solidFill>
                  <a:srgbClr val="FF0000"/>
                </a:solidFill>
              </a:rPr>
              <a:t>DE PESQUISA</a:t>
            </a:r>
            <a:endParaRPr lang="pt-BR" sz="1400" b="1" dirty="0"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Trabalho desenvolvido a partir de uma dúvida (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problema/hipótese)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que,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por meio de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métodos científicos, busca a sua solução. É organizado de acordo com uma estrutura convencional.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Esta estrutura é flexível podendo ser ampliada ou subdividida  em cada  parte.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33400" y="4041775"/>
            <a:ext cx="4254500" cy="2411561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</a:pPr>
            <a:endParaRPr lang="pt-BR" sz="1400" b="1" dirty="0" smtClean="0">
              <a:solidFill>
                <a:srgbClr val="FF0000"/>
              </a:solidFill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pt-BR" sz="1400" b="1" dirty="0" smtClean="0">
                <a:solidFill>
                  <a:srgbClr val="FF0000"/>
                </a:solidFill>
              </a:rPr>
              <a:t>TRABALHO </a:t>
            </a:r>
            <a:r>
              <a:rPr lang="pt-BR" sz="1400" b="1" dirty="0">
                <a:solidFill>
                  <a:srgbClr val="FF0000"/>
                </a:solidFill>
              </a:rPr>
              <a:t>DE ATUALIZAÇÃO</a:t>
            </a:r>
            <a:endParaRPr lang="pt-BR" sz="1400" b="1" dirty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Trabalho descritivo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para apresentar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informações recentes sobre determinado tema, oferecendo uma visão global e atualizada sobre a área em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questão.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Não tem uma estrutura convencional. É preparada em um plano ou esquema definido.</a:t>
            </a:r>
            <a:endParaRPr lang="pt-BR" sz="18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4687888" y="4611688"/>
            <a:ext cx="4013200" cy="1112837"/>
            <a:chOff x="2953" y="2905"/>
            <a:chExt cx="2528" cy="701"/>
          </a:xfrm>
        </p:grpSpPr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625" y="2905"/>
              <a:ext cx="1856" cy="62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pt-BR" sz="1600" b="1">
                  <a:solidFill>
                    <a:srgbClr val="000000"/>
                  </a:solidFill>
                </a:rPr>
                <a:t> </a:t>
              </a: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Introdução 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Objetivo 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Desenvolvimento do Tema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Recomendações/Conclusões</a:t>
              </a:r>
            </a:p>
          </p:txBody>
        </p:sp>
        <p:grpSp>
          <p:nvGrpSpPr>
            <p:cNvPr id="9231" name="Group 10"/>
            <p:cNvGrpSpPr>
              <a:grpSpLocks/>
            </p:cNvGrpSpPr>
            <p:nvPr/>
          </p:nvGrpSpPr>
          <p:grpSpPr bwMode="auto">
            <a:xfrm rot="-6459644">
              <a:off x="3059" y="3085"/>
              <a:ext cx="415" cy="627"/>
              <a:chOff x="2160" y="1605"/>
              <a:chExt cx="746" cy="1077"/>
            </a:xfrm>
          </p:grpSpPr>
          <p:sp>
            <p:nvSpPr>
              <p:cNvPr id="9232" name="Freeform 11"/>
              <p:cNvSpPr>
                <a:spLocks/>
              </p:cNvSpPr>
              <p:nvPr/>
            </p:nvSpPr>
            <p:spPr bwMode="auto">
              <a:xfrm>
                <a:off x="2166" y="1605"/>
                <a:ext cx="740" cy="1077"/>
              </a:xfrm>
              <a:custGeom>
                <a:avLst/>
                <a:gdLst>
                  <a:gd name="T0" fmla="*/ 347 w 1480"/>
                  <a:gd name="T1" fmla="*/ 0 h 2155"/>
                  <a:gd name="T2" fmla="*/ 314 w 1480"/>
                  <a:gd name="T3" fmla="*/ 17 h 2155"/>
                  <a:gd name="T4" fmla="*/ 278 w 1480"/>
                  <a:gd name="T5" fmla="*/ 41 h 2155"/>
                  <a:gd name="T6" fmla="*/ 244 w 1480"/>
                  <a:gd name="T7" fmla="*/ 70 h 2155"/>
                  <a:gd name="T8" fmla="*/ 208 w 1480"/>
                  <a:gd name="T9" fmla="*/ 104 h 2155"/>
                  <a:gd name="T10" fmla="*/ 173 w 1480"/>
                  <a:gd name="T11" fmla="*/ 143 h 2155"/>
                  <a:gd name="T12" fmla="*/ 137 w 1480"/>
                  <a:gd name="T13" fmla="*/ 193 h 2155"/>
                  <a:gd name="T14" fmla="*/ 108 w 1480"/>
                  <a:gd name="T15" fmla="*/ 240 h 2155"/>
                  <a:gd name="T16" fmla="*/ 87 w 1480"/>
                  <a:gd name="T17" fmla="*/ 293 h 2155"/>
                  <a:gd name="T18" fmla="*/ 75 w 1480"/>
                  <a:gd name="T19" fmla="*/ 345 h 2155"/>
                  <a:gd name="T20" fmla="*/ 75 w 1480"/>
                  <a:gd name="T21" fmla="*/ 380 h 2155"/>
                  <a:gd name="T22" fmla="*/ 79 w 1480"/>
                  <a:gd name="T23" fmla="*/ 408 h 2155"/>
                  <a:gd name="T24" fmla="*/ 0 w 1480"/>
                  <a:gd name="T25" fmla="*/ 419 h 2155"/>
                  <a:gd name="T26" fmla="*/ 45 w 1480"/>
                  <a:gd name="T27" fmla="*/ 451 h 2155"/>
                  <a:gd name="T28" fmla="*/ 90 w 1480"/>
                  <a:gd name="T29" fmla="*/ 492 h 2155"/>
                  <a:gd name="T30" fmla="*/ 116 w 1480"/>
                  <a:gd name="T31" fmla="*/ 538 h 2155"/>
                  <a:gd name="T32" fmla="*/ 146 w 1480"/>
                  <a:gd name="T33" fmla="*/ 514 h 2155"/>
                  <a:gd name="T34" fmla="*/ 179 w 1480"/>
                  <a:gd name="T35" fmla="*/ 463 h 2155"/>
                  <a:gd name="T36" fmla="*/ 210 w 1480"/>
                  <a:gd name="T37" fmla="*/ 431 h 2155"/>
                  <a:gd name="T38" fmla="*/ 160 w 1480"/>
                  <a:gd name="T39" fmla="*/ 418 h 2155"/>
                  <a:gd name="T40" fmla="*/ 154 w 1480"/>
                  <a:gd name="T41" fmla="*/ 372 h 2155"/>
                  <a:gd name="T42" fmla="*/ 160 w 1480"/>
                  <a:gd name="T43" fmla="*/ 321 h 2155"/>
                  <a:gd name="T44" fmla="*/ 173 w 1480"/>
                  <a:gd name="T45" fmla="*/ 267 h 2155"/>
                  <a:gd name="T46" fmla="*/ 199 w 1480"/>
                  <a:gd name="T47" fmla="*/ 201 h 2155"/>
                  <a:gd name="T48" fmla="*/ 231 w 1480"/>
                  <a:gd name="T49" fmla="*/ 147 h 2155"/>
                  <a:gd name="T50" fmla="*/ 246 w 1480"/>
                  <a:gd name="T51" fmla="*/ 121 h 2155"/>
                  <a:gd name="T52" fmla="*/ 262 w 1480"/>
                  <a:gd name="T53" fmla="*/ 101 h 2155"/>
                  <a:gd name="T54" fmla="*/ 287 w 1480"/>
                  <a:gd name="T55" fmla="*/ 70 h 2155"/>
                  <a:gd name="T56" fmla="*/ 305 w 1480"/>
                  <a:gd name="T57" fmla="*/ 51 h 2155"/>
                  <a:gd name="T58" fmla="*/ 324 w 1480"/>
                  <a:gd name="T59" fmla="*/ 34 h 2155"/>
                  <a:gd name="T60" fmla="*/ 346 w 1480"/>
                  <a:gd name="T61" fmla="*/ 16 h 2155"/>
                  <a:gd name="T62" fmla="*/ 370 w 1480"/>
                  <a:gd name="T63" fmla="*/ 0 h 21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80" h="2155">
                    <a:moveTo>
                      <a:pt x="1480" y="0"/>
                    </a:moveTo>
                    <a:lnTo>
                      <a:pt x="1385" y="0"/>
                    </a:lnTo>
                    <a:lnTo>
                      <a:pt x="1314" y="37"/>
                    </a:lnTo>
                    <a:lnTo>
                      <a:pt x="1256" y="68"/>
                    </a:lnTo>
                    <a:lnTo>
                      <a:pt x="1186" y="112"/>
                    </a:lnTo>
                    <a:lnTo>
                      <a:pt x="1109" y="167"/>
                    </a:lnTo>
                    <a:lnTo>
                      <a:pt x="1056" y="216"/>
                    </a:lnTo>
                    <a:lnTo>
                      <a:pt x="976" y="283"/>
                    </a:lnTo>
                    <a:lnTo>
                      <a:pt x="900" y="351"/>
                    </a:lnTo>
                    <a:lnTo>
                      <a:pt x="831" y="419"/>
                    </a:lnTo>
                    <a:lnTo>
                      <a:pt x="748" y="507"/>
                    </a:lnTo>
                    <a:lnTo>
                      <a:pt x="692" y="574"/>
                    </a:lnTo>
                    <a:lnTo>
                      <a:pt x="623" y="669"/>
                    </a:lnTo>
                    <a:lnTo>
                      <a:pt x="547" y="774"/>
                    </a:lnTo>
                    <a:lnTo>
                      <a:pt x="478" y="880"/>
                    </a:lnTo>
                    <a:lnTo>
                      <a:pt x="430" y="960"/>
                    </a:lnTo>
                    <a:lnTo>
                      <a:pt x="381" y="1075"/>
                    </a:lnTo>
                    <a:lnTo>
                      <a:pt x="347" y="1172"/>
                    </a:lnTo>
                    <a:lnTo>
                      <a:pt x="320" y="1274"/>
                    </a:lnTo>
                    <a:lnTo>
                      <a:pt x="299" y="1381"/>
                    </a:lnTo>
                    <a:lnTo>
                      <a:pt x="296" y="1444"/>
                    </a:lnTo>
                    <a:lnTo>
                      <a:pt x="299" y="1520"/>
                    </a:lnTo>
                    <a:lnTo>
                      <a:pt x="306" y="1578"/>
                    </a:lnTo>
                    <a:lnTo>
                      <a:pt x="313" y="1634"/>
                    </a:lnTo>
                    <a:lnTo>
                      <a:pt x="326" y="1679"/>
                    </a:lnTo>
                    <a:lnTo>
                      <a:pt x="0" y="1679"/>
                    </a:lnTo>
                    <a:lnTo>
                      <a:pt x="83" y="1735"/>
                    </a:lnTo>
                    <a:lnTo>
                      <a:pt x="178" y="1807"/>
                    </a:lnTo>
                    <a:lnTo>
                      <a:pt x="272" y="1881"/>
                    </a:lnTo>
                    <a:lnTo>
                      <a:pt x="360" y="1970"/>
                    </a:lnTo>
                    <a:lnTo>
                      <a:pt x="410" y="2036"/>
                    </a:lnTo>
                    <a:lnTo>
                      <a:pt x="461" y="2155"/>
                    </a:lnTo>
                    <a:lnTo>
                      <a:pt x="534" y="2154"/>
                    </a:lnTo>
                    <a:lnTo>
                      <a:pt x="581" y="2058"/>
                    </a:lnTo>
                    <a:lnTo>
                      <a:pt x="636" y="1957"/>
                    </a:lnTo>
                    <a:lnTo>
                      <a:pt x="714" y="1855"/>
                    </a:lnTo>
                    <a:lnTo>
                      <a:pt x="790" y="1774"/>
                    </a:lnTo>
                    <a:lnTo>
                      <a:pt x="838" y="1726"/>
                    </a:lnTo>
                    <a:lnTo>
                      <a:pt x="917" y="1675"/>
                    </a:lnTo>
                    <a:lnTo>
                      <a:pt x="640" y="1675"/>
                    </a:lnTo>
                    <a:lnTo>
                      <a:pt x="623" y="1578"/>
                    </a:lnTo>
                    <a:lnTo>
                      <a:pt x="616" y="1490"/>
                    </a:lnTo>
                    <a:lnTo>
                      <a:pt x="623" y="1388"/>
                    </a:lnTo>
                    <a:lnTo>
                      <a:pt x="637" y="1287"/>
                    </a:lnTo>
                    <a:lnTo>
                      <a:pt x="665" y="1172"/>
                    </a:lnTo>
                    <a:lnTo>
                      <a:pt x="692" y="1069"/>
                    </a:lnTo>
                    <a:lnTo>
                      <a:pt x="744" y="924"/>
                    </a:lnTo>
                    <a:lnTo>
                      <a:pt x="796" y="805"/>
                    </a:lnTo>
                    <a:lnTo>
                      <a:pt x="852" y="700"/>
                    </a:lnTo>
                    <a:lnTo>
                      <a:pt x="921" y="588"/>
                    </a:lnTo>
                    <a:lnTo>
                      <a:pt x="954" y="536"/>
                    </a:lnTo>
                    <a:lnTo>
                      <a:pt x="983" y="487"/>
                    </a:lnTo>
                    <a:lnTo>
                      <a:pt x="1014" y="445"/>
                    </a:lnTo>
                    <a:lnTo>
                      <a:pt x="1045" y="405"/>
                    </a:lnTo>
                    <a:lnTo>
                      <a:pt x="1101" y="331"/>
                    </a:lnTo>
                    <a:lnTo>
                      <a:pt x="1146" y="281"/>
                    </a:lnTo>
                    <a:lnTo>
                      <a:pt x="1182" y="242"/>
                    </a:lnTo>
                    <a:lnTo>
                      <a:pt x="1220" y="204"/>
                    </a:lnTo>
                    <a:lnTo>
                      <a:pt x="1259" y="168"/>
                    </a:lnTo>
                    <a:lnTo>
                      <a:pt x="1293" y="137"/>
                    </a:lnTo>
                    <a:lnTo>
                      <a:pt x="1334" y="101"/>
                    </a:lnTo>
                    <a:lnTo>
                      <a:pt x="1384" y="65"/>
                    </a:lnTo>
                    <a:lnTo>
                      <a:pt x="1431" y="30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3" name="Freeform 12"/>
              <p:cNvSpPr>
                <a:spLocks/>
              </p:cNvSpPr>
              <p:nvPr/>
            </p:nvSpPr>
            <p:spPr bwMode="auto">
              <a:xfrm>
                <a:off x="2160" y="1605"/>
                <a:ext cx="701" cy="1077"/>
              </a:xfrm>
              <a:custGeom>
                <a:avLst/>
                <a:gdLst>
                  <a:gd name="T0" fmla="*/ 351 w 1402"/>
                  <a:gd name="T1" fmla="*/ 0 h 2154"/>
                  <a:gd name="T2" fmla="*/ 331 w 1402"/>
                  <a:gd name="T3" fmla="*/ 8 h 2154"/>
                  <a:gd name="T4" fmla="*/ 315 w 1402"/>
                  <a:gd name="T5" fmla="*/ 14 h 2154"/>
                  <a:gd name="T6" fmla="*/ 302 w 1402"/>
                  <a:gd name="T7" fmla="*/ 21 h 2154"/>
                  <a:gd name="T8" fmla="*/ 287 w 1402"/>
                  <a:gd name="T9" fmla="*/ 29 h 2154"/>
                  <a:gd name="T10" fmla="*/ 266 w 1402"/>
                  <a:gd name="T11" fmla="*/ 41 h 2154"/>
                  <a:gd name="T12" fmla="*/ 247 w 1402"/>
                  <a:gd name="T13" fmla="*/ 55 h 2154"/>
                  <a:gd name="T14" fmla="*/ 227 w 1402"/>
                  <a:gd name="T15" fmla="*/ 71 h 2154"/>
                  <a:gd name="T16" fmla="*/ 209 w 1402"/>
                  <a:gd name="T17" fmla="*/ 88 h 2154"/>
                  <a:gd name="T18" fmla="*/ 192 w 1402"/>
                  <a:gd name="T19" fmla="*/ 105 h 2154"/>
                  <a:gd name="T20" fmla="*/ 171 w 1402"/>
                  <a:gd name="T21" fmla="*/ 128 h 2154"/>
                  <a:gd name="T22" fmla="*/ 158 w 1402"/>
                  <a:gd name="T23" fmla="*/ 144 h 2154"/>
                  <a:gd name="T24" fmla="*/ 141 w 1402"/>
                  <a:gd name="T25" fmla="*/ 168 h 2154"/>
                  <a:gd name="T26" fmla="*/ 122 w 1402"/>
                  <a:gd name="T27" fmla="*/ 194 h 2154"/>
                  <a:gd name="T28" fmla="*/ 105 w 1402"/>
                  <a:gd name="T29" fmla="*/ 221 h 2154"/>
                  <a:gd name="T30" fmla="*/ 93 w 1402"/>
                  <a:gd name="T31" fmla="*/ 241 h 2154"/>
                  <a:gd name="T32" fmla="*/ 82 w 1402"/>
                  <a:gd name="T33" fmla="*/ 270 h 2154"/>
                  <a:gd name="T34" fmla="*/ 73 w 1402"/>
                  <a:gd name="T35" fmla="*/ 294 h 2154"/>
                  <a:gd name="T36" fmla="*/ 66 w 1402"/>
                  <a:gd name="T37" fmla="*/ 319 h 2154"/>
                  <a:gd name="T38" fmla="*/ 61 w 1402"/>
                  <a:gd name="T39" fmla="*/ 346 h 2154"/>
                  <a:gd name="T40" fmla="*/ 60 w 1402"/>
                  <a:gd name="T41" fmla="*/ 362 h 2154"/>
                  <a:gd name="T42" fmla="*/ 61 w 1402"/>
                  <a:gd name="T43" fmla="*/ 381 h 2154"/>
                  <a:gd name="T44" fmla="*/ 63 w 1402"/>
                  <a:gd name="T45" fmla="*/ 395 h 2154"/>
                  <a:gd name="T46" fmla="*/ 65 w 1402"/>
                  <a:gd name="T47" fmla="*/ 409 h 2154"/>
                  <a:gd name="T48" fmla="*/ 68 w 1402"/>
                  <a:gd name="T49" fmla="*/ 420 h 2154"/>
                  <a:gd name="T50" fmla="*/ 0 w 1402"/>
                  <a:gd name="T51" fmla="*/ 420 h 2154"/>
                  <a:gd name="T52" fmla="*/ 22 w 1402"/>
                  <a:gd name="T53" fmla="*/ 436 h 2154"/>
                  <a:gd name="T54" fmla="*/ 41 w 1402"/>
                  <a:gd name="T55" fmla="*/ 451 h 2154"/>
                  <a:gd name="T56" fmla="*/ 66 w 1402"/>
                  <a:gd name="T57" fmla="*/ 471 h 2154"/>
                  <a:gd name="T58" fmla="*/ 87 w 1402"/>
                  <a:gd name="T59" fmla="*/ 493 h 2154"/>
                  <a:gd name="T60" fmla="*/ 103 w 1402"/>
                  <a:gd name="T61" fmla="*/ 513 h 2154"/>
                  <a:gd name="T62" fmla="*/ 119 w 1402"/>
                  <a:gd name="T63" fmla="*/ 539 h 2154"/>
                  <a:gd name="T64" fmla="*/ 131 w 1402"/>
                  <a:gd name="T65" fmla="*/ 515 h 2154"/>
                  <a:gd name="T66" fmla="*/ 144 w 1402"/>
                  <a:gd name="T67" fmla="*/ 490 h 2154"/>
                  <a:gd name="T68" fmla="*/ 163 w 1402"/>
                  <a:gd name="T69" fmla="*/ 465 h 2154"/>
                  <a:gd name="T70" fmla="*/ 182 w 1402"/>
                  <a:gd name="T71" fmla="*/ 444 h 2154"/>
                  <a:gd name="T72" fmla="*/ 193 w 1402"/>
                  <a:gd name="T73" fmla="*/ 432 h 2154"/>
                  <a:gd name="T74" fmla="*/ 213 w 1402"/>
                  <a:gd name="T75" fmla="*/ 420 h 2154"/>
                  <a:gd name="T76" fmla="*/ 145 w 1402"/>
                  <a:gd name="T77" fmla="*/ 420 h 2154"/>
                  <a:gd name="T78" fmla="*/ 141 w 1402"/>
                  <a:gd name="T79" fmla="*/ 395 h 2154"/>
                  <a:gd name="T80" fmla="*/ 139 w 1402"/>
                  <a:gd name="T81" fmla="*/ 373 h 2154"/>
                  <a:gd name="T82" fmla="*/ 141 w 1402"/>
                  <a:gd name="T83" fmla="*/ 348 h 2154"/>
                  <a:gd name="T84" fmla="*/ 144 w 1402"/>
                  <a:gd name="T85" fmla="*/ 322 h 2154"/>
                  <a:gd name="T86" fmla="*/ 151 w 1402"/>
                  <a:gd name="T87" fmla="*/ 294 h 2154"/>
                  <a:gd name="T88" fmla="*/ 158 w 1402"/>
                  <a:gd name="T89" fmla="*/ 268 h 2154"/>
                  <a:gd name="T90" fmla="*/ 170 w 1402"/>
                  <a:gd name="T91" fmla="*/ 231 h 2154"/>
                  <a:gd name="T92" fmla="*/ 183 w 1402"/>
                  <a:gd name="T93" fmla="*/ 202 h 2154"/>
                  <a:gd name="T94" fmla="*/ 197 w 1402"/>
                  <a:gd name="T95" fmla="*/ 176 h 2154"/>
                  <a:gd name="T96" fmla="*/ 214 w 1402"/>
                  <a:gd name="T97" fmla="*/ 148 h 2154"/>
                  <a:gd name="T98" fmla="*/ 222 w 1402"/>
                  <a:gd name="T99" fmla="*/ 135 h 2154"/>
                  <a:gd name="T100" fmla="*/ 229 w 1402"/>
                  <a:gd name="T101" fmla="*/ 122 h 2154"/>
                  <a:gd name="T102" fmla="*/ 236 w 1402"/>
                  <a:gd name="T103" fmla="*/ 112 h 2154"/>
                  <a:gd name="T104" fmla="*/ 244 w 1402"/>
                  <a:gd name="T105" fmla="*/ 102 h 2154"/>
                  <a:gd name="T106" fmla="*/ 258 w 1402"/>
                  <a:gd name="T107" fmla="*/ 83 h 2154"/>
                  <a:gd name="T108" fmla="*/ 269 w 1402"/>
                  <a:gd name="T109" fmla="*/ 71 h 2154"/>
                  <a:gd name="T110" fmla="*/ 278 w 1402"/>
                  <a:gd name="T111" fmla="*/ 61 h 2154"/>
                  <a:gd name="T112" fmla="*/ 287 w 1402"/>
                  <a:gd name="T113" fmla="*/ 52 h 2154"/>
                  <a:gd name="T114" fmla="*/ 297 w 1402"/>
                  <a:gd name="T115" fmla="*/ 43 h 2154"/>
                  <a:gd name="T116" fmla="*/ 305 w 1402"/>
                  <a:gd name="T117" fmla="*/ 35 h 2154"/>
                  <a:gd name="T118" fmla="*/ 315 w 1402"/>
                  <a:gd name="T119" fmla="*/ 26 h 2154"/>
                  <a:gd name="T120" fmla="*/ 327 w 1402"/>
                  <a:gd name="T121" fmla="*/ 17 h 2154"/>
                  <a:gd name="T122" fmla="*/ 339 w 1402"/>
                  <a:gd name="T123" fmla="*/ 8 h 2154"/>
                  <a:gd name="T124" fmla="*/ 351 w 1402"/>
                  <a:gd name="T125" fmla="*/ 0 h 215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402" h="2154">
                    <a:moveTo>
                      <a:pt x="1402" y="0"/>
                    </a:moveTo>
                    <a:lnTo>
                      <a:pt x="1322" y="29"/>
                    </a:lnTo>
                    <a:lnTo>
                      <a:pt x="1259" y="55"/>
                    </a:lnTo>
                    <a:lnTo>
                      <a:pt x="1206" y="82"/>
                    </a:lnTo>
                    <a:lnTo>
                      <a:pt x="1145" y="116"/>
                    </a:lnTo>
                    <a:lnTo>
                      <a:pt x="1061" y="164"/>
                    </a:lnTo>
                    <a:lnTo>
                      <a:pt x="986" y="218"/>
                    </a:lnTo>
                    <a:lnTo>
                      <a:pt x="908" y="284"/>
                    </a:lnTo>
                    <a:lnTo>
                      <a:pt x="833" y="352"/>
                    </a:lnTo>
                    <a:lnTo>
                      <a:pt x="765" y="420"/>
                    </a:lnTo>
                    <a:lnTo>
                      <a:pt x="684" y="509"/>
                    </a:lnTo>
                    <a:lnTo>
                      <a:pt x="629" y="575"/>
                    </a:lnTo>
                    <a:lnTo>
                      <a:pt x="562" y="670"/>
                    </a:lnTo>
                    <a:lnTo>
                      <a:pt x="487" y="776"/>
                    </a:lnTo>
                    <a:lnTo>
                      <a:pt x="419" y="881"/>
                    </a:lnTo>
                    <a:lnTo>
                      <a:pt x="371" y="961"/>
                    </a:lnTo>
                    <a:lnTo>
                      <a:pt x="325" y="1077"/>
                    </a:lnTo>
                    <a:lnTo>
                      <a:pt x="291" y="1173"/>
                    </a:lnTo>
                    <a:lnTo>
                      <a:pt x="264" y="1275"/>
                    </a:lnTo>
                    <a:lnTo>
                      <a:pt x="243" y="1382"/>
                    </a:lnTo>
                    <a:lnTo>
                      <a:pt x="240" y="1446"/>
                    </a:lnTo>
                    <a:lnTo>
                      <a:pt x="243" y="1522"/>
                    </a:lnTo>
                    <a:lnTo>
                      <a:pt x="250" y="1579"/>
                    </a:lnTo>
                    <a:lnTo>
                      <a:pt x="257" y="1635"/>
                    </a:lnTo>
                    <a:lnTo>
                      <a:pt x="271" y="1680"/>
                    </a:lnTo>
                    <a:lnTo>
                      <a:pt x="0" y="1680"/>
                    </a:lnTo>
                    <a:lnTo>
                      <a:pt x="85" y="1741"/>
                    </a:lnTo>
                    <a:lnTo>
                      <a:pt x="163" y="1802"/>
                    </a:lnTo>
                    <a:lnTo>
                      <a:pt x="264" y="1884"/>
                    </a:lnTo>
                    <a:lnTo>
                      <a:pt x="345" y="1972"/>
                    </a:lnTo>
                    <a:lnTo>
                      <a:pt x="412" y="2052"/>
                    </a:lnTo>
                    <a:lnTo>
                      <a:pt x="473" y="2154"/>
                    </a:lnTo>
                    <a:lnTo>
                      <a:pt x="521" y="2059"/>
                    </a:lnTo>
                    <a:lnTo>
                      <a:pt x="576" y="1960"/>
                    </a:lnTo>
                    <a:lnTo>
                      <a:pt x="650" y="1857"/>
                    </a:lnTo>
                    <a:lnTo>
                      <a:pt x="725" y="1775"/>
                    </a:lnTo>
                    <a:lnTo>
                      <a:pt x="772" y="1728"/>
                    </a:lnTo>
                    <a:lnTo>
                      <a:pt x="850" y="1677"/>
                    </a:lnTo>
                    <a:lnTo>
                      <a:pt x="578" y="1677"/>
                    </a:lnTo>
                    <a:lnTo>
                      <a:pt x="562" y="1579"/>
                    </a:lnTo>
                    <a:lnTo>
                      <a:pt x="555" y="1491"/>
                    </a:lnTo>
                    <a:lnTo>
                      <a:pt x="562" y="1389"/>
                    </a:lnTo>
                    <a:lnTo>
                      <a:pt x="575" y="1288"/>
                    </a:lnTo>
                    <a:lnTo>
                      <a:pt x="602" y="1173"/>
                    </a:lnTo>
                    <a:lnTo>
                      <a:pt x="629" y="1070"/>
                    </a:lnTo>
                    <a:lnTo>
                      <a:pt x="680" y="924"/>
                    </a:lnTo>
                    <a:lnTo>
                      <a:pt x="731" y="806"/>
                    </a:lnTo>
                    <a:lnTo>
                      <a:pt x="786" y="701"/>
                    </a:lnTo>
                    <a:lnTo>
                      <a:pt x="854" y="589"/>
                    </a:lnTo>
                    <a:lnTo>
                      <a:pt x="885" y="537"/>
                    </a:lnTo>
                    <a:lnTo>
                      <a:pt x="915" y="488"/>
                    </a:lnTo>
                    <a:lnTo>
                      <a:pt x="944" y="446"/>
                    </a:lnTo>
                    <a:lnTo>
                      <a:pt x="976" y="407"/>
                    </a:lnTo>
                    <a:lnTo>
                      <a:pt x="1030" y="332"/>
                    </a:lnTo>
                    <a:lnTo>
                      <a:pt x="1074" y="282"/>
                    </a:lnTo>
                    <a:lnTo>
                      <a:pt x="1111" y="244"/>
                    </a:lnTo>
                    <a:lnTo>
                      <a:pt x="1148" y="205"/>
                    </a:lnTo>
                    <a:lnTo>
                      <a:pt x="1186" y="169"/>
                    </a:lnTo>
                    <a:lnTo>
                      <a:pt x="1219" y="138"/>
                    </a:lnTo>
                    <a:lnTo>
                      <a:pt x="1259" y="102"/>
                    </a:lnTo>
                    <a:lnTo>
                      <a:pt x="1308" y="66"/>
                    </a:lnTo>
                    <a:lnTo>
                      <a:pt x="1353" y="31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81942" name="Group 22"/>
          <p:cNvGrpSpPr>
            <a:grpSpLocks/>
          </p:cNvGrpSpPr>
          <p:nvPr/>
        </p:nvGrpSpPr>
        <p:grpSpPr bwMode="auto">
          <a:xfrm>
            <a:off x="4635500" y="1935163"/>
            <a:ext cx="3440113" cy="1516062"/>
            <a:chOff x="2920" y="1219"/>
            <a:chExt cx="2167" cy="955"/>
          </a:xfrm>
        </p:grpSpPr>
        <p:sp>
          <p:nvSpPr>
            <p:cNvPr id="9226" name="Text Box 7"/>
            <p:cNvSpPr txBox="1">
              <a:spLocks noChangeArrowheads="1"/>
            </p:cNvSpPr>
            <p:nvPr/>
          </p:nvSpPr>
          <p:spPr bwMode="auto">
            <a:xfrm>
              <a:off x="3614" y="1284"/>
              <a:ext cx="1473" cy="89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pt-BR" sz="1600" b="1">
                  <a:solidFill>
                    <a:srgbClr val="000000"/>
                  </a:solidFill>
                </a:rPr>
                <a:t> </a:t>
              </a: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Introdução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Objetivo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Métodos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Resultados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Discussão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Conclusões</a:t>
              </a:r>
            </a:p>
          </p:txBody>
        </p:sp>
        <p:grpSp>
          <p:nvGrpSpPr>
            <p:cNvPr id="9227" name="Group 13"/>
            <p:cNvGrpSpPr>
              <a:grpSpLocks/>
            </p:cNvGrpSpPr>
            <p:nvPr/>
          </p:nvGrpSpPr>
          <p:grpSpPr bwMode="auto">
            <a:xfrm rot="-6419560">
              <a:off x="2995" y="1144"/>
              <a:ext cx="438" cy="587"/>
              <a:chOff x="2979" y="1605"/>
              <a:chExt cx="621" cy="1109"/>
            </a:xfrm>
          </p:grpSpPr>
          <p:sp>
            <p:nvSpPr>
              <p:cNvPr id="9228" name="Freeform 14"/>
              <p:cNvSpPr>
                <a:spLocks/>
              </p:cNvSpPr>
              <p:nvPr/>
            </p:nvSpPr>
            <p:spPr bwMode="auto">
              <a:xfrm>
                <a:off x="2979" y="1605"/>
                <a:ext cx="602" cy="1109"/>
              </a:xfrm>
              <a:custGeom>
                <a:avLst/>
                <a:gdLst>
                  <a:gd name="T0" fmla="*/ 261 w 1204"/>
                  <a:gd name="T1" fmla="*/ 1 h 2220"/>
                  <a:gd name="T2" fmla="*/ 281 w 1204"/>
                  <a:gd name="T3" fmla="*/ 38 h 2220"/>
                  <a:gd name="T4" fmla="*/ 289 w 1204"/>
                  <a:gd name="T5" fmla="*/ 64 h 2220"/>
                  <a:gd name="T6" fmla="*/ 296 w 1204"/>
                  <a:gd name="T7" fmla="*/ 93 h 2220"/>
                  <a:gd name="T8" fmla="*/ 299 w 1204"/>
                  <a:gd name="T9" fmla="*/ 123 h 2220"/>
                  <a:gd name="T10" fmla="*/ 301 w 1204"/>
                  <a:gd name="T11" fmla="*/ 156 h 2220"/>
                  <a:gd name="T12" fmla="*/ 300 w 1204"/>
                  <a:gd name="T13" fmla="*/ 195 h 2220"/>
                  <a:gd name="T14" fmla="*/ 295 w 1204"/>
                  <a:gd name="T15" fmla="*/ 246 h 2220"/>
                  <a:gd name="T16" fmla="*/ 286 w 1204"/>
                  <a:gd name="T17" fmla="*/ 291 h 2220"/>
                  <a:gd name="T18" fmla="*/ 275 w 1204"/>
                  <a:gd name="T19" fmla="*/ 330 h 2220"/>
                  <a:gd name="T20" fmla="*/ 259 w 1204"/>
                  <a:gd name="T21" fmla="*/ 371 h 2220"/>
                  <a:gd name="T22" fmla="*/ 242 w 1204"/>
                  <a:gd name="T23" fmla="*/ 406 h 2220"/>
                  <a:gd name="T24" fmla="*/ 219 w 1204"/>
                  <a:gd name="T25" fmla="*/ 437 h 2220"/>
                  <a:gd name="T26" fmla="*/ 190 w 1204"/>
                  <a:gd name="T27" fmla="*/ 466 h 2220"/>
                  <a:gd name="T28" fmla="*/ 160 w 1204"/>
                  <a:gd name="T29" fmla="*/ 488 h 2220"/>
                  <a:gd name="T30" fmla="*/ 141 w 1204"/>
                  <a:gd name="T31" fmla="*/ 499 h 2220"/>
                  <a:gd name="T32" fmla="*/ 179 w 1204"/>
                  <a:gd name="T33" fmla="*/ 554 h 2220"/>
                  <a:gd name="T34" fmla="*/ 150 w 1204"/>
                  <a:gd name="T35" fmla="*/ 546 h 2220"/>
                  <a:gd name="T36" fmla="*/ 121 w 1204"/>
                  <a:gd name="T37" fmla="*/ 541 h 2220"/>
                  <a:gd name="T38" fmla="*/ 93 w 1204"/>
                  <a:gd name="T39" fmla="*/ 539 h 2220"/>
                  <a:gd name="T40" fmla="*/ 63 w 1204"/>
                  <a:gd name="T41" fmla="*/ 539 h 2220"/>
                  <a:gd name="T42" fmla="*/ 22 w 1204"/>
                  <a:gd name="T43" fmla="*/ 548 h 2220"/>
                  <a:gd name="T44" fmla="*/ 8 w 1204"/>
                  <a:gd name="T45" fmla="*/ 536 h 2220"/>
                  <a:gd name="T46" fmla="*/ 22 w 1204"/>
                  <a:gd name="T47" fmla="*/ 509 h 2220"/>
                  <a:gd name="T48" fmla="*/ 30 w 1204"/>
                  <a:gd name="T49" fmla="*/ 487 h 2220"/>
                  <a:gd name="T50" fmla="*/ 34 w 1204"/>
                  <a:gd name="T51" fmla="*/ 465 h 2220"/>
                  <a:gd name="T52" fmla="*/ 36 w 1204"/>
                  <a:gd name="T53" fmla="*/ 441 h 2220"/>
                  <a:gd name="T54" fmla="*/ 34 w 1204"/>
                  <a:gd name="T55" fmla="*/ 414 h 2220"/>
                  <a:gd name="T56" fmla="*/ 51 w 1204"/>
                  <a:gd name="T57" fmla="*/ 394 h 2220"/>
                  <a:gd name="T58" fmla="*/ 98 w 1204"/>
                  <a:gd name="T59" fmla="*/ 439 h 2220"/>
                  <a:gd name="T60" fmla="*/ 133 w 1204"/>
                  <a:gd name="T61" fmla="*/ 411 h 2220"/>
                  <a:gd name="T62" fmla="*/ 162 w 1204"/>
                  <a:gd name="T63" fmla="*/ 381 h 2220"/>
                  <a:gd name="T64" fmla="*/ 186 w 1204"/>
                  <a:gd name="T65" fmla="*/ 354 h 2220"/>
                  <a:gd name="T66" fmla="*/ 210 w 1204"/>
                  <a:gd name="T67" fmla="*/ 319 h 2220"/>
                  <a:gd name="T68" fmla="*/ 227 w 1204"/>
                  <a:gd name="T69" fmla="*/ 285 h 2220"/>
                  <a:gd name="T70" fmla="*/ 241 w 1204"/>
                  <a:gd name="T71" fmla="*/ 252 h 2220"/>
                  <a:gd name="T72" fmla="*/ 252 w 1204"/>
                  <a:gd name="T73" fmla="*/ 211 h 2220"/>
                  <a:gd name="T74" fmla="*/ 261 w 1204"/>
                  <a:gd name="T75" fmla="*/ 171 h 2220"/>
                  <a:gd name="T76" fmla="*/ 269 w 1204"/>
                  <a:gd name="T77" fmla="*/ 124 h 2220"/>
                  <a:gd name="T78" fmla="*/ 271 w 1204"/>
                  <a:gd name="T79" fmla="*/ 87 h 2220"/>
                  <a:gd name="T80" fmla="*/ 268 w 1204"/>
                  <a:gd name="T81" fmla="*/ 60 h 2220"/>
                  <a:gd name="T82" fmla="*/ 263 w 1204"/>
                  <a:gd name="T83" fmla="*/ 37 h 22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204" h="2220">
                    <a:moveTo>
                      <a:pt x="999" y="0"/>
                    </a:moveTo>
                    <a:lnTo>
                      <a:pt x="1044" y="4"/>
                    </a:lnTo>
                    <a:lnTo>
                      <a:pt x="1095" y="95"/>
                    </a:lnTo>
                    <a:lnTo>
                      <a:pt x="1122" y="153"/>
                    </a:lnTo>
                    <a:lnTo>
                      <a:pt x="1139" y="210"/>
                    </a:lnTo>
                    <a:lnTo>
                      <a:pt x="1156" y="257"/>
                    </a:lnTo>
                    <a:lnTo>
                      <a:pt x="1170" y="318"/>
                    </a:lnTo>
                    <a:lnTo>
                      <a:pt x="1183" y="373"/>
                    </a:lnTo>
                    <a:lnTo>
                      <a:pt x="1189" y="439"/>
                    </a:lnTo>
                    <a:lnTo>
                      <a:pt x="1196" y="493"/>
                    </a:lnTo>
                    <a:lnTo>
                      <a:pt x="1202" y="548"/>
                    </a:lnTo>
                    <a:lnTo>
                      <a:pt x="1204" y="624"/>
                    </a:lnTo>
                    <a:lnTo>
                      <a:pt x="1202" y="696"/>
                    </a:lnTo>
                    <a:lnTo>
                      <a:pt x="1199" y="780"/>
                    </a:lnTo>
                    <a:lnTo>
                      <a:pt x="1192" y="893"/>
                    </a:lnTo>
                    <a:lnTo>
                      <a:pt x="1180" y="984"/>
                    </a:lnTo>
                    <a:lnTo>
                      <a:pt x="1165" y="1057"/>
                    </a:lnTo>
                    <a:lnTo>
                      <a:pt x="1142" y="1165"/>
                    </a:lnTo>
                    <a:lnTo>
                      <a:pt x="1123" y="1245"/>
                    </a:lnTo>
                    <a:lnTo>
                      <a:pt x="1097" y="1323"/>
                    </a:lnTo>
                    <a:lnTo>
                      <a:pt x="1070" y="1405"/>
                    </a:lnTo>
                    <a:lnTo>
                      <a:pt x="1035" y="1485"/>
                    </a:lnTo>
                    <a:lnTo>
                      <a:pt x="1003" y="1557"/>
                    </a:lnTo>
                    <a:lnTo>
                      <a:pt x="965" y="1626"/>
                    </a:lnTo>
                    <a:lnTo>
                      <a:pt x="919" y="1688"/>
                    </a:lnTo>
                    <a:lnTo>
                      <a:pt x="875" y="1750"/>
                    </a:lnTo>
                    <a:lnTo>
                      <a:pt x="822" y="1811"/>
                    </a:lnTo>
                    <a:lnTo>
                      <a:pt x="757" y="1868"/>
                    </a:lnTo>
                    <a:lnTo>
                      <a:pt x="704" y="1910"/>
                    </a:lnTo>
                    <a:lnTo>
                      <a:pt x="639" y="1953"/>
                    </a:lnTo>
                    <a:lnTo>
                      <a:pt x="590" y="1984"/>
                    </a:lnTo>
                    <a:lnTo>
                      <a:pt x="564" y="1997"/>
                    </a:lnTo>
                    <a:lnTo>
                      <a:pt x="771" y="2220"/>
                    </a:lnTo>
                    <a:lnTo>
                      <a:pt x="713" y="2220"/>
                    </a:lnTo>
                    <a:lnTo>
                      <a:pt x="654" y="2202"/>
                    </a:lnTo>
                    <a:lnTo>
                      <a:pt x="600" y="2187"/>
                    </a:lnTo>
                    <a:lnTo>
                      <a:pt x="545" y="2177"/>
                    </a:lnTo>
                    <a:lnTo>
                      <a:pt x="484" y="2167"/>
                    </a:lnTo>
                    <a:lnTo>
                      <a:pt x="421" y="2162"/>
                    </a:lnTo>
                    <a:lnTo>
                      <a:pt x="369" y="2158"/>
                    </a:lnTo>
                    <a:lnTo>
                      <a:pt x="307" y="2159"/>
                    </a:lnTo>
                    <a:lnTo>
                      <a:pt x="249" y="2160"/>
                    </a:lnTo>
                    <a:lnTo>
                      <a:pt x="172" y="2168"/>
                    </a:lnTo>
                    <a:lnTo>
                      <a:pt x="87" y="2193"/>
                    </a:lnTo>
                    <a:lnTo>
                      <a:pt x="0" y="2194"/>
                    </a:lnTo>
                    <a:lnTo>
                      <a:pt x="31" y="2145"/>
                    </a:lnTo>
                    <a:lnTo>
                      <a:pt x="57" y="2096"/>
                    </a:lnTo>
                    <a:lnTo>
                      <a:pt x="85" y="2038"/>
                    </a:lnTo>
                    <a:lnTo>
                      <a:pt x="107" y="1984"/>
                    </a:lnTo>
                    <a:lnTo>
                      <a:pt x="117" y="1949"/>
                    </a:lnTo>
                    <a:lnTo>
                      <a:pt x="125" y="1915"/>
                    </a:lnTo>
                    <a:lnTo>
                      <a:pt x="135" y="1862"/>
                    </a:lnTo>
                    <a:lnTo>
                      <a:pt x="139" y="1812"/>
                    </a:lnTo>
                    <a:lnTo>
                      <a:pt x="142" y="1767"/>
                    </a:lnTo>
                    <a:lnTo>
                      <a:pt x="137" y="1714"/>
                    </a:lnTo>
                    <a:lnTo>
                      <a:pt x="135" y="1660"/>
                    </a:lnTo>
                    <a:lnTo>
                      <a:pt x="119" y="1578"/>
                    </a:lnTo>
                    <a:lnTo>
                      <a:pt x="203" y="1578"/>
                    </a:lnTo>
                    <a:lnTo>
                      <a:pt x="365" y="1776"/>
                    </a:lnTo>
                    <a:lnTo>
                      <a:pt x="392" y="1760"/>
                    </a:lnTo>
                    <a:lnTo>
                      <a:pt x="468" y="1699"/>
                    </a:lnTo>
                    <a:lnTo>
                      <a:pt x="529" y="1646"/>
                    </a:lnTo>
                    <a:lnTo>
                      <a:pt x="606" y="1575"/>
                    </a:lnTo>
                    <a:lnTo>
                      <a:pt x="647" y="1526"/>
                    </a:lnTo>
                    <a:lnTo>
                      <a:pt x="688" y="1483"/>
                    </a:lnTo>
                    <a:lnTo>
                      <a:pt x="742" y="1418"/>
                    </a:lnTo>
                    <a:lnTo>
                      <a:pt x="790" y="1354"/>
                    </a:lnTo>
                    <a:lnTo>
                      <a:pt x="837" y="1280"/>
                    </a:lnTo>
                    <a:lnTo>
                      <a:pt x="873" y="1214"/>
                    </a:lnTo>
                    <a:lnTo>
                      <a:pt x="907" y="1141"/>
                    </a:lnTo>
                    <a:lnTo>
                      <a:pt x="943" y="1066"/>
                    </a:lnTo>
                    <a:lnTo>
                      <a:pt x="964" y="1008"/>
                    </a:lnTo>
                    <a:lnTo>
                      <a:pt x="988" y="927"/>
                    </a:lnTo>
                    <a:lnTo>
                      <a:pt x="1008" y="846"/>
                    </a:lnTo>
                    <a:lnTo>
                      <a:pt x="1026" y="770"/>
                    </a:lnTo>
                    <a:lnTo>
                      <a:pt x="1044" y="686"/>
                    </a:lnTo>
                    <a:lnTo>
                      <a:pt x="1060" y="591"/>
                    </a:lnTo>
                    <a:lnTo>
                      <a:pt x="1076" y="498"/>
                    </a:lnTo>
                    <a:lnTo>
                      <a:pt x="1077" y="411"/>
                    </a:lnTo>
                    <a:lnTo>
                      <a:pt x="1081" y="351"/>
                    </a:lnTo>
                    <a:lnTo>
                      <a:pt x="1079" y="289"/>
                    </a:lnTo>
                    <a:lnTo>
                      <a:pt x="1072" y="242"/>
                    </a:lnTo>
                    <a:lnTo>
                      <a:pt x="1063" y="194"/>
                    </a:lnTo>
                    <a:lnTo>
                      <a:pt x="1051" y="148"/>
                    </a:lnTo>
                    <a:lnTo>
                      <a:pt x="999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29" name="Freeform 15"/>
              <p:cNvSpPr>
                <a:spLocks/>
              </p:cNvSpPr>
              <p:nvPr/>
            </p:nvSpPr>
            <p:spPr bwMode="auto">
              <a:xfrm>
                <a:off x="3025" y="1605"/>
                <a:ext cx="575" cy="1109"/>
              </a:xfrm>
              <a:custGeom>
                <a:avLst/>
                <a:gdLst>
                  <a:gd name="T0" fmla="*/ 258 w 1150"/>
                  <a:gd name="T1" fmla="*/ 27 h 2220"/>
                  <a:gd name="T2" fmla="*/ 269 w 1150"/>
                  <a:gd name="T3" fmla="*/ 52 h 2220"/>
                  <a:gd name="T4" fmla="*/ 277 w 1150"/>
                  <a:gd name="T5" fmla="*/ 78 h 2220"/>
                  <a:gd name="T6" fmla="*/ 284 w 1150"/>
                  <a:gd name="T7" fmla="*/ 109 h 2220"/>
                  <a:gd name="T8" fmla="*/ 287 w 1150"/>
                  <a:gd name="T9" fmla="*/ 137 h 2220"/>
                  <a:gd name="T10" fmla="*/ 287 w 1150"/>
                  <a:gd name="T11" fmla="*/ 174 h 2220"/>
                  <a:gd name="T12" fmla="*/ 284 w 1150"/>
                  <a:gd name="T13" fmla="*/ 223 h 2220"/>
                  <a:gd name="T14" fmla="*/ 278 w 1150"/>
                  <a:gd name="T15" fmla="*/ 264 h 2220"/>
                  <a:gd name="T16" fmla="*/ 268 w 1150"/>
                  <a:gd name="T17" fmla="*/ 311 h 2220"/>
                  <a:gd name="T18" fmla="*/ 256 w 1150"/>
                  <a:gd name="T19" fmla="*/ 351 h 2220"/>
                  <a:gd name="T20" fmla="*/ 239 w 1150"/>
                  <a:gd name="T21" fmla="*/ 389 h 2220"/>
                  <a:gd name="T22" fmla="*/ 220 w 1150"/>
                  <a:gd name="T23" fmla="*/ 421 h 2220"/>
                  <a:gd name="T24" fmla="*/ 196 w 1150"/>
                  <a:gd name="T25" fmla="*/ 452 h 2220"/>
                  <a:gd name="T26" fmla="*/ 168 w 1150"/>
                  <a:gd name="T27" fmla="*/ 477 h 2220"/>
                  <a:gd name="T28" fmla="*/ 141 w 1150"/>
                  <a:gd name="T29" fmla="*/ 495 h 2220"/>
                  <a:gd name="T30" fmla="*/ 171 w 1150"/>
                  <a:gd name="T31" fmla="*/ 554 h 2220"/>
                  <a:gd name="T32" fmla="*/ 144 w 1150"/>
                  <a:gd name="T33" fmla="*/ 546 h 2220"/>
                  <a:gd name="T34" fmla="*/ 116 w 1150"/>
                  <a:gd name="T35" fmla="*/ 541 h 2220"/>
                  <a:gd name="T36" fmla="*/ 89 w 1150"/>
                  <a:gd name="T37" fmla="*/ 539 h 2220"/>
                  <a:gd name="T38" fmla="*/ 60 w 1150"/>
                  <a:gd name="T39" fmla="*/ 539 h 2220"/>
                  <a:gd name="T40" fmla="*/ 26 w 1150"/>
                  <a:gd name="T41" fmla="*/ 543 h 2220"/>
                  <a:gd name="T42" fmla="*/ 0 w 1150"/>
                  <a:gd name="T43" fmla="*/ 548 h 2220"/>
                  <a:gd name="T44" fmla="*/ 14 w 1150"/>
                  <a:gd name="T45" fmla="*/ 523 h 2220"/>
                  <a:gd name="T46" fmla="*/ 26 w 1150"/>
                  <a:gd name="T47" fmla="*/ 495 h 2220"/>
                  <a:gd name="T48" fmla="*/ 30 w 1150"/>
                  <a:gd name="T49" fmla="*/ 478 h 2220"/>
                  <a:gd name="T50" fmla="*/ 34 w 1150"/>
                  <a:gd name="T51" fmla="*/ 452 h 2220"/>
                  <a:gd name="T52" fmla="*/ 33 w 1150"/>
                  <a:gd name="T53" fmla="*/ 428 h 2220"/>
                  <a:gd name="T54" fmla="*/ 29 w 1150"/>
                  <a:gd name="T55" fmla="*/ 394 h 2220"/>
                  <a:gd name="T56" fmla="*/ 94 w 1150"/>
                  <a:gd name="T57" fmla="*/ 439 h 2220"/>
                  <a:gd name="T58" fmla="*/ 127 w 1150"/>
                  <a:gd name="T59" fmla="*/ 411 h 2220"/>
                  <a:gd name="T60" fmla="*/ 155 w 1150"/>
                  <a:gd name="T61" fmla="*/ 381 h 2220"/>
                  <a:gd name="T62" fmla="*/ 177 w 1150"/>
                  <a:gd name="T63" fmla="*/ 354 h 2220"/>
                  <a:gd name="T64" fmla="*/ 200 w 1150"/>
                  <a:gd name="T65" fmla="*/ 319 h 2220"/>
                  <a:gd name="T66" fmla="*/ 217 w 1150"/>
                  <a:gd name="T67" fmla="*/ 285 h 2220"/>
                  <a:gd name="T68" fmla="*/ 230 w 1150"/>
                  <a:gd name="T69" fmla="*/ 252 h 2220"/>
                  <a:gd name="T70" fmla="*/ 241 w 1150"/>
                  <a:gd name="T71" fmla="*/ 211 h 2220"/>
                  <a:gd name="T72" fmla="*/ 249 w 1150"/>
                  <a:gd name="T73" fmla="*/ 171 h 2220"/>
                  <a:gd name="T74" fmla="*/ 257 w 1150"/>
                  <a:gd name="T75" fmla="*/ 124 h 2220"/>
                  <a:gd name="T76" fmla="*/ 258 w 1150"/>
                  <a:gd name="T77" fmla="*/ 87 h 2220"/>
                  <a:gd name="T78" fmla="*/ 256 w 1150"/>
                  <a:gd name="T79" fmla="*/ 59 h 2220"/>
                  <a:gd name="T80" fmla="*/ 251 w 1150"/>
                  <a:gd name="T81" fmla="*/ 37 h 222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150" h="2220">
                    <a:moveTo>
                      <a:pt x="952" y="0"/>
                    </a:moveTo>
                    <a:lnTo>
                      <a:pt x="1032" y="108"/>
                    </a:lnTo>
                    <a:lnTo>
                      <a:pt x="1054" y="154"/>
                    </a:lnTo>
                    <a:lnTo>
                      <a:pt x="1075" y="208"/>
                    </a:lnTo>
                    <a:lnTo>
                      <a:pt x="1092" y="255"/>
                    </a:lnTo>
                    <a:lnTo>
                      <a:pt x="1108" y="314"/>
                    </a:lnTo>
                    <a:lnTo>
                      <a:pt x="1123" y="371"/>
                    </a:lnTo>
                    <a:lnTo>
                      <a:pt x="1133" y="439"/>
                    </a:lnTo>
                    <a:lnTo>
                      <a:pt x="1140" y="493"/>
                    </a:lnTo>
                    <a:lnTo>
                      <a:pt x="1147" y="548"/>
                    </a:lnTo>
                    <a:lnTo>
                      <a:pt x="1150" y="624"/>
                    </a:lnTo>
                    <a:lnTo>
                      <a:pt x="1147" y="696"/>
                    </a:lnTo>
                    <a:lnTo>
                      <a:pt x="1143" y="780"/>
                    </a:lnTo>
                    <a:lnTo>
                      <a:pt x="1136" y="893"/>
                    </a:lnTo>
                    <a:lnTo>
                      <a:pt x="1125" y="984"/>
                    </a:lnTo>
                    <a:lnTo>
                      <a:pt x="1110" y="1057"/>
                    </a:lnTo>
                    <a:lnTo>
                      <a:pt x="1090" y="1165"/>
                    </a:lnTo>
                    <a:lnTo>
                      <a:pt x="1072" y="1245"/>
                    </a:lnTo>
                    <a:lnTo>
                      <a:pt x="1047" y="1323"/>
                    </a:lnTo>
                    <a:lnTo>
                      <a:pt x="1021" y="1405"/>
                    </a:lnTo>
                    <a:lnTo>
                      <a:pt x="988" y="1485"/>
                    </a:lnTo>
                    <a:lnTo>
                      <a:pt x="956" y="1557"/>
                    </a:lnTo>
                    <a:lnTo>
                      <a:pt x="920" y="1626"/>
                    </a:lnTo>
                    <a:lnTo>
                      <a:pt x="877" y="1688"/>
                    </a:lnTo>
                    <a:lnTo>
                      <a:pt x="835" y="1750"/>
                    </a:lnTo>
                    <a:lnTo>
                      <a:pt x="784" y="1811"/>
                    </a:lnTo>
                    <a:lnTo>
                      <a:pt x="723" y="1868"/>
                    </a:lnTo>
                    <a:lnTo>
                      <a:pt x="672" y="1910"/>
                    </a:lnTo>
                    <a:lnTo>
                      <a:pt x="610" y="1953"/>
                    </a:lnTo>
                    <a:lnTo>
                      <a:pt x="564" y="1984"/>
                    </a:lnTo>
                    <a:lnTo>
                      <a:pt x="498" y="2025"/>
                    </a:lnTo>
                    <a:lnTo>
                      <a:pt x="681" y="2220"/>
                    </a:lnTo>
                    <a:lnTo>
                      <a:pt x="625" y="2202"/>
                    </a:lnTo>
                    <a:lnTo>
                      <a:pt x="574" y="2187"/>
                    </a:lnTo>
                    <a:lnTo>
                      <a:pt x="521" y="2177"/>
                    </a:lnTo>
                    <a:lnTo>
                      <a:pt x="462" y="2167"/>
                    </a:lnTo>
                    <a:lnTo>
                      <a:pt x="403" y="2162"/>
                    </a:lnTo>
                    <a:lnTo>
                      <a:pt x="353" y="2158"/>
                    </a:lnTo>
                    <a:lnTo>
                      <a:pt x="294" y="2159"/>
                    </a:lnTo>
                    <a:lnTo>
                      <a:pt x="239" y="2160"/>
                    </a:lnTo>
                    <a:lnTo>
                      <a:pt x="165" y="2168"/>
                    </a:lnTo>
                    <a:lnTo>
                      <a:pt x="101" y="2176"/>
                    </a:lnTo>
                    <a:lnTo>
                      <a:pt x="55" y="2184"/>
                    </a:lnTo>
                    <a:lnTo>
                      <a:pt x="0" y="2193"/>
                    </a:lnTo>
                    <a:lnTo>
                      <a:pt x="29" y="2145"/>
                    </a:lnTo>
                    <a:lnTo>
                      <a:pt x="55" y="2096"/>
                    </a:lnTo>
                    <a:lnTo>
                      <a:pt x="82" y="2038"/>
                    </a:lnTo>
                    <a:lnTo>
                      <a:pt x="103" y="1984"/>
                    </a:lnTo>
                    <a:lnTo>
                      <a:pt x="113" y="1949"/>
                    </a:lnTo>
                    <a:lnTo>
                      <a:pt x="120" y="1915"/>
                    </a:lnTo>
                    <a:lnTo>
                      <a:pt x="130" y="1862"/>
                    </a:lnTo>
                    <a:lnTo>
                      <a:pt x="135" y="1812"/>
                    </a:lnTo>
                    <a:lnTo>
                      <a:pt x="137" y="1767"/>
                    </a:lnTo>
                    <a:lnTo>
                      <a:pt x="132" y="1714"/>
                    </a:lnTo>
                    <a:lnTo>
                      <a:pt x="130" y="1660"/>
                    </a:lnTo>
                    <a:lnTo>
                      <a:pt x="115" y="1578"/>
                    </a:lnTo>
                    <a:lnTo>
                      <a:pt x="310" y="1815"/>
                    </a:lnTo>
                    <a:lnTo>
                      <a:pt x="375" y="1760"/>
                    </a:lnTo>
                    <a:lnTo>
                      <a:pt x="447" y="1699"/>
                    </a:lnTo>
                    <a:lnTo>
                      <a:pt x="506" y="1646"/>
                    </a:lnTo>
                    <a:lnTo>
                      <a:pt x="578" y="1575"/>
                    </a:lnTo>
                    <a:lnTo>
                      <a:pt x="618" y="1526"/>
                    </a:lnTo>
                    <a:lnTo>
                      <a:pt x="658" y="1483"/>
                    </a:lnTo>
                    <a:lnTo>
                      <a:pt x="708" y="1418"/>
                    </a:lnTo>
                    <a:lnTo>
                      <a:pt x="755" y="1354"/>
                    </a:lnTo>
                    <a:lnTo>
                      <a:pt x="799" y="1280"/>
                    </a:lnTo>
                    <a:lnTo>
                      <a:pt x="833" y="1214"/>
                    </a:lnTo>
                    <a:lnTo>
                      <a:pt x="866" y="1141"/>
                    </a:lnTo>
                    <a:lnTo>
                      <a:pt x="900" y="1066"/>
                    </a:lnTo>
                    <a:lnTo>
                      <a:pt x="919" y="1008"/>
                    </a:lnTo>
                    <a:lnTo>
                      <a:pt x="943" y="927"/>
                    </a:lnTo>
                    <a:lnTo>
                      <a:pt x="962" y="846"/>
                    </a:lnTo>
                    <a:lnTo>
                      <a:pt x="979" y="770"/>
                    </a:lnTo>
                    <a:lnTo>
                      <a:pt x="996" y="686"/>
                    </a:lnTo>
                    <a:lnTo>
                      <a:pt x="1012" y="591"/>
                    </a:lnTo>
                    <a:lnTo>
                      <a:pt x="1027" y="498"/>
                    </a:lnTo>
                    <a:lnTo>
                      <a:pt x="1028" y="411"/>
                    </a:lnTo>
                    <a:lnTo>
                      <a:pt x="1032" y="351"/>
                    </a:lnTo>
                    <a:lnTo>
                      <a:pt x="1030" y="289"/>
                    </a:lnTo>
                    <a:lnTo>
                      <a:pt x="1024" y="239"/>
                    </a:lnTo>
                    <a:lnTo>
                      <a:pt x="1018" y="191"/>
                    </a:lnTo>
                    <a:lnTo>
                      <a:pt x="1003" y="148"/>
                    </a:lnTo>
                    <a:lnTo>
                      <a:pt x="95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900113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  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TRABAHOS ACADÊMICOS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476375" y="1343025"/>
            <a:ext cx="6470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ESTRUTURA DO TEXTO x TIPO DE TRABALHO</a:t>
            </a:r>
            <a:endParaRPr lang="pt-BR" sz="1400">
              <a:latin typeface="Tahoma" pitchFamily="34" charset="0"/>
            </a:endParaRPr>
          </a:p>
        </p:txBody>
      </p:sp>
      <p:sp>
        <p:nvSpPr>
          <p:cNvPr id="9225" name="Line 24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animBg="1" autoUpdateAnimBg="0"/>
      <p:bldP spid="819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33400" y="2420888"/>
            <a:ext cx="4254500" cy="216217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107000"/>
              </a:lnSpc>
              <a:spcBef>
                <a:spcPct val="20000"/>
              </a:spcBef>
            </a:pPr>
            <a:endParaRPr lang="pt-BR" sz="14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ctr" eaLnBrk="0" hangingPunct="0">
              <a:lnSpc>
                <a:spcPct val="107000"/>
              </a:lnSpc>
              <a:spcBef>
                <a:spcPct val="20000"/>
              </a:spcBef>
            </a:pPr>
            <a:r>
              <a:rPr lang="pt-BR" sz="1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RELATO DE EXPERIÊNCIA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Trabalho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descritivo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para apresentar análise de um cenário de prática profissional – programas, projetos, políticas aplicadas à gestão. Deve oferecer uma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visão global e atualizada sobre a área em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questão.</a:t>
            </a:r>
          </a:p>
          <a:p>
            <a:endParaRPr lang="pt-BR" sz="1400" dirty="0"/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4738562" y="2708920"/>
            <a:ext cx="4225926" cy="1112837"/>
            <a:chOff x="2953" y="2905"/>
            <a:chExt cx="2662" cy="701"/>
          </a:xfrm>
        </p:grpSpPr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625" y="2905"/>
              <a:ext cx="1990" cy="647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Introdução/Objetivo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Descrição</a:t>
              </a: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Lições Aprendidas</a:t>
              </a: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Conclusões/ Próximos Passos</a:t>
              </a:r>
            </a:p>
          </p:txBody>
        </p:sp>
        <p:grpSp>
          <p:nvGrpSpPr>
            <p:cNvPr id="9231" name="Group 10"/>
            <p:cNvGrpSpPr>
              <a:grpSpLocks/>
            </p:cNvGrpSpPr>
            <p:nvPr/>
          </p:nvGrpSpPr>
          <p:grpSpPr bwMode="auto">
            <a:xfrm rot="-6459644">
              <a:off x="3059" y="3085"/>
              <a:ext cx="415" cy="627"/>
              <a:chOff x="2160" y="1605"/>
              <a:chExt cx="746" cy="1077"/>
            </a:xfrm>
          </p:grpSpPr>
          <p:sp>
            <p:nvSpPr>
              <p:cNvPr id="9232" name="Freeform 11"/>
              <p:cNvSpPr>
                <a:spLocks/>
              </p:cNvSpPr>
              <p:nvPr/>
            </p:nvSpPr>
            <p:spPr bwMode="auto">
              <a:xfrm>
                <a:off x="2166" y="1605"/>
                <a:ext cx="740" cy="1077"/>
              </a:xfrm>
              <a:custGeom>
                <a:avLst/>
                <a:gdLst>
                  <a:gd name="T0" fmla="*/ 347 w 1480"/>
                  <a:gd name="T1" fmla="*/ 0 h 2155"/>
                  <a:gd name="T2" fmla="*/ 314 w 1480"/>
                  <a:gd name="T3" fmla="*/ 17 h 2155"/>
                  <a:gd name="T4" fmla="*/ 278 w 1480"/>
                  <a:gd name="T5" fmla="*/ 41 h 2155"/>
                  <a:gd name="T6" fmla="*/ 244 w 1480"/>
                  <a:gd name="T7" fmla="*/ 70 h 2155"/>
                  <a:gd name="T8" fmla="*/ 208 w 1480"/>
                  <a:gd name="T9" fmla="*/ 104 h 2155"/>
                  <a:gd name="T10" fmla="*/ 173 w 1480"/>
                  <a:gd name="T11" fmla="*/ 143 h 2155"/>
                  <a:gd name="T12" fmla="*/ 137 w 1480"/>
                  <a:gd name="T13" fmla="*/ 193 h 2155"/>
                  <a:gd name="T14" fmla="*/ 108 w 1480"/>
                  <a:gd name="T15" fmla="*/ 240 h 2155"/>
                  <a:gd name="T16" fmla="*/ 87 w 1480"/>
                  <a:gd name="T17" fmla="*/ 293 h 2155"/>
                  <a:gd name="T18" fmla="*/ 75 w 1480"/>
                  <a:gd name="T19" fmla="*/ 345 h 2155"/>
                  <a:gd name="T20" fmla="*/ 75 w 1480"/>
                  <a:gd name="T21" fmla="*/ 380 h 2155"/>
                  <a:gd name="T22" fmla="*/ 79 w 1480"/>
                  <a:gd name="T23" fmla="*/ 408 h 2155"/>
                  <a:gd name="T24" fmla="*/ 0 w 1480"/>
                  <a:gd name="T25" fmla="*/ 419 h 2155"/>
                  <a:gd name="T26" fmla="*/ 45 w 1480"/>
                  <a:gd name="T27" fmla="*/ 451 h 2155"/>
                  <a:gd name="T28" fmla="*/ 90 w 1480"/>
                  <a:gd name="T29" fmla="*/ 492 h 2155"/>
                  <a:gd name="T30" fmla="*/ 116 w 1480"/>
                  <a:gd name="T31" fmla="*/ 538 h 2155"/>
                  <a:gd name="T32" fmla="*/ 146 w 1480"/>
                  <a:gd name="T33" fmla="*/ 514 h 2155"/>
                  <a:gd name="T34" fmla="*/ 179 w 1480"/>
                  <a:gd name="T35" fmla="*/ 463 h 2155"/>
                  <a:gd name="T36" fmla="*/ 210 w 1480"/>
                  <a:gd name="T37" fmla="*/ 431 h 2155"/>
                  <a:gd name="T38" fmla="*/ 160 w 1480"/>
                  <a:gd name="T39" fmla="*/ 418 h 2155"/>
                  <a:gd name="T40" fmla="*/ 154 w 1480"/>
                  <a:gd name="T41" fmla="*/ 372 h 2155"/>
                  <a:gd name="T42" fmla="*/ 160 w 1480"/>
                  <a:gd name="T43" fmla="*/ 321 h 2155"/>
                  <a:gd name="T44" fmla="*/ 173 w 1480"/>
                  <a:gd name="T45" fmla="*/ 267 h 2155"/>
                  <a:gd name="T46" fmla="*/ 199 w 1480"/>
                  <a:gd name="T47" fmla="*/ 201 h 2155"/>
                  <a:gd name="T48" fmla="*/ 231 w 1480"/>
                  <a:gd name="T49" fmla="*/ 147 h 2155"/>
                  <a:gd name="T50" fmla="*/ 246 w 1480"/>
                  <a:gd name="T51" fmla="*/ 121 h 2155"/>
                  <a:gd name="T52" fmla="*/ 262 w 1480"/>
                  <a:gd name="T53" fmla="*/ 101 h 2155"/>
                  <a:gd name="T54" fmla="*/ 287 w 1480"/>
                  <a:gd name="T55" fmla="*/ 70 h 2155"/>
                  <a:gd name="T56" fmla="*/ 305 w 1480"/>
                  <a:gd name="T57" fmla="*/ 51 h 2155"/>
                  <a:gd name="T58" fmla="*/ 324 w 1480"/>
                  <a:gd name="T59" fmla="*/ 34 h 2155"/>
                  <a:gd name="T60" fmla="*/ 346 w 1480"/>
                  <a:gd name="T61" fmla="*/ 16 h 2155"/>
                  <a:gd name="T62" fmla="*/ 370 w 1480"/>
                  <a:gd name="T63" fmla="*/ 0 h 21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80" h="2155">
                    <a:moveTo>
                      <a:pt x="1480" y="0"/>
                    </a:moveTo>
                    <a:lnTo>
                      <a:pt x="1385" y="0"/>
                    </a:lnTo>
                    <a:lnTo>
                      <a:pt x="1314" y="37"/>
                    </a:lnTo>
                    <a:lnTo>
                      <a:pt x="1256" y="68"/>
                    </a:lnTo>
                    <a:lnTo>
                      <a:pt x="1186" y="112"/>
                    </a:lnTo>
                    <a:lnTo>
                      <a:pt x="1109" y="167"/>
                    </a:lnTo>
                    <a:lnTo>
                      <a:pt x="1056" y="216"/>
                    </a:lnTo>
                    <a:lnTo>
                      <a:pt x="976" y="283"/>
                    </a:lnTo>
                    <a:lnTo>
                      <a:pt x="900" y="351"/>
                    </a:lnTo>
                    <a:lnTo>
                      <a:pt x="831" y="419"/>
                    </a:lnTo>
                    <a:lnTo>
                      <a:pt x="748" y="507"/>
                    </a:lnTo>
                    <a:lnTo>
                      <a:pt x="692" y="574"/>
                    </a:lnTo>
                    <a:lnTo>
                      <a:pt x="623" y="669"/>
                    </a:lnTo>
                    <a:lnTo>
                      <a:pt x="547" y="774"/>
                    </a:lnTo>
                    <a:lnTo>
                      <a:pt x="478" y="880"/>
                    </a:lnTo>
                    <a:lnTo>
                      <a:pt x="430" y="960"/>
                    </a:lnTo>
                    <a:lnTo>
                      <a:pt x="381" y="1075"/>
                    </a:lnTo>
                    <a:lnTo>
                      <a:pt x="347" y="1172"/>
                    </a:lnTo>
                    <a:lnTo>
                      <a:pt x="320" y="1274"/>
                    </a:lnTo>
                    <a:lnTo>
                      <a:pt x="299" y="1381"/>
                    </a:lnTo>
                    <a:lnTo>
                      <a:pt x="296" y="1444"/>
                    </a:lnTo>
                    <a:lnTo>
                      <a:pt x="299" y="1520"/>
                    </a:lnTo>
                    <a:lnTo>
                      <a:pt x="306" y="1578"/>
                    </a:lnTo>
                    <a:lnTo>
                      <a:pt x="313" y="1634"/>
                    </a:lnTo>
                    <a:lnTo>
                      <a:pt x="326" y="1679"/>
                    </a:lnTo>
                    <a:lnTo>
                      <a:pt x="0" y="1679"/>
                    </a:lnTo>
                    <a:lnTo>
                      <a:pt x="83" y="1735"/>
                    </a:lnTo>
                    <a:lnTo>
                      <a:pt x="178" y="1807"/>
                    </a:lnTo>
                    <a:lnTo>
                      <a:pt x="272" y="1881"/>
                    </a:lnTo>
                    <a:lnTo>
                      <a:pt x="360" y="1970"/>
                    </a:lnTo>
                    <a:lnTo>
                      <a:pt x="410" y="2036"/>
                    </a:lnTo>
                    <a:lnTo>
                      <a:pt x="461" y="2155"/>
                    </a:lnTo>
                    <a:lnTo>
                      <a:pt x="534" y="2154"/>
                    </a:lnTo>
                    <a:lnTo>
                      <a:pt x="581" y="2058"/>
                    </a:lnTo>
                    <a:lnTo>
                      <a:pt x="636" y="1957"/>
                    </a:lnTo>
                    <a:lnTo>
                      <a:pt x="714" y="1855"/>
                    </a:lnTo>
                    <a:lnTo>
                      <a:pt x="790" y="1774"/>
                    </a:lnTo>
                    <a:lnTo>
                      <a:pt x="838" y="1726"/>
                    </a:lnTo>
                    <a:lnTo>
                      <a:pt x="917" y="1675"/>
                    </a:lnTo>
                    <a:lnTo>
                      <a:pt x="640" y="1675"/>
                    </a:lnTo>
                    <a:lnTo>
                      <a:pt x="623" y="1578"/>
                    </a:lnTo>
                    <a:lnTo>
                      <a:pt x="616" y="1490"/>
                    </a:lnTo>
                    <a:lnTo>
                      <a:pt x="623" y="1388"/>
                    </a:lnTo>
                    <a:lnTo>
                      <a:pt x="637" y="1287"/>
                    </a:lnTo>
                    <a:lnTo>
                      <a:pt x="665" y="1172"/>
                    </a:lnTo>
                    <a:lnTo>
                      <a:pt x="692" y="1069"/>
                    </a:lnTo>
                    <a:lnTo>
                      <a:pt x="744" y="924"/>
                    </a:lnTo>
                    <a:lnTo>
                      <a:pt x="796" y="805"/>
                    </a:lnTo>
                    <a:lnTo>
                      <a:pt x="852" y="700"/>
                    </a:lnTo>
                    <a:lnTo>
                      <a:pt x="921" y="588"/>
                    </a:lnTo>
                    <a:lnTo>
                      <a:pt x="954" y="536"/>
                    </a:lnTo>
                    <a:lnTo>
                      <a:pt x="983" y="487"/>
                    </a:lnTo>
                    <a:lnTo>
                      <a:pt x="1014" y="445"/>
                    </a:lnTo>
                    <a:lnTo>
                      <a:pt x="1045" y="405"/>
                    </a:lnTo>
                    <a:lnTo>
                      <a:pt x="1101" y="331"/>
                    </a:lnTo>
                    <a:lnTo>
                      <a:pt x="1146" y="281"/>
                    </a:lnTo>
                    <a:lnTo>
                      <a:pt x="1182" y="242"/>
                    </a:lnTo>
                    <a:lnTo>
                      <a:pt x="1220" y="204"/>
                    </a:lnTo>
                    <a:lnTo>
                      <a:pt x="1259" y="168"/>
                    </a:lnTo>
                    <a:lnTo>
                      <a:pt x="1293" y="137"/>
                    </a:lnTo>
                    <a:lnTo>
                      <a:pt x="1334" y="101"/>
                    </a:lnTo>
                    <a:lnTo>
                      <a:pt x="1384" y="65"/>
                    </a:lnTo>
                    <a:lnTo>
                      <a:pt x="1431" y="30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3" name="Freeform 12"/>
              <p:cNvSpPr>
                <a:spLocks/>
              </p:cNvSpPr>
              <p:nvPr/>
            </p:nvSpPr>
            <p:spPr bwMode="auto">
              <a:xfrm>
                <a:off x="2160" y="1605"/>
                <a:ext cx="701" cy="1077"/>
              </a:xfrm>
              <a:custGeom>
                <a:avLst/>
                <a:gdLst>
                  <a:gd name="T0" fmla="*/ 351 w 1402"/>
                  <a:gd name="T1" fmla="*/ 0 h 2154"/>
                  <a:gd name="T2" fmla="*/ 331 w 1402"/>
                  <a:gd name="T3" fmla="*/ 8 h 2154"/>
                  <a:gd name="T4" fmla="*/ 315 w 1402"/>
                  <a:gd name="T5" fmla="*/ 14 h 2154"/>
                  <a:gd name="T6" fmla="*/ 302 w 1402"/>
                  <a:gd name="T7" fmla="*/ 21 h 2154"/>
                  <a:gd name="T8" fmla="*/ 287 w 1402"/>
                  <a:gd name="T9" fmla="*/ 29 h 2154"/>
                  <a:gd name="T10" fmla="*/ 266 w 1402"/>
                  <a:gd name="T11" fmla="*/ 41 h 2154"/>
                  <a:gd name="T12" fmla="*/ 247 w 1402"/>
                  <a:gd name="T13" fmla="*/ 55 h 2154"/>
                  <a:gd name="T14" fmla="*/ 227 w 1402"/>
                  <a:gd name="T15" fmla="*/ 71 h 2154"/>
                  <a:gd name="T16" fmla="*/ 209 w 1402"/>
                  <a:gd name="T17" fmla="*/ 88 h 2154"/>
                  <a:gd name="T18" fmla="*/ 192 w 1402"/>
                  <a:gd name="T19" fmla="*/ 105 h 2154"/>
                  <a:gd name="T20" fmla="*/ 171 w 1402"/>
                  <a:gd name="T21" fmla="*/ 128 h 2154"/>
                  <a:gd name="T22" fmla="*/ 158 w 1402"/>
                  <a:gd name="T23" fmla="*/ 144 h 2154"/>
                  <a:gd name="T24" fmla="*/ 141 w 1402"/>
                  <a:gd name="T25" fmla="*/ 168 h 2154"/>
                  <a:gd name="T26" fmla="*/ 122 w 1402"/>
                  <a:gd name="T27" fmla="*/ 194 h 2154"/>
                  <a:gd name="T28" fmla="*/ 105 w 1402"/>
                  <a:gd name="T29" fmla="*/ 221 h 2154"/>
                  <a:gd name="T30" fmla="*/ 93 w 1402"/>
                  <a:gd name="T31" fmla="*/ 241 h 2154"/>
                  <a:gd name="T32" fmla="*/ 82 w 1402"/>
                  <a:gd name="T33" fmla="*/ 270 h 2154"/>
                  <a:gd name="T34" fmla="*/ 73 w 1402"/>
                  <a:gd name="T35" fmla="*/ 294 h 2154"/>
                  <a:gd name="T36" fmla="*/ 66 w 1402"/>
                  <a:gd name="T37" fmla="*/ 319 h 2154"/>
                  <a:gd name="T38" fmla="*/ 61 w 1402"/>
                  <a:gd name="T39" fmla="*/ 346 h 2154"/>
                  <a:gd name="T40" fmla="*/ 60 w 1402"/>
                  <a:gd name="T41" fmla="*/ 362 h 2154"/>
                  <a:gd name="T42" fmla="*/ 61 w 1402"/>
                  <a:gd name="T43" fmla="*/ 381 h 2154"/>
                  <a:gd name="T44" fmla="*/ 63 w 1402"/>
                  <a:gd name="T45" fmla="*/ 395 h 2154"/>
                  <a:gd name="T46" fmla="*/ 65 w 1402"/>
                  <a:gd name="T47" fmla="*/ 409 h 2154"/>
                  <a:gd name="T48" fmla="*/ 68 w 1402"/>
                  <a:gd name="T49" fmla="*/ 420 h 2154"/>
                  <a:gd name="T50" fmla="*/ 0 w 1402"/>
                  <a:gd name="T51" fmla="*/ 420 h 2154"/>
                  <a:gd name="T52" fmla="*/ 22 w 1402"/>
                  <a:gd name="T53" fmla="*/ 436 h 2154"/>
                  <a:gd name="T54" fmla="*/ 41 w 1402"/>
                  <a:gd name="T55" fmla="*/ 451 h 2154"/>
                  <a:gd name="T56" fmla="*/ 66 w 1402"/>
                  <a:gd name="T57" fmla="*/ 471 h 2154"/>
                  <a:gd name="T58" fmla="*/ 87 w 1402"/>
                  <a:gd name="T59" fmla="*/ 493 h 2154"/>
                  <a:gd name="T60" fmla="*/ 103 w 1402"/>
                  <a:gd name="T61" fmla="*/ 513 h 2154"/>
                  <a:gd name="T62" fmla="*/ 119 w 1402"/>
                  <a:gd name="T63" fmla="*/ 539 h 2154"/>
                  <a:gd name="T64" fmla="*/ 131 w 1402"/>
                  <a:gd name="T65" fmla="*/ 515 h 2154"/>
                  <a:gd name="T66" fmla="*/ 144 w 1402"/>
                  <a:gd name="T67" fmla="*/ 490 h 2154"/>
                  <a:gd name="T68" fmla="*/ 163 w 1402"/>
                  <a:gd name="T69" fmla="*/ 465 h 2154"/>
                  <a:gd name="T70" fmla="*/ 182 w 1402"/>
                  <a:gd name="T71" fmla="*/ 444 h 2154"/>
                  <a:gd name="T72" fmla="*/ 193 w 1402"/>
                  <a:gd name="T73" fmla="*/ 432 h 2154"/>
                  <a:gd name="T74" fmla="*/ 213 w 1402"/>
                  <a:gd name="T75" fmla="*/ 420 h 2154"/>
                  <a:gd name="T76" fmla="*/ 145 w 1402"/>
                  <a:gd name="T77" fmla="*/ 420 h 2154"/>
                  <a:gd name="T78" fmla="*/ 141 w 1402"/>
                  <a:gd name="T79" fmla="*/ 395 h 2154"/>
                  <a:gd name="T80" fmla="*/ 139 w 1402"/>
                  <a:gd name="T81" fmla="*/ 373 h 2154"/>
                  <a:gd name="T82" fmla="*/ 141 w 1402"/>
                  <a:gd name="T83" fmla="*/ 348 h 2154"/>
                  <a:gd name="T84" fmla="*/ 144 w 1402"/>
                  <a:gd name="T85" fmla="*/ 322 h 2154"/>
                  <a:gd name="T86" fmla="*/ 151 w 1402"/>
                  <a:gd name="T87" fmla="*/ 294 h 2154"/>
                  <a:gd name="T88" fmla="*/ 158 w 1402"/>
                  <a:gd name="T89" fmla="*/ 268 h 2154"/>
                  <a:gd name="T90" fmla="*/ 170 w 1402"/>
                  <a:gd name="T91" fmla="*/ 231 h 2154"/>
                  <a:gd name="T92" fmla="*/ 183 w 1402"/>
                  <a:gd name="T93" fmla="*/ 202 h 2154"/>
                  <a:gd name="T94" fmla="*/ 197 w 1402"/>
                  <a:gd name="T95" fmla="*/ 176 h 2154"/>
                  <a:gd name="T96" fmla="*/ 214 w 1402"/>
                  <a:gd name="T97" fmla="*/ 148 h 2154"/>
                  <a:gd name="T98" fmla="*/ 222 w 1402"/>
                  <a:gd name="T99" fmla="*/ 135 h 2154"/>
                  <a:gd name="T100" fmla="*/ 229 w 1402"/>
                  <a:gd name="T101" fmla="*/ 122 h 2154"/>
                  <a:gd name="T102" fmla="*/ 236 w 1402"/>
                  <a:gd name="T103" fmla="*/ 112 h 2154"/>
                  <a:gd name="T104" fmla="*/ 244 w 1402"/>
                  <a:gd name="T105" fmla="*/ 102 h 2154"/>
                  <a:gd name="T106" fmla="*/ 258 w 1402"/>
                  <a:gd name="T107" fmla="*/ 83 h 2154"/>
                  <a:gd name="T108" fmla="*/ 269 w 1402"/>
                  <a:gd name="T109" fmla="*/ 71 h 2154"/>
                  <a:gd name="T110" fmla="*/ 278 w 1402"/>
                  <a:gd name="T111" fmla="*/ 61 h 2154"/>
                  <a:gd name="T112" fmla="*/ 287 w 1402"/>
                  <a:gd name="T113" fmla="*/ 52 h 2154"/>
                  <a:gd name="T114" fmla="*/ 297 w 1402"/>
                  <a:gd name="T115" fmla="*/ 43 h 2154"/>
                  <a:gd name="T116" fmla="*/ 305 w 1402"/>
                  <a:gd name="T117" fmla="*/ 35 h 2154"/>
                  <a:gd name="T118" fmla="*/ 315 w 1402"/>
                  <a:gd name="T119" fmla="*/ 26 h 2154"/>
                  <a:gd name="T120" fmla="*/ 327 w 1402"/>
                  <a:gd name="T121" fmla="*/ 17 h 2154"/>
                  <a:gd name="T122" fmla="*/ 339 w 1402"/>
                  <a:gd name="T123" fmla="*/ 8 h 2154"/>
                  <a:gd name="T124" fmla="*/ 351 w 1402"/>
                  <a:gd name="T125" fmla="*/ 0 h 215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402" h="2154">
                    <a:moveTo>
                      <a:pt x="1402" y="0"/>
                    </a:moveTo>
                    <a:lnTo>
                      <a:pt x="1322" y="29"/>
                    </a:lnTo>
                    <a:lnTo>
                      <a:pt x="1259" y="55"/>
                    </a:lnTo>
                    <a:lnTo>
                      <a:pt x="1206" y="82"/>
                    </a:lnTo>
                    <a:lnTo>
                      <a:pt x="1145" y="116"/>
                    </a:lnTo>
                    <a:lnTo>
                      <a:pt x="1061" y="164"/>
                    </a:lnTo>
                    <a:lnTo>
                      <a:pt x="986" y="218"/>
                    </a:lnTo>
                    <a:lnTo>
                      <a:pt x="908" y="284"/>
                    </a:lnTo>
                    <a:lnTo>
                      <a:pt x="833" y="352"/>
                    </a:lnTo>
                    <a:lnTo>
                      <a:pt x="765" y="420"/>
                    </a:lnTo>
                    <a:lnTo>
                      <a:pt x="684" y="509"/>
                    </a:lnTo>
                    <a:lnTo>
                      <a:pt x="629" y="575"/>
                    </a:lnTo>
                    <a:lnTo>
                      <a:pt x="562" y="670"/>
                    </a:lnTo>
                    <a:lnTo>
                      <a:pt x="487" y="776"/>
                    </a:lnTo>
                    <a:lnTo>
                      <a:pt x="419" y="881"/>
                    </a:lnTo>
                    <a:lnTo>
                      <a:pt x="371" y="961"/>
                    </a:lnTo>
                    <a:lnTo>
                      <a:pt x="325" y="1077"/>
                    </a:lnTo>
                    <a:lnTo>
                      <a:pt x="291" y="1173"/>
                    </a:lnTo>
                    <a:lnTo>
                      <a:pt x="264" y="1275"/>
                    </a:lnTo>
                    <a:lnTo>
                      <a:pt x="243" y="1382"/>
                    </a:lnTo>
                    <a:lnTo>
                      <a:pt x="240" y="1446"/>
                    </a:lnTo>
                    <a:lnTo>
                      <a:pt x="243" y="1522"/>
                    </a:lnTo>
                    <a:lnTo>
                      <a:pt x="250" y="1579"/>
                    </a:lnTo>
                    <a:lnTo>
                      <a:pt x="257" y="1635"/>
                    </a:lnTo>
                    <a:lnTo>
                      <a:pt x="271" y="1680"/>
                    </a:lnTo>
                    <a:lnTo>
                      <a:pt x="0" y="1680"/>
                    </a:lnTo>
                    <a:lnTo>
                      <a:pt x="85" y="1741"/>
                    </a:lnTo>
                    <a:lnTo>
                      <a:pt x="163" y="1802"/>
                    </a:lnTo>
                    <a:lnTo>
                      <a:pt x="264" y="1884"/>
                    </a:lnTo>
                    <a:lnTo>
                      <a:pt x="345" y="1972"/>
                    </a:lnTo>
                    <a:lnTo>
                      <a:pt x="412" y="2052"/>
                    </a:lnTo>
                    <a:lnTo>
                      <a:pt x="473" y="2154"/>
                    </a:lnTo>
                    <a:lnTo>
                      <a:pt x="521" y="2059"/>
                    </a:lnTo>
                    <a:lnTo>
                      <a:pt x="576" y="1960"/>
                    </a:lnTo>
                    <a:lnTo>
                      <a:pt x="650" y="1857"/>
                    </a:lnTo>
                    <a:lnTo>
                      <a:pt x="725" y="1775"/>
                    </a:lnTo>
                    <a:lnTo>
                      <a:pt x="772" y="1728"/>
                    </a:lnTo>
                    <a:lnTo>
                      <a:pt x="850" y="1677"/>
                    </a:lnTo>
                    <a:lnTo>
                      <a:pt x="578" y="1677"/>
                    </a:lnTo>
                    <a:lnTo>
                      <a:pt x="562" y="1579"/>
                    </a:lnTo>
                    <a:lnTo>
                      <a:pt x="555" y="1491"/>
                    </a:lnTo>
                    <a:lnTo>
                      <a:pt x="562" y="1389"/>
                    </a:lnTo>
                    <a:lnTo>
                      <a:pt x="575" y="1288"/>
                    </a:lnTo>
                    <a:lnTo>
                      <a:pt x="602" y="1173"/>
                    </a:lnTo>
                    <a:lnTo>
                      <a:pt x="629" y="1070"/>
                    </a:lnTo>
                    <a:lnTo>
                      <a:pt x="680" y="924"/>
                    </a:lnTo>
                    <a:lnTo>
                      <a:pt x="731" y="806"/>
                    </a:lnTo>
                    <a:lnTo>
                      <a:pt x="786" y="701"/>
                    </a:lnTo>
                    <a:lnTo>
                      <a:pt x="854" y="589"/>
                    </a:lnTo>
                    <a:lnTo>
                      <a:pt x="885" y="537"/>
                    </a:lnTo>
                    <a:lnTo>
                      <a:pt x="915" y="488"/>
                    </a:lnTo>
                    <a:lnTo>
                      <a:pt x="944" y="446"/>
                    </a:lnTo>
                    <a:lnTo>
                      <a:pt x="976" y="407"/>
                    </a:lnTo>
                    <a:lnTo>
                      <a:pt x="1030" y="332"/>
                    </a:lnTo>
                    <a:lnTo>
                      <a:pt x="1074" y="282"/>
                    </a:lnTo>
                    <a:lnTo>
                      <a:pt x="1111" y="244"/>
                    </a:lnTo>
                    <a:lnTo>
                      <a:pt x="1148" y="205"/>
                    </a:lnTo>
                    <a:lnTo>
                      <a:pt x="1186" y="169"/>
                    </a:lnTo>
                    <a:lnTo>
                      <a:pt x="1219" y="138"/>
                    </a:lnTo>
                    <a:lnTo>
                      <a:pt x="1259" y="102"/>
                    </a:lnTo>
                    <a:lnTo>
                      <a:pt x="1308" y="66"/>
                    </a:lnTo>
                    <a:lnTo>
                      <a:pt x="1353" y="31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900113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  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TRABAHOS ACADÊMICOS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476375" y="1343025"/>
            <a:ext cx="6470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ESTRUTURA DO TEXTO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TIPO DE TRABALHO</a:t>
            </a:r>
            <a:endParaRPr lang="pt-BR" sz="1400" dirty="0">
              <a:latin typeface="Tahoma" pitchFamily="34" charset="0"/>
            </a:endParaRPr>
          </a:p>
        </p:txBody>
      </p:sp>
      <p:sp>
        <p:nvSpPr>
          <p:cNvPr id="9225" name="Line 24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75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2A029C-457B-4156-AF31-AFDDB5B34A3D}" type="slidenum">
              <a:rPr lang="pt-BR" smtClean="0"/>
              <a:pPr/>
              <a:t>5</a:t>
            </a:fld>
            <a:endParaRPr lang="pt-BR" smtClean="0"/>
          </a:p>
        </p:txBody>
      </p:sp>
      <p:grpSp>
        <p:nvGrpSpPr>
          <p:cNvPr id="162820" name="Group 4"/>
          <p:cNvGrpSpPr>
            <a:grpSpLocks/>
          </p:cNvGrpSpPr>
          <p:nvPr/>
        </p:nvGrpSpPr>
        <p:grpSpPr bwMode="auto">
          <a:xfrm>
            <a:off x="6029325" y="2205038"/>
            <a:ext cx="2527300" cy="2238375"/>
            <a:chOff x="3798" y="2474"/>
            <a:chExt cx="1592" cy="1410"/>
          </a:xfrm>
        </p:grpSpPr>
        <p:sp>
          <p:nvSpPr>
            <p:cNvPr id="20496" name="AutoShape 5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Referências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Anexos</a:t>
              </a:r>
              <a:endParaRPr lang="pt-BR" sz="14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62822" name="Text Box 6"/>
            <p:cNvSpPr txBox="1">
              <a:spLocks noChangeArrowheads="1"/>
            </p:cNvSpPr>
            <p:nvPr/>
          </p:nvSpPr>
          <p:spPr bwMode="auto">
            <a:xfrm>
              <a:off x="4286" y="2474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Pós Texto</a:t>
              </a:r>
              <a:endParaRPr lang="pt-BR" sz="1800"/>
            </a:p>
          </p:txBody>
        </p:sp>
      </p:grpSp>
      <p:grpSp>
        <p:nvGrpSpPr>
          <p:cNvPr id="162823" name="Group 7"/>
          <p:cNvGrpSpPr>
            <a:grpSpLocks/>
          </p:cNvGrpSpPr>
          <p:nvPr/>
        </p:nvGrpSpPr>
        <p:grpSpPr bwMode="auto">
          <a:xfrm>
            <a:off x="3203575" y="2205038"/>
            <a:ext cx="2786063" cy="2238375"/>
            <a:chOff x="2018" y="2474"/>
            <a:chExt cx="1755" cy="1410"/>
          </a:xfrm>
        </p:grpSpPr>
        <p:sp>
          <p:nvSpPr>
            <p:cNvPr id="162824" name="Text Box 8"/>
            <p:cNvSpPr txBox="1">
              <a:spLocks noChangeArrowheads="1"/>
            </p:cNvSpPr>
            <p:nvPr/>
          </p:nvSpPr>
          <p:spPr bwMode="auto">
            <a:xfrm>
              <a:off x="2628" y="2474"/>
              <a:ext cx="5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/>
                <a:t> </a:t>
              </a: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Texto</a:t>
              </a:r>
              <a:endParaRPr lang="pt-BR" sz="1800"/>
            </a:p>
          </p:txBody>
        </p:sp>
        <p:sp>
          <p:nvSpPr>
            <p:cNvPr id="20494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5" name="Text Box 10"/>
            <p:cNvSpPr txBox="1">
              <a:spLocks noChangeArrowheads="1"/>
            </p:cNvSpPr>
            <p:nvPr/>
          </p:nvSpPr>
          <p:spPr bwMode="auto">
            <a:xfrm>
              <a:off x="2018" y="2791"/>
              <a:ext cx="1755" cy="86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Introdução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Objetivo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Métodos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Resultados 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	(Discussão)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Conclusões/Considerações</a:t>
              </a:r>
            </a:p>
          </p:txBody>
        </p:sp>
      </p:grp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107950" y="115888"/>
            <a:ext cx="90360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 </a:t>
            </a:r>
          </a:p>
        </p:txBody>
      </p:sp>
      <p:grpSp>
        <p:nvGrpSpPr>
          <p:cNvPr id="162831" name="Group 15"/>
          <p:cNvGrpSpPr>
            <a:grpSpLocks/>
          </p:cNvGrpSpPr>
          <p:nvPr/>
        </p:nvGrpSpPr>
        <p:grpSpPr bwMode="auto">
          <a:xfrm>
            <a:off x="482600" y="1700213"/>
            <a:ext cx="6394450" cy="2770187"/>
            <a:chOff x="304" y="2160"/>
            <a:chExt cx="4028" cy="1745"/>
          </a:xfrm>
        </p:grpSpPr>
        <p:sp>
          <p:nvSpPr>
            <p:cNvPr id="20489" name="AutoShape 16"/>
            <p:cNvSpPr>
              <a:spLocks noChangeArrowheads="1"/>
            </p:cNvSpPr>
            <p:nvPr/>
          </p:nvSpPr>
          <p:spPr bwMode="auto">
            <a:xfrm>
              <a:off x="304" y="2750"/>
              <a:ext cx="1623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62833" name="Text Box 17"/>
            <p:cNvSpPr txBox="1">
              <a:spLocks noChangeArrowheads="1"/>
            </p:cNvSpPr>
            <p:nvPr/>
          </p:nvSpPr>
          <p:spPr bwMode="auto">
            <a:xfrm>
              <a:off x="1474" y="2160"/>
              <a:ext cx="2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pt-BR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ESTRUTURA DO TRABALHO</a:t>
              </a:r>
              <a:endParaRPr lang="pt-B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2834" name="Text Box 18"/>
            <p:cNvSpPr txBox="1">
              <a:spLocks noChangeArrowheads="1"/>
            </p:cNvSpPr>
            <p:nvPr/>
          </p:nvSpPr>
          <p:spPr bwMode="auto">
            <a:xfrm>
              <a:off x="672" y="2474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Pré Texto</a:t>
              </a:r>
              <a:endParaRPr lang="pt-BR" sz="1400">
                <a:solidFill>
                  <a:srgbClr val="FF0000"/>
                </a:solidFill>
              </a:endParaRPr>
            </a:p>
          </p:txBody>
        </p:sp>
        <p:sp>
          <p:nvSpPr>
            <p:cNvPr id="20492" name="Text Box 19"/>
            <p:cNvSpPr txBox="1">
              <a:spLocks noChangeArrowheads="1"/>
            </p:cNvSpPr>
            <p:nvPr/>
          </p:nvSpPr>
          <p:spPr bwMode="auto">
            <a:xfrm>
              <a:off x="442" y="2775"/>
              <a:ext cx="1029" cy="11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Capa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Folha de rosto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Dedicatória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Agradecimentos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Resumo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Lista de Figuras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Índice</a:t>
              </a:r>
            </a:p>
            <a:p>
              <a:endParaRPr lang="pt-BR" sz="1400">
                <a:latin typeface="Tahoma" pitchFamily="34" charset="0"/>
              </a:endParaRPr>
            </a:p>
          </p:txBody>
        </p:sp>
      </p:grpSp>
      <p:sp>
        <p:nvSpPr>
          <p:cNvPr id="20488" name="Line 2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3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4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 flipV="1">
            <a:off x="381000" y="6400800"/>
            <a:ext cx="8229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defRPr/>
            </a:pPr>
            <a:endParaRPr lang="pt-BR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pt-BR" sz="1400" dirty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t-BR" b="1" dirty="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pt-BR" sz="1400" b="1" dirty="0">
                <a:solidFill>
                  <a:srgbClr val="000000"/>
                </a:solidFill>
              </a:rPr>
              <a:t>	</a:t>
            </a:r>
          </a:p>
          <a:p>
            <a:pPr eaLnBrk="0" hangingPunct="0"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pt-BR" sz="1400" b="1" dirty="0">
              <a:solidFill>
                <a:srgbClr val="000000"/>
              </a:solidFill>
            </a:endParaRP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1941513" y="1428750"/>
            <a:ext cx="4940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TEXTO – REDAÇÃO DA INTRODUÇÃO </a:t>
            </a:r>
            <a:endParaRPr lang="pt-BR" sz="1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123729" y="2060848"/>
            <a:ext cx="6984775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O QUÊ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? Do que trata o estudo? PORQUÊ esse estudo foi feito? O QUE SE SABE SOBRE O ASSUNTO?</a:t>
            </a:r>
            <a:endParaRPr lang="pt-BR" sz="1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755650" y="2790825"/>
            <a:ext cx="7705725" cy="203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Fornecer antecedentes que justifiquem os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motivos da realização do estudo e destacar sua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importância – tema do estudo e justificativa.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Ligação com a literatura científica.  Deve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apresentar uma visão da literatura que  mostre a evolução temática (selecionando os trabalhos de maior relevância).</a:t>
            </a:r>
            <a:r>
              <a:rPr lang="pt-BR" sz="1400" dirty="0">
                <a:solidFill>
                  <a:srgbClr val="000000"/>
                </a:solidFill>
                <a:latin typeface="Tahoma" pitchFamily="34" charset="0"/>
              </a:rPr>
              <a:t>      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 apresentação do problema  estudado é a parte mais importante da Introdução porque  esclarece ao leitor o porquê  da realização do trabalho,  como pretende alcançar a solução do problema e quais os limites do estudo. </a:t>
            </a:r>
          </a:p>
        </p:txBody>
      </p:sp>
      <p:sp>
        <p:nvSpPr>
          <p:cNvPr id="12297" name="Text Box 16"/>
          <p:cNvSpPr txBox="1">
            <a:spLocks noChangeArrowheads="1"/>
          </p:cNvSpPr>
          <p:nvPr/>
        </p:nvSpPr>
        <p:spPr bwMode="auto">
          <a:xfrm>
            <a:off x="539750" y="2087563"/>
            <a:ext cx="16652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INTRODUÇÃO</a:t>
            </a: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pt-BR" sz="14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298" name="Text Box 19"/>
          <p:cNvSpPr txBox="1">
            <a:spLocks noChangeArrowheads="1"/>
          </p:cNvSpPr>
          <p:nvPr/>
        </p:nvSpPr>
        <p:spPr bwMode="auto">
          <a:xfrm>
            <a:off x="2176463" y="46053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997889" y="5471513"/>
            <a:ext cx="2782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Exemplo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29F4E5-4549-4C1C-90D3-915E1F2B510F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36512" y="13446"/>
            <a:ext cx="8964612" cy="665564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800" b="0" dirty="0" smtClean="0">
                <a:solidFill>
                  <a:srgbClr val="FF0000"/>
                </a:solidFill>
              </a:rPr>
              <a:t>Exemplo: INTRODUÇÃO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pt-BR" sz="800" b="0" dirty="0" smtClean="0">
                <a:solidFill>
                  <a:srgbClr val="000000"/>
                </a:solidFill>
              </a:rPr>
              <a:t>		</a:t>
            </a:r>
            <a:endParaRPr lang="pt-BR" sz="1200" dirty="0" smtClean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32049" y="572487"/>
            <a:ext cx="849605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As infecções respiratórias têm sido a principal causa de morte em crianças com idade inferior a cinco anos, sendo responsáveis por 4,5 milhões de óbitos a cada ano, a maioria destes ocorrendo em países em desenvolvimento.</a:t>
            </a:r>
            <a:r>
              <a:rPr kumimoji="0" lang="pt-BR" altLang="pt-B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3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No estado do Rio Grande do Sul, em 1999, as doenças do aparelho respiratório foram responsáveis por 39% das internações em menores de um ano, e 51% das ocorridas entre um e quatro anos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. </a:t>
            </a: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SITUANDO O LEITOR NA TEMÁTICA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162880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	A </a:t>
            </a:r>
            <a:r>
              <a:rPr lang="pt-BR" dirty="0" err="1">
                <a:latin typeface="Verdana" panose="020B0604030504040204" pitchFamily="34" charset="0"/>
                <a:ea typeface="Times New Roman" panose="02020603050405020304" pitchFamily="18" charset="0"/>
              </a:rPr>
              <a:t>bronquiolite</a:t>
            </a:r>
            <a:r>
              <a:rPr lang="pt-BR" dirty="0">
                <a:latin typeface="Verdana" panose="020B0604030504040204" pitchFamily="34" charset="0"/>
                <a:ea typeface="Times New Roman" panose="02020603050405020304" pitchFamily="18" charset="0"/>
              </a:rPr>
              <a:t> aguda é uma das causas mais comuns de infecção nos primeiros anos de vida, acometendo cerca de 15% das crianças até dois anos de idade; é também a responsável pela hospitalização de cerca de dois em cada 100 </a:t>
            </a:r>
            <a:r>
              <a:rPr lang="pt-BR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lactentes.</a:t>
            </a:r>
            <a:r>
              <a:rPr lang="pt-BR" baseline="30000" dirty="0" smtClean="0">
                <a:highlight>
                  <a:srgbClr val="00FFFF"/>
                </a:highlight>
                <a:latin typeface="Verdana" panose="020B0604030504040204" pitchFamily="34" charset="0"/>
                <a:ea typeface="Times New Roman" panose="02020603050405020304" pitchFamily="18" charset="0"/>
              </a:rPr>
              <a:t>20</a:t>
            </a:r>
            <a:r>
              <a:rPr lang="pt-BR" dirty="0" smtClean="0">
                <a:highlight>
                  <a:srgbClr val="00FFFF"/>
                </a:highlight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DESCREVENDO </a:t>
            </a:r>
            <a:r>
              <a:rPr lang="pt-BR" b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O PROBLEMA OBJETIVADO</a:t>
            </a:r>
            <a:endParaRPr lang="pt-BR" sz="1800" dirty="0">
              <a:ea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7544" y="2492896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	A frequência </a:t>
            </a:r>
            <a:r>
              <a:rPr lang="pt-BR" dirty="0">
                <a:latin typeface="Verdana" panose="020B0604030504040204" pitchFamily="34" charset="0"/>
                <a:ea typeface="Times New Roman" panose="02020603050405020304" pitchFamily="18" charset="0"/>
              </a:rPr>
              <a:t>e a severidade da doença são maiores em crianças de famílias de baixa renda e menor escolaridade dos </a:t>
            </a:r>
            <a:r>
              <a:rPr lang="pt-BR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pais.</a:t>
            </a:r>
            <a:r>
              <a:rPr lang="pt-BR" baseline="30000" dirty="0" smtClean="0">
                <a:highlight>
                  <a:srgbClr val="00FFFF"/>
                </a:highlight>
                <a:latin typeface="Verdana" panose="020B0604030504040204" pitchFamily="34" charset="0"/>
                <a:ea typeface="Times New Roman" panose="02020603050405020304" pitchFamily="18" charset="0"/>
              </a:rPr>
              <a:t>15</a:t>
            </a:r>
            <a:r>
              <a:rPr lang="pt-BR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pt-BR" dirty="0">
                <a:latin typeface="Verdana" panose="020B0604030504040204" pitchFamily="34" charset="0"/>
                <a:ea typeface="Times New Roman" panose="02020603050405020304" pitchFamily="18" charset="0"/>
              </a:rPr>
              <a:t>Características ambientais, como exposição a fumo passivo, presença de outras crianças na casa e aglomeração foram avaliadas em outros estudos, embora os resultados sejam controversos. A controvérsia também aparece em relação ao papel protetor do aleitamento </a:t>
            </a:r>
            <a:r>
              <a:rPr lang="pt-BR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materno</a:t>
            </a:r>
            <a:r>
              <a:rPr lang="pt-BR" baseline="30000" dirty="0" smtClean="0">
                <a:highlight>
                  <a:srgbClr val="00FFFF"/>
                </a:highlight>
                <a:latin typeface="Verdana" panose="020B0604030504040204" pitchFamily="34" charset="0"/>
                <a:ea typeface="Times New Roman" panose="02020603050405020304" pitchFamily="18" charset="0"/>
              </a:rPr>
              <a:t>18,19,20</a:t>
            </a:r>
            <a:r>
              <a:rPr lang="pt-BR" dirty="0" smtClean="0">
                <a:highlight>
                  <a:srgbClr val="00FFFF"/>
                </a:highlight>
                <a:latin typeface="Verdana" panose="020B0604030504040204" pitchFamily="34" charset="0"/>
                <a:ea typeface="Times New Roman" panose="02020603050405020304" pitchFamily="18" charset="0"/>
              </a:rPr>
              <a:t> . Frank </a:t>
            </a:r>
            <a:r>
              <a:rPr lang="pt-BR" dirty="0">
                <a:highlight>
                  <a:srgbClr val="00FFFF"/>
                </a:highlight>
                <a:latin typeface="Verdana" panose="020B0604030504040204" pitchFamily="34" charset="0"/>
                <a:ea typeface="Times New Roman" panose="02020603050405020304" pitchFamily="18" charset="0"/>
              </a:rPr>
              <a:t>et al</a:t>
            </a:r>
            <a:r>
              <a:rPr lang="pt-BR" baseline="30000" dirty="0">
                <a:highlight>
                  <a:srgbClr val="00FFFF"/>
                </a:highlight>
                <a:latin typeface="Verdana" panose="020B0604030504040204" pitchFamily="34" charset="0"/>
                <a:ea typeface="Times New Roman" panose="02020603050405020304" pitchFamily="18" charset="0"/>
              </a:rPr>
              <a:t>5</a:t>
            </a:r>
            <a:r>
              <a:rPr lang="pt-BR" dirty="0">
                <a:latin typeface="Verdana" panose="020B0604030504040204" pitchFamily="34" charset="0"/>
                <a:ea typeface="Times New Roman" panose="02020603050405020304" pitchFamily="18" charset="0"/>
              </a:rPr>
              <a:t> acompanhou dois grupos de crianças (amamentadas e não-amamentadas) até os quatro anos de idade, e não evidenciou proteção pela amamentação para a hospitalização por doença respiratória viral, mas observou tendência na diminuição da severidade da doença. </a:t>
            </a:r>
            <a:r>
              <a:rPr lang="pt-BR" b="1" dirty="0" smtClean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APRESENTANDO </a:t>
            </a:r>
            <a:r>
              <a:rPr lang="pt-BR" b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AS JUSTIFICATIVAS FUNDAMENTANDO-SE NA LITERATURA</a:t>
            </a:r>
            <a:endParaRPr lang="pt-BR" sz="1800" dirty="0">
              <a:ea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67544" y="4221088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	Vários estudos </a:t>
            </a:r>
            <a:r>
              <a:rPr lang="pt-BR" dirty="0">
                <a:latin typeface="Verdana" panose="020B0604030504040204" pitchFamily="34" charset="0"/>
                <a:ea typeface="Times New Roman" panose="02020603050405020304" pitchFamily="18" charset="0"/>
              </a:rPr>
              <a:t>enfatizam que crianças hospitalizadas por </a:t>
            </a:r>
            <a:r>
              <a:rPr lang="pt-BR" dirty="0" err="1">
                <a:latin typeface="Verdana" panose="020B0604030504040204" pitchFamily="34" charset="0"/>
                <a:ea typeface="Times New Roman" panose="02020603050405020304" pitchFamily="18" charset="0"/>
              </a:rPr>
              <a:t>bronquiolite</a:t>
            </a:r>
            <a:r>
              <a:rPr lang="pt-BR" dirty="0">
                <a:latin typeface="Verdana" panose="020B0604030504040204" pitchFamily="34" charset="0"/>
                <a:ea typeface="Times New Roman" panose="02020603050405020304" pitchFamily="18" charset="0"/>
              </a:rPr>
              <a:t> têm um risco aumentado de desenvolverem </a:t>
            </a:r>
            <a:r>
              <a:rPr lang="pt-BR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sequela pulmonar</a:t>
            </a:r>
            <a:r>
              <a:rPr lang="pt-BR" baseline="30000" dirty="0" smtClean="0">
                <a:highlight>
                  <a:srgbClr val="00FFFF"/>
                </a:highlight>
                <a:latin typeface="Verdana" panose="020B0604030504040204" pitchFamily="34" charset="0"/>
                <a:ea typeface="Times New Roman" panose="02020603050405020304" pitchFamily="18" charset="0"/>
              </a:rPr>
              <a:t>2,11,15</a:t>
            </a:r>
            <a:r>
              <a:rPr lang="pt-BR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pt-BR" dirty="0">
                <a:latin typeface="Verdana" panose="020B0604030504040204" pitchFamily="34" charset="0"/>
                <a:ea typeface="Times New Roman" panose="02020603050405020304" pitchFamily="18" charset="0"/>
              </a:rPr>
              <a:t>caracterizada principalmente por </a:t>
            </a:r>
            <a:r>
              <a:rPr lang="pt-BR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tosse recorrente</a:t>
            </a:r>
            <a:r>
              <a:rPr lang="pt-BR" baseline="30000" dirty="0" smtClean="0">
                <a:highlight>
                  <a:srgbClr val="00FFFF"/>
                </a:highlight>
                <a:latin typeface="Verdana" panose="020B0604030504040204" pitchFamily="34" charset="0"/>
                <a:ea typeface="Times New Roman" panose="02020603050405020304" pitchFamily="18" charset="0"/>
              </a:rPr>
              <a:t>2,12,16</a:t>
            </a:r>
            <a:r>
              <a:rPr lang="pt-BR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 . É </a:t>
            </a:r>
            <a:r>
              <a:rPr lang="pt-BR" dirty="0">
                <a:latin typeface="Verdana" panose="020B0604030504040204" pitchFamily="34" charset="0"/>
                <a:ea typeface="Times New Roman" panose="02020603050405020304" pitchFamily="18" charset="0"/>
              </a:rPr>
              <a:t>discutível se a infecção seria responsável por um dano ao pulmão em crescimento ou se existiriam alterações prévias da via aérea, fazendo com que algumas crianças fossem mais suscetíveis a desenvolverem a </a:t>
            </a:r>
            <a:r>
              <a:rPr lang="pt-BR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infecção</a:t>
            </a:r>
            <a:r>
              <a:rPr lang="pt-BR" baseline="30000" dirty="0" smtClean="0">
                <a:highlight>
                  <a:srgbClr val="00FFFF"/>
                </a:highlight>
                <a:latin typeface="Verdana" panose="020B0604030504040204" pitchFamily="34" charset="0"/>
                <a:ea typeface="Times New Roman" panose="02020603050405020304" pitchFamily="18" charset="0"/>
              </a:rPr>
              <a:t>6,8,9</a:t>
            </a:r>
            <a:r>
              <a:rPr lang="pt-BR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 . Estudar </a:t>
            </a:r>
            <a:r>
              <a:rPr lang="pt-BR" dirty="0">
                <a:latin typeface="Verdana" panose="020B0604030504040204" pitchFamily="34" charset="0"/>
                <a:ea typeface="Times New Roman" panose="02020603050405020304" pitchFamily="18" charset="0"/>
              </a:rPr>
              <a:t>os fatores de risco associados à hospitalização por </a:t>
            </a:r>
            <a:r>
              <a:rPr lang="pt-BR" dirty="0" err="1">
                <a:latin typeface="Verdana" panose="020B0604030504040204" pitchFamily="34" charset="0"/>
                <a:ea typeface="Times New Roman" panose="02020603050405020304" pitchFamily="18" charset="0"/>
              </a:rPr>
              <a:t>bronquiolite</a:t>
            </a:r>
            <a:r>
              <a:rPr lang="pt-BR" dirty="0">
                <a:latin typeface="Verdana" panose="020B0604030504040204" pitchFamily="34" charset="0"/>
                <a:ea typeface="Times New Roman" panose="02020603050405020304" pitchFamily="18" charset="0"/>
              </a:rPr>
              <a:t> é importante, não apenas para reduzir suas </a:t>
            </a:r>
            <a:r>
              <a:rPr lang="pt-BR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sequelas </a:t>
            </a:r>
            <a:r>
              <a:rPr lang="pt-BR" dirty="0">
                <a:latin typeface="Verdana" panose="020B0604030504040204" pitchFamily="34" charset="0"/>
                <a:ea typeface="Times New Roman" panose="02020603050405020304" pitchFamily="18" charset="0"/>
              </a:rPr>
              <a:t>mas, fundamentalmente, para subsidiar elementos para a prevenção da doença. </a:t>
            </a:r>
            <a:r>
              <a:rPr lang="pt-BR" b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CONTINUA A JUSTIFICATIVA  E APONTA UMA PROVÁVEL SOLUÇÃO PARA O PROBLEMA</a:t>
            </a:r>
            <a:endParaRPr lang="pt-BR" sz="1800" dirty="0">
              <a:ea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32048" y="5831106"/>
            <a:ext cx="86044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Este estudo avalia o papel de fatores socioeconômicos e do aleitamento materno em relação à hospitalização por </a:t>
            </a:r>
            <a:r>
              <a:rPr kumimoji="0" lang="pt-BR" alt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bronquiolite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aguda em crianças menores de quatro anos no estado do Rio Grande do Sul.  </a:t>
            </a: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OBJETIVO DO TRABALHO PARA  BUSCAR UMA  SOLUÇÃO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05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7CEAB5-EA69-49FE-BFAC-041F43DF0BEF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2208213" y="1428750"/>
            <a:ext cx="441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TEXTO – REDAÇÃO DO OBJETIVO</a:t>
            </a:r>
            <a:endParaRPr lang="pt-BR" sz="1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2133600" y="2322513"/>
            <a:ext cx="6553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>
              <a:latin typeface="Tahoma" pitchFamily="34" charset="0"/>
            </a:endParaRP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2124075" y="1989138"/>
            <a:ext cx="35766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O QUE SERÁ ESTUDADO?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1547813" y="2708920"/>
            <a:ext cx="6553200" cy="358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Objetivo do trabalho =  para buscar uma solução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533400" y="1989138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OBJETIVO  </a:t>
            </a:r>
          </a:p>
        </p:txBody>
      </p:sp>
      <p:sp>
        <p:nvSpPr>
          <p:cNvPr id="11275" name="Text Box 21"/>
          <p:cNvSpPr txBox="1">
            <a:spLocks noChangeArrowheads="1"/>
          </p:cNvSpPr>
          <p:nvPr/>
        </p:nvSpPr>
        <p:spPr bwMode="auto">
          <a:xfrm>
            <a:off x="1455738" y="3429000"/>
            <a:ext cx="6788150" cy="1600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Apresenta 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propósitos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gerais e, se for 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caso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os específicos, que  deverão nortear todo o desenvolvimento do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trabalho.</a:t>
            </a:r>
          </a:p>
          <a:p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A partir do objetivo, decide-se o delineamento mais adequado, a população de interesse, os dados a coletar, tipo de análise desses dados.</a:t>
            </a:r>
          </a:p>
          <a:p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Quanto mais claro o objetivo mais fácil será relatar seus resultados.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81369" y="5543521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32048" y="5183034"/>
            <a:ext cx="860444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Este estudo avalia o papel de fatores socioeconômicos e do aleitamento materno em relação à hospitalização por </a:t>
            </a:r>
            <a:r>
              <a:rPr kumimoji="0" lang="pt-BR" altLang="pt-BR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bronquiolite</a:t>
            </a: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aguda em crianças menores de quatro anos no estado do Rio Grande do Sul.  </a:t>
            </a:r>
            <a:endParaRPr kumimoji="0" lang="pt-BR" alt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5BF6CD-1251-4E13-9158-D48487DD1F92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 flipV="1">
            <a:off x="381000" y="6400800"/>
            <a:ext cx="8229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defRPr/>
            </a:pPr>
            <a:endParaRPr lang="pt-BR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pt-BR" sz="1400" dirty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t-BR" b="1" dirty="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pt-BR" sz="1400" b="1" dirty="0">
                <a:solidFill>
                  <a:srgbClr val="000000"/>
                </a:solidFill>
              </a:rPr>
              <a:t>	</a:t>
            </a:r>
          </a:p>
          <a:p>
            <a:pPr eaLnBrk="0" hangingPunct="0"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pt-BR" sz="1400" b="1" dirty="0">
              <a:solidFill>
                <a:srgbClr val="000000"/>
              </a:solidFill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2251075" y="1428750"/>
            <a:ext cx="4310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TEXTO – REDAÇÃO DO MÉTODO </a:t>
            </a:r>
            <a:endParaRPr lang="pt-BR" sz="1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2119313" y="1989138"/>
            <a:ext cx="3611562" cy="487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Responde a: COMO? ONDE? QUANDO?</a:t>
            </a:r>
            <a:endParaRPr lang="pt-BR" sz="1000">
              <a:solidFill>
                <a:srgbClr val="000000"/>
              </a:solidFill>
              <a:latin typeface="Tahoma" pitchFamily="34" charset="0"/>
            </a:endParaRPr>
          </a:p>
          <a:p>
            <a:endParaRPr lang="pt-BR">
              <a:latin typeface="Tahoma" pitchFamily="34" charset="0"/>
            </a:endParaRP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1979613" y="2420938"/>
            <a:ext cx="6629400" cy="39395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Caminho para se chegar a um fim = cumprir o prometido no Objetivo. Dá credibilidade ao estudo.  Descrição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dos procedimentos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para realização do estudo com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informações sobre: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- coleta e tratamento dos dados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- população estudada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- local da pesquisa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- técnicas e  métodos adotados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- como será feita a análise dos dados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- questões éticas são mencionadas nesta parte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- mencionar eventuais limitações no método </a:t>
            </a: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4346" name="Text Box 16"/>
          <p:cNvSpPr txBox="1">
            <a:spLocks noChangeArrowheads="1"/>
          </p:cNvSpPr>
          <p:nvPr/>
        </p:nvSpPr>
        <p:spPr bwMode="auto">
          <a:xfrm>
            <a:off x="557213" y="2012950"/>
            <a:ext cx="10826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MÉTODO</a:t>
            </a:r>
          </a:p>
        </p:txBody>
      </p:sp>
      <p:sp>
        <p:nvSpPr>
          <p:cNvPr id="14347" name="Text Box 17"/>
          <p:cNvSpPr txBox="1">
            <a:spLocks noChangeArrowheads="1"/>
          </p:cNvSpPr>
          <p:nvPr/>
        </p:nvSpPr>
        <p:spPr bwMode="auto">
          <a:xfrm>
            <a:off x="1384300" y="3884613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DO TEXTO">
  <a:themeElements>
    <a:clrScheme name="ESTRUTURA DO TEXTO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ESTRUTURA DO TEXT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DO TEXTO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DO TEXTO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DO TEXTO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A:\ESTRUT~1.PPT</Template>
  <TotalTime>3524</TotalTime>
  <Words>772</Words>
  <Application>Microsoft Office PowerPoint</Application>
  <PresentationFormat>Apresentação na tela (4:3)</PresentationFormat>
  <Paragraphs>184</Paragraphs>
  <Slides>11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Arial Unicode MS</vt:lpstr>
      <vt:lpstr>Arial</vt:lpstr>
      <vt:lpstr>Symbol</vt:lpstr>
      <vt:lpstr>Tahoma</vt:lpstr>
      <vt:lpstr>Times New Roman</vt:lpstr>
      <vt:lpstr>Verdana</vt:lpstr>
      <vt:lpstr>Wingdings</vt:lpstr>
      <vt:lpstr>ESTRUTURA DO TEXTO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Exemplo: descrição da parte Método  SANTOS, J.L.S.; URIONA-MALDONADO, M.; SANTOS, R.N.M. dos. Inovação e conhecimento organizacional: mapeamento bibliométrico das publicações científicas. Organizações em Contexto, S.Bernardo do Campo, v7, n. 13, jan.-jun. 2011 p.32-58.</vt:lpstr>
      <vt:lpstr>Apresentação do PowerPoint</vt:lpstr>
    </vt:vector>
  </TitlesOfParts>
  <Company>Sadia Concordia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Sadia</dc:creator>
  <cp:lastModifiedBy>615336</cp:lastModifiedBy>
  <cp:revision>202</cp:revision>
  <cp:lastPrinted>2003-05-30T20:40:07Z</cp:lastPrinted>
  <dcterms:created xsi:type="dcterms:W3CDTF">1999-02-19T23:03:28Z</dcterms:created>
  <dcterms:modified xsi:type="dcterms:W3CDTF">2016-11-04T14:58:55Z</dcterms:modified>
</cp:coreProperties>
</file>