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pt-BR" altLang="pt-BR" noProof="0" smtClean="0"/>
              <a:t>Clique para editar o título mestre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pt-BR" altLang="pt-BR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pt-BR" altLang="pt-BR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A28721F4-8D32-4163-981B-0505668444E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652AE-0A55-4683-B0BA-B7768221B13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098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A818C-740F-48B9-AA94-206731285B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96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633BA-15B4-4511-A050-69A50601B3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211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48E25-B636-4A71-87A8-7823ED7C07D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88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6A465-963D-45C8-AE71-19F5BBA1E0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8819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A4CF3-D66D-4EBF-BC50-90FE25CFCE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497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CD0B8-73DD-4F02-9309-873BD413986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529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8366A-763A-4B91-9882-82646873F9A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007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B6284-BD86-48FF-A657-BA5389940F0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004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9B40E-9C29-42D0-B49D-4FCE82625C5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271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pt-BR" altLang="pt-BR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pt-BR" altLang="pt-BR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2C1E9648-3BA2-41ED-8358-A90EB661D98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pt-BR" dirty="0" smtClean="0"/>
              <a:t>Balanços da economia da URSS e do capitalismo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43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década de 1930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URSS e os fascismos</a:t>
            </a:r>
          </a:p>
          <a:p>
            <a:r>
              <a:rPr lang="pt-BR" dirty="0" smtClean="0"/>
              <a:t>Movimentos fascistas e suas variantes</a:t>
            </a:r>
          </a:p>
          <a:p>
            <a:r>
              <a:rPr lang="pt-BR" dirty="0" smtClean="0"/>
              <a:t>A crise de 1929 e os fascismos</a:t>
            </a:r>
          </a:p>
          <a:p>
            <a:r>
              <a:rPr lang="pt-BR" dirty="0" smtClean="0"/>
              <a:t>O nazismo contra a esquerda alemã</a:t>
            </a:r>
          </a:p>
          <a:p>
            <a:r>
              <a:rPr lang="pt-BR" dirty="0" smtClean="0"/>
              <a:t>O capitalismo e o </a:t>
            </a:r>
            <a:r>
              <a:rPr lang="pt-BR" dirty="0" smtClean="0"/>
              <a:t>fascismo</a:t>
            </a:r>
            <a:endParaRPr lang="pt-BR" dirty="0" smtClean="0"/>
          </a:p>
          <a:p>
            <a:r>
              <a:rPr lang="pt-BR" dirty="0" smtClean="0"/>
              <a:t>Totalitarismo e autoritarismo</a:t>
            </a:r>
          </a:p>
          <a:p>
            <a:r>
              <a:rPr lang="pt-BR" dirty="0" smtClean="0"/>
              <a:t>Fascismo como salvação do capitalismo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781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balanço de Trotsky sobre a economia soviética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628800"/>
            <a:ext cx="7772400" cy="4391000"/>
          </a:xfrm>
        </p:spPr>
        <p:txBody>
          <a:bodyPr/>
          <a:lstStyle/>
          <a:p>
            <a:pPr algn="just"/>
            <a:r>
              <a:rPr lang="pt-BR" sz="2000" dirty="0" smtClean="0"/>
              <a:t>O crescimento econômico da URSS e a Lei do desenvolvimento desigual e combinado</a:t>
            </a:r>
          </a:p>
          <a:p>
            <a:pPr algn="just"/>
            <a:r>
              <a:rPr lang="pt-BR" sz="2000" dirty="0" smtClean="0"/>
              <a:t>A alta produtividade, tecnologia e cultura dos países centrais do capitalismo e a baixa produtividade e qualidade da produção socialista</a:t>
            </a:r>
          </a:p>
          <a:p>
            <a:pPr algn="just"/>
            <a:r>
              <a:rPr lang="pt-BR" sz="2000" dirty="0" smtClean="0"/>
              <a:t>Planificação e técnicas avançadas para dar um salto econômico industrial (o debate)</a:t>
            </a:r>
          </a:p>
          <a:p>
            <a:pPr algn="just"/>
            <a:r>
              <a:rPr lang="pt-BR" sz="2000" dirty="0" smtClean="0"/>
              <a:t>O regime soviético não é socialista, mas transitório</a:t>
            </a:r>
          </a:p>
          <a:p>
            <a:pPr algn="just"/>
            <a:r>
              <a:rPr lang="pt-BR" sz="2000" dirty="0" smtClean="0"/>
              <a:t>A penúria material existente não deveria ser negada com proclamações irrealistas, que serviam para encobrir a ditadura stalinista</a:t>
            </a:r>
          </a:p>
          <a:p>
            <a:pPr algn="just"/>
            <a:r>
              <a:rPr lang="pt-BR" sz="2000" dirty="0" smtClean="0"/>
              <a:t>A burocracia soviética expropriou os operários para defender seus privilégios, mas precisa defender a propriedade social para dominar</a:t>
            </a:r>
          </a:p>
          <a:p>
            <a:pPr algn="just"/>
            <a:r>
              <a:rPr lang="pt-BR" sz="2000" dirty="0" smtClean="0"/>
              <a:t>Se os operários não derrotam a burocracia, Ela irá restaurar o capitalismo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7962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liberalismo e a URSS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A crítica de von </a:t>
            </a:r>
            <a:r>
              <a:rPr lang="pt-BR" sz="2800" dirty="0" err="1" smtClean="0"/>
              <a:t>Mises</a:t>
            </a:r>
            <a:r>
              <a:rPr lang="pt-BR" sz="2800" dirty="0" smtClean="0"/>
              <a:t>: utopia do livre mercado e o capitalismo monopolista</a:t>
            </a:r>
          </a:p>
          <a:p>
            <a:r>
              <a:rPr lang="pt-BR" sz="2800" dirty="0" smtClean="0"/>
              <a:t>Valor marginal ou valor-trabalho</a:t>
            </a:r>
          </a:p>
          <a:p>
            <a:r>
              <a:rPr lang="pt-BR" sz="2800" dirty="0" smtClean="0"/>
              <a:t>“Só o mecanismo de preços em um mercado livre permite o cálculo econômico”...será?</a:t>
            </a:r>
          </a:p>
          <a:p>
            <a:r>
              <a:rPr lang="pt-BR" sz="2800" dirty="0" smtClean="0"/>
              <a:t>Não há trabalho coletivo e incentivo ao consumo artificial ou supérfluo</a:t>
            </a:r>
          </a:p>
          <a:p>
            <a:r>
              <a:rPr lang="pt-BR" sz="2800" dirty="0" smtClean="0"/>
              <a:t>A crítica às empresas estatais e a ação do empreendedor imaginário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2974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Keynes e a crítica </a:t>
            </a:r>
            <a:r>
              <a:rPr lang="pt-BR" dirty="0"/>
              <a:t>a</a:t>
            </a:r>
            <a:r>
              <a:rPr lang="pt-BR" dirty="0" smtClean="0"/>
              <a:t>o liberalismo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Uma economia </a:t>
            </a:r>
            <a:r>
              <a:rPr lang="pt-BR" sz="2400" dirty="0" err="1" smtClean="0"/>
              <a:t>autorregulável</a:t>
            </a:r>
            <a:r>
              <a:rPr lang="pt-BR" sz="2400" dirty="0" smtClean="0"/>
              <a:t> é impossível</a:t>
            </a:r>
          </a:p>
          <a:p>
            <a:r>
              <a:rPr lang="pt-BR" sz="2400" dirty="0" smtClean="0"/>
              <a:t>A estagnação econômica situa-se no hiato entre o consumo e a renda</a:t>
            </a:r>
          </a:p>
          <a:p>
            <a:r>
              <a:rPr lang="pt-BR" sz="2400" dirty="0" smtClean="0"/>
              <a:t>O estado deve atuar para forçar novos investimentos, estímulos ao consumo e redistribuição de renda</a:t>
            </a:r>
          </a:p>
          <a:p>
            <a:r>
              <a:rPr lang="pt-BR" sz="2400" dirty="0" smtClean="0"/>
              <a:t>Há fatores psicológicos  por trás das decisões do mercado e é possível induzir os capitalistas a investir (taxa de juros por exemplo)</a:t>
            </a:r>
          </a:p>
          <a:p>
            <a:r>
              <a:rPr lang="pt-BR" sz="2400" dirty="0" smtClean="0"/>
              <a:t>O incentivo e papel do estado é fundamental para combater a tendência à estagnação do capitalismo</a:t>
            </a:r>
            <a:r>
              <a:rPr lang="pt-BR" dirty="0" smtClean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913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Schumpeter</a:t>
            </a:r>
            <a:r>
              <a:rPr lang="pt-BR" dirty="0" smtClean="0"/>
              <a:t>: capitalismo, socialismo e democracia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Não há concorrência perfeita ou equilíbrio estável no capitalismo</a:t>
            </a:r>
          </a:p>
          <a:p>
            <a:r>
              <a:rPr lang="pt-BR" sz="2400" dirty="0" smtClean="0"/>
              <a:t>Nos ciclos do capitalismo a inovação permite rejuvenescer a economia de mercado</a:t>
            </a:r>
          </a:p>
          <a:p>
            <a:r>
              <a:rPr lang="pt-BR" sz="2400" dirty="0" smtClean="0"/>
              <a:t>A burocracia </a:t>
            </a:r>
            <a:r>
              <a:rPr lang="pt-BR" sz="2400" dirty="0" err="1" smtClean="0"/>
              <a:t>corroi</a:t>
            </a:r>
            <a:r>
              <a:rPr lang="pt-BR" sz="2400" dirty="0" smtClean="0"/>
              <a:t> a iniciativa, é preciso manter o espírito empreendedor e motivar (o problema do capitalismo é cultural e social)</a:t>
            </a:r>
          </a:p>
          <a:p>
            <a:r>
              <a:rPr lang="pt-BR" sz="2400" dirty="0" smtClean="0"/>
              <a:t>As massas trabalhadoras devem ser seduzidas pela ideia de prestígio e progresso para serem disciplinadas</a:t>
            </a:r>
          </a:p>
          <a:p>
            <a:r>
              <a:rPr lang="pt-BR" sz="2400" dirty="0" smtClean="0"/>
              <a:t>É possível adiar o socialismo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0072941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design Réguas">
  <a:themeElements>
    <a:clrScheme name="Tema do Offic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Tema do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design Réguas</Template>
  <TotalTime>41</TotalTime>
  <Words>377</Words>
  <Application>Microsoft Office PowerPoint</Application>
  <PresentationFormat>Apresentação na tela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Modelo de design Réguas</vt:lpstr>
      <vt:lpstr>Balanços da economia da URSS e do capitalismo</vt:lpstr>
      <vt:lpstr>A década de 1930</vt:lpstr>
      <vt:lpstr>O balanço de Trotsky sobre a economia soviética</vt:lpstr>
      <vt:lpstr>O liberalismo e a URSS</vt:lpstr>
      <vt:lpstr>Keynes e a crítica ao liberalismo</vt:lpstr>
      <vt:lpstr>Schumpeter: capitalismo, socialismo e democracia</vt:lpstr>
    </vt:vector>
  </TitlesOfParts>
  <Company>FFLCH/USP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Balanços da economia da URSS e do capitalismo</dc:title>
  <dc:creator>Everaldo de Oliveira Andrade</dc:creator>
  <cp:lastModifiedBy>Everaldo de Oliveira Andrade</cp:lastModifiedBy>
  <cp:revision>6</cp:revision>
  <dcterms:created xsi:type="dcterms:W3CDTF">2019-04-10T20:39:20Z</dcterms:created>
  <dcterms:modified xsi:type="dcterms:W3CDTF">2019-09-27T15:12:51Z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TC010690641046</vt:lpwstr>
  </property>
</Properties>
</file>