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6"/>
  </p:normalViewPr>
  <p:slideViewPr>
    <p:cSldViewPr snapToGrid="0" snapToObjects="1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F51DC35-9785-2D4B-A056-3861FDCCF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B98F12F-8545-314E-A77F-D20800B38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C01DCED-61CC-ED4B-8178-75C567EE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720DCDA-2819-0544-AFA6-0B3DAD5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DC7ABE2-51B9-9043-8773-F6A0FCFCE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8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444ABDB-660A-A54F-BFF8-D9D75405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3A9B9AAE-9F31-ED46-AA7E-4927031FF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2F33CDC-7449-C64D-A241-98403BC98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8B3C6A2-BA39-324C-8486-C63C5017E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54671C2-1F04-8745-B613-3D3E3FE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95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4B57083-AFF4-C242-A3C3-11E78DC61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8CB81CC8-CAB5-424F-AA2B-D6BFC082F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9ED79EF-60DF-6F47-9A53-B25789D50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7118525-3CE3-554A-AE94-9601514F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F61DB3C-CFEE-374B-A167-D4C81680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92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05641F-9E8A-5F44-B768-69BCAF137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ECC2CFDB-5B0A-3441-B119-EB6D1B619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1A944BE-EB29-A247-8D2A-B53F082F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99477AD-2BD6-2046-97C4-4DC11299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CC6B105-AC31-3642-B1A6-6976AFDF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46B1922-0EC1-5249-92EC-3768E7BCC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89D28B89-39B4-6D4C-B3C3-0804A7A41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706DFCC-D3F9-1C4D-9079-91D9CA5F5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4BFB811-28F4-5E42-82DA-DA35BFBA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63CD9F4-84FC-A644-94F7-3C7701CC3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86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95E55FB-D6DE-6840-9232-1FCC730EC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F851C13-5C4C-BA4C-8C8D-AAE84577F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BA389E25-367F-9A42-8098-02FB5CF21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56E0B085-42CE-DC41-937E-904D59740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4B1A4ED-DD69-7A49-BA64-EBEAF313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6EA04BF8-89DB-7043-9F11-E6F78B3D6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95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910B444-BEA5-3146-B494-B6E4CEF3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3F49DE0-470A-294C-B48B-8C21B1F0D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45591D9F-F916-9845-88FA-EF9933E12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23462FA5-E239-8E45-9001-AD4C9E5E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0539C9C8-F946-5B4B-BEAC-5C35A8448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016B3C06-C820-B547-A3CD-BED1B4BD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EB1B1799-B1F4-0E4F-A95A-2E0CBCBE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661E3CF9-919A-D540-B4F3-6C63CBA8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6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376C840-E853-4A47-A95E-16E5571A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DB598425-DBB8-B64E-AFF4-9443542AE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322BA2BF-1E75-4440-95F6-4CE283D9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9BE5F4E7-B4C3-E042-B83A-58CA539D3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82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ED4C6587-2125-014D-9D31-C6467A79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25C6D4EB-0423-4143-90B6-CB135FEAF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C68C79B9-3DC6-7E4D-8493-5F4E09E5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48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4F1EEB9-9272-8242-80D0-ADEECA29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C6B1B48-E864-394D-919B-29BA43EC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9E07D7A5-F3A6-9343-949A-65793932E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DF385DB5-39EE-D345-8F12-7C214419C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9C35571-8D7A-8B4E-B762-B0495EC7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2B002A05-4B3D-F340-9F16-466915A7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06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264DD11-D603-B541-AD72-CC96B7B96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7345776C-E5CF-4643-A316-13F4E4240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0B4AF01C-E262-2A40-BAA2-57FD4D172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A188CC8B-6A22-B845-A376-57D828AA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A9ED064E-D3C0-7343-A4D3-2A0DE4C03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3426A89-3180-7A47-83B4-51239CBB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20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CDC122EC-77F8-8443-82D3-2E7FECC6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35BBD2D-4053-1142-B0D2-DB982BEE5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C585362-7638-6741-BCBB-2FA4EEA3E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2F7F-3B2A-D446-97DD-577813E72E67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8A38A68-21DE-3F4E-B708-A10AE8EB9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E27C0E6-3FF2-EA48-9F7B-B229ECCFF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DBF0B-C186-C64B-B5F3-BCB4FEA65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45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Tolerância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2337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pt-BR" b="1" dirty="0"/>
              <a:t>5. 	Componente voluntarista</a:t>
            </a:r>
            <a:r>
              <a:rPr lang="pt-BR" dirty="0"/>
              <a:t>: a tolerância deve ser voluntária; não pode ser forçada</a:t>
            </a:r>
          </a:p>
          <a:p>
            <a:pPr marL="342900" lvl="1" indent="0">
              <a:buNone/>
            </a:pPr>
            <a:r>
              <a:rPr lang="pt-BR" b="1" dirty="0"/>
              <a:t>6. 	Componente da práxis do Estado e postura dos indivíduos</a:t>
            </a:r>
            <a:r>
              <a:rPr lang="pt-BR" dirty="0"/>
              <a:t>: p.ex.: prática do Estado de reconhecer direitos de minorias e postura dos indivíduos de tolerar as práticas com as quais não concorda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5697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Quatro concepções de tolerância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r>
              <a:rPr lang="pt-BR" b="1" dirty="0"/>
              <a:t>1. 	Concepção permissiva</a:t>
            </a:r>
            <a:r>
              <a:rPr lang="pt-BR" dirty="0"/>
              <a:t>: </a:t>
            </a:r>
          </a:p>
          <a:p>
            <a:pPr lvl="2" algn="just"/>
            <a:r>
              <a:rPr lang="pt-BR" b="1" i="1" dirty="0"/>
              <a:t>Sujeitos</a:t>
            </a:r>
            <a:r>
              <a:rPr lang="pt-BR" dirty="0"/>
              <a:t>: autoridade ou uma maioria, de um lado, e uma minoria ou minorias que se desviam dos valores da autoridade ou da maioria</a:t>
            </a:r>
          </a:p>
          <a:p>
            <a:pPr lvl="2"/>
            <a:r>
              <a:rPr lang="pt-BR" b="1" i="1" dirty="0"/>
              <a:t>Limites da tolerância</a:t>
            </a:r>
            <a:r>
              <a:rPr lang="pt-BR" dirty="0"/>
              <a:t>: </a:t>
            </a:r>
          </a:p>
          <a:p>
            <a:pPr lvl="3"/>
            <a:r>
              <a:rPr lang="pt-BR" dirty="0"/>
              <a:t>relação vertical</a:t>
            </a:r>
          </a:p>
          <a:p>
            <a:pPr lvl="3"/>
            <a:r>
              <a:rPr lang="pt-BR" dirty="0"/>
              <a:t>a forma de ser do outro deve ficar confinada à esfera privada</a:t>
            </a:r>
          </a:p>
          <a:p>
            <a:pPr lvl="3"/>
            <a:r>
              <a:rPr lang="pt-BR" dirty="0"/>
              <a:t>a minoria deve aceitar a posição de poder da maioria</a:t>
            </a:r>
          </a:p>
          <a:p>
            <a:pPr lvl="3"/>
            <a:r>
              <a:rPr lang="pt-BR" dirty="0"/>
              <a:t>não há reciprocidade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razões pragmáticas: evitar conflitos e prejuízos materiais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3922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pt-BR" b="1" dirty="0"/>
              <a:t>2. 	Concepção de coexistência</a:t>
            </a:r>
            <a:r>
              <a:rPr lang="pt-BR" dirty="0"/>
              <a:t>: </a:t>
            </a:r>
          </a:p>
          <a:p>
            <a:pPr lvl="2"/>
            <a:r>
              <a:rPr lang="pt-BR" b="1" i="1" dirty="0"/>
              <a:t>Sujeitos</a:t>
            </a:r>
            <a:r>
              <a:rPr lang="pt-BR" dirty="0"/>
              <a:t>: grupos de igual força</a:t>
            </a:r>
          </a:p>
          <a:p>
            <a:pPr lvl="2"/>
            <a:r>
              <a:rPr lang="pt-BR" b="1" i="1" dirty="0"/>
              <a:t>Limites da tolerância</a:t>
            </a:r>
            <a:r>
              <a:rPr lang="pt-BR" dirty="0"/>
              <a:t>: </a:t>
            </a:r>
          </a:p>
          <a:p>
            <a:pPr lvl="3"/>
            <a:r>
              <a:rPr lang="pt-BR" dirty="0"/>
              <a:t>relação horizontal: os tolerantes são também tolerados</a:t>
            </a:r>
          </a:p>
          <a:p>
            <a:pPr lvl="3"/>
            <a:r>
              <a:rPr lang="pt-BR" dirty="0"/>
              <a:t>relação instável: depende da estabilidade das relações de poder: se um dos sujeitos se enfraquece, pode desaparecer o motivo para tolerar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razões pragmáticas: evitar conflitos etc.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3237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r>
              <a:rPr lang="pt-BR" b="1" dirty="0"/>
              <a:t>3. 	Concepção de respeito</a:t>
            </a:r>
            <a:endParaRPr lang="pt-BR" dirty="0"/>
          </a:p>
          <a:p>
            <a:pPr lvl="2"/>
            <a:r>
              <a:rPr lang="pt-BR" b="1" i="1" dirty="0"/>
              <a:t>Sujeitos</a:t>
            </a:r>
            <a:r>
              <a:rPr lang="pt-BR" dirty="0"/>
              <a:t>: as partes se respeitam como pessoas autônomas e membros de uma sociedade política orientada pelo direito</a:t>
            </a:r>
            <a:r>
              <a:rPr lang="pt-BR" b="1" dirty="0"/>
              <a:t> </a:t>
            </a:r>
            <a:endParaRPr lang="pt-BR" dirty="0"/>
          </a:p>
          <a:p>
            <a:pPr lvl="2"/>
            <a:r>
              <a:rPr lang="pt-BR" b="1" i="1" dirty="0"/>
              <a:t>Limites da tolerância</a:t>
            </a:r>
            <a:r>
              <a:rPr lang="pt-BR" dirty="0"/>
              <a:t>: igualdade das partes. Dois modelos de igualdade:</a:t>
            </a:r>
          </a:p>
          <a:p>
            <a:pPr lvl="3"/>
            <a:r>
              <a:rPr lang="pt-BR" dirty="0"/>
              <a:t>igualdade formal: separação estrita entre o público e o privado. Crenças e outras especificidades se confinam à esfera privada</a:t>
            </a:r>
          </a:p>
          <a:p>
            <a:pPr lvl="3"/>
            <a:r>
              <a:rPr lang="pt-BR" dirty="0"/>
              <a:t>igualdade qualitativa: permite manifestações públicas das especificidades dos grupos sociais. A tolerância aqui implica que qualquer um pode vir à esfera pública sem precisar abrir mão de sua identidade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respeito pela pessoa. Respeita-se a pessoa e toleram-se suas crenças e ações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5860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r>
              <a:rPr lang="pt-BR" b="1" dirty="0"/>
              <a:t>4. 	Concepção de reconhecimento</a:t>
            </a:r>
            <a:endParaRPr lang="pt-BR" dirty="0"/>
          </a:p>
          <a:p>
            <a:pPr lvl="2"/>
            <a:r>
              <a:rPr lang="pt-BR" b="1" i="1" dirty="0"/>
              <a:t>Sujeitos</a:t>
            </a:r>
            <a:r>
              <a:rPr lang="pt-BR" dirty="0"/>
              <a:t>: partes que se respeitam, como na concepção de respeito, mas que, além disso, reconhecem o valor do modo de vida e das crenças que lhes são estranhas</a:t>
            </a:r>
          </a:p>
          <a:p>
            <a:pPr lvl="2"/>
            <a:r>
              <a:rPr lang="pt-BR" b="1" i="1" dirty="0"/>
              <a:t>Limites da tolerância</a:t>
            </a:r>
            <a:endParaRPr lang="pt-BR" dirty="0"/>
          </a:p>
          <a:p>
            <a:pPr lvl="3"/>
            <a:r>
              <a:rPr lang="pt-BR" dirty="0"/>
              <a:t>igualdade qualitativa</a:t>
            </a:r>
          </a:p>
          <a:p>
            <a:pPr lvl="3"/>
            <a:r>
              <a:rPr lang="pt-BR" dirty="0"/>
              <a:t>alguns lados das outras formas de vida serão reconhecidos como valiosos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reconhecimento do valor das outras formas de vida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6727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Resumo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 algn="just">
              <a:buAutoNum type="arabicPeriod"/>
            </a:pPr>
            <a:r>
              <a:rPr lang="pt-BR" dirty="0"/>
              <a:t>Tolerância é a aceitação voluntária, dentro de limites indefinidos, daquilo que, num determinado contexto, se rejeita.</a:t>
            </a:r>
          </a:p>
          <a:p>
            <a:pPr marL="385763" indent="-385763" algn="just">
              <a:buAutoNum type="arabicPeriod"/>
            </a:pPr>
            <a:r>
              <a:rPr lang="pt-BR" dirty="0"/>
              <a:t>Essa aceitação pode ser graças </a:t>
            </a:r>
          </a:p>
          <a:p>
            <a:pPr marL="300038" lvl="1" indent="0" algn="just">
              <a:buNone/>
            </a:pPr>
            <a:r>
              <a:rPr lang="pt-BR" dirty="0"/>
              <a:t>2.1. à permissão do </a:t>
            </a:r>
            <a:r>
              <a:rPr lang="pt-BR"/>
              <a:t>poder superior</a:t>
            </a:r>
            <a:endParaRPr lang="pt-BR" dirty="0"/>
          </a:p>
          <a:p>
            <a:pPr marL="300038" lvl="1" indent="0" algn="just">
              <a:buNone/>
            </a:pPr>
            <a:r>
              <a:rPr lang="pt-BR" dirty="0"/>
              <a:t>2.2. à coexistência </a:t>
            </a:r>
          </a:p>
          <a:p>
            <a:pPr marL="300038" lvl="1" indent="0" algn="just">
              <a:buNone/>
            </a:pPr>
            <a:r>
              <a:rPr lang="pt-BR" dirty="0"/>
              <a:t>2.3. ao respeito</a:t>
            </a:r>
          </a:p>
          <a:p>
            <a:pPr marL="300038" lvl="1" indent="0" algn="just">
              <a:buNone/>
            </a:pPr>
            <a:r>
              <a:rPr lang="pt-BR" dirty="0"/>
              <a:t>2.4. ao reconhecimento </a:t>
            </a:r>
          </a:p>
          <a:p>
            <a:pPr marL="385763" indent="-385763" algn="just">
              <a:buAutoNum type="arabicPeriod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39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Forst</a:t>
            </a:r>
            <a:r>
              <a:rPr lang="pt-BR" dirty="0"/>
              <a:t>, Rainer. </a:t>
            </a:r>
            <a:r>
              <a:rPr lang="pt-BR" i="1" dirty="0" err="1"/>
              <a:t>Toleranz</a:t>
            </a:r>
            <a:r>
              <a:rPr lang="pt-BR" i="1" dirty="0"/>
              <a:t> </a:t>
            </a:r>
            <a:r>
              <a:rPr lang="pt-BR" i="1" dirty="0" err="1"/>
              <a:t>im</a:t>
            </a:r>
            <a:r>
              <a:rPr lang="pt-BR" i="1" dirty="0"/>
              <a:t> </a:t>
            </a:r>
            <a:r>
              <a:rPr lang="pt-BR" i="1" dirty="0" err="1"/>
              <a:t>Konflikt</a:t>
            </a:r>
            <a:r>
              <a:rPr lang="pt-BR" dirty="0"/>
              <a:t>: </a:t>
            </a:r>
            <a:r>
              <a:rPr lang="pt-BR" dirty="0" err="1"/>
              <a:t>Geschichte</a:t>
            </a:r>
            <a:r>
              <a:rPr lang="pt-BR" dirty="0"/>
              <a:t>, </a:t>
            </a:r>
            <a:r>
              <a:rPr lang="pt-BR" dirty="0" err="1" smtClean="0"/>
              <a:t>Gehalt</a:t>
            </a:r>
            <a:r>
              <a:rPr lang="pt-BR" dirty="0" smtClean="0"/>
              <a:t> </a:t>
            </a:r>
            <a:r>
              <a:rPr lang="pt-BR" dirty="0" err="1"/>
              <a:t>und</a:t>
            </a:r>
            <a:r>
              <a:rPr lang="pt-BR" dirty="0"/>
              <a:t> </a:t>
            </a:r>
            <a:r>
              <a:rPr lang="pt-BR" dirty="0" err="1"/>
              <a:t>Gegenwart</a:t>
            </a:r>
            <a:r>
              <a:rPr lang="pt-BR" dirty="0"/>
              <a:t> </a:t>
            </a:r>
            <a:r>
              <a:rPr lang="pt-BR" dirty="0" err="1"/>
              <a:t>eines</a:t>
            </a:r>
            <a:r>
              <a:rPr lang="pt-BR" dirty="0"/>
              <a:t> </a:t>
            </a:r>
            <a:r>
              <a:rPr lang="pt-BR" dirty="0" err="1"/>
              <a:t>umstrittenen</a:t>
            </a:r>
            <a:r>
              <a:rPr lang="pt-BR" dirty="0"/>
              <a:t> </a:t>
            </a:r>
            <a:r>
              <a:rPr lang="pt-BR" dirty="0" err="1"/>
              <a:t>Begriffs</a:t>
            </a:r>
            <a:r>
              <a:rPr lang="pt-BR" dirty="0"/>
              <a:t>. Frankfurt </a:t>
            </a:r>
            <a:r>
              <a:rPr lang="pt-BR" dirty="0" err="1"/>
              <a:t>am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: </a:t>
            </a:r>
            <a:r>
              <a:rPr lang="pt-BR" dirty="0" err="1"/>
              <a:t>Suhrkamp</a:t>
            </a:r>
            <a:r>
              <a:rPr lang="pt-BR" dirty="0"/>
              <a:t>, 2003, S. 675-748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189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Tolerância</a:t>
            </a:r>
            <a:endParaRPr lang="pt-BR" dirty="0"/>
          </a:p>
          <a:p>
            <a:pPr lvl="1"/>
            <a:r>
              <a:rPr lang="pt-BR" dirty="0"/>
              <a:t>núcleo duro do conceito de tolerância: seis componentes</a:t>
            </a:r>
          </a:p>
          <a:p>
            <a:pPr lvl="1"/>
            <a:r>
              <a:rPr lang="pt-BR" dirty="0"/>
              <a:t>quatro concepções de tolerância: interpretações específicas desses componentes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614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Núcleo do conceito de tolerância: seis componentes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8663" lvl="1" indent="-385763">
              <a:buAutoNum type="arabicPeriod"/>
            </a:pPr>
            <a:r>
              <a:rPr lang="pt-BR" b="1" dirty="0"/>
              <a:t>Componente do contexto</a:t>
            </a:r>
          </a:p>
          <a:p>
            <a:pPr marL="642938" lvl="2" indent="0">
              <a:buNone/>
            </a:pPr>
            <a:r>
              <a:rPr lang="pt-BR" dirty="0"/>
              <a:t>1.1.  motivos da tolerância</a:t>
            </a:r>
          </a:p>
          <a:p>
            <a:pPr marL="642938" lvl="2" indent="0">
              <a:buNone/>
            </a:pPr>
            <a:r>
              <a:rPr lang="pt-BR" dirty="0"/>
              <a:t>1.2.  sujeitos da tolerância</a:t>
            </a:r>
          </a:p>
          <a:p>
            <a:pPr marL="642938" lvl="2" indent="0">
              <a:buNone/>
            </a:pPr>
            <a:r>
              <a:rPr lang="pt-BR" dirty="0"/>
              <a:t>1.3.  objeto da tolerância</a:t>
            </a:r>
          </a:p>
          <a:p>
            <a:pPr marL="642938" lvl="2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940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6C2F5A5-B70F-F541-8223-3B8D06E24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Motivos da tolerância: por que tolerar?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1B49B38-3F6F-DE43-946E-D86D0DE1D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pt-BR" sz="2700" dirty="0"/>
              <a:t>por amor</a:t>
            </a:r>
          </a:p>
          <a:p>
            <a:pPr lvl="3"/>
            <a:r>
              <a:rPr lang="pt-BR" sz="2700" dirty="0"/>
              <a:t>por cálculo pragmático</a:t>
            </a:r>
          </a:p>
          <a:p>
            <a:pPr lvl="3"/>
            <a:r>
              <a:rPr lang="pt-BR" sz="2700" dirty="0"/>
              <a:t>por respeito recíproco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646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3949E7-E5B1-FC44-9DFC-277E7D03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cs typeface="Times New Roman" panose="02020603050405020304" pitchFamily="18" charset="0"/>
              </a:rPr>
              <a:t>Sujeitos da tolerância: aqueles que toleram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3EB84AA-BC02-BE4B-9D88-174A77ED2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385763" algn="just">
              <a:buAutoNum type="arabicPeriod"/>
            </a:pPr>
            <a:r>
              <a:rPr lang="pt-BR" b="1" dirty="0"/>
              <a:t>Estado</a:t>
            </a:r>
            <a:r>
              <a:rPr lang="pt-BR" dirty="0"/>
              <a:t>: tolerância oficial. Vertical</a:t>
            </a:r>
          </a:p>
          <a:p>
            <a:pPr marL="471488" indent="-385763" algn="just">
              <a:buAutoNum type="arabicPeriod"/>
            </a:pPr>
            <a:r>
              <a:rPr lang="pt-BR" b="1" dirty="0"/>
              <a:t>Instituições não estatais</a:t>
            </a:r>
            <a:r>
              <a:rPr lang="pt-BR" dirty="0"/>
              <a:t>: tolerância institucional. Exemplo: instituições religiosas</a:t>
            </a:r>
          </a:p>
          <a:p>
            <a:pPr marL="385763" lvl="1" indent="0" algn="just">
              <a:buNone/>
            </a:pPr>
            <a:r>
              <a:rPr lang="pt-BR" b="1" dirty="0"/>
              <a:t>2.1. tolerância vertical</a:t>
            </a:r>
            <a:r>
              <a:rPr lang="pt-BR" dirty="0"/>
              <a:t>: instituição de maioria religiosa tolera religião minoritária</a:t>
            </a:r>
          </a:p>
          <a:p>
            <a:pPr marL="385763" lvl="1" indent="0" algn="just">
              <a:buNone/>
            </a:pPr>
            <a:r>
              <a:rPr lang="pt-BR" b="1" dirty="0"/>
              <a:t>2.2.  tolerância horizontal</a:t>
            </a:r>
            <a:r>
              <a:rPr lang="pt-BR" dirty="0"/>
              <a:t>: instituições toleram-se mutuamente</a:t>
            </a:r>
          </a:p>
          <a:p>
            <a:pPr marL="471488" indent="-385763" algn="just">
              <a:buAutoNum type="arabicPeriod"/>
            </a:pPr>
            <a:r>
              <a:rPr lang="pt-BR" b="1" dirty="0"/>
              <a:t>Indivíduo</a:t>
            </a:r>
            <a:r>
              <a:rPr lang="pt-BR" dirty="0"/>
              <a:t>: tolerância individual. Horizontal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6188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9251" y="188641"/>
            <a:ext cx="7932849" cy="1411560"/>
          </a:xfrm>
        </p:spPr>
        <p:txBody>
          <a:bodyPr>
            <a:noAutofit/>
          </a:bodyPr>
          <a:lstStyle/>
          <a:p>
            <a:r>
              <a:rPr lang="pt-BR" b="1" dirty="0">
                <a:cs typeface="Times New Roman" panose="02020603050405020304" pitchFamily="18" charset="0"/>
              </a:rPr>
              <a:t>Objeto da tolerância: aquilo que é tolerado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pt-BR" sz="2700" dirty="0"/>
              <a:t>visões de mundo: visão religiosa,  ideológica etc.</a:t>
            </a:r>
          </a:p>
          <a:p>
            <a:pPr lvl="3"/>
            <a:r>
              <a:rPr lang="pt-BR" sz="2700" dirty="0"/>
              <a:t>características pessoais: orientação sexual, cor da pele, origem etc.</a:t>
            </a:r>
          </a:p>
          <a:p>
            <a:pPr lvl="3"/>
            <a:r>
              <a:rPr lang="pt-BR" sz="2700" dirty="0"/>
              <a:t>práticas e ações individuais: conduta religiosa, demonstração de afeto em espaço público, ser diferente etc. 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104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pt-BR" b="1" dirty="0"/>
              <a:t>2. 	Componente de rejeição</a:t>
            </a:r>
            <a:r>
              <a:rPr lang="pt-BR" dirty="0"/>
              <a:t>: não se tolera aquilo que não se rejeita; somente aquilo que suscita aversão é que será tolerado</a:t>
            </a:r>
          </a:p>
          <a:p>
            <a:pPr marL="342900" lvl="1" indent="0">
              <a:buNone/>
            </a:pPr>
            <a:r>
              <a:rPr lang="pt-BR" b="1" dirty="0"/>
              <a:t>3.	Componente de aceitação</a:t>
            </a:r>
            <a:r>
              <a:rPr lang="pt-BR" dirty="0"/>
              <a:t>: embora a crença ou a prática seja considerada falsa ou ruim, ela não é, porém, tão falsa ou ruim a ponto de impedir a tolerância e a aceitação daquilo que se rejeita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94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 algn="just">
              <a:buNone/>
            </a:pPr>
            <a:r>
              <a:rPr lang="pt-BR" b="1" dirty="0"/>
              <a:t>4. Componente dos limites da tolerância</a:t>
            </a:r>
            <a:r>
              <a:rPr lang="pt-BR" dirty="0"/>
              <a:t>: ou a fronteira entre o tolerável e o intolerável. </a:t>
            </a:r>
          </a:p>
          <a:p>
            <a:pPr lvl="2"/>
            <a:r>
              <a:rPr lang="pt-BR" dirty="0"/>
              <a:t>nem tudo pode ser tolerado, pois uma tolerância generalizada resultaria na tolerância da intolerância e, portanto, na sua autodestruição </a:t>
            </a:r>
          </a:p>
          <a:p>
            <a:pPr lvl="2"/>
            <a:r>
              <a:rPr lang="pt-BR" b="1" dirty="0"/>
              <a:t>c</a:t>
            </a:r>
            <a:r>
              <a:rPr lang="pt-BR" dirty="0"/>
              <a:t>omo então determinar a fronteira entre o tolerável e o intolerável?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77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304</Words>
  <Application>Microsoft Office PowerPoint</Application>
  <PresentationFormat>Personalizar</PresentationFormat>
  <Paragraphs>66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Tolerância</vt:lpstr>
      <vt:lpstr>Apresentação do PowerPoint</vt:lpstr>
      <vt:lpstr>Apresentação do PowerPoint</vt:lpstr>
      <vt:lpstr>Núcleo do conceito de tolerância: seis componentes</vt:lpstr>
      <vt:lpstr>Motivos da tolerância: por que tolerar?</vt:lpstr>
      <vt:lpstr>Sujeitos da tolerância: aqueles que toleram</vt:lpstr>
      <vt:lpstr>Objeto da tolerância: aquilo que é tolerado </vt:lpstr>
      <vt:lpstr>Apresentação do PowerPoint</vt:lpstr>
      <vt:lpstr>Apresentação do PowerPoint</vt:lpstr>
      <vt:lpstr>Apresentação do PowerPoint</vt:lpstr>
      <vt:lpstr>Quatro concepções de tolerância</vt:lpstr>
      <vt:lpstr>Apresentação do PowerPoint</vt:lpstr>
      <vt:lpstr>Apresentação do PowerPoint</vt:lpstr>
      <vt:lpstr>Apresentação do PowerPoint</vt:lpstr>
      <vt:lpstr>Resumo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Tolerância</dc:title>
  <dc:creator>Geraldo Miniuci</dc:creator>
  <cp:lastModifiedBy>Professores</cp:lastModifiedBy>
  <cp:revision>4</cp:revision>
  <dcterms:created xsi:type="dcterms:W3CDTF">2022-04-13T17:28:53Z</dcterms:created>
  <dcterms:modified xsi:type="dcterms:W3CDTF">2023-04-28T12:42:56Z</dcterms:modified>
</cp:coreProperties>
</file>