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  <p:embeddedFont>
      <p:font typeface="Lora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ora-bold.fntdata"/><Relationship Id="rId47" Type="http://schemas.openxmlformats.org/officeDocument/2006/relationships/font" Target="fonts/Lora-regular.fntdata"/><Relationship Id="rId49" Type="http://schemas.openxmlformats.org/officeDocument/2006/relationships/font" Target="fonts/Lor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regular.fntdata"/><Relationship Id="rId50" Type="http://schemas.openxmlformats.org/officeDocument/2006/relationships/font" Target="fonts/Lora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332d3c53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e332d3c53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332d3c53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332d3c53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332d3c53f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332d3c53f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332d3c53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332d3c53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332d3c53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332d3c53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332d3c53f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332d3c53f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332d3c53f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332d3c53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332d3c53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332d3c53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332d3c53f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332d3c53f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332d3c53f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332d3c53f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332d3c5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332d3c5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e332d3c53f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e332d3c53f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332d3c53f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e332d3c53f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332d3c53f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e332d3c53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332d3c53f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332d3c53f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332d3c53f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e332d3c53f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332d3c53f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332d3c53f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e332d3c53f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e332d3c53f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332d3c53f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332d3c53f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Diante da colonialidade, do genocídio, da escravização, dos suicídios, dos racismos, do eugenismo e do higienismo do Estado brasileiro, por mais de cinco séculos, a resistência ameríndia tem garantido a sua continuidade em meio às necropolíticas.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332d3c53f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e332d3c53f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cee603a1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cee603a1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cee603a1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cee603a1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cee603a14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cee603a14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cee603a14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cee603a14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cee603a14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cee603a1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cee603a14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1cee603a14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1cee603a14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1cee603a14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cee603a14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1cee603a1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1cee603a14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1cee603a14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332d3c53f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332d3c53f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cee603a1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cee603a1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cee603a1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cee603a1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cee603a1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cee603a1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cee603a1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cee603a1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cee603a1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cee603a1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cee603a1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cee603a1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https://www.youtube.com/watch?v=vvVVKv14URQ" TargetMode="External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hyperlink" Target="https://www.youtube.com/watch?v=kWMHiwdbM_Q" TargetMode="External"/><Relationship Id="rId8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5.jp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7.jp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8.png"/><Relationship Id="rId6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9.jp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32.png"/><Relationship Id="rId6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hyperlink" Target="https://www.youtube.com/watch?v=rMQTH5SrSMY" TargetMode="External"/><Relationship Id="rId6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4.jpg"/><Relationship Id="rId6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hyperlink" Target="https://www.socioambiental.org/pt-br/noticias-socioambientais/a-terra-e-viva-ela-nao-pode-ter-dono-voce-consegue-finalmente-ver" TargetMode="External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6.jpg"/><Relationship Id="rId6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86300" y="243650"/>
            <a:ext cx="8171100" cy="32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30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30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30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301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00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Gênero, Raça/Etnia, Sexualidades e Saúde Pública</a:t>
            </a:r>
            <a:endParaRPr sz="498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9800" y="1753450"/>
            <a:ext cx="2705100" cy="30135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b="1" lang="pt-BR" sz="167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Interculturalidade e Saúde Indígena</a:t>
            </a:r>
            <a:endParaRPr b="1" sz="167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Professores:</a:t>
            </a:r>
            <a:endParaRPr b="1" sz="15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Soares do Nascimento</a:t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Sandra Bomfim de Queiroz</a:t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Veronice Pereira da Silva-Bebé</a:t>
            </a:r>
            <a:endParaRPr sz="1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19800" y="4766950"/>
            <a:ext cx="7395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USP_logo_2016.png" id="58" name="Google Shape;58;p13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4900" y="596625"/>
            <a:ext cx="5955625" cy="411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050" y="416650"/>
            <a:ext cx="704250" cy="65394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6673026" y="2272250"/>
            <a:ext cx="24711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">
                <a:solidFill>
                  <a:schemeClr val="dk1"/>
                </a:solidFill>
                <a:highlight>
                  <a:srgbClr val="F8F8F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Jera Guarani vive na aldeia Kalipety e é parte do conselho de lideranças da Terra Indígena Tenonde Porã, no extremo sul de São Paulo. É formada em pedagogia pela USP, tendo sido professora e diretora da escola estadual indígena Gwyra Pepó. Realizou diversos projetos culturais e documentários a respeito de seu povo Guarani.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 rotWithShape="1">
          <a:blip r:embed="rId5">
            <a:alphaModFix/>
          </a:blip>
          <a:srcRect b="0" l="12049" r="0" t="0"/>
          <a:stretch/>
        </p:blipFill>
        <p:spPr>
          <a:xfrm>
            <a:off x="6740700" y="119925"/>
            <a:ext cx="2403300" cy="19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319800" y="0"/>
            <a:ext cx="6116400" cy="5058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371600" rtl="0" algn="just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i="1" lang="pt-BR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b="1" i="1"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das coisas que digo para os mais velhos e para vocês, Juruá </a:t>
            </a:r>
            <a:r>
              <a:rPr b="1"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[brancos, não indígenas]</a:t>
            </a:r>
            <a:r>
              <a:rPr b="1" i="1"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em momentos de encontro, é que seria importante fazer antropologia na cultura de vocês. Tirar o Guarani da aldeia para ele ficar na casa de vocês e observar vocês todos os dias. Sentir, refletir, tentar entender, fazer relatórios e, finalmente, produzir uma tese de capa dura, bem bonita, com muitas páginas, fotografias, gráficos e referências a outros estudos, para concluir e dizer aos Juruá para se tornarem selvagens, para que se tornem pessoas não civilizadas – pois todas as coisas ruins que estão acontecendo no planeta Terra vêm de pessoas civilizadas, pessoas que não são, teoricamente, selvagens.                                                                                </a:t>
            </a:r>
            <a:endParaRPr b="1" i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i="1"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fizéssemos um estudo antropológico na cultura de vocês, teríamos qualificações e um respaldo maior para conseguir convencer muitas pessoas a se tornarem selvagens, a se tornarem pessoas não tão intelectuais, não tão importantes. Vocês passariam a correr o risco diário de ser assassinados, de ter suas casas e suas famílias queimadas, seus filhotes queimados. Mas, de um modo geral, vocês seriam melhores.  </a:t>
            </a:r>
            <a:r>
              <a:rPr b="1" i="1" lang="pt-BR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endParaRPr b="1" i="1"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spcBef>
                <a:spcPts val="1100"/>
              </a:spcBef>
              <a:spcAft>
                <a:spcPts val="1100"/>
              </a:spcAft>
              <a:buNone/>
            </a:pPr>
            <a:r>
              <a:rPr b="1" i="1" lang="pt-BR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Jerá Guarani, 2020</a:t>
            </a:r>
            <a:endParaRPr b="1"/>
          </a:p>
        </p:txBody>
      </p:sp>
      <p:pic>
        <p:nvPicPr>
          <p:cNvPr descr="USP_logo_2016.png" id="153" name="Google Shape;153;p22"/>
          <p:cNvPicPr preferRelativeResize="0"/>
          <p:nvPr/>
        </p:nvPicPr>
        <p:blipFill rotWithShape="1">
          <a:blip r:embed="rId6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38" y="906125"/>
            <a:ext cx="849850" cy="9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319800" y="119925"/>
            <a:ext cx="4769700" cy="46176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Coisas surpreendentes começam a acontecer quando o foco dos estudos indígenas deixa o eixo masculino para enfocar o feminino. Uma das consequências de tal mudança é que os textos passam a vislumbrar a continuidade ao invés da extinção.  </a:t>
            </a:r>
            <a:endParaRPr b="1"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Paula Gunn Allen,(1986</a:t>
            </a:r>
            <a:r>
              <a:rPr b="1" i="1"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b="1"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200" y="119925"/>
            <a:ext cx="3599725" cy="21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 txBox="1"/>
          <p:nvPr/>
        </p:nvSpPr>
        <p:spPr>
          <a:xfrm>
            <a:off x="5414200" y="2451825"/>
            <a:ext cx="3660300" cy="233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24 de outubro de 1939 - 29 de maio de 2008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50">
                <a:solidFill>
                  <a:schemeClr val="dk1"/>
                </a:solidFill>
                <a:highlight>
                  <a:srgbClr val="FFFFFF"/>
                </a:highlight>
              </a:rPr>
              <a:t>Paula Gunn Allen era poeta, crítica literária, ativista, professora e romancista nativa americana.De descendência européia-americana, americana-americana e árabe-americana de raça mista, ela se identificou com o povo de sua mãe, o Laguna Pueblo e os anos da infância.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descr="USP_logo_2016.png" id="165" name="Google Shape;165;p23"/>
          <p:cNvPicPr preferRelativeResize="0"/>
          <p:nvPr/>
        </p:nvPicPr>
        <p:blipFill rotWithShape="1">
          <a:blip r:embed="rId6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38" y="906125"/>
            <a:ext cx="849850" cy="9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2025425" y="906125"/>
            <a:ext cx="6742500" cy="3071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emarcação já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reduzida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https://www.youtube.com/watch?v=vvVVKv14URQ</a:t>
            </a: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/>
          </a:p>
        </p:txBody>
      </p:sp>
      <p:pic>
        <p:nvPicPr>
          <p:cNvPr descr="USP_logo_2016.png" id="174" name="Google Shape;174;p24"/>
          <p:cNvPicPr preferRelativeResize="0"/>
          <p:nvPr/>
        </p:nvPicPr>
        <p:blipFill rotWithShape="1">
          <a:blip r:embed="rId6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1372475" y="239850"/>
            <a:ext cx="41043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 i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1293475" y="239850"/>
            <a:ext cx="3183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175" y="152400"/>
            <a:ext cx="3570075" cy="21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/>
        </p:nvSpPr>
        <p:spPr>
          <a:xfrm>
            <a:off x="799500" y="493575"/>
            <a:ext cx="4229700" cy="452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600">
                <a:solidFill>
                  <a:srgbClr val="495057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Sou o resultado de sonhos e de investimentos de outras lideranças indígenas que planejaram ver a nós, indígenas, conquistar diversos espaços. Do movimento indígena que luta para conquistar espaços”, disse Joênia à Agência Brasil, nesta quarta-feira (11). “Nada para nós foi fácil. Nem alcançar o reconhecimento de nossa terra; nem eu me formar na faculdade de Direito; nem fazer uma defesa no STF e, muito menos, assumir este espaço tão importante e necessário no Congresso. Se sou uma pioneira, é graças aos povos indígenas, ao nosso movimento e aos esforços de cada povo e pessoa que acreditou nisso.”</a:t>
            </a:r>
            <a:endParaRPr b="1" i="1" sz="1600">
              <a:solidFill>
                <a:srgbClr val="495057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i="1" lang="pt-BR" sz="1600">
                <a:solidFill>
                  <a:srgbClr val="495057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Joenia Wapichana.</a:t>
            </a:r>
            <a:endParaRPr b="1" i="1" sz="1800">
              <a:highlight>
                <a:schemeClr val="lt1"/>
              </a:highlight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5508900" y="2081050"/>
            <a:ext cx="3359700" cy="26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a primeira mulher indígena a se formar em Direito no país, em 1997, pela Universidade Federal de Roraima - UFRR. Mestre pela Universidade do Arizona, nos Estados Unidos. 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Supremo Tribunal Federal - STF, Joenia protagonizou um marco ao ser a primeira advogada indígena da história a realizar uma sustentação oral durante o julgamento que definiu a demarcação da TI Raposa Serra do Sol, em Roraima.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descr="USP_logo_2016.png" id="185" name="Google Shape;185;p25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00" y="695775"/>
            <a:ext cx="679475" cy="3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/>
        </p:nvSpPr>
        <p:spPr>
          <a:xfrm>
            <a:off x="1372475" y="239850"/>
            <a:ext cx="41043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 i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r"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558500" y="695775"/>
            <a:ext cx="4338300" cy="3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650">
                <a:solidFill>
                  <a:srgbClr val="323848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gente tem indígenas numa situação de calamidade, que vivem ainda debaixo de lona. É difícil da gente poder aceitar isso ou acreditar que o Brasil permite isso. É muito feio não reconhecer, nem regularizar, para que os indígenas possam ter condições de existência mesmo. Mas a gente defende a Constituição, porque ela tem uma série de garantias, que se perder isso, daí que o trem não anda mesm</a:t>
            </a:r>
            <a:r>
              <a:rPr i="1" lang="pt-BR" sz="1350">
                <a:solidFill>
                  <a:srgbClr val="32384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o. </a:t>
            </a:r>
            <a:endParaRPr i="1" sz="1350">
              <a:solidFill>
                <a:srgbClr val="32384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pt-BR" sz="1350">
                <a:solidFill>
                  <a:srgbClr val="323848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Sonia Guajajara</a:t>
            </a:r>
            <a:endParaRPr i="1"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5543250" y="1958800"/>
            <a:ext cx="3359700" cy="3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1150">
                <a:solidFill>
                  <a:srgbClr val="323848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Nordestina do Maranhão, especialista em educação, de 44 anos, é a primeira pessoa indígena a concorrer em uma chapa presidencial no Brasil. Sonia Guajajara, coordenadora da Articulação dos Povos Indígenas do Brasil (Apib), foi a escolhida dentro do PSOL para ser a vice-presidente – ou co-presidenta – do líder do Movimento dos Trabalhadores Sem Teto (MTST), Guilherme Boulos. Apesar de ser filiada ao partido há algum tempo, essa é a primeira vez que ela disputa uma eleição de política institucional na vida.</a:t>
            </a:r>
            <a:endParaRPr sz="12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4512" y="83250"/>
            <a:ext cx="3097175" cy="200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198" name="Google Shape;198;p26"/>
          <p:cNvPicPr preferRelativeResize="0"/>
          <p:nvPr/>
        </p:nvPicPr>
        <p:blipFill rotWithShape="1">
          <a:blip r:embed="rId6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USP_logo_2016.png" id="205" name="Google Shape;205;p27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1075" y="0"/>
            <a:ext cx="4162924" cy="37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869213" y="776713"/>
            <a:ext cx="3806100" cy="3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latin typeface="Times New Roman"/>
                <a:ea typeface="Times New Roman"/>
                <a:cs typeface="Times New Roman"/>
                <a:sym typeface="Times New Roman"/>
              </a:rPr>
              <a:t>Primeira mulher a trabalhar no corte de cana e se tornar contratante de trabalhadores  e chefe de equipe em Alagoas.</a:t>
            </a:r>
            <a:endParaRPr b="1" i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pt-BR" sz="1700">
                <a:latin typeface="Times New Roman"/>
                <a:ea typeface="Times New Roman"/>
                <a:cs typeface="Times New Roman"/>
                <a:sym typeface="Times New Roman"/>
              </a:rPr>
              <a:t>Uma das primeiras mulheres caciques no país.</a:t>
            </a:r>
            <a:endParaRPr b="1" i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pt-BR" sz="1700">
                <a:latin typeface="Times New Roman"/>
                <a:ea typeface="Times New Roman"/>
                <a:cs typeface="Times New Roman"/>
                <a:sym typeface="Times New Roman"/>
              </a:rPr>
              <a:t>Uma mulher lésbica assumida.</a:t>
            </a:r>
            <a:endParaRPr b="1" i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pt-BR" sz="1700">
                <a:latin typeface="Times New Roman"/>
                <a:ea typeface="Times New Roman"/>
                <a:cs typeface="Times New Roman"/>
                <a:sym typeface="Times New Roman"/>
              </a:rPr>
              <a:t>Uma liderança reconhecida nacional e internacionalmente.</a:t>
            </a:r>
            <a:endParaRPr b="1" i="1"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i="1" lang="pt-BR" sz="1700">
                <a:latin typeface="Times New Roman"/>
                <a:ea typeface="Times New Roman"/>
                <a:cs typeface="Times New Roman"/>
                <a:sym typeface="Times New Roman"/>
              </a:rPr>
              <a:t>Nina continua viva na memória e nos sonhos constantes dos Katokinn</a:t>
            </a:r>
            <a:endParaRPr b="1" i="1"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5035225" y="3911775"/>
            <a:ext cx="4108800" cy="14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Nina Cacique da Aldeia Katokinn do Alto Sertão Alagoano, nordeste brasileiro.</a:t>
            </a:r>
            <a:r>
              <a:rPr i="1" lang="pt-B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1"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075" y="1192113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5">
            <a:alphaModFix/>
          </a:blip>
          <a:srcRect b="0" l="24492" r="10882" t="0"/>
          <a:stretch/>
        </p:blipFill>
        <p:spPr>
          <a:xfrm>
            <a:off x="7142400" y="35075"/>
            <a:ext cx="1895001" cy="153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800" y="-12725"/>
            <a:ext cx="2218887" cy="16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/>
          <p:nvPr/>
        </p:nvSpPr>
        <p:spPr>
          <a:xfrm>
            <a:off x="3319963" y="35063"/>
            <a:ext cx="30000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7"/>
              </a:rPr>
              <a:t>https://www.youtube.com/watch?v=kWMHiwdbM_Q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Times New Roman"/>
                <a:ea typeface="Times New Roman"/>
                <a:cs typeface="Times New Roman"/>
                <a:sym typeface="Times New Roman"/>
              </a:rPr>
              <a:t>          Ailton Krenak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1037100" y="1658775"/>
            <a:ext cx="8000400" cy="3267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 resistentes compõem 305 povos indígenas do Brasil, com uma população estimada em, aproximadamente, 350.000 pessoas, segundo nota  da editora, da Revista Brasileira de Estudos Populacionais (2016). O quantitativo de pessoas indígenas no Brasil, conforme o censo demográfico desatualizado, seria de menos de 1% da população brasileira.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IBGE apontou 7.103 localidades indígenas 5.972 quilombolas em 2019. As informações sobre a população nesses locais serão conhecidas depois do Censo adiado para 2023.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Observa-se um crescimento demográfico de 294 mil em 1991 para 734 mil em 2000 entre os povos indígenas do país (CELADE, 2015, p. 224</a:t>
            </a:r>
            <a:r>
              <a:rPr lang="pt-BR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Em 2019, com a atualização das localidades indígenas, o IBGE informou de uma população  896.917 mil pessoas autodeclaradas indígenas e vivendo em uma vasta área no país, incluindo áreas urbanas.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220" name="Google Shape;220;p28"/>
          <p:cNvPicPr preferRelativeResize="0"/>
          <p:nvPr/>
        </p:nvPicPr>
        <p:blipFill rotWithShape="1">
          <a:blip r:embed="rId8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/>
          </a:blip>
          <a:srcRect b="0" l="0" r="19471" t="0"/>
          <a:stretch/>
        </p:blipFill>
        <p:spPr>
          <a:xfrm>
            <a:off x="6704650" y="0"/>
            <a:ext cx="2439349" cy="46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393575" y="980525"/>
            <a:ext cx="6237300" cy="36966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Marcos legais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mpacto do Convênio nº 169 sobre Povos Indígenas e Tribais (1989) da OIT nas reformas constitucionais dos países da América Latina, desde 1987, tanto nas novas constituições como em emendas dos textos constitucionais já existentes.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Constituição Federal de 1988.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Cúpula da Terra (Rio de Janeiro, 1992),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Conferência Mundial de Direitos Humanos (Viena, 1993),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Conferência Internacional sobre População e Desenvolvimento (Cairo, 1994)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Quarta Conferência Mundial da Mulher (Pequim, 1995).</a:t>
            </a:r>
            <a:endParaRPr/>
          </a:p>
        </p:txBody>
      </p:sp>
      <p:pic>
        <p:nvPicPr>
          <p:cNvPr descr="USP_logo_2016.png" id="229" name="Google Shape;229;p29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1110950" y="298975"/>
            <a:ext cx="62373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PNASPI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4">
            <a:alphaModFix/>
          </a:blip>
          <a:srcRect b="0" l="28951" r="24960" t="0"/>
          <a:stretch/>
        </p:blipFill>
        <p:spPr>
          <a:xfrm>
            <a:off x="6943725" y="93275"/>
            <a:ext cx="2200275" cy="457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460950" y="1230275"/>
            <a:ext cx="6397200" cy="337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Política Nacional de Atenção à Saúde dos Povos (Pnaspi), aprovada em 2002, preconiza a implantação de um “modelo complementar e diferenciado de organização dos serviços 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voltados para a proteção, promoção e recuperação da saúde”.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operacionalização da Pnaspi se dá através de 34 sistemas locais de saúde denominados Distritos Sanitários Especiais Indígenas (DSEI).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Nos DSEIs, o modelo de atenção deve ser operacionalizado, em um primeiro nível, pela atuação da equipe multidisciplinar de saúde indígena (EMSI), tendo como base o trabalho dos Agentes Indígenas de Saúde (AIS) nas aldeias.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239" name="Google Shape;239;p30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1110950" y="298975"/>
            <a:ext cx="62373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PNASPI </a:t>
            </a:r>
            <a:r>
              <a:rPr b="1" lang="pt-BR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 txBox="1"/>
          <p:nvPr/>
        </p:nvSpPr>
        <p:spPr>
          <a:xfrm>
            <a:off x="1265875" y="842475"/>
            <a:ext cx="5876400" cy="3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 polos-base – unidades de saúde de primeira referência para os AIS – devem contar com a presença de enfermeiros, técnicos de enfermagem, odontólogos e médicos.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Fora das terras indígenas, delega-se para a Casa do Índio (Casai) a articulação com os demais serviços do Sistema Único de Saúde (SUS).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formulação da diretriz da atenção diferenciada enfatiza a adequação de tecnologias e profissionais, minimizando a dimensão da coexistência e disputas entre formas de atenção.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Brasil, a concepção de Paim sobre modelos de atenção é predominante, sendo entendida como: “formas de organização das relações entre sujeitos (profissionais de saúde e usuários) mediadas por tecnologias utilizadas no processo de trabalho em saúde”.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248" name="Google Shape;248;p31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200" y="0"/>
            <a:ext cx="80045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0862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USP_logo_2016.png" id="67" name="Google Shape;67;p14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5449700" y="81200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145400" y="4284550"/>
            <a:ext cx="69708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Conquistar mentes e corações para a causa da saúde indígena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1110950" y="146575"/>
            <a:ext cx="62373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PNASPI 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2"/>
          <p:cNvSpPr txBox="1"/>
          <p:nvPr/>
        </p:nvSpPr>
        <p:spPr>
          <a:xfrm>
            <a:off x="1265900" y="751550"/>
            <a:ext cx="5876400" cy="43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Segundo a Pnaspi há três princípios organizativos do modelo de atenção que se relacionam com a atenção diferenciada: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Princípio um: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levar “em consideração as especificidades culturais, epidemiológicas e operacionais dos povos indígenas;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Princípio dois: 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sustentar a proposição de que, para a organização do modelo, deve-se levar em consideração os “sistemas de representações, valores e práticas relativas ao adoecer e buscar tratamento dos povos indígenas, bem como seus próprios especialistas”.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Princípio três: 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participação das lideranças e organizações indígenas e indigenistas na formulação, gestão e execução do sistema de saúde indígena por meio da estruturação de conselhos e conferências. Para além da realização do controle social, essas estruturas pretenderiam garantir a especificidade e adequação cultural das políticas e ações executadas nos Distritos.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7" name="Google Shape;257;p32"/>
          <p:cNvPicPr preferRelativeResize="0"/>
          <p:nvPr/>
        </p:nvPicPr>
        <p:blipFill rotWithShape="1">
          <a:blip r:embed="rId4">
            <a:alphaModFix/>
          </a:blip>
          <a:srcRect b="0" l="28270" r="26842" t="0"/>
          <a:stretch/>
        </p:blipFill>
        <p:spPr>
          <a:xfrm>
            <a:off x="7688600" y="-239850"/>
            <a:ext cx="1455402" cy="5263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258" name="Google Shape;258;p32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1" y="1008475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2747800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1964750"/>
            <a:ext cx="530750" cy="1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1110950" y="146575"/>
            <a:ext cx="62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3"/>
          <p:cNvSpPr txBox="1"/>
          <p:nvPr/>
        </p:nvSpPr>
        <p:spPr>
          <a:xfrm>
            <a:off x="1265900" y="751550"/>
            <a:ext cx="587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0" name="Google Shape;27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63" y="3686375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800" y="0"/>
            <a:ext cx="8824200" cy="476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272" name="Google Shape;272;p33"/>
          <p:cNvPicPr preferRelativeResize="0"/>
          <p:nvPr/>
        </p:nvPicPr>
        <p:blipFill rotWithShape="1">
          <a:blip r:embed="rId6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 rotWithShape="1">
          <a:blip r:embed="rId4">
            <a:alphaModFix/>
          </a:blip>
          <a:srcRect b="28637" l="22982" r="34567" t="0"/>
          <a:stretch/>
        </p:blipFill>
        <p:spPr>
          <a:xfrm>
            <a:off x="6429300" y="0"/>
            <a:ext cx="2714701" cy="476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/>
        </p:nvSpPr>
        <p:spPr>
          <a:xfrm>
            <a:off x="319800" y="723700"/>
            <a:ext cx="6109500" cy="3986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pt-BR" sz="1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Desafios de implementação da PNASPI</a:t>
            </a:r>
            <a:endParaRPr b="1" sz="15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Pnaspi, expressa a intenção de garantir a diferenciação da atenção da saúde indígena mediante a “adequação” de tecnologias e da atuação profissional – Nessa perspectiva, a atenção diferenciada não é entendida como elemento estruturante dos DSEI.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Além da falta de uma definição sobre a atenção diferenciada, a Pnaspi sobrevaloriza a responsabilidade dos AIS para a garantia da implementação desse modelo.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formação intercultural está focada na sua qualificação na área biomédica; e sua identidade indígena é usada como garantia da participação indígena no sistema.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280" name="Google Shape;280;p34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88" y="1075088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2571738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2921025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3353250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3669350"/>
            <a:ext cx="530750" cy="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2252125"/>
            <a:ext cx="530750" cy="1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5"/>
          <p:cNvSpPr txBox="1"/>
          <p:nvPr/>
        </p:nvSpPr>
        <p:spPr>
          <a:xfrm>
            <a:off x="1110950" y="298975"/>
            <a:ext cx="62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800" y="0"/>
            <a:ext cx="8824200" cy="476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296" name="Google Shape;296;p35"/>
          <p:cNvPicPr preferRelativeResize="0"/>
          <p:nvPr/>
        </p:nvPicPr>
        <p:blipFill rotWithShape="1">
          <a:blip r:embed="rId6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36"/>
          <p:cNvSpPr txBox="1"/>
          <p:nvPr/>
        </p:nvSpPr>
        <p:spPr>
          <a:xfrm>
            <a:off x="1110950" y="152400"/>
            <a:ext cx="64869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pt-BR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é bom e eu gosto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466725" y="1210263"/>
            <a:ext cx="5978100" cy="34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Colonialidade: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desenvolvido por </a:t>
            </a:r>
            <a:r>
              <a:rPr lang="pt-BR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introduzido por Aníbal Quijano (1997), compreendido como um fenômeno histórico e cultural que tem sua origem no colonialismo, mas que se mantém após a experiência colonial.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Currículo:</a:t>
            </a:r>
            <a:r>
              <a:rPr lang="pt-BR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grade x matriz curricular, mesmo sem as grades, o currículo é o percurso formativo com base na colonialidade. 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formação dos profissionais da saúde e demais  profissionais é pautada em um currículo que evidencia e credencia a forma e a produção de conhecimento eurocêntrico, desvalorizando as demais epistemologias.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05" name="Google Shape;305;p36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7775" y="1038900"/>
            <a:ext cx="2223825" cy="395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7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3" name="Google Shape;3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00" y="1386813"/>
            <a:ext cx="530750" cy="1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7"/>
          <p:cNvSpPr txBox="1"/>
          <p:nvPr/>
        </p:nvSpPr>
        <p:spPr>
          <a:xfrm>
            <a:off x="1110950" y="298975"/>
            <a:ext cx="62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7"/>
          <p:cNvSpPr txBox="1"/>
          <p:nvPr/>
        </p:nvSpPr>
        <p:spPr>
          <a:xfrm>
            <a:off x="1168975" y="1247975"/>
            <a:ext cx="7390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https://www.youtube.com/watch?v=rMQTH5SrSMY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última floresta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16" name="Google Shape;316;p37"/>
          <p:cNvPicPr preferRelativeResize="0"/>
          <p:nvPr/>
        </p:nvPicPr>
        <p:blipFill rotWithShape="1">
          <a:blip r:embed="rId6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8"/>
          <p:cNvSpPr txBox="1"/>
          <p:nvPr/>
        </p:nvSpPr>
        <p:spPr>
          <a:xfrm>
            <a:off x="1110950" y="152400"/>
            <a:ext cx="64869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pt-BR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é bom e eu gosto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38"/>
          <p:cNvSpPr txBox="1"/>
          <p:nvPr/>
        </p:nvSpPr>
        <p:spPr>
          <a:xfrm>
            <a:off x="395200" y="493575"/>
            <a:ext cx="5885400" cy="4500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Feminismos decoloniais: </a:t>
            </a: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obra Borderlands/La Frontera (1987), de Gloria Anzaldúa, identificada como um texto fundador da teoria decolonial feminista.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Seus conceitos de consciência mestiça e de pensamento fronteiriço teorizaram o caráter subversivo dos saberes subjugados, que reorganizam a epistemologia e as linguagens coloniais de maneiras que mudam as condições do debate sobre o poder, dominação e assimetrias.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Outras autoras importantes são Lugones (2008), Segato (2012), Paredes (2008), além de autoras que enfatizam a interculturalidade no feminismo decolonial.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Estudiosas feministas indígenas, como Paula Gunn Allen (1986), e estudiosas anticoloniais africanas, como Oyèrónkẹ́ Oyěwùmí (2004), que analisaram o impacto da colonização sobre as mulheres e os discursos colonizadores do feminismo ocidental.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4" name="Google Shape;324;p38"/>
          <p:cNvPicPr preferRelativeResize="0"/>
          <p:nvPr/>
        </p:nvPicPr>
        <p:blipFill rotWithShape="1">
          <a:blip r:embed="rId4">
            <a:alphaModFix/>
          </a:blip>
          <a:srcRect b="0" l="17620" r="11673" t="0"/>
          <a:stretch/>
        </p:blipFill>
        <p:spPr>
          <a:xfrm>
            <a:off x="6469975" y="35350"/>
            <a:ext cx="28206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325" name="Google Shape;325;p38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8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39"/>
          <p:cNvSpPr txBox="1"/>
          <p:nvPr/>
        </p:nvSpPr>
        <p:spPr>
          <a:xfrm>
            <a:off x="1110950" y="152400"/>
            <a:ext cx="64869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pt-BR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é bom e eu gosto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39"/>
          <p:cNvSpPr txBox="1"/>
          <p:nvPr/>
        </p:nvSpPr>
        <p:spPr>
          <a:xfrm>
            <a:off x="413075" y="829500"/>
            <a:ext cx="6290700" cy="3849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nterculturalidade: </a:t>
            </a: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Catherine Walsh (2010), analisou a interculturalidade, os saberes subjugados e a decolonialidade no Equador.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2625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2625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Seu conceito de interculturalidade é particularmente importante para a teoria decolonial porque se esquiva de conceitos como multiculturalismo e pluriculturalismo, que foram implantados pelo Banco Mundial para promover o capitalismo neoliberal.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2625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2625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Walsh, a “interculturalidade crítica” não é sobre inclusão e “se dar bem uns com os outros”, mas um projeto político, ético e epistêmico da população indígena dos Andes que procura criar u</a:t>
            </a: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nova racionalidade e humanidade que reverta o eurocentrismo e a colonialidade do poder.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35" name="Google Shape;335;p39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3775" y="67675"/>
            <a:ext cx="2440227" cy="244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3775" y="2571750"/>
            <a:ext cx="2440223" cy="210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0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40"/>
          <p:cNvSpPr txBox="1"/>
          <p:nvPr/>
        </p:nvSpPr>
        <p:spPr>
          <a:xfrm>
            <a:off x="1110950" y="152400"/>
            <a:ext cx="64869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pt-BR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Conceito é bom e eu gosto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40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40"/>
          <p:cNvSpPr txBox="1"/>
          <p:nvPr/>
        </p:nvSpPr>
        <p:spPr>
          <a:xfrm>
            <a:off x="440225" y="829500"/>
            <a:ext cx="4527300" cy="3601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Cuidado  diferenciado: </a:t>
            </a: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Menendez (1992) afirma que o cuidado diferenciado deve considerar os modelos de diferentes grupos sociais para buscar formas de prevenir, diagnosticar, tratar ou aliviar um problema de saúde.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Ainda se discute que o modelo médico hegemônico precisa ser problematizado porque a sua lógica e estrutura desconstrói outros saberes e práticas de saúde.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Sugere-se que precisamos desconstruir o modelo biomédico para criarmos a possibilidade de construção de modelos mais híbridos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47" name="Google Shape;347;p40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8550" y="-28325"/>
            <a:ext cx="433582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1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41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56" name="Google Shape;356;p41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8125" y="-30000"/>
            <a:ext cx="7945876" cy="48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75" name="Google Shape;75;p15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1275" y="12275"/>
            <a:ext cx="8004598" cy="510457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449700" y="81200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74000" y="3992975"/>
            <a:ext cx="7770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Alimentar</a:t>
            </a: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 prática da interculturalidade, a partir de nosso encontro 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171875" y="4731950"/>
            <a:ext cx="777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2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42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65" name="Google Shape;365;p42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6800" y="70900"/>
            <a:ext cx="7127199" cy="469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3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43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74" name="Google Shape;374;p43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7700" y="57375"/>
            <a:ext cx="7736300" cy="471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4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44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83" name="Google Shape;383;p44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8975" y="267775"/>
            <a:ext cx="8055025" cy="440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5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45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392" name="Google Shape;392;p45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2450" y="80175"/>
            <a:ext cx="7641549" cy="461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6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0" name="Google Shape;400;p46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401" name="Google Shape;401;p46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7100" y="0"/>
            <a:ext cx="7776901" cy="47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7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47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410" name="Google Shape;410;p47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1825" y="56300"/>
            <a:ext cx="7682176" cy="471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8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48"/>
          <p:cNvSpPr txBox="1"/>
          <p:nvPr/>
        </p:nvSpPr>
        <p:spPr>
          <a:xfrm>
            <a:off x="1198125" y="775350"/>
            <a:ext cx="62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625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419" name="Google Shape;419;p48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300" y="242387"/>
            <a:ext cx="8114698" cy="46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9"/>
          <p:cNvSpPr txBox="1"/>
          <p:nvPr/>
        </p:nvSpPr>
        <p:spPr>
          <a:xfrm>
            <a:off x="319800" y="4766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999999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49"/>
          <p:cNvSpPr txBox="1"/>
          <p:nvPr/>
        </p:nvSpPr>
        <p:spPr>
          <a:xfrm>
            <a:off x="1422675" y="1150650"/>
            <a:ext cx="7500600" cy="9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4"/>
              </a:rPr>
              <a:t>"A Terra é viva, ela não pode ter dono. Você consegue finalmente ver?"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49"/>
          <p:cNvSpPr txBox="1"/>
          <p:nvPr/>
        </p:nvSpPr>
        <p:spPr>
          <a:xfrm>
            <a:off x="1172125" y="2346975"/>
            <a:ext cx="6036300" cy="2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a Força Encantada fortaleça o caminho de vocês!!!!!!!!!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USP_logo_2016.png" id="429" name="Google Shape;429;p49"/>
          <p:cNvPicPr preferRelativeResize="0"/>
          <p:nvPr/>
        </p:nvPicPr>
        <p:blipFill rotWithShape="1">
          <a:blip r:embed="rId5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85" name="Google Shape;85;p16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0597" y="81200"/>
            <a:ext cx="775120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5449700" y="81200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1267225" y="4214400"/>
            <a:ext cx="69708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Apresentar a PNASPI, princípios e desafios de implementação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1822250" y="4731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95" name="Google Shape;95;p17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type="ctrTitle"/>
          </p:nvPr>
        </p:nvSpPr>
        <p:spPr>
          <a:xfrm>
            <a:off x="8941800" y="3153800"/>
            <a:ext cx="8004600" cy="43473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631"/>
              <a:buFont typeface="Arial"/>
              <a:buNone/>
            </a:pPr>
            <a:r>
              <a:rPr b="1" lang="pt-BR" sz="209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de nosso encontro: </a:t>
            </a:r>
            <a:endParaRPr b="1" sz="209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329"/>
              <a:buFont typeface="Arial"/>
              <a:buNone/>
            </a:pPr>
            <a:r>
              <a:t/>
            </a:r>
            <a:endParaRPr b="1" sz="1823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t/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t/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Mostrar como são organizados os Dseis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Discutir alguns conceitos básicos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Problematizar a produção do cuidado de forma intercultural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Expor a complexidade na produção de cuidado 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Passar rapidamente pelo contexto Covid-19 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64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Sensibilizar para engajamento na superação da colonialidade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1875" y="0"/>
            <a:ext cx="222554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7425" y="0"/>
            <a:ext cx="596147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1592075" y="493575"/>
            <a:ext cx="44043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Falar da organização dos</a:t>
            </a: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Dseis 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1781650" y="4731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5449700" y="81200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107" name="Google Shape;107;p18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>
            <p:ph type="ctrTitle"/>
          </p:nvPr>
        </p:nvSpPr>
        <p:spPr>
          <a:xfrm>
            <a:off x="8941800" y="3153800"/>
            <a:ext cx="8004600" cy="43473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Problematizar a produção do cuidado de forma intercultural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Expor a complexidade na produção de cuidado 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Passar rapidamente pelo contexto Covid-19 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34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Sensibilizar para engajamento na superação da colonialidade</a:t>
            </a:r>
            <a:endParaRPr b="1" sz="1934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925" y="-30000"/>
            <a:ext cx="7850051" cy="56733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5449700" y="4087100"/>
            <a:ext cx="44043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</a:t>
            </a: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scutir alguns conceitos básicos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5449700" y="81200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81650" y="4731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118" name="Google Shape;118;p19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0679" y="0"/>
            <a:ext cx="3743569" cy="511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7000" y="0"/>
            <a:ext cx="3641101" cy="51168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1443175" y="-6412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1664875" y="4439025"/>
            <a:ext cx="66054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Problematizar a produção do cuidado de forma intercultural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1781650" y="4731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129" name="Google Shape;129;p20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1876" y="-30000"/>
            <a:ext cx="78197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1781650" y="4731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2598825" y="3802850"/>
            <a:ext cx="6605400" cy="18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Passar rapidamente pelo contexto Covid-19 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3053900" y="88338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13525" y="2383525"/>
            <a:ext cx="5146850" cy="31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P_logo_2016.png" id="139" name="Google Shape;139;p21"/>
          <p:cNvPicPr preferRelativeResize="0"/>
          <p:nvPr/>
        </p:nvPicPr>
        <p:blipFill rotWithShape="1">
          <a:blip r:embed="rId4">
            <a:alphaModFix/>
          </a:blip>
          <a:srcRect b="0" l="0" r="0" t="16170"/>
          <a:stretch/>
        </p:blipFill>
        <p:spPr>
          <a:xfrm>
            <a:off x="319800" y="0"/>
            <a:ext cx="852075" cy="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1875" y="0"/>
            <a:ext cx="797212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3053900" y="88338"/>
            <a:ext cx="36411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9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Objetivos do nosso encontro: </a:t>
            </a:r>
            <a:endParaRPr b="1" sz="209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1475375" y="4127700"/>
            <a:ext cx="6605400" cy="22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Sensibilizar para engajamento na superação da colonialidade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34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34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1781650" y="4731950"/>
            <a:ext cx="6822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Sandra Bomfim de Queiroz -Profa. da UNCISAL e Doutoranda em Saúde Pública-USP </a:t>
            </a:r>
            <a:endParaRPr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