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9" r:id="rId20"/>
    <p:sldId id="280" r:id="rId21"/>
    <p:sldId id="281" r:id="rId22"/>
    <p:sldId id="282" r:id="rId23"/>
    <p:sldId id="283" r:id="rId24"/>
    <p:sldId id="286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70E76-4D2D-4384-A037-4BCAAAA20915}" type="datetimeFigureOut">
              <a:rPr lang="pt-BR" smtClean="0"/>
              <a:t>06/05/2016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17830-6061-432B-817F-4D19A5020C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75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B6CE2116-970D-43C9-8887-D93463E012AE}" type="slidenum">
              <a:rPr lang="pt-BR" altLang="pt-BR">
                <a:solidFill>
                  <a:prstClr val="black"/>
                </a:solidFill>
              </a:rPr>
              <a:pPr eaLnBrk="1" hangingPunct="1"/>
              <a:t>3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78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495EF321-464C-4A31-AB93-F821BBFA44C4}" type="slidenum">
              <a:rPr lang="pt-BR" altLang="pt-BR">
                <a:solidFill>
                  <a:prstClr val="black"/>
                </a:solidFill>
              </a:rPr>
              <a:pPr eaLnBrk="1" hangingPunct="1"/>
              <a:t>16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04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9093F147-AB2B-4F04-8271-09A58AC8505C}" type="slidenum">
              <a:rPr lang="pt-BR" altLang="pt-BR">
                <a:solidFill>
                  <a:prstClr val="black"/>
                </a:solidFill>
              </a:rPr>
              <a:pPr eaLnBrk="1" hangingPunct="1"/>
              <a:t>17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07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C701D96F-4975-4F20-BD08-36C8BFBC8F82}" type="slidenum">
              <a:rPr lang="pt-BR" altLang="pt-BR">
                <a:solidFill>
                  <a:prstClr val="black"/>
                </a:solidFill>
              </a:rPr>
              <a:pPr eaLnBrk="1" hangingPunct="1"/>
              <a:t>21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8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00C0F4-8244-47F7-862B-FC02D44E7250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Dentro das linhas de cuidados são trabalhadas as especificidades.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417D596-E799-43D1-ABDC-34371E174C62}" type="slidenum">
              <a:rPr lang="pt-BR" altLang="pt-BR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24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FAADFD-CC27-4E33-8BC5-A9A4629FA69D}" type="slidenum">
              <a:rPr lang="en-US" altLang="pt-BR"/>
              <a:pPr eaLnBrk="1" hangingPunct="1"/>
              <a:t>25</a:t>
            </a:fld>
            <a:endParaRPr lang="en-US" altLang="pt-B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20244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2031896F-28A4-47F5-A918-537DD76DEA4F}" type="slidenum">
              <a:rPr lang="pt-BR" altLang="pt-BR">
                <a:solidFill>
                  <a:prstClr val="black"/>
                </a:solidFill>
              </a:rPr>
              <a:pPr eaLnBrk="1" hangingPunct="1"/>
              <a:t>4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7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F8A811E1-EF0E-47E9-A288-4D198D30A706}" type="slidenum">
              <a:rPr lang="pt-BR" altLang="pt-BR">
                <a:solidFill>
                  <a:prstClr val="black"/>
                </a:solidFill>
              </a:rPr>
              <a:pPr eaLnBrk="1" hangingPunct="1"/>
              <a:t>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5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B6C465D2-BFB0-4EE8-A1D2-A7E7CC2A5A62}" type="slidenum">
              <a:rPr lang="pt-BR" altLang="pt-BR">
                <a:solidFill>
                  <a:prstClr val="black"/>
                </a:solidFill>
              </a:rPr>
              <a:pPr eaLnBrk="1" hangingPunct="1"/>
              <a:t>6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2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B1245A7F-D250-4F66-B2F2-01CCFF1102FA}" type="slidenum">
              <a:rPr lang="pt-BR" altLang="pt-BR">
                <a:solidFill>
                  <a:prstClr val="black"/>
                </a:solidFill>
              </a:rPr>
              <a:pPr eaLnBrk="1" hangingPunct="1"/>
              <a:t>11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4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03CFBB7D-0B5F-4A79-AF39-AB12DDC2DBEE}" type="slidenum">
              <a:rPr lang="pt-BR" altLang="pt-BR">
                <a:solidFill>
                  <a:prstClr val="black"/>
                </a:solidFill>
              </a:rPr>
              <a:pPr eaLnBrk="1" hangingPunct="1"/>
              <a:t>12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96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86B5C4AC-4F68-45C3-8DD5-B4C4DD7197FB}" type="slidenum">
              <a:rPr lang="pt-BR" altLang="pt-BR">
                <a:solidFill>
                  <a:prstClr val="black"/>
                </a:solidFill>
              </a:rPr>
              <a:pPr eaLnBrk="1" hangingPunct="1"/>
              <a:t>13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13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D460F472-DD82-44AA-B4D5-29677B0EBEDB}" type="slidenum">
              <a:rPr lang="pt-BR" altLang="pt-BR">
                <a:solidFill>
                  <a:prstClr val="black"/>
                </a:solidFill>
              </a:rPr>
              <a:pPr eaLnBrk="1" hangingPunct="1"/>
              <a:t>14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00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7030D5E3-A839-42FA-A037-5B68225D33A0}" type="slidenum">
              <a:rPr lang="pt-BR" altLang="pt-BR">
                <a:solidFill>
                  <a:prstClr val="black"/>
                </a:solidFill>
              </a:rPr>
              <a:pPr eaLnBrk="1" hangingPunct="1"/>
              <a:t>15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6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drezzet@gmail.com" TargetMode="External"/><Relationship Id="rId2" Type="http://schemas.openxmlformats.org/officeDocument/2006/relationships/hyperlink" Target="mailto:sidiniz@usp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13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riaemovimentossociais.com.br/bancodeimagens/albums/userpics/10002/88002016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8302"/>
            <a:ext cx="10414686" cy="12768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1800" b="1" dirty="0" smtClean="0"/>
              <a:t>Saúde e Ciclos de Vida </a:t>
            </a:r>
            <a:r>
              <a:rPr lang="pt-BR" sz="1800" b="1" dirty="0" smtClean="0"/>
              <a:t>1 – 2016</a:t>
            </a:r>
            <a:br>
              <a:rPr lang="pt-BR" sz="1800" b="1" dirty="0" smtClean="0"/>
            </a:br>
            <a:r>
              <a:rPr lang="pt-BR" dirty="0" smtClean="0"/>
              <a:t>Programas de Saúde da Mulher –</a:t>
            </a:r>
            <a:br>
              <a:rPr lang="pt-BR" dirty="0" smtClean="0"/>
            </a:br>
            <a:r>
              <a:rPr lang="pt-BR" dirty="0" smtClean="0"/>
              <a:t>Aspectos históricos e programáticos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3965"/>
            <a:ext cx="10515600" cy="4441992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24000" y="6301581"/>
            <a:ext cx="930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Profa. Simone G. Diniz </a:t>
            </a:r>
            <a:r>
              <a:rPr lang="pt-BR" sz="1200" u="sng" dirty="0" smtClean="0">
                <a:hlinkClick r:id="rId2"/>
              </a:rPr>
              <a:t>sidiniz@usp.br</a:t>
            </a:r>
            <a:r>
              <a:rPr lang="pt-BR" sz="1200" u="sng" dirty="0" smtClean="0"/>
              <a:t> - Prof. Jefferson </a:t>
            </a:r>
            <a:r>
              <a:rPr lang="pt-BR" sz="1200" u="sng" dirty="0" err="1" smtClean="0"/>
              <a:t>Drezzet</a:t>
            </a:r>
            <a:r>
              <a:rPr lang="pt-BR" sz="1200" u="sng" dirty="0" smtClean="0"/>
              <a:t> </a:t>
            </a:r>
            <a:r>
              <a:rPr lang="pt-BR" sz="1200" u="sng" dirty="0" smtClean="0">
                <a:hlinkClick r:id="rId3"/>
              </a:rPr>
              <a:t>jdrezzet@gmail.com</a:t>
            </a:r>
            <a:r>
              <a:rPr lang="pt-BR" sz="1200" u="sng" dirty="0" smtClean="0"/>
              <a:t> </a:t>
            </a:r>
            <a:r>
              <a:rPr lang="pt-BR" sz="1200" dirty="0" smtClean="0"/>
              <a:t> </a:t>
            </a:r>
            <a:endParaRPr lang="pt-BR" sz="12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389" y="1513965"/>
            <a:ext cx="7838303" cy="455876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408716" y="6064757"/>
            <a:ext cx="6067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Crédito: mulheres como elas são - http://www.newsderv.com.br/pg.php?id=884&amp;titpg=mulheres-como-elas-sao#prettyPhoto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80417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Oval 4"/>
          <p:cNvSpPr>
            <a:spLocks noChangeArrowheads="1"/>
          </p:cNvSpPr>
          <p:nvPr/>
        </p:nvSpPr>
        <p:spPr bwMode="auto">
          <a:xfrm>
            <a:off x="3863975" y="836613"/>
            <a:ext cx="5976938" cy="5472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4727575" y="1484313"/>
            <a:ext cx="4464050" cy="4248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Saúde materna</a:t>
            </a:r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5303838" y="2276475"/>
            <a:ext cx="3384550" cy="2952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6024563" y="1125538"/>
            <a:ext cx="192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da mulher</a:t>
            </a: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5951538" y="2565401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reprodutiva</a:t>
            </a:r>
          </a:p>
        </p:txBody>
      </p:sp>
      <p:graphicFrame>
        <p:nvGraphicFramePr>
          <p:cNvPr id="20482" name="Object 16"/>
          <p:cNvGraphicFramePr>
            <a:graphicFrameLocks noChangeAspect="1"/>
          </p:cNvGraphicFramePr>
          <p:nvPr/>
        </p:nvGraphicFramePr>
        <p:xfrm>
          <a:off x="1847851" y="333376"/>
          <a:ext cx="1255713" cy="615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m de bitmap" r:id="rId3" imgW="771429" imgH="3780952" progId="Paint.Picture">
                  <p:embed/>
                </p:oleObj>
              </mc:Choice>
              <mc:Fallback>
                <p:oleObj name="Imagem de bitmap" r:id="rId3" imgW="771429" imgH="37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333376"/>
                        <a:ext cx="1255713" cy="615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18"/>
          <p:cNvSpPr txBox="1">
            <a:spLocks noChangeArrowheads="1"/>
          </p:cNvSpPr>
          <p:nvPr/>
        </p:nvSpPr>
        <p:spPr bwMode="auto">
          <a:xfrm>
            <a:off x="4583113" y="333376"/>
            <a:ext cx="441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integral da mulher (e do homem?) </a:t>
            </a:r>
          </a:p>
        </p:txBody>
      </p:sp>
      <p:sp>
        <p:nvSpPr>
          <p:cNvPr id="20489" name="Text Box 19"/>
          <p:cNvSpPr txBox="1">
            <a:spLocks noChangeArrowheads="1"/>
          </p:cNvSpPr>
          <p:nvPr/>
        </p:nvSpPr>
        <p:spPr bwMode="auto">
          <a:xfrm>
            <a:off x="6167438" y="17732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Sexual </a:t>
            </a:r>
          </a:p>
        </p:txBody>
      </p:sp>
      <p:sp>
        <p:nvSpPr>
          <p:cNvPr id="13" name="Elipse 12"/>
          <p:cNvSpPr/>
          <p:nvPr/>
        </p:nvSpPr>
        <p:spPr>
          <a:xfrm>
            <a:off x="5880101" y="2997200"/>
            <a:ext cx="2303463" cy="172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Saúde Materna</a:t>
            </a:r>
          </a:p>
        </p:txBody>
      </p:sp>
    </p:spTree>
    <p:extLst>
      <p:ext uri="{BB962C8B-B14F-4D97-AF65-F5344CB8AC3E}">
        <p14:creationId xmlns:p14="http://schemas.microsoft.com/office/powerpoint/2010/main" val="23090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BR" sz="3200"/>
              <a:t>Material do Ministério da Saúde na década de 80 (papel do movimento feminista)</a:t>
            </a:r>
            <a:endParaRPr lang="en-US" altLang="pt-BR" sz="3200" b="1">
              <a:solidFill>
                <a:srgbClr val="FF3399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altLang="pt-BR" sz="3000"/>
              <a:t>Direcionado para os grupos de concientização</a:t>
            </a:r>
          </a:p>
          <a:p>
            <a:r>
              <a:rPr lang="pt-BR" altLang="pt-BR" sz="3000"/>
              <a:t>Com base no grupo de aprendizagem, a pedagogia feminista, perspectiva freiriana</a:t>
            </a:r>
          </a:p>
          <a:p>
            <a:r>
              <a:rPr lang="pt-BR" altLang="pt-BR" sz="3000"/>
              <a:t>Crítica à medicalização</a:t>
            </a:r>
          </a:p>
          <a:p>
            <a:r>
              <a:rPr lang="pt-BR" altLang="pt-BR" sz="3000"/>
              <a:t>Auto-ajuda,  o auto-conhecimento</a:t>
            </a:r>
          </a:p>
          <a:p>
            <a:r>
              <a:rPr lang="pt-BR" altLang="pt-BR" sz="3000"/>
              <a:t>Sexualidade e Política, Sexualidade e Saúde (mais aceitável, para a “infiltração  feminista”) </a:t>
            </a:r>
          </a:p>
        </p:txBody>
      </p:sp>
    </p:spTree>
    <p:extLst>
      <p:ext uri="{BB962C8B-B14F-4D97-AF65-F5344CB8AC3E}">
        <p14:creationId xmlns:p14="http://schemas.microsoft.com/office/powerpoint/2010/main" val="22739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?att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484313"/>
            <a:ext cx="41703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527800" y="2205039"/>
            <a:ext cx="338455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C00000"/>
                </a:solidFill>
              </a:rPr>
              <a:t>Direcionado para os grupos de concientização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2800">
              <a:solidFill>
                <a:srgbClr val="C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C00000"/>
                </a:solidFill>
              </a:rPr>
              <a:t>Abordagem feminista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2800">
              <a:solidFill>
                <a:srgbClr val="C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C00000"/>
                </a:solidFill>
              </a:rPr>
              <a:t>Auto-exame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92314" y="260350"/>
            <a:ext cx="8239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BR" sz="2800">
                <a:solidFill>
                  <a:srgbClr val="000000"/>
                </a:solidFill>
              </a:rPr>
              <a:t>Material do Ministério da Saúde na década de 80 (papel do movimento feminista)</a:t>
            </a:r>
            <a:endParaRPr lang="en-US" altLang="pt-BR" sz="2800" b="1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pt-PT" altLang="pt-BR" sz="2800"/>
              <a:t>Material do Ministério da Saúde na década de 80 (papel do movimento feminista)</a:t>
            </a:r>
            <a:endParaRPr lang="en-US" altLang="pt-BR" sz="2800" b="1">
              <a:solidFill>
                <a:srgbClr val="FF3399"/>
              </a:solidFill>
            </a:endParaRPr>
          </a:p>
        </p:txBody>
      </p:sp>
      <p:pic>
        <p:nvPicPr>
          <p:cNvPr id="10243" name="Picture 4" descr="?attid=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7214" y="981076"/>
            <a:ext cx="3908425" cy="5400675"/>
          </a:xfrm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167438" y="1625600"/>
            <a:ext cx="40322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000000"/>
                </a:solidFill>
              </a:rPr>
              <a:t>Muito sex-positive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/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Como uma ferramenta para o auto-cuidado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e apreciar o sexo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/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Diversidade sexual foi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já está lá (timidamente</a:t>
            </a:r>
            <a:r>
              <a:rPr lang="en-US" altLang="pt-BR" sz="2600" b="1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90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?att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412875"/>
            <a:ext cx="38068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87714" y="260350"/>
            <a:ext cx="6408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BR" sz="2400">
                <a:solidFill>
                  <a:srgbClr val="000000"/>
                </a:solidFill>
              </a:rPr>
              <a:t>Material do Ministério da Saúde na década de 80 (papel do movimento feminista)</a:t>
            </a:r>
            <a:r>
              <a:rPr lang="en-US" altLang="pt-BR" b="1">
                <a:solidFill>
                  <a:srgbClr val="FF3399"/>
                </a:solidFill>
              </a:rPr>
              <a:t>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67439" y="1933575"/>
            <a:ext cx="3673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400">
                <a:solidFill>
                  <a:srgbClr val="000000"/>
                </a:solidFill>
              </a:rPr>
              <a:t>Material muito gráfico e baseado em pessoas reais, não estilizadas</a:t>
            </a:r>
          </a:p>
        </p:txBody>
      </p:sp>
    </p:spTree>
    <p:extLst>
      <p:ext uri="{BB962C8B-B14F-4D97-AF65-F5344CB8AC3E}">
        <p14:creationId xmlns:p14="http://schemas.microsoft.com/office/powerpoint/2010/main" val="10007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?att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88914"/>
            <a:ext cx="4103687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940551" y="1501775"/>
            <a:ext cx="31162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Uma forte crítica de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medicalização da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o corpo da mulher e da vida,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 da falta de médico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a atenção para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escolhas informadas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pt-BR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414"/>
            <a:ext cx="39036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135188" y="260351"/>
            <a:ext cx="8208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>
                <a:solidFill>
                  <a:srgbClr val="000000"/>
                </a:solidFill>
              </a:rPr>
              <a:t>"Conhecer o seu corpo" Material pelo Ministério da Saúde</a:t>
            </a:r>
            <a:br>
              <a:rPr lang="pt-BR" altLang="pt-BR" sz="2000">
                <a:solidFill>
                  <a:srgbClr val="000000"/>
                </a:solidFill>
              </a:rPr>
            </a:br>
            <a:r>
              <a:rPr lang="pt-BR" altLang="pt-BR" sz="2000">
                <a:solidFill>
                  <a:srgbClr val="000000"/>
                </a:solidFill>
              </a:rPr>
              <a:t>Muito gráfico e muito sexo positivo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240463" y="2003426"/>
            <a:ext cx="38163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Atenção dada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a capacidade das mulheres de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explorar o seu sexual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potencial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/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Essas publicações eram do Programa de Saúde da Mulher e da Criança, com base nos folhetos da Fundação  Carlos Chagas  (feministas)</a:t>
            </a:r>
          </a:p>
        </p:txBody>
      </p:sp>
    </p:spTree>
    <p:extLst>
      <p:ext uri="{BB962C8B-B14F-4D97-AF65-F5344CB8AC3E}">
        <p14:creationId xmlns:p14="http://schemas.microsoft.com/office/powerpoint/2010/main" val="28581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125538"/>
            <a:ext cx="387826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919289" y="188913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"Conhecer o seu corpo" Material pelo Ministério da Saúde - Muito gráfico e muito sexo-positivo</a:t>
            </a:r>
          </a:p>
        </p:txBody>
      </p:sp>
      <p:pic>
        <p:nvPicPr>
          <p:cNvPr id="14340" name="Picture 5" descr="?attid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9" y="1341438"/>
            <a:ext cx="35337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575050" y="476250"/>
            <a:ext cx="70929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600" b="1"/>
              <a:t>Os conceitos e as conferências da ONU</a:t>
            </a:r>
          </a:p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600" b="1"/>
              <a:t>década  de 90 (Rio, Viena, Cairo e Pequim)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1774825" y="404814"/>
          <a:ext cx="1441450" cy="616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Imagem de bitmap" r:id="rId3" imgW="1276190" imgH="4172532" progId="Paint.Picture">
                  <p:embed/>
                </p:oleObj>
              </mc:Choice>
              <mc:Fallback>
                <p:oleObj name="Imagem de bitmap" r:id="rId3" imgW="1276190" imgH="417253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04814"/>
                        <a:ext cx="1441450" cy="616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359150" y="1484313"/>
            <a:ext cx="69850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200"/>
              <a:t>O deslocamento da questão do </a:t>
            </a:r>
            <a:r>
              <a:rPr lang="pt-BR" altLang="pt-BR" sz="2200" b="1">
                <a:solidFill>
                  <a:srgbClr val="993300"/>
                </a:solidFill>
              </a:rPr>
              <a:t>planejamento familiar</a:t>
            </a:r>
            <a:r>
              <a:rPr lang="pt-BR" altLang="pt-BR" sz="2200"/>
              <a:t> para além do problema da suposta explosão demográfica (Rio, 1992)</a:t>
            </a:r>
          </a:p>
          <a:p>
            <a:pPr algn="just" eaLnBrk="1" hangingPunct="1"/>
            <a:endParaRPr lang="pt-BR" altLang="pt-BR" sz="2200"/>
          </a:p>
          <a:p>
            <a:pPr algn="just" eaLnBrk="1" hangingPunct="1"/>
            <a:r>
              <a:rPr lang="pt-BR" altLang="pt-BR" sz="2200"/>
              <a:t>O marco dos </a:t>
            </a:r>
            <a:r>
              <a:rPr lang="pt-BR" altLang="pt-BR" sz="2200" b="1">
                <a:solidFill>
                  <a:srgbClr val="993300"/>
                </a:solidFill>
              </a:rPr>
              <a:t>Direitos Humanos das Mulheres</a:t>
            </a:r>
            <a:r>
              <a:rPr lang="pt-BR" altLang="pt-BR" sz="2200"/>
              <a:t>: direitos reprodutivos e direitos sexuais. </a:t>
            </a:r>
            <a:r>
              <a:rPr lang="pt-BR" altLang="pt-BR" sz="2200" b="1">
                <a:solidFill>
                  <a:srgbClr val="993300"/>
                </a:solidFill>
              </a:rPr>
              <a:t>Violência de gênero</a:t>
            </a:r>
            <a:r>
              <a:rPr lang="pt-BR" altLang="pt-BR" sz="2200"/>
              <a:t> e direitos humanos e questão de saúde (Viena, 1993)</a:t>
            </a:r>
          </a:p>
          <a:p>
            <a:pPr algn="just" eaLnBrk="1" hangingPunct="1"/>
            <a:endParaRPr lang="pt-BR" altLang="pt-BR" sz="2200"/>
          </a:p>
          <a:p>
            <a:pPr algn="just" eaLnBrk="1" hangingPunct="1"/>
            <a:r>
              <a:rPr lang="pt-BR" altLang="pt-BR" sz="2200"/>
              <a:t>Institucionalização dos </a:t>
            </a:r>
            <a:r>
              <a:rPr lang="pt-BR" altLang="pt-BR" sz="2200" b="1">
                <a:solidFill>
                  <a:srgbClr val="993300"/>
                </a:solidFill>
              </a:rPr>
              <a:t>direitos reprodutivos</a:t>
            </a:r>
            <a:r>
              <a:rPr lang="pt-BR" altLang="pt-BR" sz="2200"/>
              <a:t>: saúde reprodutiva no marcos desses direitos. (Cairo, 1994)</a:t>
            </a:r>
          </a:p>
          <a:p>
            <a:pPr algn="just" eaLnBrk="1" hangingPunct="1"/>
            <a:endParaRPr lang="pt-BR" altLang="pt-BR" sz="2200"/>
          </a:p>
          <a:p>
            <a:pPr algn="just" eaLnBrk="1" hangingPunct="1"/>
            <a:r>
              <a:rPr lang="pt-BR" altLang="pt-BR" sz="2200"/>
              <a:t>O advento dos </a:t>
            </a:r>
            <a:r>
              <a:rPr lang="pt-BR" altLang="pt-BR" sz="2200" b="1">
                <a:solidFill>
                  <a:srgbClr val="993300"/>
                </a:solidFill>
              </a:rPr>
              <a:t>direitos sexuais</a:t>
            </a:r>
            <a:r>
              <a:rPr lang="pt-BR" altLang="pt-BR" sz="2200"/>
              <a:t>, legitimados na Conferência de Pequim. Saúde, gênero e sexualidade. (Beijing, 1995)</a:t>
            </a:r>
          </a:p>
        </p:txBody>
      </p:sp>
    </p:spTree>
    <p:extLst>
      <p:ext uri="{BB962C8B-B14F-4D97-AF65-F5344CB8AC3E}">
        <p14:creationId xmlns:p14="http://schemas.microsoft.com/office/powerpoint/2010/main" val="4556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3000375" y="476250"/>
            <a:ext cx="66246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600" b="1" dirty="0">
                <a:solidFill>
                  <a:srgbClr val="993300"/>
                </a:solidFill>
              </a:rPr>
              <a:t>A Conferência do Cairo: o Capítulo </a:t>
            </a:r>
            <a:r>
              <a:rPr lang="pt-BR" altLang="pt-BR" sz="2600" b="1" dirty="0" smtClean="0">
                <a:solidFill>
                  <a:srgbClr val="993300"/>
                </a:solidFill>
              </a:rPr>
              <a:t>VII</a:t>
            </a:r>
            <a:endParaRPr lang="pt-BR" altLang="pt-BR" sz="2600" b="1" dirty="0">
              <a:solidFill>
                <a:srgbClr val="993300"/>
              </a:solidFill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1774826" y="5734050"/>
          <a:ext cx="22320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Imagem de bitmap" r:id="rId3" imgW="2219635" imgH="828791" progId="Paint.Picture">
                  <p:embed/>
                </p:oleObj>
              </mc:Choice>
              <mc:Fallback>
                <p:oleObj name="Imagem de bitmap" r:id="rId3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5734050"/>
                        <a:ext cx="22320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3935414" y="5734051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Imagem de bitmap" r:id="rId5" imgW="2219635" imgH="828791" progId="Paint.Picture">
                  <p:embed/>
                </p:oleObj>
              </mc:Choice>
              <mc:Fallback>
                <p:oleObj name="Imagem de bitmap" r:id="rId5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4" y="5734051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6096001" y="5734051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Imagem de bitmap" r:id="rId6" imgW="2219635" imgH="828791" progId="Paint.Picture">
                  <p:embed/>
                </p:oleObj>
              </mc:Choice>
              <mc:Fallback>
                <p:oleObj name="Imagem de bitmap" r:id="rId6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5734051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8"/>
          <p:cNvGraphicFramePr>
            <a:graphicFrameLocks noChangeAspect="1"/>
          </p:cNvGraphicFramePr>
          <p:nvPr/>
        </p:nvGraphicFramePr>
        <p:xfrm>
          <a:off x="8183564" y="5734051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Imagem de bitmap" r:id="rId7" imgW="2219635" imgH="828791" progId="Paint.Picture">
                  <p:embed/>
                </p:oleObj>
              </mc:Choice>
              <mc:Fallback>
                <p:oleObj name="Imagem de bitmap" r:id="rId7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564" y="5734051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2063750" y="1125539"/>
            <a:ext cx="8135938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500"/>
              <a:t>“A saúde reprodutiva é um estado de completo bem-estar físico, mental e social, e não mera ausência de enfermidade ou doença, em todos os </a:t>
            </a:r>
            <a:r>
              <a:rPr lang="pt-BR" altLang="pt-BR" sz="2500" b="1">
                <a:solidFill>
                  <a:srgbClr val="993300"/>
                </a:solidFill>
              </a:rPr>
              <a:t>aspectos relacionados ao sistema reprodutivo e a suas funções e processos</a:t>
            </a:r>
            <a:r>
              <a:rPr lang="pt-BR" altLang="pt-BR" sz="2500"/>
              <a:t>. Conseqüentemente, a saúde reprodutiva implica a capacidade de desfrutar de uma </a:t>
            </a:r>
            <a:r>
              <a:rPr lang="pt-BR" altLang="pt-BR" sz="2500" b="1">
                <a:solidFill>
                  <a:srgbClr val="993300"/>
                </a:solidFill>
              </a:rPr>
              <a:t>vida sexual satisfatória</a:t>
            </a:r>
            <a:r>
              <a:rPr lang="pt-BR" altLang="pt-BR" sz="2500" b="1"/>
              <a:t> </a:t>
            </a:r>
            <a:r>
              <a:rPr lang="pt-BR" altLang="pt-BR" sz="2500"/>
              <a:t>(...) Inclui também a </a:t>
            </a:r>
            <a:r>
              <a:rPr lang="pt-BR" altLang="pt-BR" sz="2500" b="1"/>
              <a:t>saúde sexual</a:t>
            </a:r>
            <a:r>
              <a:rPr lang="pt-BR" altLang="pt-BR" sz="2500"/>
              <a:t>, cujo objetivo é a </a:t>
            </a:r>
            <a:r>
              <a:rPr lang="pt-BR" altLang="pt-BR" sz="2500" b="1"/>
              <a:t>melhoria da vida e das relações pessoais</a:t>
            </a:r>
            <a:r>
              <a:rPr lang="pt-BR" altLang="pt-BR" sz="2500"/>
              <a:t>, e não somente o aconselhamento e a atenção referentes à reprodução e às doenças sexualmente transmissíveis”</a:t>
            </a:r>
          </a:p>
        </p:txBody>
      </p:sp>
    </p:spTree>
    <p:extLst>
      <p:ext uri="{BB962C8B-B14F-4D97-AF65-F5344CB8AC3E}">
        <p14:creationId xmlns:p14="http://schemas.microsoft.com/office/powerpoint/2010/main" val="42763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Perguntas norteadoras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9028" y="1112108"/>
            <a:ext cx="11063416" cy="53710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lvl="0">
              <a:lnSpc>
                <a:spcPct val="150000"/>
              </a:lnSpc>
            </a:pPr>
            <a:r>
              <a:rPr lang="pt-BR" sz="3100" dirty="0"/>
              <a:t>Quais as principais </a:t>
            </a:r>
            <a:r>
              <a:rPr lang="pt-BR" sz="3100" dirty="0">
                <a:solidFill>
                  <a:srgbClr val="FF0000"/>
                </a:solidFill>
              </a:rPr>
              <a:t>necessidades </a:t>
            </a:r>
            <a:r>
              <a:rPr lang="pt-BR" sz="3100" dirty="0"/>
              <a:t>de saúde das mulheres </a:t>
            </a:r>
            <a:r>
              <a:rPr lang="pt-BR" sz="3100" dirty="0" smtClean="0"/>
              <a:t>em </a:t>
            </a:r>
            <a:r>
              <a:rPr lang="pt-BR" sz="3100" dirty="0"/>
              <a:t>idade </a:t>
            </a:r>
            <a:r>
              <a:rPr lang="pt-BR" sz="3100" dirty="0" smtClean="0"/>
              <a:t>reprodutiva?</a:t>
            </a:r>
            <a:endParaRPr lang="pt-BR" sz="3100" dirty="0"/>
          </a:p>
          <a:p>
            <a:pPr lvl="0">
              <a:lnSpc>
                <a:spcPct val="150000"/>
              </a:lnSpc>
            </a:pPr>
            <a:r>
              <a:rPr lang="pt-BR" sz="3100" dirty="0" smtClean="0"/>
              <a:t>O que são “saúde sexual” e “saúde reprodutiva”? </a:t>
            </a:r>
            <a:endParaRPr lang="pt-BR" sz="3100" dirty="0"/>
          </a:p>
          <a:p>
            <a:pPr>
              <a:lnSpc>
                <a:spcPct val="150000"/>
              </a:lnSpc>
            </a:pPr>
            <a:r>
              <a:rPr lang="pt-BR" sz="3100" dirty="0" smtClean="0"/>
              <a:t>O </a:t>
            </a:r>
            <a:r>
              <a:rPr lang="pt-BR" sz="3100" dirty="0"/>
              <a:t>que “saúde integral da mulher” e o que são o PAISM e o PNAISM</a:t>
            </a:r>
            <a:r>
              <a:rPr lang="pt-BR" sz="31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pt-BR" sz="3100" dirty="0" smtClean="0"/>
              <a:t>Quais as principais </a:t>
            </a:r>
            <a:r>
              <a:rPr lang="pt-BR" sz="3100" dirty="0" smtClean="0">
                <a:solidFill>
                  <a:srgbClr val="FF0000"/>
                </a:solidFill>
              </a:rPr>
              <a:t>ações</a:t>
            </a:r>
            <a:r>
              <a:rPr lang="pt-BR" sz="3100" dirty="0" smtClean="0"/>
              <a:t> de saúde da mulher no SUS?</a:t>
            </a:r>
            <a:endParaRPr lang="pt-BR" sz="3100" dirty="0"/>
          </a:p>
          <a:p>
            <a:pPr marL="0" lvl="0" indent="0">
              <a:buNone/>
            </a:pPr>
            <a:endParaRPr lang="pt-BR" sz="3100" dirty="0" smtClean="0"/>
          </a:p>
        </p:txBody>
      </p:sp>
    </p:spTree>
    <p:extLst>
      <p:ext uri="{BB962C8B-B14F-4D97-AF65-F5344CB8AC3E}">
        <p14:creationId xmlns:p14="http://schemas.microsoft.com/office/powerpoint/2010/main" val="2703662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063750" y="2043114"/>
            <a:ext cx="8135938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300" i="1"/>
              <a:t>“A Saúde Sexual é a capacidade de mulheres e homens para </a:t>
            </a:r>
            <a:r>
              <a:rPr lang="pt-BR" altLang="pt-BR" sz="2300" i="1">
                <a:solidFill>
                  <a:srgbClr val="993300"/>
                </a:solidFill>
              </a:rPr>
              <a:t>desfrutar e expressar sua sexualidade</a:t>
            </a:r>
            <a:r>
              <a:rPr lang="pt-BR" altLang="pt-BR" sz="2300" i="1"/>
              <a:t>, sem riscos de </a:t>
            </a:r>
            <a:r>
              <a:rPr lang="pt-BR" altLang="pt-BR" sz="2300" i="1">
                <a:solidFill>
                  <a:srgbClr val="993300"/>
                </a:solidFill>
              </a:rPr>
              <a:t>doenças</a:t>
            </a:r>
            <a:r>
              <a:rPr lang="pt-BR" altLang="pt-BR" sz="2300" i="1"/>
              <a:t> sexualmente transmissíveis, </a:t>
            </a:r>
            <a:r>
              <a:rPr lang="pt-BR" altLang="pt-BR" sz="2300" i="1">
                <a:solidFill>
                  <a:srgbClr val="993300"/>
                </a:solidFill>
              </a:rPr>
              <a:t>gestações não desejadas, coerção, violência e discriminação</a:t>
            </a:r>
            <a:r>
              <a:rPr lang="pt-BR" altLang="pt-BR" sz="2300" i="1"/>
              <a:t>. A Saúde Sexual possibilita experimentar uma vida sexual informada, agradável e segura, baseada no respeito de si mesmo, que implica uma abordagem positiva da sexualidade humana, e no respeito mútuo nas relações sexuais. A Saúde Sexual valoriza a </a:t>
            </a:r>
            <a:r>
              <a:rPr lang="pt-BR" altLang="pt-BR" sz="2300" i="1">
                <a:solidFill>
                  <a:srgbClr val="993300"/>
                </a:solidFill>
              </a:rPr>
              <a:t>vida, as relações pessoais e a expressão da identidade própria da pessoa</a:t>
            </a:r>
            <a:r>
              <a:rPr lang="pt-BR" altLang="pt-BR" sz="2300" i="1"/>
              <a:t>. Ela é enriquecedora, </a:t>
            </a:r>
            <a:r>
              <a:rPr lang="pt-BR" altLang="pt-BR" sz="2300" b="1" i="1">
                <a:solidFill>
                  <a:srgbClr val="993300"/>
                </a:solidFill>
              </a:rPr>
              <a:t>inclui o prazer</a:t>
            </a:r>
            <a:r>
              <a:rPr lang="pt-BR" altLang="pt-BR" sz="2300" i="1"/>
              <a:t>, e estimula a determinação pessoal, a comunicação e os relacionamentos”</a:t>
            </a:r>
            <a:r>
              <a:rPr lang="pt-BR" altLang="pt-BR" sz="2300"/>
              <a:t>  (Cairo, 1994)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087939" y="1484313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>
                <a:solidFill>
                  <a:srgbClr val="993300"/>
                </a:solidFill>
              </a:rPr>
              <a:t>Saúde Sexual </a:t>
            </a: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2063750" y="260351"/>
          <a:ext cx="80645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Imagem de bitmap" r:id="rId3" imgW="3419952" imgH="571731" progId="Paint.Picture">
                  <p:embed/>
                </p:oleObj>
              </mc:Choice>
              <mc:Fallback>
                <p:oleObj name="Imagem de bitmap" r:id="rId3" imgW="3419952" imgH="5717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60351"/>
                        <a:ext cx="80645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8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ria Maria - Mulheres em Movi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357563"/>
            <a:ext cx="799465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882775" y="333376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Na década de 90: uma nova agenda - HIV / AIDS, violência, saúde sexual e reprodutiva e os direitos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/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O Brasil possui uma Rede Nacional de ativos sexual 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saúde reprodutiva e os direitos (desde 1991) RedeSaúde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/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Um contexto diferente, nacional e internacionalmente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pt-BR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2024063" y="1"/>
            <a:ext cx="8229600" cy="714375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PAISM ao PNAISM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881188" y="928688"/>
            <a:ext cx="4000500" cy="27860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O PAISM /1983 nasce no contexto da redemocratização do país/ Conferência de Alma-Ata (1978). </a:t>
            </a:r>
          </a:p>
          <a:p>
            <a:pPr algn="ctr">
              <a:defRPr/>
            </a:pPr>
            <a:endParaRPr lang="pt-BR" sz="1600" b="1" dirty="0"/>
          </a:p>
          <a:p>
            <a:pPr algn="ctr">
              <a:defRPr/>
            </a:pPr>
            <a:r>
              <a:rPr lang="pt-BR" sz="1600" b="1" dirty="0"/>
              <a:t>A  participação dos movimentos sociais e de mulheres, em especial  o movimento feminista, influenciaram a construção do Programa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024313" y="4071938"/>
            <a:ext cx="5072062" cy="2786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Em 2004 - É elaborada a Política Nacional de Atenção Integral a Saúde da Mulher. </a:t>
            </a:r>
          </a:p>
          <a:p>
            <a:pPr algn="ctr">
              <a:defRPr/>
            </a:pPr>
            <a:endParaRPr lang="pt-BR" sz="1700" b="1" dirty="0">
              <a:solidFill>
                <a:schemeClr val="tx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1700" b="1" dirty="0"/>
              <a:t>Objetivos: promover a melhoria das condições de vida e saúde das mulheres</a:t>
            </a:r>
          </a:p>
          <a:p>
            <a:pPr algn="ctr">
              <a:defRPr/>
            </a:pPr>
            <a:r>
              <a:rPr lang="pt-BR" sz="1700" b="1" dirty="0"/>
              <a:t> </a:t>
            </a:r>
          </a:p>
          <a:p>
            <a:pPr algn="ctr">
              <a:defRPr/>
            </a:pPr>
            <a:r>
              <a:rPr lang="pt-BR" sz="1700" b="1" dirty="0"/>
              <a:t>*garantia de direitos</a:t>
            </a:r>
          </a:p>
          <a:p>
            <a:pPr algn="ctr">
              <a:defRPr/>
            </a:pPr>
            <a:r>
              <a:rPr lang="pt-BR" sz="1700" b="1" dirty="0"/>
              <a:t> *ampliação do acesso aos meios e serviços de Promoção, prevenção, assistência e recuperação da saúde</a:t>
            </a:r>
            <a:endParaRPr lang="pt-BR" sz="1700" b="1" dirty="0">
              <a:latin typeface="+mj-lt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6381751" y="928688"/>
            <a:ext cx="3929063" cy="27860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700" b="1" dirty="0"/>
              <a:t>Movimento Sanitário . Formulação do SUS. </a:t>
            </a:r>
          </a:p>
          <a:p>
            <a:pPr algn="ctr">
              <a:defRPr/>
            </a:pPr>
            <a:endParaRPr lang="pt-BR" sz="1700" b="1" dirty="0"/>
          </a:p>
          <a:p>
            <a:pPr algn="ctr">
              <a:defRPr/>
            </a:pPr>
            <a:r>
              <a:rPr lang="pt-BR" sz="1700" b="1" dirty="0"/>
              <a:t>O PAISM  foi influenciado pelas características dessa nova política de saúde: integralidade e equidade da atenção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5881688" y="2392363"/>
            <a:ext cx="500062" cy="322262"/>
          </a:xfrm>
          <a:prstGeom prst="line">
            <a:avLst/>
          </a:prstGeom>
          <a:ln>
            <a:solidFill>
              <a:srgbClr val="D846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angulado 27"/>
          <p:cNvCxnSpPr/>
          <p:nvPr/>
        </p:nvCxnSpPr>
        <p:spPr>
          <a:xfrm flipH="1">
            <a:off x="3309938" y="2392364"/>
            <a:ext cx="6858000" cy="1608137"/>
          </a:xfrm>
          <a:prstGeom prst="bentConnector3">
            <a:avLst>
              <a:gd name="adj1" fmla="val -3333"/>
            </a:avLst>
          </a:prstGeom>
          <a:ln>
            <a:solidFill>
              <a:srgbClr val="D846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Forma 29"/>
          <p:cNvCxnSpPr/>
          <p:nvPr/>
        </p:nvCxnSpPr>
        <p:spPr>
          <a:xfrm rot="16200000" flipH="1">
            <a:off x="2988470" y="4321970"/>
            <a:ext cx="1357313" cy="714375"/>
          </a:xfrm>
          <a:prstGeom prst="bentConnector2">
            <a:avLst/>
          </a:prstGeom>
          <a:ln>
            <a:solidFill>
              <a:srgbClr val="D846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82" name="Retângulo 9"/>
          <p:cNvSpPr>
            <a:spLocks noChangeArrowheads="1"/>
          </p:cNvSpPr>
          <p:nvPr/>
        </p:nvSpPr>
        <p:spPr bwMode="auto">
          <a:xfrm>
            <a:off x="1666875" y="6500813"/>
            <a:ext cx="37861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latin typeface="+mj-lt"/>
                <a:cs typeface="Arial" charset="0"/>
              </a:rPr>
              <a:t>Fonte: ATSM/DAPES/SAS/MS</a:t>
            </a:r>
          </a:p>
        </p:txBody>
      </p:sp>
    </p:spTree>
    <p:extLst>
      <p:ext uri="{BB962C8B-B14F-4D97-AF65-F5344CB8AC3E}">
        <p14:creationId xmlns:p14="http://schemas.microsoft.com/office/powerpoint/2010/main" val="14877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>
            <a:off x="7239000" y="3743325"/>
            <a:ext cx="642938" cy="115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rot="16200000" flipH="1">
            <a:off x="6995320" y="3863182"/>
            <a:ext cx="881062" cy="2536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10800000" flipV="1">
            <a:off x="3487738" y="4714875"/>
            <a:ext cx="267970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66939" y="1000126"/>
            <a:ext cx="2643187" cy="16938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 Saúde Sexual e Saúde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Reprodutiva, incluindo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o Planejamento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Reprodutivo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 e as DST/HIV/</a:t>
            </a:r>
            <a:r>
              <a:rPr lang="pt-BR" sz="2000" b="1" dirty="0" err="1">
                <a:solidFill>
                  <a:schemeClr val="bg1"/>
                </a:solidFill>
              </a:rPr>
              <a:t>Aids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6150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38405" y="5214951"/>
            <a:ext cx="2786063" cy="10715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Câncer de colo de útero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e mama</a:t>
            </a:r>
          </a:p>
        </p:txBody>
      </p:sp>
      <p:sp>
        <p:nvSpPr>
          <p:cNvPr id="6154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10501" y="3071813"/>
            <a:ext cx="2663825" cy="1574800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ts val="500"/>
              </a:spcBef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Atenção às Mulheres e Adolescentes em Situação de Violência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38313" y="3214688"/>
            <a:ext cx="2786062" cy="1357312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Atenção à Saúde de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Segmentos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Específicos da População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Feminina</a:t>
            </a:r>
          </a:p>
        </p:txBody>
      </p:sp>
      <p:sp>
        <p:nvSpPr>
          <p:cNvPr id="19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53342" y="5214951"/>
            <a:ext cx="2786062" cy="10715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Atenção Clínico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Ginecológica</a:t>
            </a:r>
          </a:p>
        </p:txBody>
      </p:sp>
      <p:sp>
        <p:nvSpPr>
          <p:cNvPr id="20" name="Rectangl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239001" y="1000126"/>
            <a:ext cx="2786063" cy="10715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 Atenção Obstétrica</a:t>
            </a:r>
          </a:p>
        </p:txBody>
      </p:sp>
      <p:cxnSp>
        <p:nvCxnSpPr>
          <p:cNvPr id="22" name="Conector reto 21"/>
          <p:cNvCxnSpPr/>
          <p:nvPr/>
        </p:nvCxnSpPr>
        <p:spPr>
          <a:xfrm rot="5400000" flipH="1" flipV="1">
            <a:off x="6971507" y="1267620"/>
            <a:ext cx="857250" cy="2465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rot="10800000" flipV="1">
            <a:off x="4595814" y="3749675"/>
            <a:ext cx="7143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rot="16200000" flipV="1">
            <a:off x="4947445" y="1708945"/>
            <a:ext cx="1082675" cy="1357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991544" y="0"/>
            <a:ext cx="8176992" cy="692696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+mj-ea"/>
              </a:rPr>
              <a:t>EIXOS DA PNAISM</a:t>
            </a:r>
          </a:p>
        </p:txBody>
      </p:sp>
      <p:pic>
        <p:nvPicPr>
          <p:cNvPr id="9243" name="Picture 3" descr="07_0409_C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428875"/>
            <a:ext cx="192881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6364288"/>
            <a:ext cx="13573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467907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Principais demandas de serviços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Contracepção</a:t>
            </a:r>
          </a:p>
          <a:p>
            <a:r>
              <a:rPr lang="pt-BR" dirty="0" err="1" smtClean="0"/>
              <a:t>Pre-natal</a:t>
            </a:r>
            <a:r>
              <a:rPr lang="pt-BR" dirty="0" smtClean="0"/>
              <a:t> </a:t>
            </a:r>
          </a:p>
          <a:p>
            <a:r>
              <a:rPr lang="pt-BR" dirty="0" smtClean="0"/>
              <a:t>Parto e pós-parto</a:t>
            </a:r>
          </a:p>
          <a:p>
            <a:r>
              <a:rPr lang="pt-BR" dirty="0" smtClean="0"/>
              <a:t>Queixas ginecológicas (vaginais, menstruais – “ginecologia banal”)</a:t>
            </a:r>
          </a:p>
          <a:p>
            <a:r>
              <a:rPr lang="pt-BR" dirty="0" smtClean="0"/>
              <a:t>Envelhecimento / menopausa</a:t>
            </a:r>
          </a:p>
          <a:p>
            <a:r>
              <a:rPr lang="pt-BR" dirty="0" smtClean="0"/>
              <a:t>Prevenção de cânceres de colo e mama</a:t>
            </a:r>
          </a:p>
          <a:p>
            <a:r>
              <a:rPr lang="pt-BR" dirty="0" smtClean="0"/>
              <a:t>Procedimentos estéticos / cirurgia cosmética</a:t>
            </a:r>
          </a:p>
          <a:p>
            <a:r>
              <a:rPr lang="pt-BR" dirty="0" smtClean="0"/>
              <a:t>Sexualidade</a:t>
            </a:r>
          </a:p>
          <a:p>
            <a:r>
              <a:rPr lang="pt-BR" dirty="0" smtClean="0"/>
              <a:t>Doenças comuns aos “humanos em geral”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5645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interno_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870076" y="1038225"/>
            <a:ext cx="7796213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70000"/>
              </a:spcBef>
              <a:buFontTx/>
              <a:buChar char="•"/>
            </a:pPr>
            <a:endParaRPr lang="pt-BR" altLang="pt-BR" sz="220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Tx/>
              <a:buChar char="•"/>
            </a:pPr>
            <a:r>
              <a:rPr lang="pt-BR" altLang="pt-BR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NO MOODLE, LEITURA ADICIONAL (BÔNUS, PARA SABER MAIS):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Tx/>
              <a:buChar char="•"/>
            </a:pPr>
            <a:r>
              <a:rPr lang="pt-BR" altLang="pt-BR" sz="22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A </a:t>
            </a:r>
            <a:r>
              <a:rPr lang="pt-BR" altLang="pt-BR" sz="2200" dirty="0">
                <a:cs typeface="Times New Roman" panose="02020603050405020304" pitchFamily="18" charset="0"/>
                <a:sym typeface="Wingdings" panose="05000000000000000000" pitchFamily="2" charset="2"/>
              </a:rPr>
              <a:t>Pesquisa Nacional de Demografia e Saúde da Criança e da Mulher (PNDS-2006) traça um perfil da população feminina em idade fértil e das crianças menores de 5 anos no Brasil. 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Tx/>
              <a:buChar char="•"/>
            </a:pPr>
            <a:r>
              <a:rPr lang="pt-BR" altLang="pt-BR" sz="2200" dirty="0">
                <a:cs typeface="Times New Roman" panose="02020603050405020304" pitchFamily="18" charset="0"/>
                <a:sym typeface="Wingdings" panose="05000000000000000000" pitchFamily="2" charset="2"/>
              </a:rPr>
              <a:t>Os resultados recentes fornecem subsídios para uma avaliação dos avanços ocorridos na saúde da mulher e da criança no Brasil.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Tx/>
              <a:buChar char="•"/>
            </a:pPr>
            <a:r>
              <a:rPr lang="pt-BR" altLang="pt-BR" sz="2200" dirty="0">
                <a:cs typeface="Times New Roman" panose="02020603050405020304" pitchFamily="18" charset="0"/>
                <a:sym typeface="Wingdings" panose="05000000000000000000" pitchFamily="2" charset="2"/>
              </a:rPr>
              <a:t>Além disso, permitem comparações internacionais e auxiliam na formulação de políticas e estratégias de ações. </a:t>
            </a:r>
          </a:p>
        </p:txBody>
      </p:sp>
    </p:spTree>
    <p:extLst>
      <p:ext uri="{BB962C8B-B14F-4D97-AF65-F5344CB8AC3E}">
        <p14:creationId xmlns:p14="http://schemas.microsoft.com/office/powerpoint/2010/main" val="20095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666876" y="357189"/>
            <a:ext cx="958601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dirty="0">
                <a:solidFill>
                  <a:srgbClr val="000000"/>
                </a:solidFill>
              </a:rPr>
              <a:t>O movimento de mulheres e a criação do PAISM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accent1">
                    <a:lumMod val="75000"/>
                  </a:schemeClr>
                </a:solidFill>
              </a:rPr>
              <a:t>Programa de Atenção Integral à Saúde das Mulheres</a:t>
            </a:r>
          </a:p>
        </p:txBody>
      </p:sp>
      <p:pic>
        <p:nvPicPr>
          <p:cNvPr id="4099" name="Picture 2" descr="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714501"/>
            <a:ext cx="70723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5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38376" y="428625"/>
            <a:ext cx="785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FF0000"/>
                </a:solidFill>
              </a:rPr>
              <a:t>Agenda muito ampla (sexualidade, diversidade sexual, raça, violência, a crítica à medicalização, auto-ajuda, saúde mental, envelhecimento)</a:t>
            </a:r>
          </a:p>
        </p:txBody>
      </p:sp>
      <p:pic>
        <p:nvPicPr>
          <p:cNvPr id="5123" name="Picture 4" descr="Clique Para Ampliar essa Imagem">
            <a:hlinkClick r:id="rId3" tooltip="Passeata do Dia Internacional da Mulhe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071688"/>
            <a:ext cx="6292850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4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emoriaemovimentossociais.com.br/bancodeimagens/albums/userpics/10002/89004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484313"/>
            <a:ext cx="7027862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309938" y="549275"/>
            <a:ext cx="546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200" b="1">
                <a:solidFill>
                  <a:srgbClr val="FF3399"/>
                </a:solidFill>
              </a:rPr>
              <a:t>1980s: pre-Cairo, pre-Beijing,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200" b="1">
                <a:solidFill>
                  <a:srgbClr val="FF3399"/>
                </a:solidFill>
              </a:rPr>
              <a:t>Pre direitos sexuais ou reprodutivos</a:t>
            </a:r>
          </a:p>
        </p:txBody>
      </p:sp>
    </p:spTree>
    <p:extLst>
      <p:ext uri="{BB962C8B-B14F-4D97-AF65-F5344CB8AC3E}">
        <p14:creationId xmlns:p14="http://schemas.microsoft.com/office/powerpoint/2010/main" val="10144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emoriaemovimentossociais.com.br/bancodeimagens/albums/userpics/10002/89004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357314"/>
            <a:ext cx="7620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774825" y="476250"/>
            <a:ext cx="849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000" b="1">
                <a:solidFill>
                  <a:srgbClr val="FF3399"/>
                </a:solidFill>
              </a:rPr>
              <a:t>PAISM: uma agenda feminista de Saúde Pública (1983)</a:t>
            </a:r>
            <a:r>
              <a:rPr lang="en-US" altLang="pt-BR" sz="2000">
                <a:solidFill>
                  <a:srgbClr val="FF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0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774825" y="333376"/>
          <a:ext cx="1296988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m de Bitmap" r:id="rId3" imgW="1000000" imgH="3467584" progId="Paint.Picture">
                  <p:embed/>
                </p:oleObj>
              </mc:Choice>
              <mc:Fallback>
                <p:oleObj name="Imagem de Bitmap" r:id="rId3" imgW="1000000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33376"/>
                        <a:ext cx="1296988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863976" y="404813"/>
            <a:ext cx="60483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800" b="1">
                <a:solidFill>
                  <a:srgbClr val="993300"/>
                </a:solidFill>
              </a:rPr>
              <a:t>Saúde da mulher, saúde integral </a:t>
            </a:r>
          </a:p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800" b="1">
                <a:solidFill>
                  <a:srgbClr val="993300"/>
                </a:solidFill>
              </a:rPr>
              <a:t>da mulher  – o PAISM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3287713" y="1412876"/>
            <a:ext cx="71294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A idéia de programação em saúde, ação programática (saúde pública, saúde coletiva)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O feminismo dos anos 60/70: o corpo como prioridade, </a:t>
            </a:r>
            <a:r>
              <a:rPr lang="pt-BR" altLang="pt-BR" sz="2400" b="1">
                <a:solidFill>
                  <a:srgbClr val="993300"/>
                </a:solidFill>
              </a:rPr>
              <a:t>nosso corpo nos pertence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O movimento de saúde da mulher no Brasil. </a:t>
            </a:r>
            <a:r>
              <a:rPr lang="pt-BR" altLang="pt-BR" sz="2400" b="1">
                <a:solidFill>
                  <a:srgbClr val="993300"/>
                </a:solidFill>
              </a:rPr>
              <a:t>Saúde e sexualidade. Saúde e política. Gênero.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O PAISM proposto em 1983: a </a:t>
            </a:r>
            <a:r>
              <a:rPr lang="pt-BR" altLang="pt-BR" sz="2400" b="1">
                <a:solidFill>
                  <a:srgbClr val="993300"/>
                </a:solidFill>
              </a:rPr>
              <a:t>noção de programa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 Carta de Itapecerica de 1984: </a:t>
            </a:r>
            <a:r>
              <a:rPr lang="pt-BR" altLang="pt-BR" sz="2400" b="1">
                <a:solidFill>
                  <a:srgbClr val="993300"/>
                </a:solidFill>
              </a:rPr>
              <a:t>saúde e política</a:t>
            </a:r>
            <a:endParaRPr lang="pt-BR" altLang="pt-BR" sz="2400" b="1"/>
          </a:p>
        </p:txBody>
      </p:sp>
    </p:spTree>
    <p:extLst>
      <p:ext uri="{BB962C8B-B14F-4D97-AF65-F5344CB8AC3E}">
        <p14:creationId xmlns:p14="http://schemas.microsoft.com/office/powerpoint/2010/main" val="35191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847851" y="620714"/>
          <a:ext cx="1317625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m de bitmap" r:id="rId3" imgW="857143" imgH="3753374" progId="Paint.Picture">
                  <p:embed/>
                </p:oleObj>
              </mc:Choice>
              <mc:Fallback>
                <p:oleObj name="Imagem de bitmap" r:id="rId3" imgW="857143" imgH="3753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620714"/>
                        <a:ext cx="1317625" cy="576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432176" y="1557339"/>
            <a:ext cx="66071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A saúde além do biológico: o </a:t>
            </a:r>
            <a:r>
              <a:rPr lang="pt-BR" altLang="pt-BR" sz="2400" b="1">
                <a:solidFill>
                  <a:srgbClr val="993300"/>
                </a:solidFill>
              </a:rPr>
              <a:t>psicológico e o social. Crítica à medicalização.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A saúde </a:t>
            </a:r>
            <a:r>
              <a:rPr lang="pt-BR" altLang="pt-BR" sz="2400" b="1">
                <a:solidFill>
                  <a:srgbClr val="993300"/>
                </a:solidFill>
              </a:rPr>
              <a:t>além da idade reprodutiva</a:t>
            </a:r>
            <a:r>
              <a:rPr lang="pt-BR" altLang="pt-BR" sz="2400" b="1"/>
              <a:t>: juventude, idade madura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 </a:t>
            </a:r>
            <a:r>
              <a:rPr lang="pt-BR" altLang="pt-BR" sz="2400" b="1">
                <a:solidFill>
                  <a:srgbClr val="993300"/>
                </a:solidFill>
              </a:rPr>
              <a:t>diversidade</a:t>
            </a:r>
            <a:r>
              <a:rPr lang="pt-BR" altLang="pt-BR" sz="2400" b="1"/>
              <a:t> entre as mulheres: classe social; raça/etnia; opção sexual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 maternidade voluntária como direito: </a:t>
            </a:r>
            <a:r>
              <a:rPr lang="pt-BR" altLang="pt-BR" sz="2400" b="1">
                <a:solidFill>
                  <a:srgbClr val="993300"/>
                </a:solidFill>
              </a:rPr>
              <a:t>contracepção e aborto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Saúde mental, saúde ocupacional.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648075" y="476250"/>
            <a:ext cx="61928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993300"/>
                </a:solidFill>
              </a:rPr>
              <a:t>Saúde da mulher, saúde integral </a:t>
            </a:r>
          </a:p>
          <a:p>
            <a:pPr algn="ctr" eaLnBrk="1" hangingPunct="1"/>
            <a:r>
              <a:rPr lang="pt-BR" altLang="pt-BR" sz="2800" b="1">
                <a:solidFill>
                  <a:srgbClr val="993300"/>
                </a:solidFill>
              </a:rPr>
              <a:t>da mulher  – o PAISM</a:t>
            </a:r>
          </a:p>
        </p:txBody>
      </p:sp>
    </p:spTree>
    <p:extLst>
      <p:ext uri="{BB962C8B-B14F-4D97-AF65-F5344CB8AC3E}">
        <p14:creationId xmlns:p14="http://schemas.microsoft.com/office/powerpoint/2010/main" val="1012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847851" y="260351"/>
          <a:ext cx="1368425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magem de bitmap" r:id="rId3" imgW="1000000" imgH="3467584" progId="Paint.Picture">
                  <p:embed/>
                </p:oleObj>
              </mc:Choice>
              <mc:Fallback>
                <p:oleObj name="Imagem de bitmap" r:id="rId3" imgW="1000000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260351"/>
                        <a:ext cx="1368425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648075" y="404814"/>
            <a:ext cx="59769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600" b="1"/>
              <a:t>O PAISM antecipa a inflexão conceitual da saúde reprodutiva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627438" y="1773238"/>
            <a:ext cx="63563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/>
              <a:t>Ações prioritariamente destinadas à </a:t>
            </a:r>
            <a:r>
              <a:rPr lang="pt-BR" altLang="pt-BR" sz="2400" b="1">
                <a:solidFill>
                  <a:srgbClr val="993300"/>
                </a:solidFill>
              </a:rPr>
              <a:t>saúde da mulher</a:t>
            </a:r>
            <a:r>
              <a:rPr lang="pt-BR" altLang="pt-BR" sz="2400"/>
              <a:t>, e não  apenas aos seus filhos, ou tendo as mulheres como meio;</a:t>
            </a:r>
          </a:p>
          <a:p>
            <a:pPr algn="just" eaLnBrk="1" hangingPunct="1"/>
            <a:endParaRPr lang="pt-BR" altLang="pt-BR" sz="2400"/>
          </a:p>
          <a:p>
            <a:pPr algn="just" eaLnBrk="1" hangingPunct="1"/>
            <a:r>
              <a:rPr lang="pt-BR" altLang="pt-BR" sz="2400"/>
              <a:t>Incorpora o direito à </a:t>
            </a:r>
            <a:r>
              <a:rPr lang="pt-BR" altLang="pt-BR" sz="2400" b="1">
                <a:solidFill>
                  <a:srgbClr val="993300"/>
                </a:solidFill>
              </a:rPr>
              <a:t>regulação da fertilidade como um direito social</a:t>
            </a:r>
            <a:r>
              <a:rPr lang="pt-BR" altLang="pt-BR" sz="2400"/>
              <a:t>, recusando a ação do estado por meio de políticas de controle demográfico;</a:t>
            </a:r>
          </a:p>
          <a:p>
            <a:pPr algn="just" eaLnBrk="1" hangingPunct="1"/>
            <a:endParaRPr lang="pt-BR" altLang="pt-BR" sz="2400"/>
          </a:p>
          <a:p>
            <a:pPr algn="just" eaLnBrk="1" hangingPunct="1"/>
            <a:r>
              <a:rPr lang="pt-BR" altLang="pt-BR" sz="2400"/>
              <a:t>Enfatiza a </a:t>
            </a:r>
            <a:r>
              <a:rPr lang="pt-BR" altLang="pt-BR" sz="2400" b="1">
                <a:solidFill>
                  <a:srgbClr val="993300"/>
                </a:solidFill>
              </a:rPr>
              <a:t>dimensão educativa</a:t>
            </a:r>
            <a:r>
              <a:rPr lang="pt-BR" altLang="pt-BR" sz="2400"/>
              <a:t>, buscando alterar valores e práticas de caráter sexista.   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3792539" y="6143626"/>
            <a:ext cx="61928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/>
              <a:t>Aquino, E M L. e cols, 2002.</a:t>
            </a:r>
            <a:r>
              <a:rPr lang="pt-BR" altLang="pt-BR" sz="800">
                <a:solidFill>
                  <a:srgbClr val="9966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21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</TotalTime>
  <Words>1230</Words>
  <Application>Microsoft Office PowerPoint</Application>
  <PresentationFormat>Widescreen</PresentationFormat>
  <Paragraphs>152</Paragraphs>
  <Slides>25</Slides>
  <Notes>14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6" baseType="lpstr">
      <vt:lpstr>Arial Unicode MS</vt:lpstr>
      <vt:lpstr>Arial</vt:lpstr>
      <vt:lpstr>Calibri</vt:lpstr>
      <vt:lpstr>Century Gothic</vt:lpstr>
      <vt:lpstr>Lucida Sans</vt:lpstr>
      <vt:lpstr>Times New Roman</vt:lpstr>
      <vt:lpstr>Wingdings</vt:lpstr>
      <vt:lpstr>Wingdings 3</vt:lpstr>
      <vt:lpstr>Cacho</vt:lpstr>
      <vt:lpstr>Imagem de Bitmap</vt:lpstr>
      <vt:lpstr>Imagem de bitmap</vt:lpstr>
      <vt:lpstr>Saúde e Ciclos de Vida 1 – 2016 Programas de Saúde da Mulher – Aspectos históricos e programáticos  </vt:lpstr>
      <vt:lpstr>Perguntas norteadoras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Material do Ministério da Saúde na década de 80 (papel do movimento feminista)</vt:lpstr>
      <vt:lpstr>Apresentação do PowerPoint</vt:lpstr>
      <vt:lpstr>Material do Ministério da Saúde na década de 80 (papel do movimento feminista)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 PAISM ao PNAISM</vt:lpstr>
      <vt:lpstr>Apresentação do PowerPoint</vt:lpstr>
      <vt:lpstr>Principais demandas de serviços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e Ciclos de Vida 1</dc:title>
  <dc:creator>Carmen Simone G. Diniz</dc:creator>
  <cp:lastModifiedBy>simone</cp:lastModifiedBy>
  <cp:revision>3</cp:revision>
  <dcterms:created xsi:type="dcterms:W3CDTF">2015-04-23T16:43:02Z</dcterms:created>
  <dcterms:modified xsi:type="dcterms:W3CDTF">2016-05-06T14:47:19Z</dcterms:modified>
</cp:coreProperties>
</file>