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handoutMasterIdLst>
    <p:handoutMasterId r:id="rId30"/>
  </p:handoutMasterIdLst>
  <p:sldIdLst>
    <p:sldId id="304" r:id="rId2"/>
    <p:sldId id="487" r:id="rId3"/>
    <p:sldId id="458" r:id="rId4"/>
    <p:sldId id="516" r:id="rId5"/>
    <p:sldId id="515" r:id="rId6"/>
    <p:sldId id="488" r:id="rId7"/>
    <p:sldId id="490" r:id="rId8"/>
    <p:sldId id="517" r:id="rId9"/>
    <p:sldId id="518" r:id="rId10"/>
    <p:sldId id="493" r:id="rId11"/>
    <p:sldId id="489" r:id="rId12"/>
    <p:sldId id="526" r:id="rId13"/>
    <p:sldId id="524" r:id="rId14"/>
    <p:sldId id="527" r:id="rId15"/>
    <p:sldId id="525" r:id="rId16"/>
    <p:sldId id="522" r:id="rId17"/>
    <p:sldId id="529" r:id="rId18"/>
    <p:sldId id="530" r:id="rId19"/>
    <p:sldId id="523" r:id="rId20"/>
    <p:sldId id="521" r:id="rId21"/>
    <p:sldId id="528" r:id="rId22"/>
    <p:sldId id="531" r:id="rId23"/>
    <p:sldId id="532" r:id="rId24"/>
    <p:sldId id="533" r:id="rId25"/>
    <p:sldId id="483" r:id="rId26"/>
    <p:sldId id="484" r:id="rId27"/>
    <p:sldId id="494" r:id="rId28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372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706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9A5BB0E-CF06-426E-8085-F219D5B89CEA}" type="datetimeFigureOut">
              <a:rPr lang="pt-BR"/>
              <a:pPr>
                <a:defRPr/>
              </a:pPr>
              <a:t>04/08/2013</a:t>
            </a:fld>
            <a:endParaRPr lang="pt-BR"/>
          </a:p>
        </p:txBody>
      </p:sp>
      <p:sp>
        <p:nvSpPr>
          <p:cNvPr id="3706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706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56089FB-63B9-4B63-9557-B773C72D6A5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CBDE782-EC9A-4C62-B86E-F141DBA1DD22}" type="datetimeFigureOut">
              <a:rPr lang="pt-BR"/>
              <a:pPr>
                <a:defRPr/>
              </a:pPr>
              <a:t>04/08/2013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F71274E-527D-4F1F-9C74-35E6A22D76F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A9BCF8D-BE17-4317-8A59-F2BE04E89E6C}" type="slidenum">
              <a:rPr lang="pt-BR" smtClean="0"/>
              <a:pPr>
                <a:defRPr/>
              </a:pPr>
              <a:t>27</a:t>
            </a:fld>
            <a:endParaRPr lang="pt-BR" smtClean="0"/>
          </a:p>
        </p:txBody>
      </p:sp>
      <p:sp>
        <p:nvSpPr>
          <p:cNvPr id="359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942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6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tângulo 9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tângulo 10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7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1841508-C2CD-47E9-A121-980AC01DBE5E}" type="datetimeFigureOut">
              <a:rPr lang="pt-BR"/>
              <a:pPr>
                <a:defRPr/>
              </a:pPr>
              <a:t>04/08/2013</a:t>
            </a:fld>
            <a:endParaRPr lang="pt-BR"/>
          </a:p>
        </p:txBody>
      </p:sp>
      <p:sp>
        <p:nvSpPr>
          <p:cNvPr id="10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A4C6B6C-5635-4502-8C44-45C6793C418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6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tângu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tângu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CF4D84-5E7A-4E99-8198-AA682E80E325}" type="datetimeFigureOut">
              <a:rPr lang="pt-BR"/>
              <a:pPr>
                <a:defRPr/>
              </a:pPr>
              <a:t>04/08/2013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3879F-B361-416E-9304-EBD0E7F0D8A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9EB1B-AF9E-4C49-9D0C-95E8DB3907AC}" type="datetimeFigureOut">
              <a:rPr lang="pt-BR"/>
              <a:pPr>
                <a:defRPr/>
              </a:pPr>
              <a:t>04/08/2013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C9A3C-C4D7-49B0-BC3B-7A61F8828A7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pPr lvl="0"/>
            <a:endParaRPr lang="pt-BR" noProof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69B82-71B6-4493-8CD1-9592BEB5BAB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ítulo e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Gráfico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pt-BR" noProof="0" smtClean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Parte IV Capítulo 18</a:t>
            </a:r>
            <a:endParaRPr lang="pt-BR" alt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altLang="en-US"/>
              <a:t>Gremaud, Vasconcellos e Toneto Jr.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6A687F-01C7-4A3F-9C35-52F8803C319B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1_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r>
              <a:rPr lang="en-US"/>
              <a:t>Clique para editar o estilo do título mestre</a:t>
            </a:r>
            <a:endParaRPr lang="pt-BR"/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612775" y="1600200"/>
            <a:ext cx="8153400" cy="4525963"/>
          </a:xfr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D8582D-6A11-483A-9C53-F834D3B437D8}" type="datetimeFigureOut">
              <a:rPr lang="pt-BR"/>
              <a:pPr>
                <a:defRPr/>
              </a:pPr>
              <a:t>04/08/2013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609600" y="6248400"/>
            <a:ext cx="54213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0" y="1271588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15ACFF-BA73-4F34-AE3A-75D7B9A5B67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433CD-DA4D-4A07-822B-0FCC403BDFC7}" type="datetimeFigureOut">
              <a:rPr lang="pt-BR"/>
              <a:pPr>
                <a:defRPr/>
              </a:pPr>
              <a:t>04/08/2013</a:t>
            </a:fld>
            <a:endParaRPr lang="pt-BR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7C5C3-B417-453C-BA27-799109171D4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tângu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tângu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7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F59267-C7E7-429A-A203-0D2DCCA7232F}" type="datetimeFigureOut">
              <a:rPr lang="pt-BR"/>
              <a:pPr>
                <a:defRPr/>
              </a:pPr>
              <a:t>04/08/2013</a:t>
            </a:fld>
            <a:endParaRPr lang="pt-BR"/>
          </a:p>
        </p:txBody>
      </p:sp>
      <p:sp>
        <p:nvSpPr>
          <p:cNvPr id="8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CD9BDCE-7228-44C4-BA65-F08E48AC178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9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C865F4A-5E32-42D0-A32E-5A0E13065A4E}" type="datetimeFigureOut">
              <a:rPr lang="pt-BR"/>
              <a:pPr>
                <a:defRPr/>
              </a:pPr>
              <a:t>04/08/2013</a:t>
            </a:fld>
            <a:endParaRPr lang="pt-BR"/>
          </a:p>
        </p:txBody>
      </p:sp>
      <p:sp>
        <p:nvSpPr>
          <p:cNvPr id="6" name="Espaço Reservado para Número de Slide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35116BF-4333-4076-8485-9EB648A8A42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7" name="Espaço Reservado para Rodapé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7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F6BCA65-4DFE-4AF1-B291-E9D08FDFC19C}" type="datetimeFigureOut">
              <a:rPr lang="pt-BR"/>
              <a:pPr>
                <a:defRPr/>
              </a:pPr>
              <a:t>04/08/2013</a:t>
            </a:fld>
            <a:endParaRPr lang="pt-BR"/>
          </a:p>
        </p:txBody>
      </p:sp>
      <p:sp>
        <p:nvSpPr>
          <p:cNvPr id="8" name="Espaço Reservado para Número de Slide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B164CB9-2C6C-4B91-A988-5325E0D9079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9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67190-3351-49FA-9257-E5775390153D}" type="datetimeFigureOut">
              <a:rPr lang="pt-BR"/>
              <a:pPr>
                <a:defRPr/>
              </a:pPr>
              <a:t>04/08/2013</a:t>
            </a:fld>
            <a:endParaRPr lang="pt-BR"/>
          </a:p>
        </p:txBody>
      </p:sp>
      <p:sp>
        <p:nvSpPr>
          <p:cNvPr id="4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3EE36-09E9-4240-9166-15D72EB370A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8D2B85-3D54-4E97-8B10-661ACB2C033D}" type="datetimeFigureOut">
              <a:rPr lang="pt-BR"/>
              <a:pPr>
                <a:defRPr/>
              </a:pPr>
              <a:t>04/08/2013</a:t>
            </a:fld>
            <a:endParaRPr lang="pt-BR"/>
          </a:p>
        </p:txBody>
      </p:sp>
      <p:sp>
        <p:nvSpPr>
          <p:cNvPr id="6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ECFEE-C16C-40A7-BEC2-608979F4AAB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7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tângulo 8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tângulo 9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tângulo 10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9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13B798A-EC82-488B-8922-A8373A354442}" type="datetimeFigureOut">
              <a:rPr lang="pt-BR"/>
              <a:pPr>
                <a:defRPr/>
              </a:pPr>
              <a:t>04/08/2013</a:t>
            </a:fld>
            <a:endParaRPr lang="pt-BR"/>
          </a:p>
        </p:txBody>
      </p:sp>
      <p:sp>
        <p:nvSpPr>
          <p:cNvPr id="10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F6C44DC3-FFDB-4E47-A837-9DB2945D042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1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E0F81-79B1-42F9-9A1D-88B1A1854112}" type="datetimeFigureOut">
              <a:rPr lang="pt-BR"/>
              <a:pPr>
                <a:defRPr/>
              </a:pPr>
              <a:t>04/08/2013</a:t>
            </a:fld>
            <a:endParaRPr lang="pt-BR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B5DB6-3C8D-4AC9-8716-3BBC51925C4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  <a:endParaRPr lang="en-US" smtClean="0"/>
          </a:p>
        </p:txBody>
      </p:sp>
      <p:sp>
        <p:nvSpPr>
          <p:cNvPr id="1027" name="Espaço Reservado para Texto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B6C0A93-DC0C-4BCC-B26C-231D7D2AC5C3}" type="datetimeFigureOut">
              <a:rPr lang="pt-BR"/>
              <a:pPr>
                <a:defRPr/>
              </a:pPr>
              <a:t>04/08/2013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tângulo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tângulo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53A9D45-941A-4962-8187-4126CA49212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5" r:id="rId2"/>
    <p:sldLayoutId id="2147483678" r:id="rId3"/>
    <p:sldLayoutId id="2147483679" r:id="rId4"/>
    <p:sldLayoutId id="2147483680" r:id="rId5"/>
    <p:sldLayoutId id="2147483674" r:id="rId6"/>
    <p:sldLayoutId id="2147483673" r:id="rId7"/>
    <p:sldLayoutId id="2147483681" r:id="rId8"/>
    <p:sldLayoutId id="2147483672" r:id="rId9"/>
    <p:sldLayoutId id="2147483682" r:id="rId10"/>
    <p:sldLayoutId id="2147483671" r:id="rId11"/>
    <p:sldLayoutId id="2147483683" r:id="rId12"/>
    <p:sldLayoutId id="2147483684" r:id="rId13"/>
    <p:sldLayoutId id="2147483676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>
          <a:xfrm>
            <a:off x="1371600" y="3327400"/>
            <a:ext cx="7123113" cy="2887663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pt-BR" sz="3400" dirty="0" smtClean="0"/>
          </a:p>
          <a:p>
            <a:pPr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pt-BR" sz="3400" dirty="0" smtClean="0"/>
          </a:p>
          <a:p>
            <a:pPr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pt-BR" sz="3400" dirty="0" smtClean="0"/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dirty="0" smtClean="0"/>
              <a:t>Amaury </a:t>
            </a:r>
            <a:r>
              <a:rPr lang="pt-BR" dirty="0" err="1" smtClean="0"/>
              <a:t>Gremaud</a:t>
            </a:r>
            <a:r>
              <a:rPr lang="pt-BR" sz="3400" dirty="0" smtClean="0"/>
              <a:t/>
            </a:r>
            <a:br>
              <a:rPr lang="pt-BR" sz="3400" dirty="0" smtClean="0"/>
            </a:br>
            <a:r>
              <a:rPr lang="pt-BR" dirty="0" smtClean="0"/>
              <a:t> Economia Brasileira</a:t>
            </a:r>
            <a:endParaRPr lang="pt-BR" dirty="0" smtClean="0"/>
          </a:p>
        </p:txBody>
      </p:sp>
      <p:sp>
        <p:nvSpPr>
          <p:cNvPr id="20482" name="Título 3"/>
          <p:cNvSpPr>
            <a:spLocks noGrp="1"/>
          </p:cNvSpPr>
          <p:nvPr>
            <p:ph type="title"/>
          </p:nvPr>
        </p:nvSpPr>
        <p:spPr>
          <a:xfrm>
            <a:off x="1258888" y="1600200"/>
            <a:ext cx="7885112" cy="1185863"/>
          </a:xfrm>
          <a:solidFill>
            <a:schemeClr val="accent1"/>
          </a:solidFill>
        </p:spPr>
        <p:txBody>
          <a:bodyPr/>
          <a:lstStyle/>
          <a:p>
            <a:pPr algn="ctr" eaLnBrk="1" hangingPunct="1"/>
            <a:r>
              <a:rPr lang="pt-BR" dirty="0" smtClean="0"/>
              <a:t>Do </a:t>
            </a:r>
            <a:r>
              <a:rPr lang="pt-BR" dirty="0" smtClean="0"/>
              <a:t>Crescimento forçado à crise da dívida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3400" smtClean="0"/>
              <a:t>INDICADORES MACROECONÔMICOS: 1980-1984</a:t>
            </a:r>
          </a:p>
        </p:txBody>
      </p:sp>
      <p:graphicFrame>
        <p:nvGraphicFramePr>
          <p:cNvPr id="352310" name="Group 54"/>
          <p:cNvGraphicFramePr>
            <a:graphicFrameLocks noGrp="1"/>
          </p:cNvGraphicFramePr>
          <p:nvPr/>
        </p:nvGraphicFramePr>
        <p:xfrm>
          <a:off x="323850" y="1916113"/>
          <a:ext cx="8640763" cy="4475165"/>
        </p:xfrm>
        <a:graphic>
          <a:graphicData uri="http://schemas.openxmlformats.org/drawingml/2006/table">
            <a:tbl>
              <a:tblPr/>
              <a:tblGrid>
                <a:gridCol w="1081088"/>
                <a:gridCol w="903287"/>
                <a:gridCol w="1182688"/>
                <a:gridCol w="1181100"/>
                <a:gridCol w="1700212"/>
                <a:gridCol w="2592388"/>
              </a:tblGrid>
              <a:tr h="620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ANO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PIB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INFLAÇÃO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M1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DÍVIDA EXTERNA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DÍVIDA INTERNA FEDERAL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(% PIB)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0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1980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9,3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110,2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70,2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53.847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6,7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0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0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0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0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52311" name="Rectangle 55"/>
          <p:cNvSpPr>
            <a:spLocks noChangeArrowheads="1"/>
          </p:cNvSpPr>
          <p:nvPr/>
        </p:nvSpPr>
        <p:spPr bwMode="auto">
          <a:xfrm>
            <a:off x="323850" y="3933825"/>
            <a:ext cx="8640763" cy="2447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1" name="Título 1"/>
          <p:cNvSpPr>
            <a:spLocks noGrp="1"/>
          </p:cNvSpPr>
          <p:nvPr>
            <p:ph type="title"/>
          </p:nvPr>
        </p:nvSpPr>
        <p:spPr>
          <a:xfrm>
            <a:off x="611188" y="188913"/>
            <a:ext cx="8154987" cy="1030287"/>
          </a:xfrm>
        </p:spPr>
        <p:txBody>
          <a:bodyPr/>
          <a:lstStyle/>
          <a:p>
            <a:pPr algn="ctr"/>
            <a:r>
              <a:rPr lang="pt-BR" sz="4000" b="1" smtClean="0"/>
              <a:t>Ajustamento voluntário</a:t>
            </a:r>
            <a:r>
              <a:rPr lang="pt-BR" sz="5100" b="1" smtClean="0"/>
              <a:t> </a:t>
            </a:r>
            <a:br>
              <a:rPr lang="pt-BR" sz="5100" b="1" smtClean="0"/>
            </a:br>
            <a:r>
              <a:rPr lang="pt-BR" sz="2800" b="1" smtClean="0"/>
              <a:t>(a recessão sem o FMI)</a:t>
            </a:r>
          </a:p>
        </p:txBody>
      </p:sp>
      <p:sp>
        <p:nvSpPr>
          <p:cNvPr id="353282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79388" y="1700213"/>
            <a:ext cx="8785225" cy="4967287"/>
          </a:xfrm>
        </p:spPr>
        <p:txBody>
          <a:bodyPr/>
          <a:lstStyle/>
          <a:p>
            <a:r>
              <a:rPr lang="pt-BR" sz="2800" smtClean="0"/>
              <a:t>a piora na situação cambial levou o governo, já em 1980, a reverter a política econômica e a adotar uma política ortodoxa. </a:t>
            </a:r>
          </a:p>
          <a:p>
            <a:pPr lvl="1"/>
            <a:r>
              <a:rPr lang="pt-BR" smtClean="0">
                <a:sym typeface="Wingdings" pitchFamily="2" charset="2"/>
              </a:rPr>
              <a:t>Diminui DA – reduzir absorção doméstica </a:t>
            </a:r>
          </a:p>
          <a:p>
            <a:pPr lvl="2"/>
            <a:r>
              <a:rPr lang="pt-BR" sz="2400" smtClean="0">
                <a:sym typeface="Wingdings" pitchFamily="2" charset="2"/>
              </a:rPr>
              <a:t>Objetivo diminuir importações e tornar exportações mais atraentes </a:t>
            </a:r>
          </a:p>
          <a:p>
            <a:pPr lvl="2"/>
            <a:r>
              <a:rPr lang="pt-BR" sz="2400" smtClean="0">
                <a:sym typeface="Wingdings" pitchFamily="2" charset="2"/>
              </a:rPr>
              <a:t>essência: controle monetário (liquidez), subida juros </a:t>
            </a:r>
          </a:p>
          <a:p>
            <a:pPr marL="1600200" lvl="3"/>
            <a:r>
              <a:rPr lang="pt-BR" smtClean="0">
                <a:sym typeface="Wingdings" pitchFamily="2" charset="2"/>
              </a:rPr>
              <a:t>Tb controles quantitativos de crédito</a:t>
            </a:r>
          </a:p>
          <a:p>
            <a:pPr marL="1600200" lvl="3"/>
            <a:r>
              <a:rPr lang="pt-BR" smtClean="0">
                <a:sym typeface="Wingdings" pitchFamily="2" charset="2"/>
              </a:rPr>
              <a:t>Exceção: agricultura </a:t>
            </a:r>
          </a:p>
          <a:p>
            <a:pPr marL="1600200" lvl="3"/>
            <a:r>
              <a:rPr lang="pt-BR" smtClean="0">
                <a:sym typeface="Wingdings" pitchFamily="2" charset="2"/>
              </a:rPr>
              <a:t>Juros internos – força estatais buscar recursos no exterior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8" name="Rectangle 2"/>
          <p:cNvSpPr>
            <a:spLocks noGrp="1"/>
          </p:cNvSpPr>
          <p:nvPr>
            <p:ph type="title"/>
          </p:nvPr>
        </p:nvSpPr>
        <p:spPr>
          <a:xfrm>
            <a:off x="611188" y="115888"/>
            <a:ext cx="8153400" cy="990600"/>
          </a:xfrm>
        </p:spPr>
        <p:txBody>
          <a:bodyPr/>
          <a:lstStyle/>
          <a:p>
            <a:pPr algn="ctr"/>
            <a:r>
              <a:rPr lang="pt-BR" sz="4000" b="1" smtClean="0"/>
              <a:t>Ajustamento voluntário</a:t>
            </a:r>
            <a:r>
              <a:rPr lang="pt-BR" sz="5100" b="1" smtClean="0"/>
              <a:t> </a:t>
            </a:r>
            <a:br>
              <a:rPr lang="pt-BR" sz="5100" b="1" smtClean="0"/>
            </a:br>
            <a:r>
              <a:rPr lang="pt-BR" sz="2800" b="1" smtClean="0"/>
              <a:t>(a recessão sem o FMI)</a:t>
            </a:r>
          </a:p>
        </p:txBody>
      </p:sp>
      <p:sp>
        <p:nvSpPr>
          <p:cNvPr id="382979" name="Rectangle 3"/>
          <p:cNvSpPr>
            <a:spLocks noGrp="1"/>
          </p:cNvSpPr>
          <p:nvPr>
            <p:ph type="body" idx="1"/>
          </p:nvPr>
        </p:nvSpPr>
        <p:spPr>
          <a:xfrm>
            <a:off x="612775" y="1600200"/>
            <a:ext cx="81534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sz="2000" smtClean="0">
                <a:sym typeface="Wingdings" pitchFamily="2" charset="2"/>
              </a:rPr>
              <a:t>Salários: contenção: segura os reajustes das faixas maiores</a:t>
            </a:r>
            <a:r>
              <a:rPr lang="pt-BR" sz="2300" smtClean="0">
                <a:sym typeface="Wingdings" pitchFamily="2" charset="2"/>
              </a:rPr>
              <a:t> </a:t>
            </a:r>
          </a:p>
          <a:p>
            <a:pPr lvl="1">
              <a:lnSpc>
                <a:spcPct val="80000"/>
              </a:lnSpc>
            </a:pPr>
            <a:r>
              <a:rPr lang="pt-BR" sz="1700" smtClean="0"/>
              <a:t>desemprego</a:t>
            </a:r>
          </a:p>
          <a:p>
            <a:pPr>
              <a:lnSpc>
                <a:spcPct val="80000"/>
              </a:lnSpc>
            </a:pPr>
            <a:r>
              <a:rPr lang="pt-BR" sz="2000" smtClean="0"/>
              <a:t>Ajustes contas publicas</a:t>
            </a:r>
            <a:r>
              <a:rPr lang="pt-BR" sz="190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pt-BR" sz="1700" smtClean="0"/>
              <a:t>Controle de despesas</a:t>
            </a:r>
          </a:p>
          <a:p>
            <a:pPr lvl="2">
              <a:lnSpc>
                <a:spcPct val="80000"/>
              </a:lnSpc>
            </a:pPr>
            <a:r>
              <a:rPr lang="pt-BR" sz="1600" smtClean="0"/>
              <a:t>Limita crescimentos dos investimentos </a:t>
            </a:r>
          </a:p>
          <a:p>
            <a:pPr lvl="2">
              <a:lnSpc>
                <a:spcPct val="80000"/>
              </a:lnSpc>
            </a:pPr>
            <a:r>
              <a:rPr lang="pt-BR" sz="1600" smtClean="0"/>
              <a:t>Centralização gastos – controle de boca de caixa</a:t>
            </a:r>
          </a:p>
          <a:p>
            <a:pPr lvl="1">
              <a:lnSpc>
                <a:spcPct val="80000"/>
              </a:lnSpc>
            </a:pPr>
            <a:r>
              <a:rPr lang="pt-BR" sz="1700" smtClean="0"/>
              <a:t>Aumento da arrecadação </a:t>
            </a:r>
          </a:p>
          <a:p>
            <a:pPr lvl="2">
              <a:lnSpc>
                <a:spcPct val="80000"/>
              </a:lnSpc>
            </a:pPr>
            <a:r>
              <a:rPr lang="pt-BR" sz="1600" smtClean="0"/>
              <a:t>Subcorreção das faixas para incidência das alíquotas do IR</a:t>
            </a:r>
          </a:p>
          <a:p>
            <a:pPr lvl="2">
              <a:lnSpc>
                <a:spcPct val="80000"/>
              </a:lnSpc>
            </a:pPr>
            <a:r>
              <a:rPr lang="pt-BR" sz="1600" smtClean="0"/>
              <a:t>Aumento IOF</a:t>
            </a:r>
          </a:p>
          <a:p>
            <a:pPr>
              <a:lnSpc>
                <a:spcPct val="80000"/>
              </a:lnSpc>
            </a:pPr>
            <a:r>
              <a:rPr lang="pt-BR" sz="2100" smtClean="0">
                <a:sym typeface="Wingdings" pitchFamily="2" charset="2"/>
              </a:rPr>
              <a:t>Não usa mecanismos cambiais</a:t>
            </a:r>
          </a:p>
          <a:p>
            <a:pPr lvl="2">
              <a:lnSpc>
                <a:spcPct val="80000"/>
              </a:lnSpc>
            </a:pPr>
            <a:r>
              <a:rPr lang="pt-BR" sz="1800" smtClean="0">
                <a:sym typeface="Wingdings" pitchFamily="2" charset="2"/>
              </a:rPr>
              <a:t>Já usado – acelerou inflação, elasticidades</a:t>
            </a:r>
          </a:p>
          <a:p>
            <a:pPr lvl="2">
              <a:lnSpc>
                <a:spcPct val="80000"/>
              </a:lnSpc>
            </a:pPr>
            <a:r>
              <a:rPr lang="pt-BR" sz="1800" smtClean="0">
                <a:sym typeface="Wingdings" pitchFamily="2" charset="2"/>
              </a:rPr>
              <a:t>Usa estímulos a exportações e barreiras</a:t>
            </a:r>
          </a:p>
          <a:p>
            <a:pPr>
              <a:lnSpc>
                <a:spcPct val="80000"/>
              </a:lnSpc>
            </a:pPr>
            <a:r>
              <a:rPr lang="pt-BR" sz="2000" smtClean="0">
                <a:sym typeface="Wingdings" pitchFamily="2" charset="2"/>
              </a:rPr>
              <a:t>Não recorre ao FMI </a:t>
            </a:r>
          </a:p>
          <a:p>
            <a:pPr lvl="1">
              <a:lnSpc>
                <a:spcPct val="80000"/>
              </a:lnSpc>
            </a:pPr>
            <a:r>
              <a:rPr lang="pt-BR" sz="2000" smtClean="0">
                <a:sym typeface="Wingdings" pitchFamily="2" charset="2"/>
              </a:rPr>
              <a:t>Problemas políticos </a:t>
            </a:r>
          </a:p>
          <a:p>
            <a:pPr>
              <a:lnSpc>
                <a:spcPct val="80000"/>
              </a:lnSpc>
            </a:pPr>
            <a:r>
              <a:rPr lang="pt-BR" sz="2200" smtClean="0">
                <a:sym typeface="Wingdings" pitchFamily="2" charset="2"/>
              </a:rPr>
              <a:t>Inflação – recuo pequeno apesar de recessão grande </a:t>
            </a:r>
          </a:p>
          <a:p>
            <a:pPr lvl="1">
              <a:lnSpc>
                <a:spcPct val="80000"/>
              </a:lnSpc>
              <a:buFont typeface="Wingdings 2" pitchFamily="18" charset="2"/>
              <a:buNone/>
            </a:pPr>
            <a:endParaRPr lang="pt-BR" sz="1700" smtClean="0"/>
          </a:p>
          <a:p>
            <a:pPr>
              <a:lnSpc>
                <a:spcPct val="80000"/>
              </a:lnSpc>
            </a:pPr>
            <a:endParaRPr lang="pt-BR" sz="190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pPr algn="ctr"/>
            <a:r>
              <a:rPr lang="pt-BR" sz="3400" smtClean="0"/>
              <a:t>INDICADORES MACROECONÔMICOS: 1980-1984</a:t>
            </a:r>
          </a:p>
        </p:txBody>
      </p:sp>
      <p:graphicFrame>
        <p:nvGraphicFramePr>
          <p:cNvPr id="380995" name="Group 67"/>
          <p:cNvGraphicFramePr>
            <a:graphicFrameLocks noGrp="1"/>
          </p:cNvGraphicFramePr>
          <p:nvPr/>
        </p:nvGraphicFramePr>
        <p:xfrm>
          <a:off x="323850" y="1916113"/>
          <a:ext cx="8640763" cy="5095878"/>
        </p:xfrm>
        <a:graphic>
          <a:graphicData uri="http://schemas.openxmlformats.org/drawingml/2006/table">
            <a:tbl>
              <a:tblPr/>
              <a:tblGrid>
                <a:gridCol w="1081088"/>
                <a:gridCol w="903287"/>
                <a:gridCol w="1182688"/>
                <a:gridCol w="1181100"/>
                <a:gridCol w="1700212"/>
                <a:gridCol w="2592388"/>
              </a:tblGrid>
              <a:tr h="620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ANO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PIB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INFLAÇÃO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M1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DÍVIDA EXTERNA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DÍVIDA INTERNA FEDERAL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(% PIB)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0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1980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9,3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110,2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70,2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53.847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6,7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0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1981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-4,2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95,2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87,2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61.410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12,6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0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1982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99,7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65,0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70.197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16,1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0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0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0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Rectangle 2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r>
              <a:rPr lang="pt-BR" smtClean="0"/>
              <a:t>Balanço de pagamentos</a:t>
            </a:r>
          </a:p>
        </p:txBody>
      </p:sp>
      <p:sp>
        <p:nvSpPr>
          <p:cNvPr id="384003" name="Rectangle 3"/>
          <p:cNvSpPr>
            <a:spLocks noGrp="1"/>
          </p:cNvSpPr>
          <p:nvPr>
            <p:ph type="body" idx="1"/>
          </p:nvPr>
        </p:nvSpPr>
        <p:spPr>
          <a:xfrm>
            <a:off x="612775" y="1600200"/>
            <a:ext cx="81534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sz="2500" smtClean="0"/>
              <a:t>BC – levemente positiva </a:t>
            </a:r>
          </a:p>
          <a:p>
            <a:pPr lvl="1">
              <a:lnSpc>
                <a:spcPct val="90000"/>
              </a:lnSpc>
            </a:pPr>
            <a:r>
              <a:rPr lang="pt-BR" sz="2200" smtClean="0"/>
              <a:t>Exportações – crescem em 81 , mas não em 82 (recessão mundial) </a:t>
            </a:r>
          </a:p>
          <a:p>
            <a:pPr lvl="1">
              <a:lnSpc>
                <a:spcPct val="90000"/>
              </a:lnSpc>
            </a:pPr>
            <a:r>
              <a:rPr lang="pt-BR" sz="2200" smtClean="0"/>
              <a:t>Importações queda sistemática (relativa) </a:t>
            </a:r>
          </a:p>
          <a:p>
            <a:pPr lvl="2">
              <a:lnSpc>
                <a:spcPct val="90000"/>
              </a:lnSpc>
            </a:pPr>
            <a:r>
              <a:rPr lang="pt-BR" sz="2100" smtClean="0"/>
              <a:t>Substituição de importações</a:t>
            </a:r>
          </a:p>
          <a:p>
            <a:pPr lvl="2">
              <a:lnSpc>
                <a:spcPct val="90000"/>
              </a:lnSpc>
            </a:pPr>
            <a:r>
              <a:rPr lang="pt-BR" sz="2100" smtClean="0"/>
              <a:t>Diminuição da importações de bens de capital e de consumo</a:t>
            </a:r>
          </a:p>
          <a:p>
            <a:pPr>
              <a:lnSpc>
                <a:spcPct val="90000"/>
              </a:lnSpc>
            </a:pPr>
            <a:r>
              <a:rPr lang="pt-BR" sz="2500" smtClean="0"/>
              <a:t>Conta de serviços acelera</a:t>
            </a:r>
          </a:p>
          <a:p>
            <a:pPr>
              <a:lnSpc>
                <a:spcPct val="90000"/>
              </a:lnSpc>
            </a:pPr>
            <a:r>
              <a:rPr lang="pt-BR" sz="2500" smtClean="0"/>
              <a:t>Conta de capital – consegue recursos mas insuficientes </a:t>
            </a:r>
          </a:p>
          <a:p>
            <a:pPr lvl="1">
              <a:lnSpc>
                <a:spcPct val="90000"/>
              </a:lnSpc>
            </a:pPr>
            <a:r>
              <a:rPr lang="pt-BR" sz="2200" smtClean="0"/>
              <a:t>Em 82 – já recursos de fontes oficiais (não voluntários): FMI, governos americano e europeus (Clube de Paris) </a:t>
            </a:r>
          </a:p>
          <a:p>
            <a:pPr lvl="1">
              <a:lnSpc>
                <a:spcPct val="90000"/>
              </a:lnSpc>
            </a:pPr>
            <a:endParaRPr lang="pt-BR" sz="220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smtClean="0"/>
          </a:p>
        </p:txBody>
      </p:sp>
      <p:graphicFrame>
        <p:nvGraphicFramePr>
          <p:cNvPr id="382050" name="Group 98"/>
          <p:cNvGraphicFramePr>
            <a:graphicFrameLocks noGrp="1"/>
          </p:cNvGraphicFramePr>
          <p:nvPr>
            <p:ph idx="1"/>
          </p:nvPr>
        </p:nvGraphicFramePr>
        <p:xfrm>
          <a:off x="250825" y="1557338"/>
          <a:ext cx="8713788" cy="5358132"/>
        </p:xfrm>
        <a:graphic>
          <a:graphicData uri="http://schemas.openxmlformats.org/drawingml/2006/table">
            <a:tbl>
              <a:tblPr/>
              <a:tblGrid>
                <a:gridCol w="815975"/>
                <a:gridCol w="1257300"/>
                <a:gridCol w="1246188"/>
                <a:gridCol w="738187"/>
                <a:gridCol w="1054100"/>
                <a:gridCol w="1325563"/>
                <a:gridCol w="1155700"/>
                <a:gridCol w="1120775"/>
              </a:tblGrid>
              <a:tr h="592138">
                <a:tc rowSpan="2">
                  <a:txBody>
                    <a:bodyPr/>
                    <a:lstStyle/>
                    <a:p>
                      <a:pPr marL="319088" marR="0" lvl="0" indent="-319088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Ano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319088" marR="0" lvl="0" indent="-319088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Balança Comercial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19088" marR="0" lvl="0" indent="-319088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Serviços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19088" marR="0" lvl="0" indent="-319088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Balança de Trans. Correntes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19088" marR="0" lvl="0" indent="-319088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Balança de Capital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19088" marR="0" lvl="0" indent="-319088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Saldo BP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818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Exportações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Importações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Saldo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12750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1977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-12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-5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-5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1978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12,6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-13,6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-6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-7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1979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15,2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-18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-2,8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-7,9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-10,7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7,6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-3,2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1980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20,1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-22,9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-2,8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-10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-12,7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9,6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-3,1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1981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-22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-13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-12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1982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-19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-17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-16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-4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1983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1984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1985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Espaço Reservado para Número de Slide 5"/>
          <p:cNvSpPr txBox="1">
            <a:spLocks noGrp="1"/>
          </p:cNvSpPr>
          <p:nvPr/>
        </p:nvSpPr>
        <p:spPr>
          <a:xfrm>
            <a:off x="0" y="1271588"/>
            <a:ext cx="533400" cy="244475"/>
          </a:xfrm>
          <a:prstGeom prst="rect">
            <a:avLst/>
          </a:prstGeom>
          <a:noFill/>
        </p:spPr>
        <p:txBody>
          <a:bodyPr anchor="ctr">
            <a:normAutofit fontScale="85000" lnSpcReduction="2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502C48CE-13C7-44BF-A9C1-E545EFAB885D}" type="slidenum">
              <a:rPr lang="pt-BR" sz="1400" b="1">
                <a:solidFill>
                  <a:srgbClr val="FFFFFF"/>
                </a:solidFill>
                <a:latin typeface="+mn-lt"/>
                <a:cs typeface="+mn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16</a:t>
            </a:fld>
            <a:endParaRPr lang="pt-BR" sz="1400" b="1">
              <a:solidFill>
                <a:srgbClr val="FFFFFF"/>
              </a:solidFill>
              <a:latin typeface="+mn-lt"/>
              <a:cs typeface="+mn-cs"/>
            </a:endParaRPr>
          </a:p>
        </p:txBody>
      </p:sp>
      <p:sp>
        <p:nvSpPr>
          <p:cNvPr id="37888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188913"/>
            <a:ext cx="7772400" cy="803275"/>
          </a:xfrm>
        </p:spPr>
        <p:txBody>
          <a:bodyPr/>
          <a:lstStyle/>
          <a:p>
            <a:pPr algn="ctr"/>
            <a:r>
              <a:rPr lang="pt-BR" smtClean="0"/>
              <a:t>Ajuste com FMI</a:t>
            </a:r>
          </a:p>
        </p:txBody>
      </p:sp>
      <p:sp>
        <p:nvSpPr>
          <p:cNvPr id="8499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557338"/>
            <a:ext cx="8497887" cy="5300662"/>
          </a:xfrm>
        </p:spPr>
        <p:txBody>
          <a:bodyPr>
            <a:normAutofit/>
          </a:bodyPr>
          <a:lstStyle/>
          <a:p>
            <a:r>
              <a:rPr lang="pt-BR" sz="2800" smtClean="0"/>
              <a:t>Países em desenvolvimento: problemas com a dívida se agravam:</a:t>
            </a:r>
          </a:p>
          <a:p>
            <a:pPr lvl="1"/>
            <a:r>
              <a:rPr lang="pt-BR" sz="2400" smtClean="0"/>
              <a:t>insolvência polonesa e argentina e moratória mexicana, no chamado “</a:t>
            </a:r>
            <a:r>
              <a:rPr lang="pt-BR" sz="2400" b="1" smtClean="0"/>
              <a:t>setembro negro</a:t>
            </a:r>
            <a:r>
              <a:rPr lang="pt-BR" sz="2400" smtClean="0"/>
              <a:t>” (1982), </a:t>
            </a:r>
          </a:p>
          <a:p>
            <a:pPr lvl="1"/>
            <a:r>
              <a:rPr lang="pt-BR" sz="2400" smtClean="0"/>
              <a:t>o que provocou o </a:t>
            </a:r>
            <a:r>
              <a:rPr lang="pt-BR" sz="2400" b="1" smtClean="0"/>
              <a:t>rompimento completo do fluxo de recursos voluntários aos países em desenvolvimento.</a:t>
            </a:r>
            <a:r>
              <a:rPr lang="pt-BR" sz="2400" smtClean="0"/>
              <a:t> </a:t>
            </a:r>
          </a:p>
          <a:p>
            <a:pPr lvl="1"/>
            <a:r>
              <a:rPr lang="pt-BR" sz="2400" smtClean="0"/>
              <a:t>Necessário</a:t>
            </a:r>
          </a:p>
          <a:p>
            <a:pPr marL="1143000" lvl="2"/>
            <a:r>
              <a:rPr lang="pt-BR" sz="2100" smtClean="0"/>
              <a:t>renegociar  divida externa</a:t>
            </a:r>
          </a:p>
          <a:p>
            <a:pPr marL="1143000" lvl="2"/>
            <a:r>
              <a:rPr lang="pt-BR" sz="2100" smtClean="0"/>
              <a:t>Conseguir fundos não voluntários e de curto prazo</a:t>
            </a:r>
          </a:p>
          <a:p>
            <a:pPr marL="1143000" lvl="2"/>
            <a:r>
              <a:rPr lang="pt-BR" sz="2100" smtClean="0"/>
              <a:t>Para tal supervisão do FMI</a:t>
            </a:r>
          </a:p>
          <a:p>
            <a:pPr marL="1143000" lvl="2"/>
            <a:r>
              <a:rPr lang="pt-BR" sz="2100" smtClean="0"/>
              <a:t>FMI – aprofundamento do ajuste</a:t>
            </a:r>
          </a:p>
          <a:p>
            <a:pPr lvl="1"/>
            <a:endParaRPr lang="pt-BR" sz="240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r>
              <a:rPr lang="pt-BR" smtClean="0"/>
              <a:t>Ajuste com FMI</a:t>
            </a:r>
          </a:p>
        </p:txBody>
      </p:sp>
      <p:sp>
        <p:nvSpPr>
          <p:cNvPr id="386051" name="Rectangle 3"/>
          <p:cNvSpPr>
            <a:spLocks noGrp="1"/>
          </p:cNvSpPr>
          <p:nvPr>
            <p:ph type="body" idx="1"/>
          </p:nvPr>
        </p:nvSpPr>
        <p:spPr>
          <a:xfrm>
            <a:off x="612775" y="1600200"/>
            <a:ext cx="8153400" cy="4525963"/>
          </a:xfrm>
        </p:spPr>
        <p:txBody>
          <a:bodyPr/>
          <a:lstStyle/>
          <a:p>
            <a:pPr marL="598488" indent="-598488">
              <a:lnSpc>
                <a:spcPct val="90000"/>
              </a:lnSpc>
            </a:pPr>
            <a:r>
              <a:rPr lang="pt-BR" sz="2000" smtClean="0"/>
              <a:t>A política adotada baseava-se em acordos com o FMI – cartas de intenção:</a:t>
            </a:r>
          </a:p>
          <a:p>
            <a:pPr marL="1160463" lvl="2" indent="-474663">
              <a:lnSpc>
                <a:spcPct val="90000"/>
              </a:lnSpc>
            </a:pPr>
            <a:r>
              <a:rPr lang="pt-BR" sz="1700" smtClean="0"/>
              <a:t>Primeira carta: jan/83 – 24 meses: 8 cartas</a:t>
            </a:r>
          </a:p>
          <a:p>
            <a:pPr marL="903288" lvl="1" indent="-536575">
              <a:lnSpc>
                <a:spcPct val="90000"/>
              </a:lnSpc>
              <a:buFontTx/>
              <a:buNone/>
            </a:pPr>
            <a:r>
              <a:rPr lang="pt-BR" sz="2200" smtClean="0"/>
              <a:t>Baseado:</a:t>
            </a:r>
          </a:p>
          <a:p>
            <a:pPr marL="903288" lvl="1" indent="-536575">
              <a:lnSpc>
                <a:spcPct val="90000"/>
              </a:lnSpc>
              <a:buFontTx/>
              <a:buNone/>
            </a:pPr>
            <a:r>
              <a:rPr lang="pt-BR" sz="2200" smtClean="0"/>
              <a:t>1. novamente na </a:t>
            </a:r>
            <a:r>
              <a:rPr lang="pt-BR" sz="2200" b="1" smtClean="0"/>
              <a:t>contenção da demanda agregada</a:t>
            </a:r>
            <a:r>
              <a:rPr lang="pt-BR" sz="2200" smtClean="0"/>
              <a:t> (aprofunda)</a:t>
            </a:r>
          </a:p>
          <a:p>
            <a:pPr marL="903288" lvl="1" indent="-536575">
              <a:lnSpc>
                <a:spcPct val="90000"/>
              </a:lnSpc>
              <a:buFontTx/>
              <a:buAutoNum type="romanLcParenBoth"/>
            </a:pPr>
            <a:r>
              <a:rPr lang="pt-BR" sz="2200" smtClean="0"/>
              <a:t>aumento da taxa de juros interna e restrição do crédito; </a:t>
            </a:r>
          </a:p>
          <a:p>
            <a:pPr marL="903288" lvl="1" indent="-536575">
              <a:lnSpc>
                <a:spcPct val="90000"/>
              </a:lnSpc>
              <a:buFontTx/>
              <a:buAutoNum type="romanLcParenBoth"/>
            </a:pPr>
            <a:r>
              <a:rPr lang="pt-BR" sz="2200" smtClean="0"/>
              <a:t>redução do salário real e desemprego;</a:t>
            </a:r>
          </a:p>
          <a:p>
            <a:pPr marL="1160463" lvl="2" indent="-474663">
              <a:lnSpc>
                <a:spcPct val="90000"/>
              </a:lnSpc>
              <a:buFontTx/>
              <a:buNone/>
            </a:pPr>
            <a:r>
              <a:rPr lang="pt-BR" sz="1800" smtClean="0"/>
              <a:t>Regra dos 80% </a:t>
            </a:r>
          </a:p>
          <a:p>
            <a:pPr marL="903288" lvl="1" indent="-536575">
              <a:lnSpc>
                <a:spcPct val="90000"/>
              </a:lnSpc>
              <a:buFontTx/>
              <a:buAutoNum type="romanLcParenBoth"/>
            </a:pPr>
            <a:r>
              <a:rPr lang="pt-BR" sz="2200" smtClean="0"/>
              <a:t>redução do déficit público</a:t>
            </a:r>
          </a:p>
          <a:p>
            <a:pPr marL="1160463" lvl="2" indent="-474663">
              <a:lnSpc>
                <a:spcPct val="90000"/>
              </a:lnSpc>
              <a:buFontTx/>
              <a:buChar char=""/>
            </a:pPr>
            <a:r>
              <a:rPr lang="pt-BR" sz="1800" smtClean="0"/>
              <a:t>Problema com definições e critérios </a:t>
            </a:r>
          </a:p>
          <a:p>
            <a:pPr marL="1160463" lvl="2" indent="-474663">
              <a:lnSpc>
                <a:spcPct val="90000"/>
              </a:lnSpc>
              <a:buFontTx/>
              <a:buChar char=""/>
            </a:pPr>
            <a:r>
              <a:rPr lang="pt-BR" sz="1800" smtClean="0"/>
              <a:t>Queda dos Investimentos, tentativas de aumento da arrecadação </a:t>
            </a:r>
          </a:p>
          <a:p>
            <a:pPr marL="1555750" lvl="3" indent="-412750">
              <a:lnSpc>
                <a:spcPct val="90000"/>
              </a:lnSpc>
              <a:buFontTx/>
              <a:buChar char=""/>
            </a:pPr>
            <a:r>
              <a:rPr lang="pt-BR" sz="1600" smtClean="0"/>
              <a:t>Problema efeito Oliveira–Tanzi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4" name="Rectangle 2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r>
              <a:rPr lang="pt-BR" smtClean="0"/>
              <a:t>Ajuste com FMI</a:t>
            </a:r>
          </a:p>
        </p:txBody>
      </p:sp>
      <p:sp>
        <p:nvSpPr>
          <p:cNvPr id="387075" name="Rectangle 3"/>
          <p:cNvSpPr>
            <a:spLocks noGrp="1"/>
          </p:cNvSpPr>
          <p:nvPr>
            <p:ph type="body" idx="1"/>
          </p:nvPr>
        </p:nvSpPr>
        <p:spPr>
          <a:xfrm>
            <a:off x="612775" y="1600200"/>
            <a:ext cx="8153400" cy="4525963"/>
          </a:xfrm>
        </p:spPr>
        <p:txBody>
          <a:bodyPr/>
          <a:lstStyle/>
          <a:p>
            <a:pPr marL="903288" lvl="1" indent="-536575">
              <a:lnSpc>
                <a:spcPct val="90000"/>
              </a:lnSpc>
              <a:buFontTx/>
              <a:buNone/>
            </a:pPr>
            <a:r>
              <a:rPr lang="pt-BR" sz="2400" smtClean="0"/>
              <a:t>2. tornar a estrutura de </a:t>
            </a:r>
            <a:r>
              <a:rPr lang="pt-BR" sz="2400" b="1" smtClean="0"/>
              <a:t>preços relativos favorável ao setor externo</a:t>
            </a:r>
            <a:r>
              <a:rPr lang="pt-BR" sz="2400" smtClean="0"/>
              <a:t> </a:t>
            </a:r>
          </a:p>
          <a:p>
            <a:pPr marL="903288" lvl="1" indent="-536575">
              <a:lnSpc>
                <a:spcPct val="90000"/>
              </a:lnSpc>
              <a:buFontTx/>
              <a:buAutoNum type="romanLcParenBoth"/>
            </a:pPr>
            <a:r>
              <a:rPr lang="pt-BR" sz="2400" smtClean="0"/>
              <a:t>desvalorização real do cruzeiro (fev 83);</a:t>
            </a:r>
          </a:p>
          <a:p>
            <a:pPr marL="903288" lvl="1" indent="-536575">
              <a:lnSpc>
                <a:spcPct val="90000"/>
              </a:lnSpc>
              <a:buFontTx/>
              <a:buAutoNum type="romanLcParenBoth"/>
            </a:pPr>
            <a:r>
              <a:rPr lang="pt-BR" sz="2400" smtClean="0"/>
              <a:t>elevação do preço dos derivados de petróleo; </a:t>
            </a:r>
          </a:p>
          <a:p>
            <a:pPr marL="903288" lvl="1" indent="-536575">
              <a:lnSpc>
                <a:spcPct val="90000"/>
              </a:lnSpc>
              <a:buFontTx/>
              <a:buAutoNum type="romanLcParenBoth"/>
            </a:pPr>
            <a:r>
              <a:rPr lang="pt-BR" sz="2400" smtClean="0"/>
              <a:t> contenção de alguns preços públicos, </a:t>
            </a:r>
          </a:p>
          <a:p>
            <a:pPr marL="903288" lvl="1" indent="-536575">
              <a:lnSpc>
                <a:spcPct val="90000"/>
              </a:lnSpc>
              <a:buFontTx/>
              <a:buAutoNum type="romanLcParenBoth"/>
            </a:pPr>
            <a:r>
              <a:rPr lang="pt-BR" sz="2400" smtClean="0"/>
              <a:t>subsídios e incentivos à exportação.</a:t>
            </a:r>
          </a:p>
          <a:p>
            <a:pPr marL="598488" indent="-598488">
              <a:lnSpc>
                <a:spcPct val="90000"/>
              </a:lnSpc>
              <a:buFont typeface="Wingdings" pitchFamily="2" charset="2"/>
              <a:buChar char="Ø"/>
            </a:pPr>
            <a:r>
              <a:rPr lang="pt-BR" sz="2700" smtClean="0"/>
              <a:t>Setor externo – também ampliação forte dos controles de cambio </a:t>
            </a:r>
          </a:p>
          <a:p>
            <a:pPr marL="903288" lvl="1" indent="-536575">
              <a:lnSpc>
                <a:spcPct val="90000"/>
              </a:lnSpc>
              <a:buFont typeface="Wingdings" pitchFamily="2" charset="2"/>
              <a:buChar char="Ø"/>
            </a:pPr>
            <a:r>
              <a:rPr lang="pt-BR" sz="2400" smtClean="0"/>
              <a:t>regras impedindo a saída </a:t>
            </a:r>
          </a:p>
          <a:p>
            <a:pPr marL="1160463" lvl="2" indent="-474663">
              <a:lnSpc>
                <a:spcPct val="90000"/>
              </a:lnSpc>
              <a:buFont typeface="Wingdings" pitchFamily="2" charset="2"/>
              <a:buChar char="Ø"/>
            </a:pPr>
            <a:r>
              <a:rPr lang="pt-BR" sz="2100" smtClean="0"/>
              <a:t>Cambio paralelo </a:t>
            </a:r>
          </a:p>
          <a:p>
            <a:pPr marL="903288" lvl="1" indent="-536575">
              <a:lnSpc>
                <a:spcPct val="90000"/>
              </a:lnSpc>
              <a:buFont typeface="Wingdings" pitchFamily="2" charset="2"/>
              <a:buChar char="Ø"/>
            </a:pPr>
            <a:r>
              <a:rPr lang="pt-BR" sz="2400" smtClean="0"/>
              <a:t>Correção monetária (cambial) dos títulos </a:t>
            </a:r>
          </a:p>
          <a:p>
            <a:pPr marL="903288" lvl="1" indent="-536575">
              <a:lnSpc>
                <a:spcPct val="90000"/>
              </a:lnSpc>
              <a:buFontTx/>
              <a:buNone/>
            </a:pPr>
            <a:endParaRPr lang="pt-BR" sz="2400" smtClean="0"/>
          </a:p>
          <a:p>
            <a:pPr marL="598488" indent="-598488">
              <a:lnSpc>
                <a:spcPct val="90000"/>
              </a:lnSpc>
              <a:buFont typeface="Wingdings" pitchFamily="2" charset="2"/>
              <a:buNone/>
            </a:pPr>
            <a:endParaRPr lang="pt-BR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Espaço Reservado para Número de Slide 5"/>
          <p:cNvSpPr txBox="1">
            <a:spLocks noGrp="1"/>
          </p:cNvSpPr>
          <p:nvPr/>
        </p:nvSpPr>
        <p:spPr>
          <a:xfrm>
            <a:off x="0" y="1271588"/>
            <a:ext cx="533400" cy="244475"/>
          </a:xfrm>
          <a:prstGeom prst="rect">
            <a:avLst/>
          </a:prstGeom>
          <a:noFill/>
        </p:spPr>
        <p:txBody>
          <a:bodyPr anchor="ctr">
            <a:normAutofit fontScale="85000" lnSpcReduction="2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BA2B675E-1771-42BF-8FFE-F8F446448E70}" type="slidenum">
              <a:rPr lang="pt-BR" sz="1400" b="1">
                <a:solidFill>
                  <a:srgbClr val="FFFFFF"/>
                </a:solidFill>
                <a:latin typeface="+mn-lt"/>
                <a:cs typeface="+mn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19</a:t>
            </a:fld>
            <a:endParaRPr lang="pt-BR" sz="1400" b="1">
              <a:solidFill>
                <a:srgbClr val="FFFFFF"/>
              </a:solidFill>
              <a:latin typeface="+mn-lt"/>
              <a:cs typeface="+mn-cs"/>
            </a:endParaRPr>
          </a:p>
        </p:txBody>
      </p:sp>
      <p:sp>
        <p:nvSpPr>
          <p:cNvPr id="37990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260350"/>
            <a:ext cx="7772400" cy="587375"/>
          </a:xfrm>
        </p:spPr>
        <p:txBody>
          <a:bodyPr/>
          <a:lstStyle/>
          <a:p>
            <a:r>
              <a:rPr lang="pt-BR" sz="4000" b="1" smtClean="0"/>
              <a:t>Resultados do Ajuste</a:t>
            </a:r>
            <a:endParaRPr lang="pt-BR" sz="4000" smtClean="0"/>
          </a:p>
        </p:txBody>
      </p:sp>
      <p:sp>
        <p:nvSpPr>
          <p:cNvPr id="8602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628775"/>
            <a:ext cx="8569325" cy="47545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pt-BR" sz="3000" smtClean="0"/>
              <a:t>recessão em 1983.</a:t>
            </a:r>
          </a:p>
          <a:p>
            <a:pPr>
              <a:lnSpc>
                <a:spcPct val="90000"/>
              </a:lnSpc>
            </a:pPr>
            <a:r>
              <a:rPr lang="pt-BR" sz="3000" smtClean="0"/>
              <a:t>Aceleração da inflação em 1983</a:t>
            </a:r>
          </a:p>
          <a:p>
            <a:pPr marL="742950" lvl="1" indent="-285750">
              <a:lnSpc>
                <a:spcPct val="90000"/>
              </a:lnSpc>
            </a:pPr>
            <a:r>
              <a:rPr lang="pt-BR" sz="2700" smtClean="0"/>
              <a:t>Maxi e choque agrícola (falta de oferta interna: clima e exportações))</a:t>
            </a:r>
          </a:p>
          <a:p>
            <a:pPr>
              <a:lnSpc>
                <a:spcPct val="90000"/>
              </a:lnSpc>
            </a:pPr>
            <a:r>
              <a:rPr lang="pt-BR" sz="3000" smtClean="0"/>
              <a:t>A política de comércio exterior foi bem sucedida: a balança comercial superávits de US$ 6,5 bilhões em 1983 e um recorde de US$ 13 bilhões em 1984 </a:t>
            </a:r>
          </a:p>
          <a:p>
            <a:pPr marL="742950" lvl="1" indent="-285750">
              <a:lnSpc>
                <a:spcPct val="90000"/>
              </a:lnSpc>
            </a:pPr>
            <a:r>
              <a:rPr lang="pt-BR" sz="2700" smtClean="0"/>
              <a:t>83 pequeno aumento das exportações, queda mais forte das importações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A crise da </a:t>
            </a:r>
            <a:r>
              <a:rPr lang="pt-BR" dirty="0" err="1" smtClean="0"/>
              <a:t>dÍvida</a:t>
            </a:r>
            <a:endParaRPr lang="pt-BR" dirty="0"/>
          </a:p>
        </p:txBody>
      </p:sp>
      <p:sp>
        <p:nvSpPr>
          <p:cNvPr id="342018" name="Subtítulo 2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/>
          <a:lstStyle/>
          <a:p>
            <a:endParaRPr lang="pt-BR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pPr algn="ctr"/>
            <a:r>
              <a:rPr lang="pt-BR" sz="3400" smtClean="0"/>
              <a:t>INDICADORES MACROECONÔMICOS: 1980-1984</a:t>
            </a:r>
          </a:p>
        </p:txBody>
      </p:sp>
      <p:graphicFrame>
        <p:nvGraphicFramePr>
          <p:cNvPr id="377924" name="Group 68"/>
          <p:cNvGraphicFramePr>
            <a:graphicFrameLocks noGrp="1"/>
          </p:cNvGraphicFramePr>
          <p:nvPr/>
        </p:nvGraphicFramePr>
        <p:xfrm>
          <a:off x="323850" y="1916113"/>
          <a:ext cx="8640763" cy="4475165"/>
        </p:xfrm>
        <a:graphic>
          <a:graphicData uri="http://schemas.openxmlformats.org/drawingml/2006/table">
            <a:tbl>
              <a:tblPr/>
              <a:tblGrid>
                <a:gridCol w="1081088"/>
                <a:gridCol w="903287"/>
                <a:gridCol w="1182688"/>
                <a:gridCol w="1181100"/>
                <a:gridCol w="1700212"/>
                <a:gridCol w="2592388"/>
              </a:tblGrid>
              <a:tr h="620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ANO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PIB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INFLAÇÃO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M1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DÍVIDA EXTERNA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DÍVIDA INTERNA FEDERAL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(% PIB)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0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1980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9,3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110,2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70,2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53.847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6,7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0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1981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-4,2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95,2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87,2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61.410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12,6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0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1982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99,7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65,0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70.197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16,1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0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1983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-2,9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211,0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95,0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81.319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21,4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0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smtClean="0"/>
          </a:p>
        </p:txBody>
      </p:sp>
      <p:graphicFrame>
        <p:nvGraphicFramePr>
          <p:cNvPr id="385123" name="Group 99"/>
          <p:cNvGraphicFramePr>
            <a:graphicFrameLocks noGrp="1"/>
          </p:cNvGraphicFramePr>
          <p:nvPr>
            <p:ph idx="1"/>
          </p:nvPr>
        </p:nvGraphicFramePr>
        <p:xfrm>
          <a:off x="250825" y="1557338"/>
          <a:ext cx="8713788" cy="5252722"/>
        </p:xfrm>
        <a:graphic>
          <a:graphicData uri="http://schemas.openxmlformats.org/drawingml/2006/table">
            <a:tbl>
              <a:tblPr/>
              <a:tblGrid>
                <a:gridCol w="815975"/>
                <a:gridCol w="1257300"/>
                <a:gridCol w="1246188"/>
                <a:gridCol w="738187"/>
                <a:gridCol w="1054100"/>
                <a:gridCol w="1325563"/>
                <a:gridCol w="1155700"/>
                <a:gridCol w="1120775"/>
              </a:tblGrid>
              <a:tr h="592138">
                <a:tc rowSpan="2">
                  <a:txBody>
                    <a:bodyPr/>
                    <a:lstStyle/>
                    <a:p>
                      <a:pPr marL="319088" marR="0" lvl="0" indent="-319088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Ano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319088" marR="0" lvl="0" indent="-319088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Balança Comercial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19088" marR="0" lvl="0" indent="-319088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Serviços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19088" marR="0" lvl="0" indent="-319088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Balança de Trans. Correntes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19088" marR="0" lvl="0" indent="-319088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Balança de Capital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19088" marR="0" lvl="0" indent="-319088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Saldo BP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818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Exportações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Importações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Saldo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12750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1977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-12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-5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-5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1978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12,6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-13,6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-6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-7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1979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15,2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-18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-2,8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-7,9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-10,7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7,6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-3,2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1980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20,1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-22,9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-2,8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-10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-12,7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9,6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-3,1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1981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-22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-13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-12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1982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-19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-17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-16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-4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1983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-15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-13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-7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098" name="Rectangle 2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r>
              <a:rPr lang="pt-BR" smtClean="0"/>
              <a:t>1984 um ano diferente </a:t>
            </a:r>
          </a:p>
        </p:txBody>
      </p:sp>
      <p:sp>
        <p:nvSpPr>
          <p:cNvPr id="388099" name="Rectangle 3"/>
          <p:cNvSpPr>
            <a:spLocks noGrp="1"/>
          </p:cNvSpPr>
          <p:nvPr>
            <p:ph type="body" idx="1"/>
          </p:nvPr>
        </p:nvSpPr>
        <p:spPr>
          <a:xfrm>
            <a:off x="612775" y="1600200"/>
            <a:ext cx="8153400" cy="4525963"/>
          </a:xfrm>
        </p:spPr>
        <p:txBody>
          <a:bodyPr/>
          <a:lstStyle/>
          <a:p>
            <a:r>
              <a:rPr lang="pt-BR" sz="3000" smtClean="0"/>
              <a:t>Sem recessão mas com FMI</a:t>
            </a:r>
          </a:p>
          <a:p>
            <a:r>
              <a:rPr lang="pt-BR" sz="3000" smtClean="0"/>
              <a:t>1984 </a:t>
            </a:r>
            <a:r>
              <a:rPr lang="pt-BR" sz="3000" smtClean="0">
                <a:sym typeface="Wingdings" pitchFamily="2" charset="2"/>
              </a:rPr>
              <a:t></a:t>
            </a:r>
            <a:r>
              <a:rPr lang="pt-BR" sz="3000" smtClean="0"/>
              <a:t> superávit e recuperação do produto, explicado em parte pelo sucesso do II PND que permitiu processo de substituição de importações e criou setores com competitividade externa, </a:t>
            </a:r>
          </a:p>
          <a:p>
            <a:pPr lvl="1"/>
            <a:r>
              <a:rPr lang="pt-BR" sz="2700" smtClean="0"/>
              <a:t>também relação cambio/salário </a:t>
            </a:r>
          </a:p>
          <a:p>
            <a:pPr lvl="1"/>
            <a:r>
              <a:rPr lang="pt-BR" sz="2700" smtClean="0"/>
              <a:t>Recuperação dos EUA</a:t>
            </a:r>
          </a:p>
          <a:p>
            <a:endParaRPr lang="pt-BR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pPr algn="ctr"/>
            <a:r>
              <a:rPr lang="pt-BR" sz="3400" smtClean="0"/>
              <a:t>INDICADORES MACROECONÔMICOS: 1980-1984</a:t>
            </a:r>
          </a:p>
        </p:txBody>
      </p:sp>
      <p:graphicFrame>
        <p:nvGraphicFramePr>
          <p:cNvPr id="389123" name="Group 3"/>
          <p:cNvGraphicFramePr>
            <a:graphicFrameLocks noGrp="1"/>
          </p:cNvGraphicFramePr>
          <p:nvPr/>
        </p:nvGraphicFramePr>
        <p:xfrm>
          <a:off x="323850" y="1916113"/>
          <a:ext cx="8640763" cy="4475165"/>
        </p:xfrm>
        <a:graphic>
          <a:graphicData uri="http://schemas.openxmlformats.org/drawingml/2006/table">
            <a:tbl>
              <a:tblPr/>
              <a:tblGrid>
                <a:gridCol w="1081088"/>
                <a:gridCol w="903287"/>
                <a:gridCol w="1182688"/>
                <a:gridCol w="1181100"/>
                <a:gridCol w="1700212"/>
                <a:gridCol w="2592388"/>
              </a:tblGrid>
              <a:tr h="620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ANO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PIB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INFLAÇÃO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M1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DÍVIDA EXTERNA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DÍVIDA INTERNA FEDERAL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(% PIB)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0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1980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9,3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110,2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70,2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53.847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6,7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0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1981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-4,2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95,2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87,2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61.410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12,6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0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1982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99,7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65,0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70.197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16,1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0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1983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-2,9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211,0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95,0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81.319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21,4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0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1984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5,4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224,7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201,9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91.091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25,3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smtClean="0"/>
          </a:p>
        </p:txBody>
      </p:sp>
      <p:graphicFrame>
        <p:nvGraphicFramePr>
          <p:cNvPr id="390147" name="Group 3"/>
          <p:cNvGraphicFramePr>
            <a:graphicFrameLocks noGrp="1"/>
          </p:cNvGraphicFramePr>
          <p:nvPr>
            <p:ph idx="1"/>
          </p:nvPr>
        </p:nvGraphicFramePr>
        <p:xfrm>
          <a:off x="250825" y="1557338"/>
          <a:ext cx="8713788" cy="5040315"/>
        </p:xfrm>
        <a:graphic>
          <a:graphicData uri="http://schemas.openxmlformats.org/drawingml/2006/table">
            <a:tbl>
              <a:tblPr/>
              <a:tblGrid>
                <a:gridCol w="815975"/>
                <a:gridCol w="1257300"/>
                <a:gridCol w="1246188"/>
                <a:gridCol w="738187"/>
                <a:gridCol w="1054100"/>
                <a:gridCol w="1325563"/>
                <a:gridCol w="1155700"/>
                <a:gridCol w="1120775"/>
              </a:tblGrid>
              <a:tr h="592138">
                <a:tc rowSpan="2">
                  <a:txBody>
                    <a:bodyPr/>
                    <a:lstStyle/>
                    <a:p>
                      <a:pPr marL="319088" marR="0" lvl="0" indent="-319088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Ano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319088" marR="0" lvl="0" indent="-319088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Balança Comercial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19088" marR="0" lvl="0" indent="-319088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Serviços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19088" marR="0" lvl="0" indent="-319088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Balança de Trans. Correntes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19088" marR="0" lvl="0" indent="-319088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Balança de Capital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19088" marR="0" lvl="0" indent="-319088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Saldo BP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818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Exportações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Importações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Saldo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12750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1977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-12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-5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-5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1978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12,6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-13,6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-6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-7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1979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15,2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-18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-2,8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-7,9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-10,7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7,6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-3,2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1980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20,1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-22,9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-2,8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-10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-12,7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9,6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-3,1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1981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-22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-13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-12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1982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-19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-17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-16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-4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1983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-15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-13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-7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1984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-14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-13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1985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26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-13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-13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-0,5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E6B32FE2-646B-4FAD-910E-839D282A1E14}" type="slidenum">
              <a:rPr lang="pt-BR"/>
              <a:pPr>
                <a:defRPr/>
              </a:pPr>
              <a:t>25</a:t>
            </a:fld>
            <a:endParaRPr lang="pt-BR"/>
          </a:p>
        </p:txBody>
      </p:sp>
      <p:sp>
        <p:nvSpPr>
          <p:cNvPr id="3563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1143000"/>
          </a:xfrm>
        </p:spPr>
        <p:txBody>
          <a:bodyPr/>
          <a:lstStyle/>
          <a:p>
            <a:r>
              <a:rPr lang="pt-BR" sz="3600" b="1" smtClean="0"/>
              <a:t>Problema interno do ajuste externo (1)</a:t>
            </a:r>
          </a:p>
        </p:txBody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557338"/>
            <a:ext cx="8748712" cy="58054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b="1" smtClean="0"/>
              <a:t> </a:t>
            </a:r>
            <a:r>
              <a:rPr lang="pt-BR" smtClean="0"/>
              <a:t>80% da dívida era pública, enquanto a maior parte da geração do superávit era privado.</a:t>
            </a:r>
          </a:p>
          <a:p>
            <a:pPr>
              <a:lnSpc>
                <a:spcPct val="80000"/>
              </a:lnSpc>
            </a:pPr>
            <a:r>
              <a:rPr lang="pt-BR" smtClean="0"/>
              <a:t>Alternativas para o governo adquirir divisas:</a:t>
            </a:r>
          </a:p>
          <a:p>
            <a:pPr lvl="1">
              <a:lnSpc>
                <a:spcPct val="80000"/>
              </a:lnSpc>
            </a:pPr>
            <a:r>
              <a:rPr lang="pt-BR" smtClean="0"/>
              <a:t>gerar superávit fiscal – inviável.</a:t>
            </a:r>
          </a:p>
          <a:p>
            <a:pPr lvl="1">
              <a:lnSpc>
                <a:spcPct val="80000"/>
              </a:lnSpc>
            </a:pPr>
            <a:r>
              <a:rPr lang="pt-BR" smtClean="0"/>
              <a:t>emitir moeda – incompatível com a política de controle da absorção interna.</a:t>
            </a:r>
          </a:p>
          <a:p>
            <a:pPr lvl="1">
              <a:lnSpc>
                <a:spcPct val="80000"/>
              </a:lnSpc>
            </a:pPr>
            <a:r>
              <a:rPr lang="pt-BR" smtClean="0"/>
              <a:t>endividar-se internamente – foi o que aconteceu em condições cada vez piores </a:t>
            </a:r>
          </a:p>
          <a:p>
            <a:pPr marL="1143000" lvl="2">
              <a:lnSpc>
                <a:spcPct val="80000"/>
              </a:lnSpc>
            </a:pPr>
            <a:r>
              <a:rPr lang="pt-BR" b="1" smtClean="0"/>
              <a:t>transformação da dívida externa em dívida interna.</a:t>
            </a:r>
            <a:r>
              <a:rPr lang="pt-BR" smtClean="0"/>
              <a:t> </a:t>
            </a:r>
          </a:p>
          <a:p>
            <a:pPr>
              <a:lnSpc>
                <a:spcPct val="80000"/>
              </a:lnSpc>
            </a:pPr>
            <a:r>
              <a:rPr lang="pt-BR" smtClean="0"/>
              <a:t>Este processo acelerou a deterioração das contas públicas e ampliou o grau de indexação da economia.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28782403-4363-470A-924B-78A66B6E3E44}" type="slidenum">
              <a:rPr lang="pt-BR"/>
              <a:pPr>
                <a:defRPr/>
              </a:pPr>
              <a:t>26</a:t>
            </a:fld>
            <a:endParaRPr lang="pt-BR"/>
          </a:p>
        </p:txBody>
      </p:sp>
      <p:sp>
        <p:nvSpPr>
          <p:cNvPr id="3573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7772400" cy="803275"/>
          </a:xfrm>
        </p:spPr>
        <p:txBody>
          <a:bodyPr/>
          <a:lstStyle/>
          <a:p>
            <a:r>
              <a:rPr lang="pt-BR" sz="3600" b="1" smtClean="0"/>
              <a:t>Problema interno do ajuste externo (2)</a:t>
            </a:r>
          </a:p>
        </p:txBody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557338"/>
            <a:ext cx="8820150" cy="5300662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pt-BR" sz="2800" dirty="0" smtClean="0"/>
              <a:t>A situação fiscal do setor público se deteriora por várias razões:</a:t>
            </a:r>
          </a:p>
          <a:p>
            <a:pPr lvl="1">
              <a:lnSpc>
                <a:spcPct val="80000"/>
              </a:lnSpc>
              <a:buFontTx/>
              <a:buNone/>
              <a:defRPr/>
            </a:pPr>
            <a:r>
              <a:rPr lang="pt-BR" sz="2400" dirty="0" smtClean="0"/>
              <a:t>i.	as maxidesvalorizações aumentavam o custo interno do serviço da dívida externa.</a:t>
            </a:r>
          </a:p>
          <a:p>
            <a:pPr lvl="1">
              <a:lnSpc>
                <a:spcPct val="80000"/>
              </a:lnSpc>
              <a:buFontTx/>
              <a:buNone/>
              <a:defRPr/>
            </a:pPr>
            <a:r>
              <a:rPr lang="pt-BR" sz="2400" dirty="0" smtClean="0"/>
              <a:t>ii.	a recessão diminuía a base tributável;</a:t>
            </a:r>
          </a:p>
          <a:p>
            <a:pPr lvl="1">
              <a:lnSpc>
                <a:spcPct val="80000"/>
              </a:lnSpc>
              <a:buFontTx/>
              <a:buNone/>
              <a:defRPr/>
            </a:pPr>
            <a:r>
              <a:rPr lang="pt-BR" sz="2400" dirty="0" smtClean="0"/>
              <a:t>iii.	a transferência de recursos produtivos para as atividades de exportação significava uma renúncia fiscal;</a:t>
            </a:r>
          </a:p>
          <a:p>
            <a:pPr lvl="1">
              <a:lnSpc>
                <a:spcPct val="80000"/>
              </a:lnSpc>
              <a:buFontTx/>
              <a:buNone/>
              <a:defRPr/>
            </a:pPr>
            <a:r>
              <a:rPr lang="pt-BR" sz="2400" dirty="0" smtClean="0"/>
              <a:t>iv.	as taxas de juros interna elevadas encareciam a rolagem da dívida</a:t>
            </a:r>
          </a:p>
          <a:p>
            <a:pPr lvl="1">
              <a:lnSpc>
                <a:spcPct val="80000"/>
              </a:lnSpc>
              <a:buFontTx/>
              <a:buNone/>
              <a:defRPr/>
            </a:pPr>
            <a:r>
              <a:rPr lang="pt-BR" sz="2400" dirty="0" smtClean="0"/>
              <a:t>v.	a aceleração inflacionária diminuía a arrecadação (</a:t>
            </a:r>
            <a:r>
              <a:rPr lang="pt-BR" sz="2400" b="1" dirty="0" smtClean="0"/>
              <a:t>Efeito </a:t>
            </a:r>
            <a:r>
              <a:rPr lang="pt-BR" sz="2400" b="1" dirty="0" err="1" smtClean="0"/>
              <a:t>Olivera-Tanzi</a:t>
            </a:r>
            <a:r>
              <a:rPr lang="pt-BR" sz="2400" dirty="0" smtClean="0"/>
              <a:t>).</a:t>
            </a:r>
          </a:p>
          <a:p>
            <a:pPr>
              <a:lnSpc>
                <a:spcPct val="90000"/>
              </a:lnSpc>
              <a:defRPr/>
            </a:pPr>
            <a:r>
              <a:rPr lang="pt-BR" sz="2800" dirty="0" smtClean="0"/>
              <a:t>A inflação mostrava-se renitente a políticas ortodoxas e o peso do ajustamento era cada vez mais criticada por causa do desemprego (movimento das “Diretas Já”).</a:t>
            </a:r>
            <a:endParaRPr lang="pt-BR" sz="2800" b="1" dirty="0" smtClean="0"/>
          </a:p>
          <a:p>
            <a:pPr>
              <a:defRPr/>
            </a:pPr>
            <a:endParaRPr lang="pt-BR" sz="2800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6C8F1CE2-7EDE-4BA5-8ACE-DA8B824E372D}" type="slidenum">
              <a:rPr lang="pt-BR" altLang="en-US"/>
              <a:pPr>
                <a:defRPr/>
              </a:pPr>
              <a:t>27</a:t>
            </a:fld>
            <a:endParaRPr lang="pt-BR" altLang="en-US"/>
          </a:p>
        </p:txBody>
      </p:sp>
      <p:sp>
        <p:nvSpPr>
          <p:cNvPr id="2304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BR" smtClean="0"/>
              <a:t>Brasil: Inflação (1973 – 1985) </a:t>
            </a:r>
            <a:r>
              <a:rPr lang="pt-BR" sz="3200" smtClean="0"/>
              <a:t>Taxas anuais (%)</a:t>
            </a:r>
          </a:p>
        </p:txBody>
      </p:sp>
      <p:graphicFrame>
        <p:nvGraphicFramePr>
          <p:cNvPr id="178179" name="Object 2"/>
          <p:cNvGraphicFramePr>
            <a:graphicFrameLocks noChangeAspect="1"/>
          </p:cNvGraphicFramePr>
          <p:nvPr>
            <p:ph type="chart" idx="1"/>
          </p:nvPr>
        </p:nvGraphicFramePr>
        <p:xfrm>
          <a:off x="468313" y="1773238"/>
          <a:ext cx="8001000" cy="4267200"/>
        </p:xfrm>
        <a:graphic>
          <a:graphicData uri="http://schemas.openxmlformats.org/presentationml/2006/ole">
            <p:oleObj spid="_x0000_s230402" name="Gráfico" r:id="rId4" imgW="8001047" imgH="4267110" progId="MSGraph.Chart.8">
              <p:embed followColorScheme="full"/>
            </p:oleObj>
          </a:graphicData>
        </a:graphic>
      </p:graphicFrame>
      <p:sp>
        <p:nvSpPr>
          <p:cNvPr id="178180" name="Line 4"/>
          <p:cNvSpPr>
            <a:spLocks noChangeShapeType="1"/>
          </p:cNvSpPr>
          <p:nvPr/>
        </p:nvSpPr>
        <p:spPr bwMode="auto">
          <a:xfrm flipV="1">
            <a:off x="2195513" y="4941888"/>
            <a:ext cx="208915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78181" name="Line 5"/>
          <p:cNvSpPr>
            <a:spLocks noChangeShapeType="1"/>
          </p:cNvSpPr>
          <p:nvPr/>
        </p:nvSpPr>
        <p:spPr bwMode="auto">
          <a:xfrm>
            <a:off x="5076825" y="4076700"/>
            <a:ext cx="1223963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78182" name="Line 6"/>
          <p:cNvSpPr>
            <a:spLocks noChangeShapeType="1"/>
          </p:cNvSpPr>
          <p:nvPr/>
        </p:nvSpPr>
        <p:spPr bwMode="auto">
          <a:xfrm>
            <a:off x="6588125" y="2492375"/>
            <a:ext cx="1223963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78183" name="Text Box 7"/>
          <p:cNvSpPr txBox="1">
            <a:spLocks noChangeArrowheads="1"/>
          </p:cNvSpPr>
          <p:nvPr/>
        </p:nvSpPr>
        <p:spPr bwMode="auto">
          <a:xfrm>
            <a:off x="2268538" y="2636838"/>
            <a:ext cx="1798637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>
                <a:solidFill>
                  <a:schemeClr val="accent2"/>
                </a:solidFill>
                <a:latin typeface="Verdana" pitchFamily="34" charset="0"/>
              </a:rPr>
              <a:t>Tendências</a:t>
            </a:r>
            <a:r>
              <a:rPr lang="pt-BR">
                <a:latin typeface="Verdana" pitchFamily="34" charset="0"/>
              </a:rPr>
              <a:t> </a:t>
            </a:r>
          </a:p>
        </p:txBody>
      </p:sp>
      <p:sp>
        <p:nvSpPr>
          <p:cNvPr id="178184" name="Line 8"/>
          <p:cNvSpPr>
            <a:spLocks noChangeShapeType="1"/>
          </p:cNvSpPr>
          <p:nvPr/>
        </p:nvSpPr>
        <p:spPr bwMode="auto">
          <a:xfrm>
            <a:off x="3059113" y="2997200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78185" name="Line 9"/>
          <p:cNvSpPr>
            <a:spLocks noChangeShapeType="1"/>
          </p:cNvSpPr>
          <p:nvPr/>
        </p:nvSpPr>
        <p:spPr bwMode="auto">
          <a:xfrm>
            <a:off x="3851275" y="2997200"/>
            <a:ext cx="1873250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78186" name="Text Box 10"/>
          <p:cNvSpPr txBox="1">
            <a:spLocks noChangeArrowheads="1"/>
          </p:cNvSpPr>
          <p:nvPr/>
        </p:nvSpPr>
        <p:spPr bwMode="auto">
          <a:xfrm>
            <a:off x="3348038" y="3500438"/>
            <a:ext cx="1223962" cy="376237"/>
          </a:xfrm>
          <a:prstGeom prst="rect">
            <a:avLst/>
          </a:prstGeom>
          <a:solidFill>
            <a:srgbClr val="66FF33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>
                <a:solidFill>
                  <a:schemeClr val="accent2"/>
                </a:solidFill>
                <a:latin typeface="Verdana" pitchFamily="34" charset="0"/>
              </a:rPr>
              <a:t>Choques</a:t>
            </a:r>
          </a:p>
        </p:txBody>
      </p:sp>
      <p:sp>
        <p:nvSpPr>
          <p:cNvPr id="178187" name="Line 11"/>
          <p:cNvSpPr>
            <a:spLocks noChangeShapeType="1"/>
          </p:cNvSpPr>
          <p:nvPr/>
        </p:nvSpPr>
        <p:spPr bwMode="auto">
          <a:xfrm flipV="1">
            <a:off x="4284663" y="4076700"/>
            <a:ext cx="792162" cy="865188"/>
          </a:xfrm>
          <a:prstGeom prst="line">
            <a:avLst/>
          </a:prstGeom>
          <a:noFill/>
          <a:ln w="57150">
            <a:solidFill>
              <a:srgbClr val="66FF33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78188" name="Line 12"/>
          <p:cNvSpPr>
            <a:spLocks noChangeShapeType="1"/>
          </p:cNvSpPr>
          <p:nvPr/>
        </p:nvSpPr>
        <p:spPr bwMode="auto">
          <a:xfrm flipV="1">
            <a:off x="6300788" y="2492375"/>
            <a:ext cx="287337" cy="1584325"/>
          </a:xfrm>
          <a:prstGeom prst="line">
            <a:avLst/>
          </a:prstGeom>
          <a:noFill/>
          <a:ln w="57150">
            <a:solidFill>
              <a:srgbClr val="66FF33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78189" name="Line 13"/>
          <p:cNvSpPr>
            <a:spLocks noChangeShapeType="1"/>
          </p:cNvSpPr>
          <p:nvPr/>
        </p:nvSpPr>
        <p:spPr bwMode="auto">
          <a:xfrm>
            <a:off x="4356100" y="3860800"/>
            <a:ext cx="4318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78190" name="Line 14"/>
          <p:cNvSpPr>
            <a:spLocks noChangeShapeType="1"/>
          </p:cNvSpPr>
          <p:nvPr/>
        </p:nvSpPr>
        <p:spPr bwMode="auto">
          <a:xfrm flipV="1">
            <a:off x="4572000" y="3500438"/>
            <a:ext cx="1800225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78191" name="Freeform 15"/>
          <p:cNvSpPr>
            <a:spLocks/>
          </p:cNvSpPr>
          <p:nvPr/>
        </p:nvSpPr>
        <p:spPr bwMode="auto">
          <a:xfrm>
            <a:off x="3419475" y="2133600"/>
            <a:ext cx="3384550" cy="468313"/>
          </a:xfrm>
          <a:custGeom>
            <a:avLst/>
            <a:gdLst>
              <a:gd name="T0" fmla="*/ 0 w 2132"/>
              <a:gd name="T1" fmla="*/ 2147483647 h 295"/>
              <a:gd name="T2" fmla="*/ 2147483647 w 2132"/>
              <a:gd name="T3" fmla="*/ 2147483647 h 295"/>
              <a:gd name="T4" fmla="*/ 2147483647 w 2132"/>
              <a:gd name="T5" fmla="*/ 2147483647 h 295"/>
              <a:gd name="T6" fmla="*/ 0 60000 65536"/>
              <a:gd name="T7" fmla="*/ 0 60000 65536"/>
              <a:gd name="T8" fmla="*/ 0 60000 65536"/>
              <a:gd name="T9" fmla="*/ 0 w 2132"/>
              <a:gd name="T10" fmla="*/ 0 h 295"/>
              <a:gd name="T11" fmla="*/ 2132 w 2132"/>
              <a:gd name="T12" fmla="*/ 295 h 29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32" h="295">
                <a:moveTo>
                  <a:pt x="0" y="295"/>
                </a:moveTo>
                <a:cubicBezTo>
                  <a:pt x="662" y="170"/>
                  <a:pt x="1324" y="46"/>
                  <a:pt x="1679" y="23"/>
                </a:cubicBezTo>
                <a:cubicBezTo>
                  <a:pt x="2034" y="0"/>
                  <a:pt x="2057" y="136"/>
                  <a:pt x="2132" y="159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8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78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78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781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8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781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8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781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8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781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8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78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78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781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8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781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8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781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8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178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178179" grpId="0"/>
      <p:bldP spid="178180" grpId="0" animBg="1"/>
      <p:bldP spid="178181" grpId="0" animBg="1"/>
      <p:bldP spid="178182" grpId="0" animBg="1"/>
      <p:bldP spid="178183" grpId="0" animBg="1"/>
      <p:bldP spid="178184" grpId="0" animBg="1"/>
      <p:bldP spid="178185" grpId="0" animBg="1"/>
      <p:bldP spid="178186" grpId="0" animBg="1"/>
      <p:bldP spid="178187" grpId="0" animBg="1"/>
      <p:bldP spid="178188" grpId="0" animBg="1"/>
      <p:bldP spid="178189" grpId="0" animBg="1"/>
      <p:bldP spid="178190" grpId="0" animBg="1"/>
      <p:bldP spid="17819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AE79DE03-4C7C-42F4-A300-EA4429F6A2D3}" type="slidenum">
              <a:rPr lang="pt-BR"/>
              <a:pPr>
                <a:defRPr/>
              </a:pPr>
              <a:t>3</a:t>
            </a:fld>
            <a:endParaRPr lang="pt-BR"/>
          </a:p>
        </p:txBody>
      </p:sp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3375"/>
            <a:ext cx="7772400" cy="7921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t-BR" sz="4000" b="1" smtClean="0"/>
              <a:t>A situação brasileira no final da década de 70 e início dos 80</a:t>
            </a:r>
            <a:endParaRPr lang="pt-BR" sz="4000" smtClean="0"/>
          </a:p>
        </p:txBody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557338"/>
            <a:ext cx="8820150" cy="5111750"/>
          </a:xfrm>
        </p:spPr>
        <p:txBody>
          <a:bodyPr/>
          <a:lstStyle/>
          <a:p>
            <a:pPr eaLnBrk="1" hangingPunct="1"/>
            <a:r>
              <a:rPr lang="pt-BR" sz="2400" smtClean="0"/>
              <a:t>Transformações no cenário internacional e vulnerabilidade. </a:t>
            </a:r>
          </a:p>
          <a:p>
            <a:pPr lvl="1" eaLnBrk="1" hangingPunct="1"/>
            <a:r>
              <a:rPr lang="pt-BR" sz="2000" smtClean="0"/>
              <a:t>Choque do petróleo (1979) e elevação da taxa de juros internacional </a:t>
            </a:r>
          </a:p>
          <a:p>
            <a:pPr lvl="1" eaLnBrk="1" hangingPunct="1"/>
            <a:r>
              <a:rPr lang="pt-BR" sz="2000" smtClean="0"/>
              <a:t>1979 ano do início da crise cambial: déficit em transações correntes de US$ 10,8 bilhões e entrada de capitais de US$ 7,7 bilhões: queima de reservas de US$ 2,2 bilhões.;</a:t>
            </a:r>
          </a:p>
          <a:p>
            <a:pPr eaLnBrk="1" hangingPunct="1"/>
            <a:r>
              <a:rPr lang="pt-BR" sz="2400" smtClean="0"/>
              <a:t>Deterioração da situação fiscal do Estado, com: </a:t>
            </a:r>
          </a:p>
          <a:p>
            <a:pPr lvl="1" eaLnBrk="1" hangingPunct="1"/>
            <a:r>
              <a:rPr lang="pt-BR" sz="2000" smtClean="0"/>
              <a:t>Redução na carga tributária bruta; </a:t>
            </a:r>
          </a:p>
          <a:p>
            <a:pPr lvl="1" eaLnBrk="1" hangingPunct="1"/>
            <a:r>
              <a:rPr lang="pt-BR" sz="2000" smtClean="0"/>
              <a:t>aumento no volume de transferências; </a:t>
            </a:r>
          </a:p>
          <a:p>
            <a:pPr lvl="1" eaLnBrk="1" hangingPunct="1"/>
            <a:r>
              <a:rPr lang="pt-BR" sz="2000" smtClean="0"/>
              <a:t>Estatais eram focos de déficits;</a:t>
            </a:r>
          </a:p>
          <a:p>
            <a:pPr eaLnBrk="1" hangingPunct="1"/>
            <a:r>
              <a:rPr lang="pt-BR" sz="2400" smtClean="0"/>
              <a:t>pressões inflacionárias: 77% a.a.. </a:t>
            </a:r>
          </a:p>
          <a:p>
            <a:pPr eaLnBrk="1" hangingPunct="1"/>
            <a:r>
              <a:rPr lang="pt-BR" sz="2400" smtClean="0"/>
              <a:t>Mudança de governo (Geisel por Figueiredo) e abertura política.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E51656AB-4CF6-49BB-9737-D7C7023CF654}" type="slidenum">
              <a:rPr lang="pt-BR"/>
              <a:pPr>
                <a:defRPr/>
              </a:pPr>
              <a:t>4</a:t>
            </a:fld>
            <a:endParaRPr lang="pt-BR"/>
          </a:p>
        </p:txBody>
      </p:sp>
      <p:sp>
        <p:nvSpPr>
          <p:cNvPr id="3440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1143000"/>
          </a:xfrm>
        </p:spPr>
        <p:txBody>
          <a:bodyPr/>
          <a:lstStyle/>
          <a:p>
            <a:r>
              <a:rPr lang="pt-BR" smtClean="0"/>
              <a:t> </a:t>
            </a:r>
            <a:r>
              <a:rPr lang="pt-BR" b="1" smtClean="0"/>
              <a:t>A Crise da dívida externa</a:t>
            </a:r>
            <a:endParaRPr lang="pt-BR" smtClean="0"/>
          </a:p>
        </p:txBody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700213"/>
            <a:ext cx="8496300" cy="43957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sz="2800" smtClean="0"/>
              <a:t>A partir de agosto 1979, o </a:t>
            </a:r>
            <a:r>
              <a:rPr lang="pt-BR" sz="2800" b="1" smtClean="0"/>
              <a:t>FED adotou uma política monetária mais restritiva</a:t>
            </a:r>
            <a:r>
              <a:rPr lang="pt-BR" sz="2800" smtClean="0"/>
              <a:t>, visando conter a tendência de desvalorização do dólar.</a:t>
            </a:r>
          </a:p>
          <a:p>
            <a:pPr lvl="1">
              <a:lnSpc>
                <a:spcPct val="90000"/>
              </a:lnSpc>
            </a:pPr>
            <a:r>
              <a:rPr lang="pt-BR" sz="2500" smtClean="0"/>
              <a:t>Depois quando Reagan assumiu, elevou ainda mais as taxas de juros e </a:t>
            </a:r>
            <a:r>
              <a:rPr lang="pt-BR" sz="2500" b="1" smtClean="0"/>
              <a:t>transformou os EUA no grande absorvedor da liquidez mundial.</a:t>
            </a:r>
            <a:endParaRPr lang="pt-BR" sz="2500" smtClean="0"/>
          </a:p>
          <a:p>
            <a:pPr>
              <a:lnSpc>
                <a:spcPct val="90000"/>
              </a:lnSpc>
              <a:buFont typeface="Wingdings" pitchFamily="2" charset="2"/>
              <a:buChar char="à"/>
            </a:pPr>
            <a:r>
              <a:rPr lang="pt-BR" sz="2800" smtClean="0"/>
              <a:t>Dificuldades para renovação dos empréstimos externos leva ao controle da absorção interna: 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à"/>
            </a:pPr>
            <a:r>
              <a:rPr lang="pt-BR" sz="2500" smtClean="0"/>
              <a:t>Os países foram obrigados a entrar em uma política de </a:t>
            </a:r>
            <a:r>
              <a:rPr lang="pt-BR" sz="2500" b="1" smtClean="0"/>
              <a:t>geração de superávits</a:t>
            </a:r>
            <a:r>
              <a:rPr lang="pt-BR" sz="2500" smtClean="0"/>
              <a:t> </a:t>
            </a:r>
            <a:r>
              <a:rPr lang="pt-BR" sz="2500" b="1" smtClean="0"/>
              <a:t>externos.</a:t>
            </a:r>
          </a:p>
          <a:p>
            <a:pPr>
              <a:lnSpc>
                <a:spcPct val="90000"/>
              </a:lnSpc>
            </a:pPr>
            <a:endParaRPr lang="pt-BR" sz="2800" b="1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89" name="Título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pt-BR" smtClean="0"/>
              <a:t>Crise da divida 5 fases</a:t>
            </a:r>
          </a:p>
        </p:txBody>
      </p:sp>
      <p:sp>
        <p:nvSpPr>
          <p:cNvPr id="345090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1188" y="1628775"/>
            <a:ext cx="8153400" cy="4424363"/>
          </a:xfrm>
        </p:spPr>
        <p:txBody>
          <a:bodyPr/>
          <a:lstStyle/>
          <a:p>
            <a:pPr>
              <a:spcBef>
                <a:spcPts val="2500"/>
              </a:spcBef>
            </a:pPr>
            <a:r>
              <a:rPr lang="pt-BR" smtClean="0"/>
              <a:t>1979: inicio do ajuste com Simonsen</a:t>
            </a:r>
          </a:p>
          <a:p>
            <a:pPr>
              <a:spcBef>
                <a:spcPts val="2500"/>
              </a:spcBef>
            </a:pPr>
            <a:r>
              <a:rPr lang="pt-BR" smtClean="0"/>
              <a:t>1979/80: heterodoxia delfiniana</a:t>
            </a:r>
          </a:p>
          <a:p>
            <a:pPr>
              <a:spcBef>
                <a:spcPts val="2500"/>
              </a:spcBef>
            </a:pPr>
            <a:r>
              <a:rPr lang="pt-BR" smtClean="0"/>
              <a:t>1980/82: ajuste voluntario</a:t>
            </a:r>
          </a:p>
          <a:p>
            <a:pPr>
              <a:spcBef>
                <a:spcPts val="2500"/>
              </a:spcBef>
            </a:pPr>
            <a:r>
              <a:rPr lang="pt-BR" smtClean="0"/>
              <a:t>1982/83: ajuste com FMI</a:t>
            </a:r>
          </a:p>
          <a:p>
            <a:pPr>
              <a:spcBef>
                <a:spcPts val="2500"/>
              </a:spcBef>
            </a:pPr>
            <a:r>
              <a:rPr lang="pt-BR" smtClean="0"/>
              <a:t>1984: crescimento com superávit</a:t>
            </a:r>
          </a:p>
          <a:p>
            <a:pPr>
              <a:spcBef>
                <a:spcPts val="2500"/>
              </a:spcBef>
              <a:buClr>
                <a:srgbClr val="FC3728"/>
              </a:buClr>
              <a:buSzPct val="115000"/>
              <a:buFont typeface="Wingdings" pitchFamily="2" charset="2"/>
              <a:buChar char="Ø"/>
            </a:pPr>
            <a:r>
              <a:rPr lang="pt-BR" smtClean="0"/>
              <a:t> Mudanças: refletem aprofundamento da crise e reação no Brasil </a:t>
            </a:r>
          </a:p>
          <a:p>
            <a:endParaRPr lang="pt-BR" smtClean="0"/>
          </a:p>
        </p:txBody>
      </p:sp>
      <p:sp>
        <p:nvSpPr>
          <p:cNvPr id="345091" name="AutoShape 4"/>
          <p:cNvSpPr>
            <a:spLocks/>
          </p:cNvSpPr>
          <p:nvPr/>
        </p:nvSpPr>
        <p:spPr bwMode="auto">
          <a:xfrm>
            <a:off x="7164388" y="1700213"/>
            <a:ext cx="360362" cy="1296987"/>
          </a:xfrm>
          <a:prstGeom prst="rightBrace">
            <a:avLst>
              <a:gd name="adj1" fmla="val 2999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45092" name="Text Box 5"/>
          <p:cNvSpPr txBox="1">
            <a:spLocks noChangeArrowheads="1"/>
          </p:cNvSpPr>
          <p:nvPr/>
        </p:nvSpPr>
        <p:spPr bwMode="auto">
          <a:xfrm>
            <a:off x="7451725" y="1844675"/>
            <a:ext cx="158432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/>
              <a:t>Ainda crescimento econômico </a:t>
            </a:r>
          </a:p>
        </p:txBody>
      </p:sp>
      <p:sp>
        <p:nvSpPr>
          <p:cNvPr id="345093" name="AutoShape 6"/>
          <p:cNvSpPr>
            <a:spLocks/>
          </p:cNvSpPr>
          <p:nvPr/>
        </p:nvSpPr>
        <p:spPr bwMode="auto">
          <a:xfrm>
            <a:off x="5867400" y="3213100"/>
            <a:ext cx="360363" cy="1296988"/>
          </a:xfrm>
          <a:prstGeom prst="rightBrace">
            <a:avLst>
              <a:gd name="adj1" fmla="val 2999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45094" name="Text Box 7"/>
          <p:cNvSpPr txBox="1">
            <a:spLocks noChangeArrowheads="1"/>
          </p:cNvSpPr>
          <p:nvPr/>
        </p:nvSpPr>
        <p:spPr bwMode="auto">
          <a:xfrm>
            <a:off x="6516688" y="3716338"/>
            <a:ext cx="172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recessão</a:t>
            </a:r>
          </a:p>
        </p:txBody>
      </p:sp>
      <p:sp>
        <p:nvSpPr>
          <p:cNvPr id="345095" name="Line 8"/>
          <p:cNvSpPr>
            <a:spLocks noChangeShapeType="1"/>
          </p:cNvSpPr>
          <p:nvPr/>
        </p:nvSpPr>
        <p:spPr bwMode="auto">
          <a:xfrm>
            <a:off x="6732588" y="4941888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345096" name="Text Box 9"/>
          <p:cNvSpPr txBox="1">
            <a:spLocks noChangeArrowheads="1"/>
          </p:cNvSpPr>
          <p:nvPr/>
        </p:nvSpPr>
        <p:spPr bwMode="auto">
          <a:xfrm>
            <a:off x="7308850" y="4724400"/>
            <a:ext cx="15843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Recuperação econômica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3" name="Título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pt-BR" dirty="0" smtClean="0"/>
              <a:t>Início </a:t>
            </a:r>
            <a:r>
              <a:rPr lang="pt-BR" dirty="0" smtClean="0"/>
              <a:t>da gestão Figueiredo</a:t>
            </a:r>
          </a:p>
        </p:txBody>
      </p:sp>
      <p:sp>
        <p:nvSpPr>
          <p:cNvPr id="346114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850" y="1600200"/>
            <a:ext cx="8569325" cy="4495800"/>
          </a:xfrm>
        </p:spPr>
        <p:txBody>
          <a:bodyPr/>
          <a:lstStyle/>
          <a:p>
            <a:r>
              <a:rPr lang="pt-BR" sz="2500" smtClean="0"/>
              <a:t>Simonsen  (Planejamento) – 6 meses (subst. Delfim)</a:t>
            </a:r>
          </a:p>
          <a:p>
            <a:pPr lvl="1"/>
            <a:r>
              <a:rPr lang="pt-BR" sz="2400" smtClean="0"/>
              <a:t>Rischbiter  (Fazenda) – 9 meses (subst. Galveas) </a:t>
            </a:r>
          </a:p>
          <a:p>
            <a:pPr lvl="1"/>
            <a:r>
              <a:rPr lang="pt-BR" sz="2200" smtClean="0"/>
              <a:t>Puxa controles principais para Planejamento</a:t>
            </a:r>
            <a:r>
              <a:rPr lang="pt-BR" sz="2400" smtClean="0"/>
              <a:t> </a:t>
            </a:r>
          </a:p>
          <a:p>
            <a:pPr lvl="1"/>
            <a:r>
              <a:rPr lang="pt-BR" sz="2400" smtClean="0"/>
              <a:t>Cenário externo (78) – 1º aumento dos juros </a:t>
            </a:r>
          </a:p>
          <a:p>
            <a:pPr marL="1143000" lvl="2"/>
            <a:r>
              <a:rPr lang="pt-BR" sz="2000" smtClean="0"/>
              <a:t>mas início de 79 ainda “amigável”  </a:t>
            </a:r>
          </a:p>
          <a:p>
            <a:r>
              <a:rPr lang="pt-BR" sz="2500" u="sng" smtClean="0"/>
              <a:t>austeridade fiscal</a:t>
            </a:r>
            <a:r>
              <a:rPr lang="pt-BR" sz="2500" smtClean="0"/>
              <a:t> x continuidade do desenvolvimentismo 				</a:t>
            </a:r>
            <a:r>
              <a:rPr lang="pt-BR" sz="2000" smtClean="0"/>
              <a:t>(defendida por Delfim, Andreazza)</a:t>
            </a:r>
            <a:r>
              <a:rPr lang="pt-BR" sz="2500" smtClean="0"/>
              <a:t> </a:t>
            </a:r>
          </a:p>
          <a:p>
            <a:pPr marL="1143000" lvl="2"/>
            <a:r>
              <a:rPr lang="pt-BR" sz="2000" smtClean="0"/>
              <a:t>Diminui investimentos públicos não prioritários</a:t>
            </a:r>
          </a:p>
          <a:p>
            <a:pPr marL="1143000" lvl="2"/>
            <a:r>
              <a:rPr lang="pt-BR" sz="2000" smtClean="0"/>
              <a:t>Contenção gastos – subsídios </a:t>
            </a:r>
          </a:p>
          <a:p>
            <a:pPr marL="1143000" lvl="2"/>
            <a:r>
              <a:rPr lang="pt-BR" sz="2000" smtClean="0"/>
              <a:t>Controle monetário (enfrentar descontrole anterior - inflação)</a:t>
            </a:r>
          </a:p>
          <a:p>
            <a:pPr marL="1143000" lvl="2"/>
            <a:r>
              <a:rPr lang="pt-BR" sz="2000" smtClean="0"/>
              <a:t>Anuncia nova política cambial (desvalorização real do cambio)</a:t>
            </a:r>
          </a:p>
          <a:p>
            <a:pPr marL="1600200" lvl="3"/>
            <a:r>
              <a:rPr lang="pt-BR" sz="1800" smtClean="0"/>
              <a:t>Acopla com hedge (230, 432)</a:t>
            </a:r>
          </a:p>
        </p:txBody>
      </p:sp>
      <p:sp>
        <p:nvSpPr>
          <p:cNvPr id="346115" name="AutoShape 4"/>
          <p:cNvSpPr>
            <a:spLocks/>
          </p:cNvSpPr>
          <p:nvPr/>
        </p:nvSpPr>
        <p:spPr bwMode="auto">
          <a:xfrm>
            <a:off x="1258888" y="4652963"/>
            <a:ext cx="842962" cy="1800225"/>
          </a:xfrm>
          <a:prstGeom prst="accentCallout2">
            <a:avLst>
              <a:gd name="adj1" fmla="val 6347"/>
              <a:gd name="adj2" fmla="val -9042"/>
              <a:gd name="adj3" fmla="val 6347"/>
              <a:gd name="adj4" fmla="val -22222"/>
              <a:gd name="adj5" fmla="val -28481"/>
              <a:gd name="adj6" fmla="val -35782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pt-B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7" name="Título 1"/>
          <p:cNvSpPr>
            <a:spLocks noGrp="1"/>
          </p:cNvSpPr>
          <p:nvPr>
            <p:ph type="title"/>
          </p:nvPr>
        </p:nvSpPr>
        <p:spPr>
          <a:xfrm>
            <a:off x="179388" y="228600"/>
            <a:ext cx="8964612" cy="990600"/>
          </a:xfrm>
        </p:spPr>
        <p:txBody>
          <a:bodyPr/>
          <a:lstStyle/>
          <a:p>
            <a:r>
              <a:rPr lang="pt-BR" sz="3600" smtClean="0"/>
              <a:t>A troca Simonsen x Delfim: meados de 79</a:t>
            </a:r>
          </a:p>
        </p:txBody>
      </p:sp>
      <p:sp>
        <p:nvSpPr>
          <p:cNvPr id="347138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900113" y="1773238"/>
            <a:ext cx="7632700" cy="4635500"/>
          </a:xfrm>
        </p:spPr>
        <p:txBody>
          <a:bodyPr/>
          <a:lstStyle/>
          <a:p>
            <a:r>
              <a:rPr lang="pt-BR" smtClean="0"/>
              <a:t>Meados 79 – piora cenário externo </a:t>
            </a:r>
          </a:p>
          <a:p>
            <a:pPr lvl="2"/>
            <a:r>
              <a:rPr lang="pt-BR" sz="2400" smtClean="0"/>
              <a:t>2º choque do Petróleo, </a:t>
            </a:r>
          </a:p>
          <a:p>
            <a:pPr lvl="2"/>
            <a:r>
              <a:rPr lang="pt-BR" sz="2400" smtClean="0"/>
              <a:t>novo aumento juros e</a:t>
            </a:r>
          </a:p>
          <a:p>
            <a:pPr lvl="2"/>
            <a:r>
              <a:rPr lang="pt-BR" sz="2400" smtClean="0"/>
              <a:t>recessão internacional </a:t>
            </a:r>
          </a:p>
          <a:p>
            <a:pPr lvl="1"/>
            <a:r>
              <a:rPr lang="pt-BR" sz="2800" smtClean="0"/>
              <a:t>Simonsen: ajuste interno para enfrentar ajuste externo (problema era o BP) </a:t>
            </a:r>
          </a:p>
          <a:p>
            <a:pPr lvl="2"/>
            <a:r>
              <a:rPr lang="pt-BR" sz="2400" smtClean="0"/>
              <a:t> Forte resistência política</a:t>
            </a:r>
          </a:p>
          <a:p>
            <a:r>
              <a:rPr lang="pt-BR" smtClean="0"/>
              <a:t>Delfim inicio – ajuste sem contenção de DA</a:t>
            </a:r>
          </a:p>
          <a:p>
            <a:pPr lvl="2"/>
            <a:r>
              <a:rPr lang="pt-BR" sz="2400" smtClean="0"/>
              <a:t>Última tentativa de ignorar a crise externa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1" name="Rectangle 2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r>
              <a:rPr lang="pt-BR" smtClean="0"/>
              <a:t>A heterodoxia delfiniana</a:t>
            </a:r>
          </a:p>
        </p:txBody>
      </p:sp>
      <p:sp>
        <p:nvSpPr>
          <p:cNvPr id="348162" name="Rectangle 3"/>
          <p:cNvSpPr>
            <a:spLocks noGrp="1"/>
          </p:cNvSpPr>
          <p:nvPr>
            <p:ph type="body" idx="1"/>
          </p:nvPr>
        </p:nvSpPr>
        <p:spPr>
          <a:xfrm>
            <a:off x="323850" y="1600200"/>
            <a:ext cx="8442325" cy="4997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sz="2500" smtClean="0"/>
              <a:t>Delfim: questão não é excesso de DA – problema é a distorção setorial da demanda agregada </a:t>
            </a:r>
          </a:p>
          <a:p>
            <a:pPr lvl="1">
              <a:lnSpc>
                <a:spcPct val="80000"/>
              </a:lnSpc>
            </a:pPr>
            <a:r>
              <a:rPr lang="pt-BR" sz="2200" smtClean="0"/>
              <a:t> necessário ajuste de P relativo</a:t>
            </a:r>
          </a:p>
          <a:p>
            <a:pPr lvl="2">
              <a:lnSpc>
                <a:spcPct val="80000"/>
              </a:lnSpc>
            </a:pPr>
            <a:r>
              <a:rPr lang="pt-BR" sz="2400" smtClean="0"/>
              <a:t>Necessário crescer Exportações  e diminuir M, G</a:t>
            </a:r>
          </a:p>
          <a:p>
            <a:pPr lvl="3">
              <a:lnSpc>
                <a:spcPct val="80000"/>
              </a:lnSpc>
            </a:pPr>
            <a:r>
              <a:rPr lang="pt-BR" sz="1800" smtClean="0"/>
              <a:t>Mantém aperto monetário – mas controle de juros </a:t>
            </a:r>
          </a:p>
          <a:p>
            <a:pPr lvl="3">
              <a:lnSpc>
                <a:spcPct val="80000"/>
              </a:lnSpc>
            </a:pPr>
            <a:r>
              <a:rPr lang="pt-BR" sz="1800" smtClean="0"/>
              <a:t>Desvalorização cambial (Maxi) e controle déficit publico (aumento de tarifas e criação da SEST</a:t>
            </a:r>
          </a:p>
          <a:p>
            <a:pPr lvl="2">
              <a:lnSpc>
                <a:spcPct val="80000"/>
              </a:lnSpc>
            </a:pPr>
            <a:r>
              <a:rPr lang="pt-BR" smtClean="0"/>
              <a:t>Aceleração da inflação</a:t>
            </a:r>
          </a:p>
          <a:p>
            <a:pPr lvl="3">
              <a:lnSpc>
                <a:spcPct val="80000"/>
              </a:lnSpc>
            </a:pPr>
            <a:r>
              <a:rPr lang="pt-BR" sz="1800" smtClean="0"/>
              <a:t>Inflação corretiva (desv e tarifas) e diminuição prazo de reajustes salariais </a:t>
            </a:r>
          </a:p>
          <a:p>
            <a:pPr lvl="3">
              <a:lnSpc>
                <a:spcPct val="80000"/>
              </a:lnSpc>
            </a:pPr>
            <a:r>
              <a:rPr lang="pt-BR" sz="1900" smtClean="0"/>
              <a:t>Heterodoxia: prefixação da Correção Monetária</a:t>
            </a:r>
          </a:p>
          <a:p>
            <a:pPr lvl="4">
              <a:lnSpc>
                <a:spcPct val="80000"/>
              </a:lnSpc>
            </a:pPr>
            <a:r>
              <a:rPr lang="pt-BR" sz="1900" smtClean="0"/>
              <a:t>perda de confiança</a:t>
            </a:r>
          </a:p>
          <a:p>
            <a:pPr lvl="2">
              <a:lnSpc>
                <a:spcPct val="80000"/>
              </a:lnSpc>
            </a:pPr>
            <a:r>
              <a:rPr lang="pt-BR" smtClean="0"/>
              <a:t>Não grandes efeitos BP:</a:t>
            </a:r>
          </a:p>
          <a:p>
            <a:pPr lvl="3">
              <a:lnSpc>
                <a:spcPct val="80000"/>
              </a:lnSpc>
            </a:pPr>
            <a:r>
              <a:rPr lang="pt-BR" sz="1800" smtClean="0"/>
              <a:t>Maxi – não é real; preço do petróleo puxa importações, juros puxa serviços </a:t>
            </a:r>
          </a:p>
          <a:p>
            <a:pPr lvl="3">
              <a:lnSpc>
                <a:spcPct val="80000"/>
              </a:lnSpc>
            </a:pPr>
            <a:r>
              <a:rPr lang="pt-BR" sz="1900" smtClean="0"/>
              <a:t>Crise externa se agrava</a:t>
            </a:r>
            <a:r>
              <a:rPr lang="pt-BR" sz="2100" smtClean="0"/>
              <a:t>  </a:t>
            </a:r>
          </a:p>
          <a:p>
            <a:pPr>
              <a:lnSpc>
                <a:spcPct val="80000"/>
              </a:lnSpc>
            </a:pPr>
            <a:endParaRPr lang="pt-BR" sz="250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003" name="Rectangle 29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pt-BR" smtClean="0"/>
              <a:t>A primeira fase do problema </a:t>
            </a:r>
          </a:p>
        </p:txBody>
      </p:sp>
      <p:graphicFrame>
        <p:nvGraphicFramePr>
          <p:cNvPr id="372009" name="Group 297"/>
          <p:cNvGraphicFramePr>
            <a:graphicFrameLocks noGrp="1"/>
          </p:cNvGraphicFramePr>
          <p:nvPr>
            <p:ph idx="4294967295"/>
          </p:nvPr>
        </p:nvGraphicFramePr>
        <p:xfrm>
          <a:off x="250825" y="1557338"/>
          <a:ext cx="8713788" cy="5570539"/>
        </p:xfrm>
        <a:graphic>
          <a:graphicData uri="http://schemas.openxmlformats.org/drawingml/2006/table">
            <a:tbl>
              <a:tblPr/>
              <a:tblGrid>
                <a:gridCol w="815975"/>
                <a:gridCol w="1257300"/>
                <a:gridCol w="1246188"/>
                <a:gridCol w="738187"/>
                <a:gridCol w="1054100"/>
                <a:gridCol w="1325563"/>
                <a:gridCol w="1155700"/>
                <a:gridCol w="1120775"/>
              </a:tblGrid>
              <a:tr h="592138">
                <a:tc rowSpan="2">
                  <a:txBody>
                    <a:bodyPr/>
                    <a:lstStyle/>
                    <a:p>
                      <a:pPr marL="319088" marR="0" lvl="0" indent="-319088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Ano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319088" marR="0" lvl="0" indent="-319088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Balança Comercial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19088" marR="0" lvl="0" indent="-319088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Serviços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19088" marR="0" lvl="0" indent="-319088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Balança de Trans. Correntes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19088" marR="0" lvl="0" indent="-319088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Balança de Capital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19088" marR="0" lvl="0" indent="-319088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Saldo BP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818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Exportações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Importações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Saldo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12750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1977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-12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-5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-5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1978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12,6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-13,6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-6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-7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1979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15,2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-18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-2,8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-7,9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-10,7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7,6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-3,2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1980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20,1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-22,9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-2,8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-10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-12,7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9,6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-3,1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Median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o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1464</TotalTime>
  <Words>1693</Words>
  <Application>Microsoft Office PowerPoint</Application>
  <PresentationFormat>Apresentação na tela (4:3)</PresentationFormat>
  <Paragraphs>525</Paragraphs>
  <Slides>27</Slides>
  <Notes>2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27</vt:i4>
      </vt:variant>
    </vt:vector>
  </HeadingPairs>
  <TitlesOfParts>
    <vt:vector size="29" baseType="lpstr">
      <vt:lpstr>Mediano</vt:lpstr>
      <vt:lpstr>Gráfico</vt:lpstr>
      <vt:lpstr>Do Crescimento forçado à crise da dívida</vt:lpstr>
      <vt:lpstr>A crise da dÍvida</vt:lpstr>
      <vt:lpstr>A situação brasileira no final da década de 70 e início dos 80</vt:lpstr>
      <vt:lpstr> A Crise da dívida externa</vt:lpstr>
      <vt:lpstr>Crise da divida 5 fases</vt:lpstr>
      <vt:lpstr>Início da gestão Figueiredo</vt:lpstr>
      <vt:lpstr>A troca Simonsen x Delfim: meados de 79</vt:lpstr>
      <vt:lpstr>A heterodoxia delfiniana</vt:lpstr>
      <vt:lpstr>A primeira fase do problema </vt:lpstr>
      <vt:lpstr>INDICADORES MACROECONÔMICOS: 1980-1984</vt:lpstr>
      <vt:lpstr>Ajustamento voluntário  (a recessão sem o FMI)</vt:lpstr>
      <vt:lpstr>Ajustamento voluntário  (a recessão sem o FMI)</vt:lpstr>
      <vt:lpstr>INDICADORES MACROECONÔMICOS: 1980-1984</vt:lpstr>
      <vt:lpstr>Balanço de pagamentos</vt:lpstr>
      <vt:lpstr>Slide 15</vt:lpstr>
      <vt:lpstr>Ajuste com FMI</vt:lpstr>
      <vt:lpstr>Ajuste com FMI</vt:lpstr>
      <vt:lpstr>Ajuste com FMI</vt:lpstr>
      <vt:lpstr>Resultados do Ajuste</vt:lpstr>
      <vt:lpstr>INDICADORES MACROECONÔMICOS: 1980-1984</vt:lpstr>
      <vt:lpstr>Slide 21</vt:lpstr>
      <vt:lpstr>1984 um ano diferente </vt:lpstr>
      <vt:lpstr>INDICADORES MACROECONÔMICOS: 1980-1984</vt:lpstr>
      <vt:lpstr>Slide 24</vt:lpstr>
      <vt:lpstr>Problema interno do ajuste externo (1)</vt:lpstr>
      <vt:lpstr>Problema interno do ajuste externo (2)</vt:lpstr>
      <vt:lpstr>Brasil: Inflação (1973 – 1985) Taxas anuais (%)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Lógica da Política Econômica na República Velha</dc:title>
  <dc:creator>Familia Gremaud</dc:creator>
  <cp:lastModifiedBy>Matheus</cp:lastModifiedBy>
  <cp:revision>84</cp:revision>
  <dcterms:created xsi:type="dcterms:W3CDTF">2010-03-17T00:36:20Z</dcterms:created>
  <dcterms:modified xsi:type="dcterms:W3CDTF">2013-08-04T21:40:58Z</dcterms:modified>
</cp:coreProperties>
</file>