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92" r:id="rId11"/>
    <p:sldMasterId id="2147483804" r:id="rId12"/>
  </p:sldMasterIdLst>
  <p:notesMasterIdLst>
    <p:notesMasterId r:id="rId85"/>
  </p:notesMasterIdLst>
  <p:sldIdLst>
    <p:sldId id="269" r:id="rId13"/>
    <p:sldId id="270" r:id="rId14"/>
    <p:sldId id="271" r:id="rId15"/>
    <p:sldId id="272" r:id="rId16"/>
    <p:sldId id="273" r:id="rId17"/>
    <p:sldId id="274" r:id="rId18"/>
    <p:sldId id="285" r:id="rId19"/>
    <p:sldId id="275" r:id="rId20"/>
    <p:sldId id="276" r:id="rId21"/>
    <p:sldId id="277" r:id="rId22"/>
    <p:sldId id="278" r:id="rId23"/>
    <p:sldId id="284" r:id="rId24"/>
    <p:sldId id="318" r:id="rId25"/>
    <p:sldId id="319" r:id="rId26"/>
    <p:sldId id="320" r:id="rId27"/>
    <p:sldId id="279" r:id="rId28"/>
    <p:sldId id="280" r:id="rId29"/>
    <p:sldId id="299" r:id="rId30"/>
    <p:sldId id="300" r:id="rId31"/>
    <p:sldId id="301" r:id="rId32"/>
    <p:sldId id="358" r:id="rId33"/>
    <p:sldId id="359" r:id="rId34"/>
    <p:sldId id="302" r:id="rId35"/>
    <p:sldId id="303" r:id="rId36"/>
    <p:sldId id="304" r:id="rId37"/>
    <p:sldId id="305" r:id="rId38"/>
    <p:sldId id="282" r:id="rId39"/>
    <p:sldId id="283" r:id="rId40"/>
    <p:sldId id="286" r:id="rId41"/>
    <p:sldId id="287" r:id="rId42"/>
    <p:sldId id="288" r:id="rId43"/>
    <p:sldId id="289" r:id="rId44"/>
    <p:sldId id="290" r:id="rId45"/>
    <p:sldId id="256" r:id="rId46"/>
    <p:sldId id="257" r:id="rId47"/>
    <p:sldId id="258" r:id="rId48"/>
    <p:sldId id="259" r:id="rId49"/>
    <p:sldId id="262" r:id="rId50"/>
    <p:sldId id="266" r:id="rId51"/>
    <p:sldId id="267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60" r:id="rId71"/>
    <p:sldId id="361" r:id="rId72"/>
    <p:sldId id="362" r:id="rId73"/>
    <p:sldId id="363" r:id="rId74"/>
    <p:sldId id="364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56" r:id="rId83"/>
    <p:sldId id="357" r:id="rId8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20" autoAdjust="0"/>
  </p:normalViewPr>
  <p:slideViewPr>
    <p:cSldViewPr>
      <p:cViewPr>
        <p:scale>
          <a:sx n="70" d="100"/>
          <a:sy n="70" d="100"/>
        </p:scale>
        <p:origin x="-1800" y="-4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tableStyles" Target="tableStyle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viewProps" Target="viewProps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F0E74-45C0-432C-B8E1-B16DAD49756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55432-4C5D-4264-A31E-6C07F3CFB7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11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5DD8D9-1989-4673-A146-D6E3C32DAACD}" type="slidenum">
              <a:rPr lang="pt-BR">
                <a:solidFill>
                  <a:prstClr val="black"/>
                </a:solidFill>
              </a:rPr>
              <a:pPr/>
              <a:t>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46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79AE20E-98B5-4A36-89C8-F19F15555C06}" type="slidenum">
              <a:rPr lang="pt-BR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 sz="1200" smtClean="0">
              <a:solidFill>
                <a:prstClr val="black"/>
              </a:solidFill>
            </a:endParaRPr>
          </a:p>
        </p:txBody>
      </p:sp>
      <p:sp>
        <p:nvSpPr>
          <p:cNvPr id="446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BA48A5-222E-454E-998A-CD324F160C4C}" type="slidenum">
              <a:rPr lang="pt-BR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73D44-060C-4AE7-A068-A1926C2DE066}" type="slidenum">
              <a:rPr lang="pt-BR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F13D7-6352-4D76-B269-C4C0D9AB1355}" type="slidenum">
              <a:rPr lang="pt-BR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968300-70D8-4998-B188-BE88B6579BB5}" type="slidenum">
              <a:rPr lang="pt-BR"/>
              <a:pPr/>
              <a:t>13</a:t>
            </a:fld>
            <a:endParaRPr lang="pt-BR"/>
          </a:p>
        </p:txBody>
      </p:sp>
      <p:sp>
        <p:nvSpPr>
          <p:cNvPr id="138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910B1-360A-4287-8CCD-1F3FEFEBAB3E}" type="slidenum">
              <a:rPr lang="pt-BR"/>
              <a:pPr/>
              <a:t>14</a:t>
            </a:fld>
            <a:endParaRPr lang="pt-BR"/>
          </a:p>
        </p:txBody>
      </p:sp>
      <p:sp>
        <p:nvSpPr>
          <p:cNvPr id="139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DEDF0-1273-4F21-A8A3-8FB9397DA506}" type="slidenum">
              <a:rPr lang="pt-BR"/>
              <a:pPr/>
              <a:t>15</a:t>
            </a:fld>
            <a:endParaRPr lang="pt-BR"/>
          </a:p>
        </p:txBody>
      </p:sp>
      <p:sp>
        <p:nvSpPr>
          <p:cNvPr id="133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166D1D-9DA1-487B-AADD-A2C7BD022C19}" type="slidenum">
              <a:rPr lang="pt-BR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F98E5F-4323-4054-88D9-4734F85F4121}" type="slidenum">
              <a:rPr lang="pt-BR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203AFC-E671-418C-906C-55ED5A3FBB3D}" type="slidenum">
              <a:rPr lang="pt-BR"/>
              <a:pPr/>
              <a:t>18</a:t>
            </a:fld>
            <a:endParaRPr lang="pt-BR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783EE75-DA72-40EA-A77B-3285FE614A37}" type="slidenum">
              <a:rPr lang="pt-BR">
                <a:solidFill>
                  <a:prstClr val="black"/>
                </a:solidFill>
              </a:rPr>
              <a:pPr eaLnBrk="1" hangingPunct="1"/>
              <a:t>19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5E6B4C-6648-422F-84AF-F24804D1E6A8}" type="slidenum">
              <a:rPr lang="pt-BR">
                <a:solidFill>
                  <a:prstClr val="black"/>
                </a:solidFill>
              </a:rPr>
              <a:pPr/>
              <a:t>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999F36-0C08-44A5-A13F-24C64A1E6A00}" type="slidenum">
              <a:rPr lang="pt-BR">
                <a:solidFill>
                  <a:prstClr val="black"/>
                </a:solidFill>
              </a:rPr>
              <a:pPr eaLnBrk="1" hangingPunct="1"/>
              <a:t>20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FC3A7-1F1B-486C-96E5-6F5A7C3948E7}" type="slidenum">
              <a:rPr lang="pt-BR"/>
              <a:pPr/>
              <a:t>22</a:t>
            </a:fld>
            <a:endParaRPr lang="pt-B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F23BE90-B5A5-4F65-B618-DAD899FEEDAE}" type="slidenum">
              <a:rPr lang="pt-BR">
                <a:solidFill>
                  <a:prstClr val="black"/>
                </a:solidFill>
              </a:rPr>
              <a:pPr eaLnBrk="1" hangingPunct="1"/>
              <a:t>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96E4D8A-1C66-463C-B5D9-C04988B7433E}" type="slidenum">
              <a:rPr lang="pt-BR">
                <a:solidFill>
                  <a:prstClr val="black"/>
                </a:solidFill>
              </a:rPr>
              <a:pPr eaLnBrk="1" hangingPunct="1"/>
              <a:t>24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AB7A62-2F28-48B3-8D1F-A15AC35D088D}" type="slidenum">
              <a:rPr lang="pt-BR">
                <a:solidFill>
                  <a:prstClr val="black"/>
                </a:solidFill>
              </a:rPr>
              <a:pPr eaLnBrk="1" hangingPunct="1"/>
              <a:t>25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A5337E-E1C6-42FF-908B-8118421D1777}" type="slidenum">
              <a:rPr lang="pt-BR">
                <a:solidFill>
                  <a:prstClr val="black"/>
                </a:solidFill>
              </a:rPr>
              <a:pPr eaLnBrk="1" hangingPunct="1"/>
              <a:t>26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A1FB31-0385-45DB-B3FA-60B1953B9192}" type="slidenum">
              <a:rPr lang="pt-BR">
                <a:solidFill>
                  <a:prstClr val="black"/>
                </a:solidFill>
              </a:rPr>
              <a:pPr/>
              <a:t>27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181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2B56231-0D0E-41C6-9B25-9A0A931E4D6D}" type="slidenum">
              <a:rPr lang="pt-BR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pt-BR" sz="1200" smtClean="0">
              <a:solidFill>
                <a:prstClr val="black"/>
              </a:solidFill>
            </a:endParaRPr>
          </a:p>
        </p:txBody>
      </p:sp>
      <p:sp>
        <p:nvSpPr>
          <p:cNvPr id="518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472CCA-36E5-46F9-9582-E8CAD491FB92}" type="slidenum">
              <a:rPr lang="pt-BR">
                <a:solidFill>
                  <a:prstClr val="black"/>
                </a:solidFill>
              </a:rPr>
              <a:pPr/>
              <a:t>28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8F51691-6969-481E-87AE-5D9AD5EA2CCA}" type="slidenum">
              <a:rPr lang="pt-BR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pt-BR" sz="1200" smtClean="0">
              <a:solidFill>
                <a:prstClr val="black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CD1B899-077F-41BE-BD02-85A56AFC5954}" type="slidenum">
              <a:rPr lang="pt-BR">
                <a:solidFill>
                  <a:prstClr val="black"/>
                </a:solidFill>
              </a:rPr>
              <a:pPr eaLnBrk="1" hangingPunct="1"/>
              <a:t>29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55358-26B1-405C-8DB1-FBAF62D20C98}" type="slidenum">
              <a:rPr lang="pt-BR">
                <a:solidFill>
                  <a:prstClr val="black"/>
                </a:solidFill>
              </a:rPr>
              <a:pPr/>
              <a:t>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04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EB426C3-F24A-414F-892C-F4AE758FF770}" type="slidenum">
              <a:rPr lang="pt-BR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 sz="1200" smtClean="0">
              <a:solidFill>
                <a:prstClr val="black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130C9E2-3217-4FBA-B11B-0D9E79DD30AB}" type="slidenum">
              <a:rPr lang="pt-BR">
                <a:solidFill>
                  <a:prstClr val="black"/>
                </a:solidFill>
              </a:rPr>
              <a:pPr eaLnBrk="1" hangingPunct="1"/>
              <a:t>30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D9E0D34-156F-43DB-A92D-91FB6410ABE1}" type="slidenum">
              <a:rPr lang="pt-BR">
                <a:solidFill>
                  <a:prstClr val="black"/>
                </a:solidFill>
              </a:rPr>
              <a:pPr eaLnBrk="1" hangingPunct="1"/>
              <a:t>31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E69818-3EE6-4845-9DE2-E7E688F0B075}" type="slidenum">
              <a:rPr lang="pt-BR">
                <a:solidFill>
                  <a:prstClr val="black"/>
                </a:solidFill>
              </a:rPr>
              <a:pPr eaLnBrk="1" hangingPunct="1"/>
              <a:t>32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7C97D5-EB73-4C99-96C3-585CCCD6DC14}" type="slidenum">
              <a:rPr lang="pt-BR">
                <a:solidFill>
                  <a:prstClr val="black"/>
                </a:solidFill>
              </a:rPr>
              <a:pPr eaLnBrk="1" hangingPunct="1"/>
              <a:t>33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BD550-F604-4A92-BFD5-96B662EE41E9}" type="slidenum">
              <a:rPr lang="pt-BR">
                <a:solidFill>
                  <a:prstClr val="black"/>
                </a:solidFill>
              </a:rPr>
              <a:pPr/>
              <a:t>59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77141-12F3-4FAA-86A1-CFEA237D3B38}" type="slidenum">
              <a:rPr lang="pt-BR">
                <a:solidFill>
                  <a:prstClr val="black"/>
                </a:solidFill>
              </a:rPr>
              <a:pPr/>
              <a:t>60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4D2CC0-B753-4A3C-B024-329BAE434005}" type="slidenum">
              <a:rPr lang="pt-BR">
                <a:solidFill>
                  <a:prstClr val="black"/>
                </a:solidFill>
              </a:rPr>
              <a:pPr/>
              <a:t>61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0905B9-FA92-4CD7-A567-21395DCB4650}" type="slidenum">
              <a:rPr lang="pt-BR">
                <a:solidFill>
                  <a:prstClr val="black"/>
                </a:solidFill>
              </a:rPr>
              <a:pPr/>
              <a:t>62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07C293-FD34-4856-93BD-0B7B23537593}" type="slidenum">
              <a:rPr lang="pt-BR">
                <a:solidFill>
                  <a:prstClr val="black"/>
                </a:solidFill>
              </a:rPr>
              <a:pPr/>
              <a:t>63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194303-9B53-425C-BD55-C55AD57D9236}" type="slidenum">
              <a:rPr lang="pt-BR">
                <a:solidFill>
                  <a:prstClr val="black"/>
                </a:solidFill>
              </a:rPr>
              <a:pPr/>
              <a:t>72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32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6ACC4-9D48-4165-B490-5A1960C9DE10}" type="slidenum">
              <a:rPr lang="pt-BR">
                <a:solidFill>
                  <a:prstClr val="black"/>
                </a:solidFill>
              </a:rPr>
              <a:pPr/>
              <a:t>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4BC2D1-1F6D-4F19-AA07-D2C58B1105A5}" type="slidenum">
              <a:rPr lang="pt-BR">
                <a:solidFill>
                  <a:prstClr val="black"/>
                </a:solidFill>
              </a:rPr>
              <a:pPr/>
              <a:t>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44B62-CADF-4C1A-BE7F-C37E9D10F912}" type="slidenum">
              <a:rPr lang="pt-BR">
                <a:solidFill>
                  <a:prstClr val="black"/>
                </a:solidFill>
              </a:rPr>
              <a:pPr/>
              <a:t>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9A2FC76-5DE8-4081-96FA-C2B85C794105}" type="slidenum">
              <a:rPr lang="pt-BR">
                <a:solidFill>
                  <a:prstClr val="black"/>
                </a:solidFill>
              </a:rPr>
              <a:pPr eaLnBrk="1" hangingPunct="1"/>
              <a:t>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A4BAD8-2269-4534-A2B6-1BC403633FD5}" type="slidenum">
              <a:rPr lang="pt-BR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22485-2C02-4BE2-8989-7C393A8AA772}" type="slidenum">
              <a:rPr lang="pt-BR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04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1081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105E-AA48-4780-8596-883A93CC197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108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1159A-D25E-478C-94CF-56BDB40407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814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C017F-CACA-4C1C-98BF-ECA57CC170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31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D3CF5-01C6-4784-AF54-9B14856E3A7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466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2BA91-022D-4E34-9D50-F65A47F9C4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863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7E0E-EAF4-4BE1-850F-8BC5658DBBB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151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90C25-F651-4680-8E4C-7F3EE6E9375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641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74C0-C32F-40FA-8B1F-DA15023065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479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77AE-AA2A-4F4E-A07B-1FBD184B9FD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148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669D-E9E5-4BAA-9E37-28BE6DC2697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7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83859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F56B-47E6-485F-BC1B-1164D868F4E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708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105E-AA48-4780-8596-883A93CC197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816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1159A-D25E-478C-94CF-56BDB40407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180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C017F-CACA-4C1C-98BF-ECA57CC170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133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D3CF5-01C6-4784-AF54-9B14856E3A7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614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2BA91-022D-4E34-9D50-F65A47F9C4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789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7E0E-EAF4-4BE1-850F-8BC5658DBBB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773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90C25-F651-4680-8E4C-7F3EE6E9375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01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74C0-C32F-40FA-8B1F-DA15023065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523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77AE-AA2A-4F4E-A07B-1FBD184B9FD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7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CAA31-ED78-4940-9C7C-33B8E1346C0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795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669D-E9E5-4BAA-9E37-28BE6DC2697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331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F56B-47E6-485F-BC1B-1164D868F4E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37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CD805-E2F8-4270-A3F8-5D73F8D7C63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671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27DCD-0F50-4E6F-BDE4-8AF6F3CAC79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72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9F9BA-F20E-48D3-AE66-932450798A4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376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06C16-C7C8-42AA-B9B7-B09C2D66823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023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59775-537E-45EC-8A25-9C5C791B7CC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968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DFA0-98CF-490D-AE19-8036B3DF688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752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8C153-4579-4912-9D10-29FF8EB87E7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389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544C4-3587-4F1B-8344-2FC67E8B25F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58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FCC81B-873A-4B36-997F-00692DA7B1A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619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F9E06-4354-4A7D-9247-C7BE7569C29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508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381C9-CEE6-43D4-B8F2-DAB36074737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338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B402D-631B-4396-948A-0F707F08ECC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8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2C2501-6BEF-490D-B791-DDF8FE84D0A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6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DDCB6D-04A4-4DAE-9EA2-683CB14B0EC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84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1DDB39-F074-4BA2-B74C-C17356ACB29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3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50F77A-B8E2-41CB-BA99-BB2756DF3E0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26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75375E-DC32-40D8-BFE6-4DDC7700C20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52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D7815E-935A-41DA-B2C2-ABF0AE0FF3F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0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597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532909-5E17-4EB3-AD1A-D64CDD2B23C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10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5462E5-7131-44BE-81CF-0C8F5CB6E02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35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741246-8B28-4E7A-9C01-CDFA6653497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99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97F1B-9F7E-41CD-81AC-A371BFA2692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89100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37490-2BA3-4AB0-9500-DDECC46BA74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99525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B0B6-7046-44B7-AC80-FA4B183B796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16576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8B590-3E3C-4611-98F3-E0CAF8D6E5A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87638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827F-D48E-4D12-9B8C-01F6C000F9B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89757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8DDB0-3437-423F-AB2C-A2D1F024935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40487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0486B-A1AD-45F1-9DE0-CB9A3E3E7B0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69968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33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AD59C-D052-4BAD-AAC1-D34A435408E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67606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FA576-2C97-4E50-A64C-128F256C324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50959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694FF-84C5-4073-AC66-153676479B9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24332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DB1D0-C4EE-4B97-A4F4-F9BC22F944F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94664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1E984-13CC-4C8E-9E99-180FCC50481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5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700AA-98B2-417E-ACF8-EE1E0A6CFF7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61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5840BB-E20F-4FD7-8C16-3FF411C6542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76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FB9E2-95F5-4F72-A36C-6FCC0053A78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92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F8BD8-DB20-46BC-A75B-86BEE43D35B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55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233D8-5F5A-4621-9F66-AE8E81F46D8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2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4780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C89C1-DB0F-423E-9151-87921BDB732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46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B3666-18C8-4387-B2B1-E4DC4108172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37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56198-299F-43A5-B2A2-3FE81FE5F7A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08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9CC9D-233D-4273-A6FD-47F849EDB37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09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813B1-5E20-435F-AC07-0FC9CE194B7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65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4BA4B-D7C9-4A9A-92DC-E06D002C116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20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293E0-E594-49A4-A5AB-FE4F49F41C4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84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B5341-EB66-415D-89A5-81059B0ABBA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851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1BC64-A1B1-495A-ACA9-FB7D10A227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50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D7D44-1A55-40F0-87F4-48670927E75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2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6113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0AE20-0493-4671-9B68-B8CEE75681E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2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C883-6193-4F30-926F-9AE14BF8430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19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195BA-B39F-4CA5-B1BC-C50B2D821AA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81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6E1B1-69B9-4D71-8A28-A83F0488782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31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285DC-B716-4946-8D09-4AEF33A0CBA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33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13AED-430C-4E5E-A51C-27B1AAB7F42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88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ED9A5B-BFA3-4069-9DC5-6215F6EBD99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78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551C8B-D903-49D8-BE04-952FD85F3DE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86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169FE0-CF0F-47E9-9253-C1DDBD3C212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875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921138-BE3F-4D8F-9C17-A3D107B2A99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9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464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0E5D47-C2EF-430F-9036-7A9C43E6004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4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DCE3B8-5564-4C17-9551-1D438634FBD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024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70A9B3-7FDE-4F38-87D7-8A7C9A9F87E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26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9C6D95-3081-41A3-B8B5-8FE7711E0E0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431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52D6F8-7183-47A7-8316-BD1C1611AFB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97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48B92D-4834-4463-A202-EE29B4F5F9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12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CEF341-66DA-4D23-887B-B8EC9A0A473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679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5E55E-45A3-4AB8-B23B-2B7A7C673890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230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0DE4C-8589-4667-B8EE-78A417AAE26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003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C909D-4CBF-477D-AADB-B148CEA718B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80942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D6ED1-D492-4D4B-B073-E57E00CAAD3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485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7BB6B-2D74-4942-8117-8D3A6FC933C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560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447-E4A2-49A8-9231-958D3514B22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893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AB31-7D17-4D05-8D81-DCD6F3B4538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03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1F2B7-F92C-4B83-B91E-2F296DDB59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170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48A38-95F5-4434-9678-2F2F441DE80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24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43771-D0AC-420A-8F6F-D00C944452E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12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FDC7C-2C34-4845-9700-D5070659097D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883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7847-3D21-4179-9D8A-90882F38157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095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DAA67-746D-4BC3-86AC-8760DEFFF50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0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6895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DFDFC-9BD3-4C3D-B9BC-93ADE3E2351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82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237F-E632-41DF-8612-2C1E1EE9EA2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244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8CC1F-7E2A-48F4-AD06-5797341B36B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823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FFB60-85F7-42B5-91F4-FA387474FCB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141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C63DE-EBAA-4BD0-935C-2FA0019929E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957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F134F-E024-40CD-8C78-CCA92885247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60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4A156-9D7F-46F9-8D7E-05190025B81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694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E2367-46C0-41B9-A2DB-FCBDFD922CB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09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EF3C9-595D-452C-8849-268EC069CA6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00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105E-AA48-4780-8596-883A93CC197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0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37565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1159A-D25E-478C-94CF-56BDB40407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312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C017F-CACA-4C1C-98BF-ECA57CC170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551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D3CF5-01C6-4784-AF54-9B14856E3A7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069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2BA91-022D-4E34-9D50-F65A47F9C4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450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7E0E-EAF4-4BE1-850F-8BC5658DBBB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854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90C25-F651-4680-8E4C-7F3EE6E9375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30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74C0-C32F-40FA-8B1F-DA15023065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09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77AE-AA2A-4F4E-A07B-1FBD184B9FD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518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669D-E9E5-4BAA-9E37-28BE6DC2697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175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F56B-47E6-485F-BC1B-1164D868F4E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6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3C7EA-40B4-4845-A5F7-A012FC6D37CE}" type="datetimeFigureOut">
              <a:rPr lang="pt-BR" smtClean="0"/>
              <a:pPr/>
              <a:t>09/03/2016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32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278044-DCA4-4C10-A79B-4B0410FC3C1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2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278044-DCA4-4C10-A79B-4B0410FC3C1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5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11FF4B-1135-4CF0-BE6D-8AEF0E6EFAE6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1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23A811-2E1D-4FE1-B776-C3ACC1658EE8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7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7B1E47-BCF9-4F4A-9626-9AE55F60C39A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8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F1833B-2661-49E5-B7DD-4FB2FFB9BF11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1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29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29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2158AC-49EE-46DE-A93D-E8F8983D1939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3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8D6CBB-50E9-475C-89FD-93095FC1DA8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EB983A-C3B9-475A-A2EA-06EC25568C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9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9BDC72-5D5E-48D0-9843-343D708B65C4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1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278044-DCA4-4C10-A79B-4B0410FC3C1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3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nomads.usp.br/site/pi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Imagem1b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8843">
            <a:off x="0" y="3213100"/>
            <a:ext cx="91440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43" name="Picture 3" descr="Imagem2b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/>
          <a:stretch>
            <a:fillRect/>
          </a:stretch>
        </p:blipFill>
        <p:spPr bwMode="auto">
          <a:xfrm rot="-365430">
            <a:off x="0" y="855663"/>
            <a:ext cx="9158288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98" name="Picture 2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2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876925"/>
            <a:ext cx="521970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99" name="Picture 3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1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4812" y="1697038"/>
            <a:ext cx="47291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0" name="Picture 4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39975" y="3101975"/>
            <a:ext cx="547211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1" name="Picture 5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4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313782" y="1602582"/>
            <a:ext cx="619601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2" name="Picture 6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80975" y="549275"/>
            <a:ext cx="47291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3" name="Picture 7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7313" y="4411663"/>
            <a:ext cx="5184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4" name="Picture 8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8313" y="1787525"/>
            <a:ext cx="60848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5" name="Picture 9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2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11413" y="5156200"/>
            <a:ext cx="42481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6" name="Picture 10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4456" y="1245394"/>
            <a:ext cx="4175126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7" name="Picture 11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338" y="4362451"/>
            <a:ext cx="47291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8" name="Picture 12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1688" y="3678238"/>
            <a:ext cx="616902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9" name="Picture 13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2863" y="3929063"/>
            <a:ext cx="472916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0" name="Picture 14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4451" y="3065462"/>
            <a:ext cx="47291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1" name="Picture 15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528763"/>
            <a:ext cx="5667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2" name="Picture 16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-171450"/>
            <a:ext cx="47291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3" name="Picture 17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3500438"/>
            <a:ext cx="47291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4" name="Picture 18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1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68763"/>
            <a:ext cx="42973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5" name="Picture 19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1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874170" y="1669256"/>
            <a:ext cx="36496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6" name="Picture 20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1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7026" y="4745037"/>
            <a:ext cx="47291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7" name="Picture 21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3512" y="4600576"/>
            <a:ext cx="47291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8" name="Picture 22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67618" y="4949031"/>
            <a:ext cx="45847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9" name="Picture 23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1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876925"/>
            <a:ext cx="36496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20" name="Text Box 24"/>
          <p:cNvSpPr txBox="1">
            <a:spLocks noChangeArrowheads="1"/>
          </p:cNvSpPr>
          <p:nvPr/>
        </p:nvSpPr>
        <p:spPr bwMode="auto">
          <a:xfrm>
            <a:off x="0" y="2681288"/>
            <a:ext cx="6192838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4800" smtClean="0">
                <a:solidFill>
                  <a:srgbClr val="FF0000"/>
                </a:solidFill>
                <a:latin typeface="Verdana" pitchFamily="34" charset="0"/>
              </a:rPr>
              <a:t>núcleo de estudos de</a:t>
            </a:r>
            <a:r>
              <a:rPr lang="pt-BR" sz="8000" smtClean="0">
                <a:solidFill>
                  <a:srgbClr val="FF0000"/>
                </a:solidFill>
                <a:latin typeface="Verdana" pitchFamily="34" charset="0"/>
              </a:rPr>
              <a:t> habitares interativos</a:t>
            </a:r>
          </a:p>
        </p:txBody>
      </p:sp>
      <p:sp>
        <p:nvSpPr>
          <p:cNvPr id="413721" name="Text Box 25"/>
          <p:cNvSpPr txBox="1">
            <a:spLocks noChangeArrowheads="1"/>
          </p:cNvSpPr>
          <p:nvPr/>
        </p:nvSpPr>
        <p:spPr bwMode="auto">
          <a:xfrm>
            <a:off x="5940425" y="2967038"/>
            <a:ext cx="194468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3600" smtClean="0">
                <a:solidFill>
                  <a:srgbClr val="CC0000"/>
                </a:solidFill>
                <a:latin typeface="Verdana" pitchFamily="34" charset="0"/>
              </a:rPr>
              <a:t>universidade de são paulo</a:t>
            </a:r>
            <a:br>
              <a:rPr lang="pt-BR" sz="3600" smtClean="0">
                <a:solidFill>
                  <a:srgbClr val="CC0000"/>
                </a:solidFill>
                <a:latin typeface="Verdana" pitchFamily="34" charset="0"/>
              </a:rPr>
            </a:br>
            <a:r>
              <a:rPr lang="pt-BR" sz="3600" smtClean="0">
                <a:solidFill>
                  <a:srgbClr val="CC0000"/>
                </a:solidFill>
                <a:latin typeface="Verdana" pitchFamily="34" charset="0"/>
              </a:rPr>
              <a:t>brasil</a:t>
            </a:r>
          </a:p>
        </p:txBody>
      </p:sp>
      <p:sp>
        <p:nvSpPr>
          <p:cNvPr id="413722" name="Text Box 26"/>
          <p:cNvSpPr txBox="1">
            <a:spLocks noChangeArrowheads="1"/>
          </p:cNvSpPr>
          <p:nvPr/>
        </p:nvSpPr>
        <p:spPr bwMode="auto">
          <a:xfrm>
            <a:off x="468313" y="4903788"/>
            <a:ext cx="561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smtClean="0">
                <a:solidFill>
                  <a:srgbClr val="CC0000"/>
                </a:solidFill>
                <a:latin typeface="Verdana" pitchFamily="34" charset="0"/>
              </a:rPr>
              <a:t>w w w . </a:t>
            </a:r>
            <a:r>
              <a:rPr lang="pt-BR" smtClean="0">
                <a:solidFill>
                  <a:srgbClr val="CC0000"/>
                </a:solidFill>
              </a:rPr>
              <a:t>n o m a d s</a:t>
            </a:r>
            <a:r>
              <a:rPr lang="pt-BR" sz="2000" smtClean="0">
                <a:solidFill>
                  <a:srgbClr val="CC0000"/>
                </a:solidFill>
                <a:latin typeface="Verdana" pitchFamily="34" charset="0"/>
              </a:rPr>
              <a:t>. u s p . b r /</a:t>
            </a:r>
          </a:p>
        </p:txBody>
      </p:sp>
      <p:sp>
        <p:nvSpPr>
          <p:cNvPr id="413723" name="Text Box 27"/>
          <p:cNvSpPr txBox="1">
            <a:spLocks noChangeArrowheads="1"/>
          </p:cNvSpPr>
          <p:nvPr/>
        </p:nvSpPr>
        <p:spPr bwMode="auto">
          <a:xfrm>
            <a:off x="766763" y="1751013"/>
            <a:ext cx="72723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8000" smtClean="0">
                <a:solidFill>
                  <a:srgbClr val="FF3300"/>
                </a:solidFill>
                <a:latin typeface="Arial Black" pitchFamily="34" charset="0"/>
              </a:rPr>
              <a:t>nomads</a:t>
            </a:r>
            <a:r>
              <a:rPr lang="pt-BR" sz="8000" smtClean="0">
                <a:solidFill>
                  <a:srgbClr val="FF3300"/>
                </a:solidFill>
                <a:latin typeface="Arial Narrow" pitchFamily="34" charset="0"/>
              </a:rPr>
              <a:t>.</a:t>
            </a:r>
            <a:r>
              <a:rPr lang="pt-BR" sz="8000" smtClean="0">
                <a:solidFill>
                  <a:srgbClr val="FF3300"/>
                </a:solidFill>
                <a:latin typeface="Verdana" pitchFamily="34" charset="0"/>
              </a:rPr>
              <a:t>usp</a:t>
            </a:r>
          </a:p>
        </p:txBody>
      </p:sp>
    </p:spTree>
    <p:extLst>
      <p:ext uri="{BB962C8B-B14F-4D97-AF65-F5344CB8AC3E}">
        <p14:creationId xmlns:p14="http://schemas.microsoft.com/office/powerpoint/2010/main" val="30321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3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3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3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13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3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1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41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4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41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0"/>
                                        <p:tgtEl>
                                          <p:spTgt spid="41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4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1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13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1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1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13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1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1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13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1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41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41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1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20" grpId="0"/>
      <p:bldP spid="413721" grpId="0"/>
      <p:bldP spid="413722" grpId="0"/>
      <p:bldP spid="4137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5" name="Picture 5" descr="pix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2199" r="1328"/>
          <a:stretch>
            <a:fillRect/>
          </a:stretch>
        </p:blipFill>
        <p:spPr bwMode="auto">
          <a:xfrm>
            <a:off x="2339975" y="1844675"/>
            <a:ext cx="4176713" cy="31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6" name="Picture 6" descr="pix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1578" r="-369"/>
          <a:stretch>
            <a:fillRect/>
          </a:stretch>
        </p:blipFill>
        <p:spPr bwMode="auto">
          <a:xfrm>
            <a:off x="2339975" y="1833563"/>
            <a:ext cx="424815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4" name="Picture 4" descr="pix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/>
          <a:stretch>
            <a:fillRect/>
          </a:stretch>
        </p:blipFill>
        <p:spPr bwMode="auto">
          <a:xfrm>
            <a:off x="2339975" y="1833563"/>
            <a:ext cx="4224338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03648" y="1196752"/>
            <a:ext cx="1152128" cy="4464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372200" y="1215802"/>
            <a:ext cx="1152128" cy="4464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556048" y="1349152"/>
            <a:ext cx="5392216" cy="639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767942" y="4869160"/>
            <a:ext cx="5392216" cy="639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</p:spTree>
    <p:extLst>
      <p:ext uri="{BB962C8B-B14F-4D97-AF65-F5344CB8AC3E}">
        <p14:creationId xmlns:p14="http://schemas.microsoft.com/office/powerpoint/2010/main" val="268736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2698750" y="2686050"/>
            <a:ext cx="3816350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3600" smtClean="0">
                <a:solidFill>
                  <a:srgbClr val="FFFFFF"/>
                </a:solidFill>
                <a:latin typeface="Orator Std" pitchFamily="49" charset="0"/>
              </a:rPr>
              <a:t>1     2     3</a:t>
            </a:r>
            <a:endParaRPr lang="en-US" sz="3600" smtClean="0">
              <a:solidFill>
                <a:srgbClr val="FFFFFF"/>
              </a:solidFill>
              <a:latin typeface="Courier (W1)" pitchFamily="49" charset="0"/>
            </a:endParaRPr>
          </a:p>
        </p:txBody>
      </p:sp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2625725" y="2355850"/>
            <a:ext cx="514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FFFFFF"/>
                </a:solidFill>
                <a:latin typeface="Courier (W1)" pitchFamily="49" charset="0"/>
              </a:rPr>
              <a:t>input</a:t>
            </a:r>
            <a:endParaRPr lang="en-US" sz="1200" smtClean="0">
              <a:solidFill>
                <a:srgbClr val="FFFFFF"/>
              </a:solidFill>
              <a:latin typeface="Courier (W1)" pitchFamily="49" charset="0"/>
            </a:endParaRPr>
          </a:p>
        </p:txBody>
      </p:sp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3956050" y="2355850"/>
            <a:ext cx="1225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FFFFFF"/>
                </a:solidFill>
                <a:latin typeface="Courier (W1)" pitchFamily="49" charset="0"/>
              </a:rPr>
              <a:t>processamento</a:t>
            </a:r>
            <a:endParaRPr lang="en-US" sz="1200" smtClean="0">
              <a:solidFill>
                <a:srgbClr val="FFFFFF"/>
              </a:solidFill>
              <a:latin typeface="Courier (W1)" pitchFamily="49" charset="0"/>
            </a:endParaRPr>
          </a:p>
        </p:txBody>
      </p:sp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5849938" y="2343150"/>
            <a:ext cx="60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FFFFFF"/>
                </a:solidFill>
                <a:latin typeface="Courier (W1)" pitchFamily="49" charset="0"/>
              </a:rPr>
              <a:t>output</a:t>
            </a:r>
            <a:endParaRPr lang="en-US" sz="1200" smtClean="0">
              <a:solidFill>
                <a:srgbClr val="FFFFFF"/>
              </a:solidFill>
              <a:latin typeface="Courier (W1)" pitchFamily="49" charset="0"/>
            </a:endParaRPr>
          </a:p>
        </p:txBody>
      </p:sp>
      <p:grpSp>
        <p:nvGrpSpPr>
          <p:cNvPr id="334854" name="Group 6"/>
          <p:cNvGrpSpPr>
            <a:grpSpLocks/>
          </p:cNvGrpSpPr>
          <p:nvPr/>
        </p:nvGrpSpPr>
        <p:grpSpPr bwMode="auto">
          <a:xfrm>
            <a:off x="5794375" y="1160463"/>
            <a:ext cx="2663825" cy="4783137"/>
            <a:chOff x="3650" y="731"/>
            <a:chExt cx="1678" cy="3013"/>
          </a:xfrm>
        </p:grpSpPr>
        <p:sp>
          <p:nvSpPr>
            <p:cNvPr id="334855" name="AutoShape 7"/>
            <p:cNvSpPr>
              <a:spLocks noChangeArrowheads="1"/>
            </p:cNvSpPr>
            <p:nvPr/>
          </p:nvSpPr>
          <p:spPr bwMode="auto">
            <a:xfrm rot="5400000">
              <a:off x="3673" y="1598"/>
              <a:ext cx="2042" cy="816"/>
            </a:xfrm>
            <a:prstGeom prst="parallelogram">
              <a:avLst>
                <a:gd name="adj" fmla="val 3970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56" name="Line 8"/>
            <p:cNvSpPr>
              <a:spLocks noChangeShapeType="1"/>
            </p:cNvSpPr>
            <p:nvPr/>
          </p:nvSpPr>
          <p:spPr bwMode="auto">
            <a:xfrm>
              <a:off x="4422" y="1039"/>
              <a:ext cx="0" cy="17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57" name="Line 9"/>
            <p:cNvSpPr>
              <a:spLocks noChangeShapeType="1"/>
            </p:cNvSpPr>
            <p:nvPr/>
          </p:nvSpPr>
          <p:spPr bwMode="auto">
            <a:xfrm>
              <a:off x="4558" y="1090"/>
              <a:ext cx="0" cy="17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58" name="Line 10"/>
            <p:cNvSpPr>
              <a:spLocks noChangeShapeType="1"/>
            </p:cNvSpPr>
            <p:nvPr/>
          </p:nvSpPr>
          <p:spPr bwMode="auto">
            <a:xfrm>
              <a:off x="4694" y="1144"/>
              <a:ext cx="0" cy="17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59" name="Line 11"/>
            <p:cNvSpPr>
              <a:spLocks noChangeShapeType="1"/>
            </p:cNvSpPr>
            <p:nvPr/>
          </p:nvSpPr>
          <p:spPr bwMode="auto">
            <a:xfrm>
              <a:off x="4830" y="1197"/>
              <a:ext cx="0" cy="17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0" name="Line 12"/>
            <p:cNvSpPr>
              <a:spLocks noChangeShapeType="1"/>
            </p:cNvSpPr>
            <p:nvPr/>
          </p:nvSpPr>
          <p:spPr bwMode="auto">
            <a:xfrm flipH="1">
              <a:off x="4965" y="1252"/>
              <a:ext cx="1" cy="172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1" name="Line 13"/>
            <p:cNvSpPr>
              <a:spLocks noChangeShapeType="1"/>
            </p:cNvSpPr>
            <p:nvPr/>
          </p:nvSpPr>
          <p:spPr bwMode="auto">
            <a:xfrm>
              <a:off x="4286" y="1121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2" name="Line 14"/>
            <p:cNvSpPr>
              <a:spLocks noChangeShapeType="1"/>
            </p:cNvSpPr>
            <p:nvPr/>
          </p:nvSpPr>
          <p:spPr bwMode="auto">
            <a:xfrm>
              <a:off x="4286" y="1257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3" name="Line 15"/>
            <p:cNvSpPr>
              <a:spLocks noChangeShapeType="1"/>
            </p:cNvSpPr>
            <p:nvPr/>
          </p:nvSpPr>
          <p:spPr bwMode="auto">
            <a:xfrm>
              <a:off x="4286" y="1393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4" name="Line 16"/>
            <p:cNvSpPr>
              <a:spLocks noChangeShapeType="1"/>
            </p:cNvSpPr>
            <p:nvPr/>
          </p:nvSpPr>
          <p:spPr bwMode="auto">
            <a:xfrm>
              <a:off x="4286" y="1530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5" name="Line 17"/>
            <p:cNvSpPr>
              <a:spLocks noChangeShapeType="1"/>
            </p:cNvSpPr>
            <p:nvPr/>
          </p:nvSpPr>
          <p:spPr bwMode="auto">
            <a:xfrm>
              <a:off x="4286" y="1666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6" name="Line 18"/>
            <p:cNvSpPr>
              <a:spLocks noChangeShapeType="1"/>
            </p:cNvSpPr>
            <p:nvPr/>
          </p:nvSpPr>
          <p:spPr bwMode="auto">
            <a:xfrm>
              <a:off x="4286" y="1802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7" name="Line 19"/>
            <p:cNvSpPr>
              <a:spLocks noChangeShapeType="1"/>
            </p:cNvSpPr>
            <p:nvPr/>
          </p:nvSpPr>
          <p:spPr bwMode="auto">
            <a:xfrm>
              <a:off x="4286" y="1937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8" name="Line 20"/>
            <p:cNvSpPr>
              <a:spLocks noChangeShapeType="1"/>
            </p:cNvSpPr>
            <p:nvPr/>
          </p:nvSpPr>
          <p:spPr bwMode="auto">
            <a:xfrm>
              <a:off x="4286" y="2073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9" name="Line 21"/>
            <p:cNvSpPr>
              <a:spLocks noChangeShapeType="1"/>
            </p:cNvSpPr>
            <p:nvPr/>
          </p:nvSpPr>
          <p:spPr bwMode="auto">
            <a:xfrm>
              <a:off x="4286" y="2209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0" name="Line 22"/>
            <p:cNvSpPr>
              <a:spLocks noChangeShapeType="1"/>
            </p:cNvSpPr>
            <p:nvPr/>
          </p:nvSpPr>
          <p:spPr bwMode="auto">
            <a:xfrm>
              <a:off x="4286" y="2345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1" name="Line 23"/>
            <p:cNvSpPr>
              <a:spLocks noChangeShapeType="1"/>
            </p:cNvSpPr>
            <p:nvPr/>
          </p:nvSpPr>
          <p:spPr bwMode="auto">
            <a:xfrm>
              <a:off x="4286" y="2482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2" name="Line 24"/>
            <p:cNvSpPr>
              <a:spLocks noChangeShapeType="1"/>
            </p:cNvSpPr>
            <p:nvPr/>
          </p:nvSpPr>
          <p:spPr bwMode="auto">
            <a:xfrm>
              <a:off x="4283" y="2599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3" name="AutoShape 25"/>
            <p:cNvSpPr>
              <a:spLocks noChangeArrowheads="1"/>
            </p:cNvSpPr>
            <p:nvPr/>
          </p:nvSpPr>
          <p:spPr bwMode="auto">
            <a:xfrm>
              <a:off x="3650" y="849"/>
              <a:ext cx="1678" cy="2895"/>
            </a:xfrm>
            <a:prstGeom prst="bracketPair">
              <a:avLst>
                <a:gd name="adj" fmla="val 16667"/>
              </a:avLst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4" name="Text Box 26"/>
            <p:cNvSpPr txBox="1">
              <a:spLocks noChangeArrowheads="1"/>
            </p:cNvSpPr>
            <p:nvPr/>
          </p:nvSpPr>
          <p:spPr bwMode="auto">
            <a:xfrm>
              <a:off x="4149" y="7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Euphemia UCAS" pitchFamily="-48" charset="0"/>
                </a:rPr>
                <a:t>etapa I</a:t>
              </a:r>
              <a:endParaRPr lang="en-US" smtClean="0">
                <a:solidFill>
                  <a:srgbClr val="FFFFFF"/>
                </a:solidFill>
                <a:latin typeface="Euphemia UCAS" pitchFamily="-48" charset="0"/>
              </a:endParaRPr>
            </a:p>
          </p:txBody>
        </p:sp>
      </p:grpSp>
      <p:grpSp>
        <p:nvGrpSpPr>
          <p:cNvPr id="334876" name="Group 28"/>
          <p:cNvGrpSpPr>
            <a:grpSpLocks/>
          </p:cNvGrpSpPr>
          <p:nvPr/>
        </p:nvGrpSpPr>
        <p:grpSpPr bwMode="auto">
          <a:xfrm>
            <a:off x="3633788" y="1138238"/>
            <a:ext cx="1800225" cy="4805362"/>
            <a:chOff x="2289" y="717"/>
            <a:chExt cx="1134" cy="3027"/>
          </a:xfrm>
        </p:grpSpPr>
        <p:sp>
          <p:nvSpPr>
            <p:cNvPr id="334877" name="computr1"/>
            <p:cNvSpPr>
              <a:spLocks noEditPoints="1" noChangeArrowheads="1"/>
            </p:cNvSpPr>
            <p:nvPr/>
          </p:nvSpPr>
          <p:spPr bwMode="auto">
            <a:xfrm>
              <a:off x="2433" y="2193"/>
              <a:ext cx="854" cy="784"/>
            </a:xfrm>
            <a:custGeom>
              <a:avLst/>
              <a:gdLst>
                <a:gd name="T0" fmla="*/ 19535 w 21600"/>
                <a:gd name="T1" fmla="*/ 0 h 21600"/>
                <a:gd name="T2" fmla="*/ 10800 w 21600"/>
                <a:gd name="T3" fmla="*/ 0 h 21600"/>
                <a:gd name="T4" fmla="*/ 2065 w 21600"/>
                <a:gd name="T5" fmla="*/ 0 h 21600"/>
                <a:gd name="T6" fmla="*/ 0 w 21600"/>
                <a:gd name="T7" fmla="*/ 15388 h 21600"/>
                <a:gd name="T8" fmla="*/ 0 w 21600"/>
                <a:gd name="T9" fmla="*/ 21600 h 21600"/>
                <a:gd name="T10" fmla="*/ 10800 w 21600"/>
                <a:gd name="T11" fmla="*/ 21600 h 21600"/>
                <a:gd name="T12" fmla="*/ 21600 w 21600"/>
                <a:gd name="T13" fmla="*/ 21600 h 21600"/>
                <a:gd name="T14" fmla="*/ 21600 w 21600"/>
                <a:gd name="T15" fmla="*/ 15388 h 21600"/>
                <a:gd name="T16" fmla="*/ 19535 w 21600"/>
                <a:gd name="T17" fmla="*/ 13553 h 21600"/>
                <a:gd name="T18" fmla="*/ 2065 w 21600"/>
                <a:gd name="T19" fmla="*/ 13553 h 21600"/>
                <a:gd name="T20" fmla="*/ 2065 w 21600"/>
                <a:gd name="T21" fmla="*/ 6776 h 21600"/>
                <a:gd name="T22" fmla="*/ 19535 w 21600"/>
                <a:gd name="T23" fmla="*/ 6776 h 21600"/>
                <a:gd name="T24" fmla="*/ 0 w 21600"/>
                <a:gd name="T25" fmla="*/ 18494 h 21600"/>
                <a:gd name="T26" fmla="*/ 21600 w 21600"/>
                <a:gd name="T27" fmla="*/ 18494 h 21600"/>
                <a:gd name="T28" fmla="*/ 4923 w 21600"/>
                <a:gd name="T29" fmla="*/ 2541 h 21600"/>
                <a:gd name="T30" fmla="*/ 16756 w 21600"/>
                <a:gd name="T31" fmla="*/ 1115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8" name="AutoShape 30"/>
            <p:cNvSpPr>
              <a:spLocks noChangeArrowheads="1"/>
            </p:cNvSpPr>
            <p:nvPr/>
          </p:nvSpPr>
          <p:spPr bwMode="auto">
            <a:xfrm>
              <a:off x="2289" y="849"/>
              <a:ext cx="1134" cy="2895"/>
            </a:xfrm>
            <a:prstGeom prst="bracketPair">
              <a:avLst>
                <a:gd name="adj" fmla="val 16667"/>
              </a:avLst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9" name="Text Box 31"/>
            <p:cNvSpPr txBox="1">
              <a:spLocks noChangeArrowheads="1"/>
            </p:cNvSpPr>
            <p:nvPr/>
          </p:nvSpPr>
          <p:spPr bwMode="auto">
            <a:xfrm>
              <a:off x="2539" y="717"/>
              <a:ext cx="6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Euphemia UCAS" pitchFamily="-48" charset="0"/>
                </a:rPr>
                <a:t>etapa II</a:t>
              </a:r>
              <a:endParaRPr lang="en-US" smtClean="0">
                <a:solidFill>
                  <a:srgbClr val="FFFFFF"/>
                </a:solidFill>
                <a:latin typeface="Euphemia UCAS" pitchFamily="-48" charset="0"/>
              </a:endParaRPr>
            </a:p>
          </p:txBody>
        </p:sp>
      </p:grpSp>
      <p:sp>
        <p:nvSpPr>
          <p:cNvPr id="334889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grpSp>
        <p:nvGrpSpPr>
          <p:cNvPr id="334893" name="Group 45"/>
          <p:cNvGrpSpPr>
            <a:grpSpLocks/>
          </p:cNvGrpSpPr>
          <p:nvPr/>
        </p:nvGrpSpPr>
        <p:grpSpPr bwMode="auto">
          <a:xfrm>
            <a:off x="969963" y="847725"/>
            <a:ext cx="6697662" cy="5095875"/>
            <a:chOff x="611" y="534"/>
            <a:chExt cx="4219" cy="3210"/>
          </a:xfrm>
        </p:grpSpPr>
        <p:grpSp>
          <p:nvGrpSpPr>
            <p:cNvPr id="334881" name="Group 33"/>
            <p:cNvGrpSpPr>
              <a:grpSpLocks/>
            </p:cNvGrpSpPr>
            <p:nvPr/>
          </p:nvGrpSpPr>
          <p:grpSpPr bwMode="auto">
            <a:xfrm>
              <a:off x="611" y="717"/>
              <a:ext cx="1497" cy="3027"/>
              <a:chOff x="611" y="717"/>
              <a:chExt cx="1497" cy="3027"/>
            </a:xfrm>
          </p:grpSpPr>
          <p:sp>
            <p:nvSpPr>
              <p:cNvPr id="334882" name="AutoShape 34"/>
              <p:cNvSpPr>
                <a:spLocks noChangeArrowheads="1"/>
              </p:cNvSpPr>
              <p:nvPr/>
            </p:nvSpPr>
            <p:spPr bwMode="auto">
              <a:xfrm>
                <a:off x="747" y="1439"/>
                <a:ext cx="635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883" name="AutoShape 35"/>
              <p:cNvSpPr>
                <a:spLocks noChangeArrowheads="1"/>
              </p:cNvSpPr>
              <p:nvPr/>
            </p:nvSpPr>
            <p:spPr bwMode="auto">
              <a:xfrm>
                <a:off x="747" y="1666"/>
                <a:ext cx="635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884" name="AutoShape 36"/>
              <p:cNvSpPr>
                <a:spLocks noChangeArrowheads="1"/>
              </p:cNvSpPr>
              <p:nvPr/>
            </p:nvSpPr>
            <p:spPr bwMode="auto">
              <a:xfrm>
                <a:off x="747" y="1893"/>
                <a:ext cx="635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885" name="AutoShape 37"/>
              <p:cNvSpPr>
                <a:spLocks noChangeArrowheads="1"/>
              </p:cNvSpPr>
              <p:nvPr/>
            </p:nvSpPr>
            <p:spPr bwMode="auto">
              <a:xfrm>
                <a:off x="747" y="2119"/>
                <a:ext cx="635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886" name="AutoShape 38"/>
              <p:cNvSpPr>
                <a:spLocks noChangeArrowheads="1"/>
              </p:cNvSpPr>
              <p:nvPr/>
            </p:nvSpPr>
            <p:spPr bwMode="auto">
              <a:xfrm>
                <a:off x="611" y="849"/>
                <a:ext cx="1497" cy="2895"/>
              </a:xfrm>
              <a:prstGeom prst="bracketPair">
                <a:avLst>
                  <a:gd name="adj" fmla="val 16667"/>
                </a:avLst>
              </a:prstGeom>
              <a:noFill/>
              <a:ln w="285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887" name="Text Box 39"/>
              <p:cNvSpPr txBox="1">
                <a:spLocks noChangeArrowheads="1"/>
              </p:cNvSpPr>
              <p:nvPr/>
            </p:nvSpPr>
            <p:spPr bwMode="auto">
              <a:xfrm>
                <a:off x="996" y="717"/>
                <a:ext cx="66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BR" smtClean="0">
                    <a:solidFill>
                      <a:srgbClr val="FFFFFF"/>
                    </a:solidFill>
                    <a:latin typeface="Euphemia UCAS" pitchFamily="-48" charset="0"/>
                  </a:rPr>
                  <a:t>etapa III</a:t>
                </a:r>
                <a:endParaRPr lang="en-US" smtClean="0">
                  <a:solidFill>
                    <a:srgbClr val="FFFFFF"/>
                  </a:solidFill>
                  <a:latin typeface="Euphemia UCAS" pitchFamily="-48" charset="0"/>
                </a:endParaRPr>
              </a:p>
            </p:txBody>
          </p:sp>
        </p:grpSp>
        <p:sp>
          <p:nvSpPr>
            <p:cNvPr id="334890" name="Rectangle 42"/>
            <p:cNvSpPr>
              <a:spLocks noChangeArrowheads="1"/>
            </p:cNvSpPr>
            <p:nvPr/>
          </p:nvSpPr>
          <p:spPr bwMode="auto">
            <a:xfrm>
              <a:off x="930" y="618"/>
              <a:ext cx="771" cy="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91" name="Rectangle 43"/>
            <p:cNvSpPr>
              <a:spLocks noChangeArrowheads="1"/>
            </p:cNvSpPr>
            <p:nvPr/>
          </p:nvSpPr>
          <p:spPr bwMode="auto">
            <a:xfrm>
              <a:off x="2517" y="572"/>
              <a:ext cx="635" cy="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92" name="Rectangle 44"/>
            <p:cNvSpPr>
              <a:spLocks noChangeArrowheads="1"/>
            </p:cNvSpPr>
            <p:nvPr/>
          </p:nvSpPr>
          <p:spPr bwMode="auto">
            <a:xfrm>
              <a:off x="4059" y="534"/>
              <a:ext cx="771" cy="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8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95" name="Group 67"/>
          <p:cNvGrpSpPr>
            <a:grpSpLocks/>
          </p:cNvGrpSpPr>
          <p:nvPr/>
        </p:nvGrpSpPr>
        <p:grpSpPr bwMode="auto">
          <a:xfrm>
            <a:off x="3946525" y="1700213"/>
            <a:ext cx="1300163" cy="3241675"/>
            <a:chOff x="2486" y="1071"/>
            <a:chExt cx="819" cy="2042"/>
          </a:xfrm>
        </p:grpSpPr>
        <p:sp>
          <p:nvSpPr>
            <p:cNvPr id="99356" name="AutoShape 28"/>
            <p:cNvSpPr>
              <a:spLocks noChangeArrowheads="1"/>
            </p:cNvSpPr>
            <p:nvPr/>
          </p:nvSpPr>
          <p:spPr bwMode="auto">
            <a:xfrm rot="5400000">
              <a:off x="1876" y="1684"/>
              <a:ext cx="2042" cy="816"/>
            </a:xfrm>
            <a:prstGeom prst="parallelogram">
              <a:avLst>
                <a:gd name="adj" fmla="val 39703"/>
              </a:avLst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57" name="Line 29"/>
            <p:cNvSpPr>
              <a:spLocks noChangeShapeType="1"/>
            </p:cNvSpPr>
            <p:nvPr/>
          </p:nvSpPr>
          <p:spPr bwMode="auto">
            <a:xfrm>
              <a:off x="2625" y="1125"/>
              <a:ext cx="0" cy="17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58" name="Line 30"/>
            <p:cNvSpPr>
              <a:spLocks noChangeShapeType="1"/>
            </p:cNvSpPr>
            <p:nvPr/>
          </p:nvSpPr>
          <p:spPr bwMode="auto">
            <a:xfrm>
              <a:off x="2761" y="1176"/>
              <a:ext cx="0" cy="17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59" name="Line 31"/>
            <p:cNvSpPr>
              <a:spLocks noChangeShapeType="1"/>
            </p:cNvSpPr>
            <p:nvPr/>
          </p:nvSpPr>
          <p:spPr bwMode="auto">
            <a:xfrm>
              <a:off x="2897" y="1230"/>
              <a:ext cx="0" cy="17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0" name="Line 32"/>
            <p:cNvSpPr>
              <a:spLocks noChangeShapeType="1"/>
            </p:cNvSpPr>
            <p:nvPr/>
          </p:nvSpPr>
          <p:spPr bwMode="auto">
            <a:xfrm>
              <a:off x="3033" y="1283"/>
              <a:ext cx="0" cy="17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1" name="Line 33"/>
            <p:cNvSpPr>
              <a:spLocks noChangeShapeType="1"/>
            </p:cNvSpPr>
            <p:nvPr/>
          </p:nvSpPr>
          <p:spPr bwMode="auto">
            <a:xfrm flipH="1">
              <a:off x="3168" y="1338"/>
              <a:ext cx="1" cy="172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2" name="Line 34"/>
            <p:cNvSpPr>
              <a:spLocks noChangeShapeType="1"/>
            </p:cNvSpPr>
            <p:nvPr/>
          </p:nvSpPr>
          <p:spPr bwMode="auto">
            <a:xfrm>
              <a:off x="2489" y="1207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3" name="Line 35"/>
            <p:cNvSpPr>
              <a:spLocks noChangeShapeType="1"/>
            </p:cNvSpPr>
            <p:nvPr/>
          </p:nvSpPr>
          <p:spPr bwMode="auto">
            <a:xfrm>
              <a:off x="2489" y="1343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4" name="Line 36"/>
            <p:cNvSpPr>
              <a:spLocks noChangeShapeType="1"/>
            </p:cNvSpPr>
            <p:nvPr/>
          </p:nvSpPr>
          <p:spPr bwMode="auto">
            <a:xfrm>
              <a:off x="2489" y="1479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5" name="Line 37"/>
            <p:cNvSpPr>
              <a:spLocks noChangeShapeType="1"/>
            </p:cNvSpPr>
            <p:nvPr/>
          </p:nvSpPr>
          <p:spPr bwMode="auto">
            <a:xfrm>
              <a:off x="2489" y="1616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6" name="Line 38"/>
            <p:cNvSpPr>
              <a:spLocks noChangeShapeType="1"/>
            </p:cNvSpPr>
            <p:nvPr/>
          </p:nvSpPr>
          <p:spPr bwMode="auto">
            <a:xfrm>
              <a:off x="2489" y="1752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7" name="Line 39"/>
            <p:cNvSpPr>
              <a:spLocks noChangeShapeType="1"/>
            </p:cNvSpPr>
            <p:nvPr/>
          </p:nvSpPr>
          <p:spPr bwMode="auto">
            <a:xfrm>
              <a:off x="2489" y="1888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8" name="Line 40"/>
            <p:cNvSpPr>
              <a:spLocks noChangeShapeType="1"/>
            </p:cNvSpPr>
            <p:nvPr/>
          </p:nvSpPr>
          <p:spPr bwMode="auto">
            <a:xfrm>
              <a:off x="2489" y="2023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9" name="Line 41"/>
            <p:cNvSpPr>
              <a:spLocks noChangeShapeType="1"/>
            </p:cNvSpPr>
            <p:nvPr/>
          </p:nvSpPr>
          <p:spPr bwMode="auto">
            <a:xfrm>
              <a:off x="2489" y="2159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0" name="Line 42"/>
            <p:cNvSpPr>
              <a:spLocks noChangeShapeType="1"/>
            </p:cNvSpPr>
            <p:nvPr/>
          </p:nvSpPr>
          <p:spPr bwMode="auto">
            <a:xfrm>
              <a:off x="2489" y="2295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1" name="Line 43"/>
            <p:cNvSpPr>
              <a:spLocks noChangeShapeType="1"/>
            </p:cNvSpPr>
            <p:nvPr/>
          </p:nvSpPr>
          <p:spPr bwMode="auto">
            <a:xfrm>
              <a:off x="2489" y="2431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2" name="Line 44"/>
            <p:cNvSpPr>
              <a:spLocks noChangeShapeType="1"/>
            </p:cNvSpPr>
            <p:nvPr/>
          </p:nvSpPr>
          <p:spPr bwMode="auto">
            <a:xfrm>
              <a:off x="2489" y="2568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3" name="Line 45"/>
            <p:cNvSpPr>
              <a:spLocks noChangeShapeType="1"/>
            </p:cNvSpPr>
            <p:nvPr/>
          </p:nvSpPr>
          <p:spPr bwMode="auto">
            <a:xfrm>
              <a:off x="2486" y="2685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99374" name="AutoShape 46"/>
          <p:cNvSpPr>
            <a:spLocks noChangeArrowheads="1"/>
          </p:cNvSpPr>
          <p:nvPr/>
        </p:nvSpPr>
        <p:spPr bwMode="auto">
          <a:xfrm>
            <a:off x="3386138" y="1347788"/>
            <a:ext cx="2332037" cy="4595812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76" name="Text Box 48"/>
          <p:cNvSpPr txBox="1">
            <a:spLocks noChangeArrowheads="1"/>
          </p:cNvSpPr>
          <p:nvPr/>
        </p:nvSpPr>
        <p:spPr bwMode="auto">
          <a:xfrm>
            <a:off x="4000872" y="5189538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6666FF"/>
                </a:solidFill>
                <a:latin typeface="Courier" pitchFamily="49" charset="0"/>
                <a:ea typeface="MS PGothic" pitchFamily="34" charset="-128"/>
              </a:rPr>
              <a:t>Unidade 001</a:t>
            </a:r>
            <a:br>
              <a:rPr lang="pt-BR" sz="1200" smtClean="0">
                <a:solidFill>
                  <a:srgbClr val="6666FF"/>
                </a:solidFill>
                <a:latin typeface="Courier" pitchFamily="49" charset="0"/>
                <a:ea typeface="MS PGothic" pitchFamily="34" charset="-128"/>
              </a:rPr>
            </a:br>
            <a:r>
              <a:rPr lang="pt-BR" sz="1200" smtClean="0">
                <a:solidFill>
                  <a:srgbClr val="6666FF"/>
                </a:solidFill>
                <a:latin typeface="Courier" pitchFamily="49" charset="0"/>
                <a:ea typeface="MS PGothic" pitchFamily="34" charset="-128"/>
              </a:rPr>
              <a:t>Nomads.usp</a:t>
            </a:r>
          </a:p>
        </p:txBody>
      </p:sp>
      <p:sp>
        <p:nvSpPr>
          <p:cNvPr id="99377" name="AutoShape 49"/>
          <p:cNvSpPr>
            <a:spLocks noChangeArrowheads="1"/>
          </p:cNvSpPr>
          <p:nvPr/>
        </p:nvSpPr>
        <p:spPr bwMode="auto">
          <a:xfrm>
            <a:off x="319088" y="1341438"/>
            <a:ext cx="2663825" cy="4595812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78" name="AutoShape 50"/>
          <p:cNvSpPr>
            <a:spLocks noChangeArrowheads="1"/>
          </p:cNvSpPr>
          <p:nvPr/>
        </p:nvSpPr>
        <p:spPr bwMode="auto">
          <a:xfrm>
            <a:off x="6151563" y="1341438"/>
            <a:ext cx="2663825" cy="4595812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79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sp>
        <p:nvSpPr>
          <p:cNvPr id="99380" name="Text Box 52"/>
          <p:cNvSpPr txBox="1">
            <a:spLocks noChangeArrowheads="1"/>
          </p:cNvSpPr>
          <p:nvPr/>
        </p:nvSpPr>
        <p:spPr bwMode="auto">
          <a:xfrm>
            <a:off x="6876256" y="5191125"/>
            <a:ext cx="13790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6666FF"/>
                </a:solidFill>
                <a:latin typeface="Courier" pitchFamily="49" charset="0"/>
                <a:ea typeface="MS PGothic" pitchFamily="34" charset="-128"/>
              </a:rPr>
              <a:t>Interator 02</a:t>
            </a:r>
          </a:p>
        </p:txBody>
      </p:sp>
      <p:sp>
        <p:nvSpPr>
          <p:cNvPr id="99381" name="Text Box 53"/>
          <p:cNvSpPr txBox="1">
            <a:spLocks noChangeArrowheads="1"/>
          </p:cNvSpPr>
          <p:nvPr/>
        </p:nvSpPr>
        <p:spPr bwMode="auto">
          <a:xfrm>
            <a:off x="971600" y="5195888"/>
            <a:ext cx="12961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6666FF"/>
                </a:solidFill>
                <a:latin typeface="Courier" pitchFamily="49" charset="0"/>
                <a:ea typeface="MS PGothic" pitchFamily="34" charset="-128"/>
              </a:rPr>
              <a:t>Interator 01</a:t>
            </a:r>
          </a:p>
        </p:txBody>
      </p:sp>
      <p:sp>
        <p:nvSpPr>
          <p:cNvPr id="99385" name="Line 57"/>
          <p:cNvSpPr>
            <a:spLocks noChangeShapeType="1"/>
          </p:cNvSpPr>
          <p:nvPr/>
        </p:nvSpPr>
        <p:spPr bwMode="auto">
          <a:xfrm>
            <a:off x="1258888" y="3573463"/>
            <a:ext cx="6626225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86" name="computr1"/>
          <p:cNvSpPr>
            <a:spLocks noEditPoints="1" noChangeArrowheads="1"/>
          </p:cNvSpPr>
          <p:nvPr/>
        </p:nvSpPr>
        <p:spPr bwMode="auto">
          <a:xfrm>
            <a:off x="1416050" y="3068638"/>
            <a:ext cx="1355725" cy="1244600"/>
          </a:xfrm>
          <a:custGeom>
            <a:avLst/>
            <a:gdLst>
              <a:gd name="T0" fmla="*/ 19535 w 21600"/>
              <a:gd name="T1" fmla="*/ 0 h 21600"/>
              <a:gd name="T2" fmla="*/ 10800 w 21600"/>
              <a:gd name="T3" fmla="*/ 0 h 21600"/>
              <a:gd name="T4" fmla="*/ 2065 w 21600"/>
              <a:gd name="T5" fmla="*/ 0 h 21600"/>
              <a:gd name="T6" fmla="*/ 0 w 21600"/>
              <a:gd name="T7" fmla="*/ 15388 h 21600"/>
              <a:gd name="T8" fmla="*/ 0 w 21600"/>
              <a:gd name="T9" fmla="*/ 21600 h 21600"/>
              <a:gd name="T10" fmla="*/ 10800 w 21600"/>
              <a:gd name="T11" fmla="*/ 21600 h 21600"/>
              <a:gd name="T12" fmla="*/ 21600 w 21600"/>
              <a:gd name="T13" fmla="*/ 21600 h 21600"/>
              <a:gd name="T14" fmla="*/ 21600 w 21600"/>
              <a:gd name="T15" fmla="*/ 15388 h 21600"/>
              <a:gd name="T16" fmla="*/ 19535 w 21600"/>
              <a:gd name="T17" fmla="*/ 13553 h 21600"/>
              <a:gd name="T18" fmla="*/ 2065 w 21600"/>
              <a:gd name="T19" fmla="*/ 13553 h 21600"/>
              <a:gd name="T20" fmla="*/ 2065 w 21600"/>
              <a:gd name="T21" fmla="*/ 6776 h 21600"/>
              <a:gd name="T22" fmla="*/ 19535 w 21600"/>
              <a:gd name="T23" fmla="*/ 6776 h 21600"/>
              <a:gd name="T24" fmla="*/ 0 w 21600"/>
              <a:gd name="T25" fmla="*/ 18494 h 21600"/>
              <a:gd name="T26" fmla="*/ 21600 w 21600"/>
              <a:gd name="T27" fmla="*/ 18494 h 21600"/>
              <a:gd name="T28" fmla="*/ 4923 w 21600"/>
              <a:gd name="T29" fmla="*/ 2541 h 21600"/>
              <a:gd name="T30" fmla="*/ 16756 w 21600"/>
              <a:gd name="T31" fmla="*/ 1115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99394" name="Group 66"/>
          <p:cNvGrpSpPr>
            <a:grpSpLocks/>
          </p:cNvGrpSpPr>
          <p:nvPr/>
        </p:nvGrpSpPr>
        <p:grpSpPr bwMode="auto">
          <a:xfrm>
            <a:off x="6877050" y="3284538"/>
            <a:ext cx="433388" cy="792162"/>
            <a:chOff x="4694" y="2024"/>
            <a:chExt cx="273" cy="499"/>
          </a:xfrm>
        </p:grpSpPr>
        <p:sp>
          <p:nvSpPr>
            <p:cNvPr id="99387" name="Rectangle 59"/>
            <p:cNvSpPr>
              <a:spLocks noChangeArrowheads="1"/>
            </p:cNvSpPr>
            <p:nvPr/>
          </p:nvSpPr>
          <p:spPr bwMode="auto">
            <a:xfrm>
              <a:off x="4694" y="2024"/>
              <a:ext cx="273" cy="49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88" name="Rectangle 60"/>
            <p:cNvSpPr>
              <a:spLocks noChangeArrowheads="1"/>
            </p:cNvSpPr>
            <p:nvPr/>
          </p:nvSpPr>
          <p:spPr bwMode="auto">
            <a:xfrm>
              <a:off x="4740" y="2069"/>
              <a:ext cx="181" cy="18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99393" name="Group 65"/>
            <p:cNvGrpSpPr>
              <a:grpSpLocks/>
            </p:cNvGrpSpPr>
            <p:nvPr/>
          </p:nvGrpSpPr>
          <p:grpSpPr bwMode="auto">
            <a:xfrm>
              <a:off x="4739" y="2307"/>
              <a:ext cx="186" cy="157"/>
              <a:chOff x="4690" y="2840"/>
              <a:chExt cx="186" cy="157"/>
            </a:xfrm>
          </p:grpSpPr>
          <p:sp>
            <p:nvSpPr>
              <p:cNvPr id="99389" name="Line 61"/>
              <p:cNvSpPr>
                <a:spLocks noChangeShapeType="1"/>
              </p:cNvSpPr>
              <p:nvPr/>
            </p:nvSpPr>
            <p:spPr bwMode="auto">
              <a:xfrm>
                <a:off x="4694" y="2840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9390" name="Line 62"/>
              <p:cNvSpPr>
                <a:spLocks noChangeShapeType="1"/>
              </p:cNvSpPr>
              <p:nvPr/>
            </p:nvSpPr>
            <p:spPr bwMode="auto">
              <a:xfrm>
                <a:off x="4690" y="2893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9391" name="Line 63"/>
              <p:cNvSpPr>
                <a:spLocks noChangeShapeType="1"/>
              </p:cNvSpPr>
              <p:nvPr/>
            </p:nvSpPr>
            <p:spPr bwMode="auto">
              <a:xfrm>
                <a:off x="4694" y="2945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9392" name="Line 64"/>
              <p:cNvSpPr>
                <a:spLocks noChangeShapeType="1"/>
              </p:cNvSpPr>
              <p:nvPr/>
            </p:nvSpPr>
            <p:spPr bwMode="auto">
              <a:xfrm>
                <a:off x="4694" y="2997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pic>
        <p:nvPicPr>
          <p:cNvPr id="99400" name="Picture 72" descr="perfil"/>
          <p:cNvPicPr>
            <a:picLocks noChangeAspect="1" noChangeArrowheads="1"/>
          </p:cNvPicPr>
          <p:nvPr/>
        </p:nvPicPr>
        <p:blipFill>
          <a:blip r:embed="rId3" cstate="print">
            <a:lum bright="-70000" contrast="8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6" t="17746" r="36868" b="9758"/>
          <a:stretch>
            <a:fillRect/>
          </a:stretch>
        </p:blipFill>
        <p:spPr bwMode="auto">
          <a:xfrm>
            <a:off x="7913688" y="2233613"/>
            <a:ext cx="1230312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401" name="Picture 73" descr="perfil"/>
          <p:cNvPicPr>
            <a:picLocks noChangeAspect="1" noChangeArrowheads="1"/>
          </p:cNvPicPr>
          <p:nvPr/>
        </p:nvPicPr>
        <p:blipFill>
          <a:blip r:embed="rId4" cstate="print">
            <a:lum bright="-70000" contrast="8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8" t="17746" r="26216" b="9758"/>
          <a:stretch>
            <a:fillRect/>
          </a:stretch>
        </p:blipFill>
        <p:spPr bwMode="auto">
          <a:xfrm>
            <a:off x="6350" y="2233613"/>
            <a:ext cx="123031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8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>
                <a:latin typeface="Verdana" pitchFamily="34" charset="0"/>
              </a:rPr>
              <a:t>pix</a:t>
            </a:r>
            <a:r>
              <a:rPr lang="pt-BR" sz="1600" b="0">
                <a:latin typeface="Verdana" pitchFamily="34" charset="0"/>
              </a:rPr>
              <a:t> nomads.usp</a:t>
            </a:r>
          </a:p>
        </p:txBody>
      </p:sp>
      <p:pic>
        <p:nvPicPr>
          <p:cNvPr id="1387523" name="Picture 3" descr="interfac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8"/>
          <a:stretch>
            <a:fillRect/>
          </a:stretch>
        </p:blipFill>
        <p:spPr bwMode="auto">
          <a:xfrm>
            <a:off x="0" y="422275"/>
            <a:ext cx="9144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466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>
                <a:latin typeface="Verdana" pitchFamily="34" charset="0"/>
              </a:rPr>
              <a:t>pix</a:t>
            </a:r>
            <a:r>
              <a:rPr lang="pt-BR" sz="1600" b="0">
                <a:latin typeface="Verdana" pitchFamily="34" charset="0"/>
              </a:rPr>
              <a:t> nomads.usp</a:t>
            </a:r>
          </a:p>
        </p:txBody>
      </p:sp>
      <p:pic>
        <p:nvPicPr>
          <p:cNvPr id="1389571" name="Picture 3" descr="interfac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4"/>
          <a:stretch>
            <a:fillRect/>
          </a:stretch>
        </p:blipFill>
        <p:spPr bwMode="auto">
          <a:xfrm>
            <a:off x="0" y="415925"/>
            <a:ext cx="9144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96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3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>
                <a:latin typeface="Verdana" pitchFamily="34" charset="0"/>
              </a:rPr>
              <a:t>pix</a:t>
            </a:r>
            <a:r>
              <a:rPr lang="pt-BR" sz="1600" b="0">
                <a:latin typeface="Verdana" pitchFamily="34" charset="0"/>
              </a:rPr>
              <a:t> nomads.usp</a:t>
            </a:r>
          </a:p>
        </p:txBody>
      </p:sp>
      <p:pic>
        <p:nvPicPr>
          <p:cNvPr id="1333254" name="Picture 6" descr="interfac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075"/>
            <a:ext cx="9144000" cy="61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630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23_24%20Abr_08%20(2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3" r="37271"/>
          <a:stretch>
            <a:fillRect/>
          </a:stretch>
        </p:blipFill>
        <p:spPr bwMode="auto">
          <a:xfrm>
            <a:off x="6719888" y="0"/>
            <a:ext cx="2449512" cy="68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899" name="Picture 3" descr="23_24%20April_08%20(2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r="14523" b="17575"/>
          <a:stretch>
            <a:fillRect/>
          </a:stretch>
        </p:blipFill>
        <p:spPr bwMode="auto">
          <a:xfrm>
            <a:off x="0" y="0"/>
            <a:ext cx="4802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00" name="Picture 4" descr="pix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2597150" cy="31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01" name="Picture 5" descr="23_24%20Abr_08%20(55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6519" r="44479" b="67"/>
          <a:stretch>
            <a:fillRect/>
          </a:stretch>
        </p:blipFill>
        <p:spPr bwMode="auto">
          <a:xfrm>
            <a:off x="4787900" y="3141663"/>
            <a:ext cx="2597150" cy="37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2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</p:spTree>
    <p:extLst>
      <p:ext uri="{BB962C8B-B14F-4D97-AF65-F5344CB8AC3E}">
        <p14:creationId xmlns:p14="http://schemas.microsoft.com/office/powerpoint/2010/main" val="4033521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pix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268763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47" name="Picture 3" descr="23_24%20Abr_08%20(45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4"/>
          <a:stretch>
            <a:fillRect/>
          </a:stretch>
        </p:blipFill>
        <p:spPr bwMode="auto">
          <a:xfrm>
            <a:off x="0" y="0"/>
            <a:ext cx="2640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48" name="Picture 4" descr="23_24%20Abr_08%20(13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r="5782"/>
          <a:stretch>
            <a:fillRect/>
          </a:stretch>
        </p:blipFill>
        <p:spPr bwMode="auto">
          <a:xfrm>
            <a:off x="2627313" y="3143250"/>
            <a:ext cx="4572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949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pic>
        <p:nvPicPr>
          <p:cNvPr id="338950" name="Picture 6" descr="Pix%2010avril2008%20(37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16240"/>
          <a:stretch>
            <a:fillRect/>
          </a:stretch>
        </p:blipFill>
        <p:spPr bwMode="auto">
          <a:xfrm>
            <a:off x="5292725" y="0"/>
            <a:ext cx="3851275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51" name="Picture 7" descr="22%20AVRIL%202008%20(11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2" r="37282" b="1117"/>
          <a:stretch>
            <a:fillRect/>
          </a:stretch>
        </p:blipFill>
        <p:spPr bwMode="auto">
          <a:xfrm>
            <a:off x="7164388" y="3141663"/>
            <a:ext cx="1979612" cy="37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358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1052513"/>
            <a:ext cx="9144000" cy="711200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>
                <a:latin typeface="Verdana" pitchFamily="34" charset="0"/>
              </a:rPr>
              <a:t>interface::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0" y="2349500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>
                <a:latin typeface="Verdana" pitchFamily="34" charset="0"/>
              </a:rPr>
              <a:t>banco de dados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0" y="3068638"/>
            <a:ext cx="9144000" cy="466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>
                <a:latin typeface="Verdana" pitchFamily="34" charset="0"/>
              </a:rPr>
              <a:t>camada lógica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0" y="3860800"/>
            <a:ext cx="9144000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>
                <a:latin typeface="Verdana" pitchFamily="34" charset="0"/>
              </a:rPr>
              <a:t>camada de visualização</a:t>
            </a:r>
            <a:r>
              <a:rPr lang="pt-BR" sz="2400" smtClean="0">
                <a:latin typeface="Verdana" pitchFamily="34" charset="0"/>
              </a:rPr>
              <a:t>::gráfica ou tangível</a:t>
            </a:r>
            <a:endParaRPr lang="pt-BR" sz="2400">
              <a:latin typeface="Verdana" pitchFamily="34" charset="0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-107950" y="5013325"/>
            <a:ext cx="9288463" cy="376238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-36513" y="5573713"/>
            <a:ext cx="9288463" cy="376237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-107950" y="5805488"/>
            <a:ext cx="9288463" cy="376237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-36513" y="4781550"/>
            <a:ext cx="9288463" cy="376238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-107950" y="6397625"/>
            <a:ext cx="9288463" cy="376238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6571" name="Freeform 11"/>
          <p:cNvSpPr>
            <a:spLocks/>
          </p:cNvSpPr>
          <p:nvPr/>
        </p:nvSpPr>
        <p:spPr bwMode="auto">
          <a:xfrm>
            <a:off x="-180975" y="2424113"/>
            <a:ext cx="9548813" cy="1941512"/>
          </a:xfrm>
          <a:custGeom>
            <a:avLst/>
            <a:gdLst>
              <a:gd name="T0" fmla="*/ 72 w 6015"/>
              <a:gd name="T1" fmla="*/ 172 h 1223"/>
              <a:gd name="T2" fmla="*/ 367 w 6015"/>
              <a:gd name="T3" fmla="*/ 863 h 1223"/>
              <a:gd name="T4" fmla="*/ 511 w 6015"/>
              <a:gd name="T5" fmla="*/ 1108 h 1223"/>
              <a:gd name="T6" fmla="*/ 532 w 6015"/>
              <a:gd name="T7" fmla="*/ 964 h 1223"/>
              <a:gd name="T8" fmla="*/ 835 w 6015"/>
              <a:gd name="T9" fmla="*/ 215 h 1223"/>
              <a:gd name="T10" fmla="*/ 741 w 6015"/>
              <a:gd name="T11" fmla="*/ 223 h 1223"/>
              <a:gd name="T12" fmla="*/ 784 w 6015"/>
              <a:gd name="T13" fmla="*/ 158 h 1223"/>
              <a:gd name="T14" fmla="*/ 957 w 6015"/>
              <a:gd name="T15" fmla="*/ 575 h 1223"/>
              <a:gd name="T16" fmla="*/ 1072 w 6015"/>
              <a:gd name="T17" fmla="*/ 986 h 1223"/>
              <a:gd name="T18" fmla="*/ 1137 w 6015"/>
              <a:gd name="T19" fmla="*/ 1043 h 1223"/>
              <a:gd name="T20" fmla="*/ 1260 w 6015"/>
              <a:gd name="T21" fmla="*/ 647 h 1223"/>
              <a:gd name="T22" fmla="*/ 1440 w 6015"/>
              <a:gd name="T23" fmla="*/ 151 h 1223"/>
              <a:gd name="T24" fmla="*/ 1404 w 6015"/>
              <a:gd name="T25" fmla="*/ 100 h 1223"/>
              <a:gd name="T26" fmla="*/ 1425 w 6015"/>
              <a:gd name="T27" fmla="*/ 79 h 1223"/>
              <a:gd name="T28" fmla="*/ 1605 w 6015"/>
              <a:gd name="T29" fmla="*/ 496 h 1223"/>
              <a:gd name="T30" fmla="*/ 1893 w 6015"/>
              <a:gd name="T31" fmla="*/ 1094 h 1223"/>
              <a:gd name="T32" fmla="*/ 1893 w 6015"/>
              <a:gd name="T33" fmla="*/ 1036 h 1223"/>
              <a:gd name="T34" fmla="*/ 1987 w 6015"/>
              <a:gd name="T35" fmla="*/ 503 h 1223"/>
              <a:gd name="T36" fmla="*/ 2145 w 6015"/>
              <a:gd name="T37" fmla="*/ 136 h 1223"/>
              <a:gd name="T38" fmla="*/ 2131 w 6015"/>
              <a:gd name="T39" fmla="*/ 165 h 1223"/>
              <a:gd name="T40" fmla="*/ 2232 w 6015"/>
              <a:gd name="T41" fmla="*/ 151 h 1223"/>
              <a:gd name="T42" fmla="*/ 2462 w 6015"/>
              <a:gd name="T43" fmla="*/ 712 h 1223"/>
              <a:gd name="T44" fmla="*/ 2570 w 6015"/>
              <a:gd name="T45" fmla="*/ 950 h 1223"/>
              <a:gd name="T46" fmla="*/ 2556 w 6015"/>
              <a:gd name="T47" fmla="*/ 964 h 1223"/>
              <a:gd name="T48" fmla="*/ 2865 w 6015"/>
              <a:gd name="T49" fmla="*/ 619 h 1223"/>
              <a:gd name="T50" fmla="*/ 2980 w 6015"/>
              <a:gd name="T51" fmla="*/ 244 h 1223"/>
              <a:gd name="T52" fmla="*/ 2973 w 6015"/>
              <a:gd name="T53" fmla="*/ 251 h 1223"/>
              <a:gd name="T54" fmla="*/ 3189 w 6015"/>
              <a:gd name="T55" fmla="*/ 791 h 1223"/>
              <a:gd name="T56" fmla="*/ 3247 w 6015"/>
              <a:gd name="T57" fmla="*/ 1000 h 1223"/>
              <a:gd name="T58" fmla="*/ 3304 w 6015"/>
              <a:gd name="T59" fmla="*/ 921 h 1223"/>
              <a:gd name="T60" fmla="*/ 3448 w 6015"/>
              <a:gd name="T61" fmla="*/ 115 h 1223"/>
              <a:gd name="T62" fmla="*/ 3456 w 6015"/>
              <a:gd name="T63" fmla="*/ 115 h 1223"/>
              <a:gd name="T64" fmla="*/ 3578 w 6015"/>
              <a:gd name="T65" fmla="*/ 309 h 1223"/>
              <a:gd name="T66" fmla="*/ 3830 w 6015"/>
              <a:gd name="T67" fmla="*/ 892 h 1223"/>
              <a:gd name="T68" fmla="*/ 3830 w 6015"/>
              <a:gd name="T69" fmla="*/ 1094 h 1223"/>
              <a:gd name="T70" fmla="*/ 3852 w 6015"/>
              <a:gd name="T71" fmla="*/ 964 h 1223"/>
              <a:gd name="T72" fmla="*/ 3888 w 6015"/>
              <a:gd name="T73" fmla="*/ 410 h 1223"/>
              <a:gd name="T74" fmla="*/ 4032 w 6015"/>
              <a:gd name="T75" fmla="*/ 136 h 1223"/>
              <a:gd name="T76" fmla="*/ 3988 w 6015"/>
              <a:gd name="T77" fmla="*/ 172 h 1223"/>
              <a:gd name="T78" fmla="*/ 4032 w 6015"/>
              <a:gd name="T79" fmla="*/ 208 h 1223"/>
              <a:gd name="T80" fmla="*/ 4276 w 6015"/>
              <a:gd name="T81" fmla="*/ 928 h 1223"/>
              <a:gd name="T82" fmla="*/ 4312 w 6015"/>
              <a:gd name="T83" fmla="*/ 943 h 1223"/>
              <a:gd name="T84" fmla="*/ 4284 w 6015"/>
              <a:gd name="T85" fmla="*/ 878 h 1223"/>
              <a:gd name="T86" fmla="*/ 4449 w 6015"/>
              <a:gd name="T87" fmla="*/ 136 h 1223"/>
              <a:gd name="T88" fmla="*/ 4442 w 6015"/>
              <a:gd name="T89" fmla="*/ 143 h 1223"/>
              <a:gd name="T90" fmla="*/ 4543 w 6015"/>
              <a:gd name="T91" fmla="*/ 345 h 1223"/>
              <a:gd name="T92" fmla="*/ 4752 w 6015"/>
              <a:gd name="T93" fmla="*/ 1101 h 1223"/>
              <a:gd name="T94" fmla="*/ 4824 w 6015"/>
              <a:gd name="T95" fmla="*/ 655 h 1223"/>
              <a:gd name="T96" fmla="*/ 4932 w 6015"/>
              <a:gd name="T97" fmla="*/ 136 h 1223"/>
              <a:gd name="T98" fmla="*/ 4975 w 6015"/>
              <a:gd name="T99" fmla="*/ 165 h 1223"/>
              <a:gd name="T100" fmla="*/ 5140 w 6015"/>
              <a:gd name="T101" fmla="*/ 475 h 1223"/>
              <a:gd name="T102" fmla="*/ 5335 w 6015"/>
              <a:gd name="T103" fmla="*/ 1043 h 1223"/>
              <a:gd name="T104" fmla="*/ 5400 w 6015"/>
              <a:gd name="T105" fmla="*/ 979 h 1223"/>
              <a:gd name="T106" fmla="*/ 5320 w 6015"/>
              <a:gd name="T107" fmla="*/ 935 h 1223"/>
              <a:gd name="T108" fmla="*/ 5385 w 6015"/>
              <a:gd name="T109" fmla="*/ 57 h 1223"/>
              <a:gd name="T110" fmla="*/ 5414 w 6015"/>
              <a:gd name="T111" fmla="*/ 100 h 1223"/>
              <a:gd name="T112" fmla="*/ 5536 w 6015"/>
              <a:gd name="T113" fmla="*/ 323 h 1223"/>
              <a:gd name="T114" fmla="*/ 5724 w 6015"/>
              <a:gd name="T115" fmla="*/ 1000 h 1223"/>
              <a:gd name="T116" fmla="*/ 5940 w 6015"/>
              <a:gd name="T117" fmla="*/ 1137 h 1223"/>
              <a:gd name="T118" fmla="*/ 5882 w 6015"/>
              <a:gd name="T119" fmla="*/ 1151 h 1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015" h="1223">
                <a:moveTo>
                  <a:pt x="0" y="179"/>
                </a:moveTo>
                <a:cubicBezTo>
                  <a:pt x="42" y="195"/>
                  <a:pt x="71" y="193"/>
                  <a:pt x="115" y="187"/>
                </a:cubicBezTo>
                <a:cubicBezTo>
                  <a:pt x="86" y="177"/>
                  <a:pt x="71" y="185"/>
                  <a:pt x="43" y="194"/>
                </a:cubicBezTo>
                <a:cubicBezTo>
                  <a:pt x="60" y="245"/>
                  <a:pt x="115" y="208"/>
                  <a:pt x="144" y="179"/>
                </a:cubicBezTo>
                <a:cubicBezTo>
                  <a:pt x="141" y="167"/>
                  <a:pt x="147" y="148"/>
                  <a:pt x="136" y="143"/>
                </a:cubicBezTo>
                <a:cubicBezTo>
                  <a:pt x="129" y="140"/>
                  <a:pt x="71" y="155"/>
                  <a:pt x="57" y="158"/>
                </a:cubicBezTo>
                <a:cubicBezTo>
                  <a:pt x="62" y="163"/>
                  <a:pt x="65" y="171"/>
                  <a:pt x="72" y="172"/>
                </a:cubicBezTo>
                <a:cubicBezTo>
                  <a:pt x="81" y="174"/>
                  <a:pt x="93" y="159"/>
                  <a:pt x="100" y="165"/>
                </a:cubicBezTo>
                <a:cubicBezTo>
                  <a:pt x="112" y="175"/>
                  <a:pt x="109" y="194"/>
                  <a:pt x="115" y="208"/>
                </a:cubicBezTo>
                <a:cubicBezTo>
                  <a:pt x="135" y="253"/>
                  <a:pt x="174" y="289"/>
                  <a:pt x="208" y="323"/>
                </a:cubicBezTo>
                <a:cubicBezTo>
                  <a:pt x="224" y="368"/>
                  <a:pt x="233" y="414"/>
                  <a:pt x="244" y="460"/>
                </a:cubicBezTo>
                <a:cubicBezTo>
                  <a:pt x="255" y="560"/>
                  <a:pt x="256" y="576"/>
                  <a:pt x="324" y="640"/>
                </a:cubicBezTo>
                <a:cubicBezTo>
                  <a:pt x="331" y="677"/>
                  <a:pt x="346" y="712"/>
                  <a:pt x="360" y="748"/>
                </a:cubicBezTo>
                <a:cubicBezTo>
                  <a:pt x="365" y="790"/>
                  <a:pt x="377" y="824"/>
                  <a:pt x="367" y="863"/>
                </a:cubicBezTo>
                <a:cubicBezTo>
                  <a:pt x="384" y="931"/>
                  <a:pt x="430" y="988"/>
                  <a:pt x="460" y="1051"/>
                </a:cubicBezTo>
                <a:cubicBezTo>
                  <a:pt x="426" y="1073"/>
                  <a:pt x="421" y="1065"/>
                  <a:pt x="410" y="1029"/>
                </a:cubicBezTo>
                <a:cubicBezTo>
                  <a:pt x="449" y="1004"/>
                  <a:pt x="463" y="1007"/>
                  <a:pt x="511" y="1015"/>
                </a:cubicBezTo>
                <a:cubicBezTo>
                  <a:pt x="518" y="1022"/>
                  <a:pt x="527" y="1027"/>
                  <a:pt x="532" y="1036"/>
                </a:cubicBezTo>
                <a:cubicBezTo>
                  <a:pt x="539" y="1049"/>
                  <a:pt x="547" y="1079"/>
                  <a:pt x="547" y="1079"/>
                </a:cubicBezTo>
                <a:cubicBezTo>
                  <a:pt x="534" y="1135"/>
                  <a:pt x="512" y="1114"/>
                  <a:pt x="453" y="1108"/>
                </a:cubicBezTo>
                <a:cubicBezTo>
                  <a:pt x="471" y="1054"/>
                  <a:pt x="486" y="1085"/>
                  <a:pt x="511" y="1108"/>
                </a:cubicBezTo>
                <a:cubicBezTo>
                  <a:pt x="534" y="1179"/>
                  <a:pt x="466" y="1130"/>
                  <a:pt x="446" y="1108"/>
                </a:cubicBezTo>
                <a:cubicBezTo>
                  <a:pt x="462" y="1058"/>
                  <a:pt x="467" y="1059"/>
                  <a:pt x="511" y="1036"/>
                </a:cubicBezTo>
                <a:cubicBezTo>
                  <a:pt x="559" y="1056"/>
                  <a:pt x="557" y="1058"/>
                  <a:pt x="547" y="1108"/>
                </a:cubicBezTo>
                <a:cubicBezTo>
                  <a:pt x="537" y="1106"/>
                  <a:pt x="526" y="1107"/>
                  <a:pt x="518" y="1101"/>
                </a:cubicBezTo>
                <a:cubicBezTo>
                  <a:pt x="512" y="1096"/>
                  <a:pt x="515" y="1086"/>
                  <a:pt x="511" y="1079"/>
                </a:cubicBezTo>
                <a:cubicBezTo>
                  <a:pt x="502" y="1064"/>
                  <a:pt x="491" y="1063"/>
                  <a:pt x="475" y="1058"/>
                </a:cubicBezTo>
                <a:cubicBezTo>
                  <a:pt x="500" y="1019"/>
                  <a:pt x="497" y="1001"/>
                  <a:pt x="532" y="964"/>
                </a:cubicBezTo>
                <a:cubicBezTo>
                  <a:pt x="540" y="930"/>
                  <a:pt x="549" y="907"/>
                  <a:pt x="568" y="878"/>
                </a:cubicBezTo>
                <a:cubicBezTo>
                  <a:pt x="589" y="802"/>
                  <a:pt x="608" y="727"/>
                  <a:pt x="640" y="655"/>
                </a:cubicBezTo>
                <a:cubicBezTo>
                  <a:pt x="657" y="615"/>
                  <a:pt x="692" y="591"/>
                  <a:pt x="712" y="554"/>
                </a:cubicBezTo>
                <a:cubicBezTo>
                  <a:pt x="740" y="504"/>
                  <a:pt x="735" y="466"/>
                  <a:pt x="784" y="431"/>
                </a:cubicBezTo>
                <a:cubicBezTo>
                  <a:pt x="789" y="412"/>
                  <a:pt x="791" y="392"/>
                  <a:pt x="799" y="374"/>
                </a:cubicBezTo>
                <a:cubicBezTo>
                  <a:pt x="807" y="354"/>
                  <a:pt x="828" y="316"/>
                  <a:pt x="828" y="316"/>
                </a:cubicBezTo>
                <a:cubicBezTo>
                  <a:pt x="802" y="279"/>
                  <a:pt x="827" y="254"/>
                  <a:pt x="835" y="215"/>
                </a:cubicBezTo>
                <a:cubicBezTo>
                  <a:pt x="838" y="201"/>
                  <a:pt x="835" y="185"/>
                  <a:pt x="842" y="172"/>
                </a:cubicBezTo>
                <a:cubicBezTo>
                  <a:pt x="846" y="165"/>
                  <a:pt x="872" y="165"/>
                  <a:pt x="864" y="165"/>
                </a:cubicBezTo>
                <a:cubicBezTo>
                  <a:pt x="842" y="165"/>
                  <a:pt x="821" y="170"/>
                  <a:pt x="799" y="172"/>
                </a:cubicBezTo>
                <a:cubicBezTo>
                  <a:pt x="766" y="205"/>
                  <a:pt x="761" y="251"/>
                  <a:pt x="806" y="280"/>
                </a:cubicBezTo>
                <a:cubicBezTo>
                  <a:pt x="875" y="251"/>
                  <a:pt x="873" y="254"/>
                  <a:pt x="864" y="179"/>
                </a:cubicBezTo>
                <a:cubicBezTo>
                  <a:pt x="821" y="182"/>
                  <a:pt x="775" y="172"/>
                  <a:pt x="734" y="187"/>
                </a:cubicBezTo>
                <a:cubicBezTo>
                  <a:pt x="722" y="191"/>
                  <a:pt x="729" y="220"/>
                  <a:pt x="741" y="223"/>
                </a:cubicBezTo>
                <a:cubicBezTo>
                  <a:pt x="765" y="229"/>
                  <a:pt x="789" y="213"/>
                  <a:pt x="813" y="208"/>
                </a:cubicBezTo>
                <a:cubicBezTo>
                  <a:pt x="828" y="188"/>
                  <a:pt x="850" y="166"/>
                  <a:pt x="820" y="136"/>
                </a:cubicBezTo>
                <a:cubicBezTo>
                  <a:pt x="814" y="130"/>
                  <a:pt x="772" y="147"/>
                  <a:pt x="763" y="151"/>
                </a:cubicBezTo>
                <a:cubicBezTo>
                  <a:pt x="744" y="206"/>
                  <a:pt x="745" y="179"/>
                  <a:pt x="756" y="230"/>
                </a:cubicBezTo>
                <a:cubicBezTo>
                  <a:pt x="825" y="214"/>
                  <a:pt x="822" y="220"/>
                  <a:pt x="849" y="165"/>
                </a:cubicBezTo>
                <a:cubicBezTo>
                  <a:pt x="847" y="153"/>
                  <a:pt x="853" y="135"/>
                  <a:pt x="842" y="129"/>
                </a:cubicBezTo>
                <a:cubicBezTo>
                  <a:pt x="796" y="105"/>
                  <a:pt x="792" y="135"/>
                  <a:pt x="784" y="158"/>
                </a:cubicBezTo>
                <a:cubicBezTo>
                  <a:pt x="787" y="165"/>
                  <a:pt x="789" y="172"/>
                  <a:pt x="792" y="179"/>
                </a:cubicBezTo>
                <a:cubicBezTo>
                  <a:pt x="796" y="187"/>
                  <a:pt x="803" y="193"/>
                  <a:pt x="806" y="201"/>
                </a:cubicBezTo>
                <a:cubicBezTo>
                  <a:pt x="819" y="233"/>
                  <a:pt x="816" y="269"/>
                  <a:pt x="828" y="302"/>
                </a:cubicBezTo>
                <a:cubicBezTo>
                  <a:pt x="830" y="319"/>
                  <a:pt x="839" y="430"/>
                  <a:pt x="856" y="446"/>
                </a:cubicBezTo>
                <a:cubicBezTo>
                  <a:pt x="873" y="462"/>
                  <a:pt x="879" y="466"/>
                  <a:pt x="892" y="489"/>
                </a:cubicBezTo>
                <a:cubicBezTo>
                  <a:pt x="898" y="500"/>
                  <a:pt x="899" y="514"/>
                  <a:pt x="907" y="525"/>
                </a:cubicBezTo>
                <a:cubicBezTo>
                  <a:pt x="919" y="542"/>
                  <a:pt x="942" y="553"/>
                  <a:pt x="957" y="575"/>
                </a:cubicBezTo>
                <a:cubicBezTo>
                  <a:pt x="970" y="615"/>
                  <a:pt x="996" y="650"/>
                  <a:pt x="1008" y="691"/>
                </a:cubicBezTo>
                <a:cubicBezTo>
                  <a:pt x="1023" y="741"/>
                  <a:pt x="1027" y="794"/>
                  <a:pt x="1044" y="842"/>
                </a:cubicBezTo>
                <a:cubicBezTo>
                  <a:pt x="1046" y="876"/>
                  <a:pt x="1040" y="911"/>
                  <a:pt x="1051" y="943"/>
                </a:cubicBezTo>
                <a:cubicBezTo>
                  <a:pt x="1056" y="957"/>
                  <a:pt x="1077" y="959"/>
                  <a:pt x="1087" y="971"/>
                </a:cubicBezTo>
                <a:cubicBezTo>
                  <a:pt x="1098" y="983"/>
                  <a:pt x="1099" y="1001"/>
                  <a:pt x="1108" y="1015"/>
                </a:cubicBezTo>
                <a:cubicBezTo>
                  <a:pt x="1106" y="1024"/>
                  <a:pt x="1111" y="1043"/>
                  <a:pt x="1101" y="1043"/>
                </a:cubicBezTo>
                <a:cubicBezTo>
                  <a:pt x="1084" y="1043"/>
                  <a:pt x="1075" y="995"/>
                  <a:pt x="1072" y="986"/>
                </a:cubicBezTo>
                <a:cubicBezTo>
                  <a:pt x="1043" y="988"/>
                  <a:pt x="1012" y="980"/>
                  <a:pt x="986" y="993"/>
                </a:cubicBezTo>
                <a:cubicBezTo>
                  <a:pt x="976" y="998"/>
                  <a:pt x="995" y="1013"/>
                  <a:pt x="1000" y="1022"/>
                </a:cubicBezTo>
                <a:cubicBezTo>
                  <a:pt x="1015" y="1047"/>
                  <a:pt x="1031" y="1056"/>
                  <a:pt x="1058" y="1065"/>
                </a:cubicBezTo>
                <a:cubicBezTo>
                  <a:pt x="1062" y="1064"/>
                  <a:pt x="1160" y="1051"/>
                  <a:pt x="1080" y="1007"/>
                </a:cubicBezTo>
                <a:cubicBezTo>
                  <a:pt x="1059" y="995"/>
                  <a:pt x="1032" y="1012"/>
                  <a:pt x="1008" y="1015"/>
                </a:cubicBezTo>
                <a:cubicBezTo>
                  <a:pt x="991" y="1059"/>
                  <a:pt x="1012" y="1057"/>
                  <a:pt x="1051" y="1065"/>
                </a:cubicBezTo>
                <a:cubicBezTo>
                  <a:pt x="1080" y="1058"/>
                  <a:pt x="1113" y="1061"/>
                  <a:pt x="1137" y="1043"/>
                </a:cubicBezTo>
                <a:cubicBezTo>
                  <a:pt x="1147" y="1036"/>
                  <a:pt x="1142" y="1010"/>
                  <a:pt x="1130" y="1007"/>
                </a:cubicBezTo>
                <a:cubicBezTo>
                  <a:pt x="1106" y="1001"/>
                  <a:pt x="1082" y="1017"/>
                  <a:pt x="1058" y="1022"/>
                </a:cubicBezTo>
                <a:cubicBezTo>
                  <a:pt x="1044" y="1063"/>
                  <a:pt x="1031" y="1041"/>
                  <a:pt x="1044" y="1087"/>
                </a:cubicBezTo>
                <a:cubicBezTo>
                  <a:pt x="1073" y="1082"/>
                  <a:pt x="1138" y="1083"/>
                  <a:pt x="1094" y="1036"/>
                </a:cubicBezTo>
                <a:cubicBezTo>
                  <a:pt x="1027" y="1057"/>
                  <a:pt x="1127" y="1005"/>
                  <a:pt x="1137" y="1000"/>
                </a:cubicBezTo>
                <a:cubicBezTo>
                  <a:pt x="1149" y="965"/>
                  <a:pt x="1176" y="918"/>
                  <a:pt x="1202" y="892"/>
                </a:cubicBezTo>
                <a:cubicBezTo>
                  <a:pt x="1231" y="805"/>
                  <a:pt x="1182" y="706"/>
                  <a:pt x="1260" y="647"/>
                </a:cubicBezTo>
                <a:cubicBezTo>
                  <a:pt x="1277" y="597"/>
                  <a:pt x="1253" y="655"/>
                  <a:pt x="1288" y="611"/>
                </a:cubicBezTo>
                <a:cubicBezTo>
                  <a:pt x="1298" y="598"/>
                  <a:pt x="1304" y="583"/>
                  <a:pt x="1310" y="568"/>
                </a:cubicBezTo>
                <a:cubicBezTo>
                  <a:pt x="1347" y="482"/>
                  <a:pt x="1350" y="389"/>
                  <a:pt x="1404" y="309"/>
                </a:cubicBezTo>
                <a:cubicBezTo>
                  <a:pt x="1406" y="295"/>
                  <a:pt x="1408" y="280"/>
                  <a:pt x="1411" y="266"/>
                </a:cubicBezTo>
                <a:cubicBezTo>
                  <a:pt x="1415" y="251"/>
                  <a:pt x="1425" y="223"/>
                  <a:pt x="1425" y="223"/>
                </a:cubicBezTo>
                <a:cubicBezTo>
                  <a:pt x="1427" y="206"/>
                  <a:pt x="1429" y="189"/>
                  <a:pt x="1432" y="172"/>
                </a:cubicBezTo>
                <a:cubicBezTo>
                  <a:pt x="1434" y="165"/>
                  <a:pt x="1433" y="151"/>
                  <a:pt x="1440" y="151"/>
                </a:cubicBezTo>
                <a:cubicBezTo>
                  <a:pt x="1447" y="151"/>
                  <a:pt x="1443" y="166"/>
                  <a:pt x="1447" y="172"/>
                </a:cubicBezTo>
                <a:cubicBezTo>
                  <a:pt x="1450" y="178"/>
                  <a:pt x="1456" y="182"/>
                  <a:pt x="1461" y="187"/>
                </a:cubicBezTo>
                <a:cubicBezTo>
                  <a:pt x="1513" y="177"/>
                  <a:pt x="1505" y="179"/>
                  <a:pt x="1519" y="136"/>
                </a:cubicBezTo>
                <a:cubicBezTo>
                  <a:pt x="1507" y="50"/>
                  <a:pt x="1495" y="79"/>
                  <a:pt x="1396" y="86"/>
                </a:cubicBezTo>
                <a:cubicBezTo>
                  <a:pt x="1431" y="97"/>
                  <a:pt x="1443" y="90"/>
                  <a:pt x="1468" y="64"/>
                </a:cubicBezTo>
                <a:cubicBezTo>
                  <a:pt x="1492" y="0"/>
                  <a:pt x="1440" y="23"/>
                  <a:pt x="1382" y="28"/>
                </a:cubicBezTo>
                <a:cubicBezTo>
                  <a:pt x="1371" y="64"/>
                  <a:pt x="1362" y="87"/>
                  <a:pt x="1404" y="100"/>
                </a:cubicBezTo>
                <a:cubicBezTo>
                  <a:pt x="1472" y="95"/>
                  <a:pt x="1528" y="118"/>
                  <a:pt x="1512" y="50"/>
                </a:cubicBezTo>
                <a:cubicBezTo>
                  <a:pt x="1485" y="52"/>
                  <a:pt x="1454" y="42"/>
                  <a:pt x="1432" y="57"/>
                </a:cubicBezTo>
                <a:cubicBezTo>
                  <a:pt x="1420" y="65"/>
                  <a:pt x="1426" y="95"/>
                  <a:pt x="1440" y="100"/>
                </a:cubicBezTo>
                <a:cubicBezTo>
                  <a:pt x="1460" y="108"/>
                  <a:pt x="1483" y="91"/>
                  <a:pt x="1504" y="86"/>
                </a:cubicBezTo>
                <a:cubicBezTo>
                  <a:pt x="1459" y="38"/>
                  <a:pt x="1436" y="92"/>
                  <a:pt x="1404" y="115"/>
                </a:cubicBezTo>
                <a:cubicBezTo>
                  <a:pt x="1409" y="129"/>
                  <a:pt x="1416" y="171"/>
                  <a:pt x="1432" y="107"/>
                </a:cubicBezTo>
                <a:cubicBezTo>
                  <a:pt x="1434" y="98"/>
                  <a:pt x="1427" y="88"/>
                  <a:pt x="1425" y="79"/>
                </a:cubicBezTo>
                <a:cubicBezTo>
                  <a:pt x="1401" y="84"/>
                  <a:pt x="1371" y="77"/>
                  <a:pt x="1353" y="93"/>
                </a:cubicBezTo>
                <a:cubicBezTo>
                  <a:pt x="1342" y="103"/>
                  <a:pt x="1347" y="129"/>
                  <a:pt x="1360" y="136"/>
                </a:cubicBezTo>
                <a:cubicBezTo>
                  <a:pt x="1377" y="145"/>
                  <a:pt x="1399" y="131"/>
                  <a:pt x="1418" y="129"/>
                </a:cubicBezTo>
                <a:cubicBezTo>
                  <a:pt x="1455" y="178"/>
                  <a:pt x="1504" y="215"/>
                  <a:pt x="1548" y="259"/>
                </a:cubicBezTo>
                <a:cubicBezTo>
                  <a:pt x="1553" y="314"/>
                  <a:pt x="1559" y="372"/>
                  <a:pt x="1576" y="424"/>
                </a:cubicBezTo>
                <a:cubicBezTo>
                  <a:pt x="1579" y="441"/>
                  <a:pt x="1578" y="459"/>
                  <a:pt x="1584" y="475"/>
                </a:cubicBezTo>
                <a:cubicBezTo>
                  <a:pt x="1588" y="484"/>
                  <a:pt x="1599" y="488"/>
                  <a:pt x="1605" y="496"/>
                </a:cubicBezTo>
                <a:cubicBezTo>
                  <a:pt x="1616" y="512"/>
                  <a:pt x="1625" y="529"/>
                  <a:pt x="1634" y="547"/>
                </a:cubicBezTo>
                <a:cubicBezTo>
                  <a:pt x="1660" y="599"/>
                  <a:pt x="1684" y="651"/>
                  <a:pt x="1720" y="698"/>
                </a:cubicBezTo>
                <a:cubicBezTo>
                  <a:pt x="1732" y="729"/>
                  <a:pt x="1743" y="759"/>
                  <a:pt x="1771" y="777"/>
                </a:cubicBezTo>
                <a:cubicBezTo>
                  <a:pt x="1779" y="801"/>
                  <a:pt x="1784" y="825"/>
                  <a:pt x="1792" y="849"/>
                </a:cubicBezTo>
                <a:cubicBezTo>
                  <a:pt x="1804" y="935"/>
                  <a:pt x="1824" y="1015"/>
                  <a:pt x="1872" y="1087"/>
                </a:cubicBezTo>
                <a:cubicBezTo>
                  <a:pt x="1874" y="1096"/>
                  <a:pt x="1870" y="1112"/>
                  <a:pt x="1879" y="1115"/>
                </a:cubicBezTo>
                <a:cubicBezTo>
                  <a:pt x="1887" y="1118"/>
                  <a:pt x="1893" y="1102"/>
                  <a:pt x="1893" y="1094"/>
                </a:cubicBezTo>
                <a:cubicBezTo>
                  <a:pt x="1893" y="1074"/>
                  <a:pt x="1884" y="1055"/>
                  <a:pt x="1879" y="1036"/>
                </a:cubicBezTo>
                <a:cubicBezTo>
                  <a:pt x="1831" y="1053"/>
                  <a:pt x="1807" y="1052"/>
                  <a:pt x="1821" y="1108"/>
                </a:cubicBezTo>
                <a:cubicBezTo>
                  <a:pt x="1840" y="1106"/>
                  <a:pt x="1861" y="1109"/>
                  <a:pt x="1879" y="1101"/>
                </a:cubicBezTo>
                <a:cubicBezTo>
                  <a:pt x="1886" y="1098"/>
                  <a:pt x="1890" y="1086"/>
                  <a:pt x="1886" y="1079"/>
                </a:cubicBezTo>
                <a:cubicBezTo>
                  <a:pt x="1882" y="1072"/>
                  <a:pt x="1871" y="1074"/>
                  <a:pt x="1864" y="1072"/>
                </a:cubicBezTo>
                <a:cubicBezTo>
                  <a:pt x="1843" y="1076"/>
                  <a:pt x="1780" y="1088"/>
                  <a:pt x="1843" y="1108"/>
                </a:cubicBezTo>
                <a:cubicBezTo>
                  <a:pt x="1903" y="1091"/>
                  <a:pt x="1904" y="1094"/>
                  <a:pt x="1893" y="1036"/>
                </a:cubicBezTo>
                <a:cubicBezTo>
                  <a:pt x="1811" y="1046"/>
                  <a:pt x="1849" y="1033"/>
                  <a:pt x="1814" y="1087"/>
                </a:cubicBezTo>
                <a:cubicBezTo>
                  <a:pt x="1842" y="1096"/>
                  <a:pt x="1858" y="1089"/>
                  <a:pt x="1886" y="1079"/>
                </a:cubicBezTo>
                <a:cubicBezTo>
                  <a:pt x="1876" y="1077"/>
                  <a:pt x="1867" y="1072"/>
                  <a:pt x="1857" y="1072"/>
                </a:cubicBezTo>
                <a:cubicBezTo>
                  <a:pt x="1850" y="1072"/>
                  <a:pt x="1837" y="1086"/>
                  <a:pt x="1836" y="1079"/>
                </a:cubicBezTo>
                <a:cubicBezTo>
                  <a:pt x="1825" y="1005"/>
                  <a:pt x="1847" y="984"/>
                  <a:pt x="1857" y="921"/>
                </a:cubicBezTo>
                <a:cubicBezTo>
                  <a:pt x="1874" y="815"/>
                  <a:pt x="1910" y="718"/>
                  <a:pt x="1951" y="619"/>
                </a:cubicBezTo>
                <a:cubicBezTo>
                  <a:pt x="1958" y="576"/>
                  <a:pt x="1975" y="544"/>
                  <a:pt x="1987" y="503"/>
                </a:cubicBezTo>
                <a:cubicBezTo>
                  <a:pt x="1990" y="493"/>
                  <a:pt x="2002" y="457"/>
                  <a:pt x="2008" y="453"/>
                </a:cubicBezTo>
                <a:cubicBezTo>
                  <a:pt x="2018" y="446"/>
                  <a:pt x="2032" y="448"/>
                  <a:pt x="2044" y="446"/>
                </a:cubicBezTo>
                <a:cubicBezTo>
                  <a:pt x="2049" y="434"/>
                  <a:pt x="2053" y="422"/>
                  <a:pt x="2059" y="410"/>
                </a:cubicBezTo>
                <a:cubicBezTo>
                  <a:pt x="2068" y="390"/>
                  <a:pt x="2088" y="352"/>
                  <a:pt x="2088" y="352"/>
                </a:cubicBezTo>
                <a:cubicBezTo>
                  <a:pt x="2104" y="288"/>
                  <a:pt x="2089" y="309"/>
                  <a:pt x="2116" y="280"/>
                </a:cubicBezTo>
                <a:cubicBezTo>
                  <a:pt x="2126" y="253"/>
                  <a:pt x="2132" y="227"/>
                  <a:pt x="2145" y="201"/>
                </a:cubicBezTo>
                <a:cubicBezTo>
                  <a:pt x="2145" y="199"/>
                  <a:pt x="2162" y="142"/>
                  <a:pt x="2145" y="136"/>
                </a:cubicBezTo>
                <a:cubicBezTo>
                  <a:pt x="2137" y="133"/>
                  <a:pt x="2138" y="153"/>
                  <a:pt x="2131" y="158"/>
                </a:cubicBezTo>
                <a:cubicBezTo>
                  <a:pt x="2118" y="166"/>
                  <a:pt x="2088" y="172"/>
                  <a:pt x="2088" y="172"/>
                </a:cubicBezTo>
                <a:cubicBezTo>
                  <a:pt x="2104" y="229"/>
                  <a:pt x="2104" y="240"/>
                  <a:pt x="2160" y="251"/>
                </a:cubicBezTo>
                <a:cubicBezTo>
                  <a:pt x="2186" y="249"/>
                  <a:pt x="2214" y="252"/>
                  <a:pt x="2239" y="244"/>
                </a:cubicBezTo>
                <a:cubicBezTo>
                  <a:pt x="2279" y="232"/>
                  <a:pt x="2254" y="150"/>
                  <a:pt x="2210" y="136"/>
                </a:cubicBezTo>
                <a:cubicBezTo>
                  <a:pt x="2186" y="138"/>
                  <a:pt x="2161" y="135"/>
                  <a:pt x="2138" y="143"/>
                </a:cubicBezTo>
                <a:cubicBezTo>
                  <a:pt x="2131" y="146"/>
                  <a:pt x="2128" y="158"/>
                  <a:pt x="2131" y="165"/>
                </a:cubicBezTo>
                <a:cubicBezTo>
                  <a:pt x="2134" y="172"/>
                  <a:pt x="2145" y="170"/>
                  <a:pt x="2152" y="172"/>
                </a:cubicBezTo>
                <a:cubicBezTo>
                  <a:pt x="2181" y="170"/>
                  <a:pt x="2214" y="180"/>
                  <a:pt x="2239" y="165"/>
                </a:cubicBezTo>
                <a:cubicBezTo>
                  <a:pt x="2288" y="134"/>
                  <a:pt x="2194" y="109"/>
                  <a:pt x="2188" y="107"/>
                </a:cubicBezTo>
                <a:cubicBezTo>
                  <a:pt x="2164" y="110"/>
                  <a:pt x="2137" y="103"/>
                  <a:pt x="2116" y="115"/>
                </a:cubicBezTo>
                <a:cubicBezTo>
                  <a:pt x="2108" y="120"/>
                  <a:pt x="2118" y="136"/>
                  <a:pt x="2124" y="143"/>
                </a:cubicBezTo>
                <a:cubicBezTo>
                  <a:pt x="2131" y="151"/>
                  <a:pt x="2143" y="153"/>
                  <a:pt x="2152" y="158"/>
                </a:cubicBezTo>
                <a:cubicBezTo>
                  <a:pt x="2179" y="156"/>
                  <a:pt x="2205" y="151"/>
                  <a:pt x="2232" y="151"/>
                </a:cubicBezTo>
                <a:cubicBezTo>
                  <a:pt x="2240" y="151"/>
                  <a:pt x="2212" y="151"/>
                  <a:pt x="2210" y="158"/>
                </a:cubicBezTo>
                <a:cubicBezTo>
                  <a:pt x="2203" y="187"/>
                  <a:pt x="2217" y="244"/>
                  <a:pt x="2239" y="266"/>
                </a:cubicBezTo>
                <a:cubicBezTo>
                  <a:pt x="2247" y="290"/>
                  <a:pt x="2260" y="302"/>
                  <a:pt x="2275" y="323"/>
                </a:cubicBezTo>
                <a:cubicBezTo>
                  <a:pt x="2291" y="374"/>
                  <a:pt x="2278" y="356"/>
                  <a:pt x="2304" y="381"/>
                </a:cubicBezTo>
                <a:cubicBezTo>
                  <a:pt x="2312" y="414"/>
                  <a:pt x="2321" y="443"/>
                  <a:pt x="2347" y="467"/>
                </a:cubicBezTo>
                <a:cubicBezTo>
                  <a:pt x="2356" y="496"/>
                  <a:pt x="2366" y="522"/>
                  <a:pt x="2383" y="547"/>
                </a:cubicBezTo>
                <a:cubicBezTo>
                  <a:pt x="2399" y="594"/>
                  <a:pt x="2430" y="670"/>
                  <a:pt x="2462" y="712"/>
                </a:cubicBezTo>
                <a:cubicBezTo>
                  <a:pt x="2469" y="740"/>
                  <a:pt x="2470" y="757"/>
                  <a:pt x="2491" y="777"/>
                </a:cubicBezTo>
                <a:cubicBezTo>
                  <a:pt x="2514" y="823"/>
                  <a:pt x="2545" y="872"/>
                  <a:pt x="2563" y="921"/>
                </a:cubicBezTo>
                <a:cubicBezTo>
                  <a:pt x="2575" y="955"/>
                  <a:pt x="2581" y="988"/>
                  <a:pt x="2606" y="1015"/>
                </a:cubicBezTo>
                <a:cubicBezTo>
                  <a:pt x="2608" y="1022"/>
                  <a:pt x="2606" y="1036"/>
                  <a:pt x="2613" y="1036"/>
                </a:cubicBezTo>
                <a:cubicBezTo>
                  <a:pt x="2622" y="1036"/>
                  <a:pt x="2631" y="1023"/>
                  <a:pt x="2628" y="1015"/>
                </a:cubicBezTo>
                <a:cubicBezTo>
                  <a:pt x="2624" y="1003"/>
                  <a:pt x="2607" y="1002"/>
                  <a:pt x="2599" y="993"/>
                </a:cubicBezTo>
                <a:cubicBezTo>
                  <a:pt x="2587" y="980"/>
                  <a:pt x="2570" y="950"/>
                  <a:pt x="2570" y="950"/>
                </a:cubicBezTo>
                <a:cubicBezTo>
                  <a:pt x="2553" y="986"/>
                  <a:pt x="2547" y="1019"/>
                  <a:pt x="2577" y="1051"/>
                </a:cubicBezTo>
                <a:cubicBezTo>
                  <a:pt x="2601" y="1048"/>
                  <a:pt x="2630" y="1058"/>
                  <a:pt x="2649" y="1043"/>
                </a:cubicBezTo>
                <a:cubicBezTo>
                  <a:pt x="2698" y="1003"/>
                  <a:pt x="2645" y="972"/>
                  <a:pt x="2620" y="964"/>
                </a:cubicBezTo>
                <a:cubicBezTo>
                  <a:pt x="2591" y="966"/>
                  <a:pt x="2562" y="964"/>
                  <a:pt x="2534" y="971"/>
                </a:cubicBezTo>
                <a:cubicBezTo>
                  <a:pt x="2524" y="974"/>
                  <a:pt x="2553" y="979"/>
                  <a:pt x="2563" y="979"/>
                </a:cubicBezTo>
                <a:cubicBezTo>
                  <a:pt x="2582" y="979"/>
                  <a:pt x="2601" y="974"/>
                  <a:pt x="2620" y="971"/>
                </a:cubicBezTo>
                <a:cubicBezTo>
                  <a:pt x="2608" y="965"/>
                  <a:pt x="2570" y="939"/>
                  <a:pt x="2556" y="964"/>
                </a:cubicBezTo>
                <a:cubicBezTo>
                  <a:pt x="2549" y="977"/>
                  <a:pt x="2561" y="993"/>
                  <a:pt x="2563" y="1007"/>
                </a:cubicBezTo>
                <a:cubicBezTo>
                  <a:pt x="2580" y="1005"/>
                  <a:pt x="2597" y="1005"/>
                  <a:pt x="2613" y="1000"/>
                </a:cubicBezTo>
                <a:cubicBezTo>
                  <a:pt x="2631" y="994"/>
                  <a:pt x="2640" y="957"/>
                  <a:pt x="2649" y="943"/>
                </a:cubicBezTo>
                <a:cubicBezTo>
                  <a:pt x="2601" y="909"/>
                  <a:pt x="2622" y="959"/>
                  <a:pt x="2628" y="986"/>
                </a:cubicBezTo>
                <a:cubicBezTo>
                  <a:pt x="2661" y="935"/>
                  <a:pt x="2627" y="950"/>
                  <a:pt x="2700" y="928"/>
                </a:cubicBezTo>
                <a:cubicBezTo>
                  <a:pt x="2714" y="841"/>
                  <a:pt x="2763" y="754"/>
                  <a:pt x="2815" y="683"/>
                </a:cubicBezTo>
                <a:cubicBezTo>
                  <a:pt x="2830" y="663"/>
                  <a:pt x="2847" y="634"/>
                  <a:pt x="2865" y="619"/>
                </a:cubicBezTo>
                <a:cubicBezTo>
                  <a:pt x="2873" y="612"/>
                  <a:pt x="2885" y="610"/>
                  <a:pt x="2894" y="604"/>
                </a:cubicBezTo>
                <a:cubicBezTo>
                  <a:pt x="2902" y="598"/>
                  <a:pt x="2909" y="590"/>
                  <a:pt x="2916" y="583"/>
                </a:cubicBezTo>
                <a:cubicBezTo>
                  <a:pt x="2918" y="571"/>
                  <a:pt x="2918" y="558"/>
                  <a:pt x="2923" y="547"/>
                </a:cubicBezTo>
                <a:cubicBezTo>
                  <a:pt x="2926" y="541"/>
                  <a:pt x="2934" y="538"/>
                  <a:pt x="2937" y="532"/>
                </a:cubicBezTo>
                <a:cubicBezTo>
                  <a:pt x="2956" y="492"/>
                  <a:pt x="2961" y="447"/>
                  <a:pt x="2988" y="410"/>
                </a:cubicBezTo>
                <a:cubicBezTo>
                  <a:pt x="3001" y="354"/>
                  <a:pt x="2998" y="295"/>
                  <a:pt x="3024" y="244"/>
                </a:cubicBezTo>
                <a:cubicBezTo>
                  <a:pt x="3007" y="228"/>
                  <a:pt x="3006" y="218"/>
                  <a:pt x="2980" y="244"/>
                </a:cubicBezTo>
                <a:cubicBezTo>
                  <a:pt x="2968" y="256"/>
                  <a:pt x="2952" y="287"/>
                  <a:pt x="2952" y="287"/>
                </a:cubicBezTo>
                <a:cubicBezTo>
                  <a:pt x="2983" y="320"/>
                  <a:pt x="3001" y="281"/>
                  <a:pt x="3024" y="259"/>
                </a:cubicBezTo>
                <a:cubicBezTo>
                  <a:pt x="3042" y="203"/>
                  <a:pt x="3004" y="226"/>
                  <a:pt x="2966" y="237"/>
                </a:cubicBezTo>
                <a:cubicBezTo>
                  <a:pt x="2968" y="249"/>
                  <a:pt x="2961" y="269"/>
                  <a:pt x="2973" y="273"/>
                </a:cubicBezTo>
                <a:cubicBezTo>
                  <a:pt x="3001" y="281"/>
                  <a:pt x="3042" y="257"/>
                  <a:pt x="3067" y="244"/>
                </a:cubicBezTo>
                <a:cubicBezTo>
                  <a:pt x="3083" y="194"/>
                  <a:pt x="3095" y="206"/>
                  <a:pt x="3060" y="194"/>
                </a:cubicBezTo>
                <a:cubicBezTo>
                  <a:pt x="2985" y="200"/>
                  <a:pt x="2939" y="182"/>
                  <a:pt x="2973" y="251"/>
                </a:cubicBezTo>
                <a:cubicBezTo>
                  <a:pt x="3045" y="238"/>
                  <a:pt x="3055" y="252"/>
                  <a:pt x="3074" y="194"/>
                </a:cubicBezTo>
                <a:cubicBezTo>
                  <a:pt x="3056" y="175"/>
                  <a:pt x="3047" y="156"/>
                  <a:pt x="3009" y="187"/>
                </a:cubicBezTo>
                <a:cubicBezTo>
                  <a:pt x="3002" y="193"/>
                  <a:pt x="3012" y="206"/>
                  <a:pt x="3016" y="215"/>
                </a:cubicBezTo>
                <a:cubicBezTo>
                  <a:pt x="3037" y="265"/>
                  <a:pt x="3063" y="322"/>
                  <a:pt x="3103" y="359"/>
                </a:cubicBezTo>
                <a:cubicBezTo>
                  <a:pt x="3114" y="395"/>
                  <a:pt x="3131" y="400"/>
                  <a:pt x="3096" y="424"/>
                </a:cubicBezTo>
                <a:cubicBezTo>
                  <a:pt x="3102" y="484"/>
                  <a:pt x="3118" y="538"/>
                  <a:pt x="3132" y="597"/>
                </a:cubicBezTo>
                <a:cubicBezTo>
                  <a:pt x="3147" y="660"/>
                  <a:pt x="3152" y="736"/>
                  <a:pt x="3189" y="791"/>
                </a:cubicBezTo>
                <a:cubicBezTo>
                  <a:pt x="3192" y="841"/>
                  <a:pt x="3191" y="894"/>
                  <a:pt x="3204" y="943"/>
                </a:cubicBezTo>
                <a:cubicBezTo>
                  <a:pt x="3208" y="958"/>
                  <a:pt x="3213" y="972"/>
                  <a:pt x="3218" y="986"/>
                </a:cubicBezTo>
                <a:cubicBezTo>
                  <a:pt x="3220" y="993"/>
                  <a:pt x="3225" y="1007"/>
                  <a:pt x="3225" y="1007"/>
                </a:cubicBezTo>
                <a:cubicBezTo>
                  <a:pt x="3191" y="1020"/>
                  <a:pt x="3187" y="1032"/>
                  <a:pt x="3168" y="1065"/>
                </a:cubicBezTo>
                <a:cubicBezTo>
                  <a:pt x="3162" y="1086"/>
                  <a:pt x="3143" y="1138"/>
                  <a:pt x="3175" y="1151"/>
                </a:cubicBezTo>
                <a:cubicBezTo>
                  <a:pt x="3198" y="1161"/>
                  <a:pt x="3223" y="1137"/>
                  <a:pt x="3247" y="1130"/>
                </a:cubicBezTo>
                <a:cubicBezTo>
                  <a:pt x="3266" y="1091"/>
                  <a:pt x="3328" y="1027"/>
                  <a:pt x="3247" y="1000"/>
                </a:cubicBezTo>
                <a:cubicBezTo>
                  <a:pt x="3169" y="1008"/>
                  <a:pt x="3157" y="991"/>
                  <a:pt x="3175" y="1065"/>
                </a:cubicBezTo>
                <a:cubicBezTo>
                  <a:pt x="3209" y="1060"/>
                  <a:pt x="3244" y="1062"/>
                  <a:pt x="3276" y="1051"/>
                </a:cubicBezTo>
                <a:cubicBezTo>
                  <a:pt x="3283" y="1049"/>
                  <a:pt x="3290" y="1031"/>
                  <a:pt x="3283" y="1029"/>
                </a:cubicBezTo>
                <a:cubicBezTo>
                  <a:pt x="3264" y="1024"/>
                  <a:pt x="3244" y="1034"/>
                  <a:pt x="3225" y="1036"/>
                </a:cubicBezTo>
                <a:cubicBezTo>
                  <a:pt x="3221" y="1050"/>
                  <a:pt x="3207" y="1082"/>
                  <a:pt x="3225" y="1094"/>
                </a:cubicBezTo>
                <a:cubicBezTo>
                  <a:pt x="3235" y="1101"/>
                  <a:pt x="3249" y="1089"/>
                  <a:pt x="3261" y="1087"/>
                </a:cubicBezTo>
                <a:cubicBezTo>
                  <a:pt x="3297" y="1051"/>
                  <a:pt x="3292" y="971"/>
                  <a:pt x="3304" y="921"/>
                </a:cubicBezTo>
                <a:cubicBezTo>
                  <a:pt x="3314" y="876"/>
                  <a:pt x="3333" y="841"/>
                  <a:pt x="3348" y="799"/>
                </a:cubicBezTo>
                <a:cubicBezTo>
                  <a:pt x="3364" y="753"/>
                  <a:pt x="3370" y="702"/>
                  <a:pt x="3384" y="655"/>
                </a:cubicBezTo>
                <a:cubicBezTo>
                  <a:pt x="3392" y="579"/>
                  <a:pt x="3404" y="504"/>
                  <a:pt x="3427" y="431"/>
                </a:cubicBezTo>
                <a:cubicBezTo>
                  <a:pt x="3433" y="376"/>
                  <a:pt x="3438" y="329"/>
                  <a:pt x="3463" y="280"/>
                </a:cubicBezTo>
                <a:cubicBezTo>
                  <a:pt x="3469" y="256"/>
                  <a:pt x="3471" y="232"/>
                  <a:pt x="3477" y="208"/>
                </a:cubicBezTo>
                <a:cubicBezTo>
                  <a:pt x="3481" y="193"/>
                  <a:pt x="3492" y="165"/>
                  <a:pt x="3492" y="165"/>
                </a:cubicBezTo>
                <a:cubicBezTo>
                  <a:pt x="3470" y="15"/>
                  <a:pt x="3488" y="56"/>
                  <a:pt x="3448" y="115"/>
                </a:cubicBezTo>
                <a:cubicBezTo>
                  <a:pt x="3451" y="132"/>
                  <a:pt x="3441" y="158"/>
                  <a:pt x="3456" y="165"/>
                </a:cubicBezTo>
                <a:cubicBezTo>
                  <a:pt x="3505" y="189"/>
                  <a:pt x="3543" y="151"/>
                  <a:pt x="3578" y="129"/>
                </a:cubicBezTo>
                <a:cubicBezTo>
                  <a:pt x="3580" y="122"/>
                  <a:pt x="3588" y="114"/>
                  <a:pt x="3585" y="107"/>
                </a:cubicBezTo>
                <a:cubicBezTo>
                  <a:pt x="3582" y="100"/>
                  <a:pt x="3571" y="100"/>
                  <a:pt x="3564" y="100"/>
                </a:cubicBezTo>
                <a:cubicBezTo>
                  <a:pt x="3523" y="100"/>
                  <a:pt x="3482" y="105"/>
                  <a:pt x="3441" y="107"/>
                </a:cubicBezTo>
                <a:cubicBezTo>
                  <a:pt x="3470" y="136"/>
                  <a:pt x="3605" y="131"/>
                  <a:pt x="3520" y="107"/>
                </a:cubicBezTo>
                <a:cubicBezTo>
                  <a:pt x="3499" y="110"/>
                  <a:pt x="3470" y="99"/>
                  <a:pt x="3456" y="115"/>
                </a:cubicBezTo>
                <a:cubicBezTo>
                  <a:pt x="3443" y="129"/>
                  <a:pt x="3454" y="155"/>
                  <a:pt x="3463" y="172"/>
                </a:cubicBezTo>
                <a:cubicBezTo>
                  <a:pt x="3467" y="178"/>
                  <a:pt x="3477" y="167"/>
                  <a:pt x="3484" y="165"/>
                </a:cubicBezTo>
                <a:cubicBezTo>
                  <a:pt x="3482" y="158"/>
                  <a:pt x="3473" y="137"/>
                  <a:pt x="3477" y="143"/>
                </a:cubicBezTo>
                <a:cubicBezTo>
                  <a:pt x="3486" y="157"/>
                  <a:pt x="3492" y="172"/>
                  <a:pt x="3499" y="187"/>
                </a:cubicBezTo>
                <a:cubicBezTo>
                  <a:pt x="3502" y="194"/>
                  <a:pt x="3502" y="202"/>
                  <a:pt x="3506" y="208"/>
                </a:cubicBezTo>
                <a:cubicBezTo>
                  <a:pt x="3523" y="238"/>
                  <a:pt x="3546" y="257"/>
                  <a:pt x="3571" y="280"/>
                </a:cubicBezTo>
                <a:cubicBezTo>
                  <a:pt x="3573" y="290"/>
                  <a:pt x="3573" y="300"/>
                  <a:pt x="3578" y="309"/>
                </a:cubicBezTo>
                <a:cubicBezTo>
                  <a:pt x="3590" y="330"/>
                  <a:pt x="3621" y="367"/>
                  <a:pt x="3621" y="367"/>
                </a:cubicBezTo>
                <a:cubicBezTo>
                  <a:pt x="3623" y="374"/>
                  <a:pt x="3625" y="381"/>
                  <a:pt x="3628" y="388"/>
                </a:cubicBezTo>
                <a:cubicBezTo>
                  <a:pt x="3632" y="396"/>
                  <a:pt x="3639" y="402"/>
                  <a:pt x="3643" y="410"/>
                </a:cubicBezTo>
                <a:cubicBezTo>
                  <a:pt x="3660" y="449"/>
                  <a:pt x="3669" y="492"/>
                  <a:pt x="3686" y="532"/>
                </a:cubicBezTo>
                <a:cubicBezTo>
                  <a:pt x="3694" y="573"/>
                  <a:pt x="3712" y="606"/>
                  <a:pt x="3736" y="640"/>
                </a:cubicBezTo>
                <a:cubicBezTo>
                  <a:pt x="3747" y="678"/>
                  <a:pt x="3764" y="722"/>
                  <a:pt x="3787" y="755"/>
                </a:cubicBezTo>
                <a:cubicBezTo>
                  <a:pt x="3802" y="801"/>
                  <a:pt x="3803" y="851"/>
                  <a:pt x="3830" y="892"/>
                </a:cubicBezTo>
                <a:cubicBezTo>
                  <a:pt x="3837" y="920"/>
                  <a:pt x="3838" y="937"/>
                  <a:pt x="3859" y="957"/>
                </a:cubicBezTo>
                <a:cubicBezTo>
                  <a:pt x="3845" y="962"/>
                  <a:pt x="3822" y="957"/>
                  <a:pt x="3816" y="971"/>
                </a:cubicBezTo>
                <a:cubicBezTo>
                  <a:pt x="3807" y="993"/>
                  <a:pt x="3841" y="1059"/>
                  <a:pt x="3823" y="1043"/>
                </a:cubicBezTo>
                <a:cubicBezTo>
                  <a:pt x="3803" y="1025"/>
                  <a:pt x="3813" y="990"/>
                  <a:pt x="3808" y="964"/>
                </a:cubicBezTo>
                <a:cubicBezTo>
                  <a:pt x="3799" y="966"/>
                  <a:pt x="3786" y="964"/>
                  <a:pt x="3780" y="971"/>
                </a:cubicBezTo>
                <a:cubicBezTo>
                  <a:pt x="3760" y="994"/>
                  <a:pt x="3764" y="1074"/>
                  <a:pt x="3794" y="1087"/>
                </a:cubicBezTo>
                <a:cubicBezTo>
                  <a:pt x="3805" y="1092"/>
                  <a:pt x="3818" y="1092"/>
                  <a:pt x="3830" y="1094"/>
                </a:cubicBezTo>
                <a:cubicBezTo>
                  <a:pt x="3874" y="1083"/>
                  <a:pt x="3899" y="1086"/>
                  <a:pt x="3924" y="1051"/>
                </a:cubicBezTo>
                <a:cubicBezTo>
                  <a:pt x="3921" y="1034"/>
                  <a:pt x="3931" y="1009"/>
                  <a:pt x="3916" y="1000"/>
                </a:cubicBezTo>
                <a:cubicBezTo>
                  <a:pt x="3889" y="983"/>
                  <a:pt x="3847" y="1010"/>
                  <a:pt x="3823" y="1022"/>
                </a:cubicBezTo>
                <a:cubicBezTo>
                  <a:pt x="3806" y="1074"/>
                  <a:pt x="3853" y="1045"/>
                  <a:pt x="3880" y="1036"/>
                </a:cubicBezTo>
                <a:cubicBezTo>
                  <a:pt x="3912" y="1006"/>
                  <a:pt x="3909" y="1000"/>
                  <a:pt x="3880" y="971"/>
                </a:cubicBezTo>
                <a:cubicBezTo>
                  <a:pt x="3829" y="985"/>
                  <a:pt x="3842" y="997"/>
                  <a:pt x="3816" y="1036"/>
                </a:cubicBezTo>
                <a:cubicBezTo>
                  <a:pt x="3879" y="1057"/>
                  <a:pt x="3857" y="1010"/>
                  <a:pt x="3852" y="964"/>
                </a:cubicBezTo>
                <a:cubicBezTo>
                  <a:pt x="3759" y="970"/>
                  <a:pt x="3712" y="943"/>
                  <a:pt x="3729" y="1029"/>
                </a:cubicBezTo>
                <a:cubicBezTo>
                  <a:pt x="3736" y="1027"/>
                  <a:pt x="3747" y="1029"/>
                  <a:pt x="3751" y="1022"/>
                </a:cubicBezTo>
                <a:cubicBezTo>
                  <a:pt x="3758" y="1009"/>
                  <a:pt x="3755" y="993"/>
                  <a:pt x="3758" y="979"/>
                </a:cubicBezTo>
                <a:cubicBezTo>
                  <a:pt x="3772" y="913"/>
                  <a:pt x="3762" y="934"/>
                  <a:pt x="3794" y="892"/>
                </a:cubicBezTo>
                <a:cubicBezTo>
                  <a:pt x="3764" y="847"/>
                  <a:pt x="3786" y="893"/>
                  <a:pt x="3808" y="813"/>
                </a:cubicBezTo>
                <a:cubicBezTo>
                  <a:pt x="3826" y="747"/>
                  <a:pt x="3846" y="678"/>
                  <a:pt x="3859" y="611"/>
                </a:cubicBezTo>
                <a:cubicBezTo>
                  <a:pt x="3862" y="562"/>
                  <a:pt x="3859" y="462"/>
                  <a:pt x="3888" y="410"/>
                </a:cubicBezTo>
                <a:cubicBezTo>
                  <a:pt x="3899" y="390"/>
                  <a:pt x="3914" y="372"/>
                  <a:pt x="3924" y="352"/>
                </a:cubicBezTo>
                <a:cubicBezTo>
                  <a:pt x="3937" y="324"/>
                  <a:pt x="3943" y="298"/>
                  <a:pt x="3960" y="273"/>
                </a:cubicBezTo>
                <a:cubicBezTo>
                  <a:pt x="3962" y="247"/>
                  <a:pt x="3962" y="220"/>
                  <a:pt x="3967" y="194"/>
                </a:cubicBezTo>
                <a:cubicBezTo>
                  <a:pt x="3971" y="176"/>
                  <a:pt x="3983" y="161"/>
                  <a:pt x="3988" y="143"/>
                </a:cubicBezTo>
                <a:cubicBezTo>
                  <a:pt x="3990" y="136"/>
                  <a:pt x="4003" y="125"/>
                  <a:pt x="3996" y="122"/>
                </a:cubicBezTo>
                <a:cubicBezTo>
                  <a:pt x="3988" y="118"/>
                  <a:pt x="3981" y="131"/>
                  <a:pt x="3974" y="136"/>
                </a:cubicBezTo>
                <a:cubicBezTo>
                  <a:pt x="3997" y="161"/>
                  <a:pt x="4002" y="146"/>
                  <a:pt x="4032" y="136"/>
                </a:cubicBezTo>
                <a:cubicBezTo>
                  <a:pt x="4054" y="102"/>
                  <a:pt x="4046" y="97"/>
                  <a:pt x="4010" y="86"/>
                </a:cubicBezTo>
                <a:cubicBezTo>
                  <a:pt x="3996" y="88"/>
                  <a:pt x="3982" y="93"/>
                  <a:pt x="3967" y="93"/>
                </a:cubicBezTo>
                <a:cubicBezTo>
                  <a:pt x="3957" y="93"/>
                  <a:pt x="3991" y="94"/>
                  <a:pt x="3996" y="86"/>
                </a:cubicBezTo>
                <a:cubicBezTo>
                  <a:pt x="4000" y="80"/>
                  <a:pt x="3986" y="76"/>
                  <a:pt x="3981" y="71"/>
                </a:cubicBezTo>
                <a:cubicBezTo>
                  <a:pt x="3964" y="74"/>
                  <a:pt x="3946" y="71"/>
                  <a:pt x="3931" y="79"/>
                </a:cubicBezTo>
                <a:cubicBezTo>
                  <a:pt x="3916" y="87"/>
                  <a:pt x="3928" y="141"/>
                  <a:pt x="3938" y="158"/>
                </a:cubicBezTo>
                <a:cubicBezTo>
                  <a:pt x="3946" y="173"/>
                  <a:pt x="3971" y="168"/>
                  <a:pt x="3988" y="172"/>
                </a:cubicBezTo>
                <a:cubicBezTo>
                  <a:pt x="4010" y="170"/>
                  <a:pt x="4035" y="178"/>
                  <a:pt x="4053" y="165"/>
                </a:cubicBezTo>
                <a:cubicBezTo>
                  <a:pt x="4063" y="158"/>
                  <a:pt x="4057" y="134"/>
                  <a:pt x="4046" y="129"/>
                </a:cubicBezTo>
                <a:cubicBezTo>
                  <a:pt x="4026" y="121"/>
                  <a:pt x="4003" y="134"/>
                  <a:pt x="3981" y="136"/>
                </a:cubicBezTo>
                <a:cubicBezTo>
                  <a:pt x="3986" y="141"/>
                  <a:pt x="3989" y="153"/>
                  <a:pt x="3996" y="151"/>
                </a:cubicBezTo>
                <a:cubicBezTo>
                  <a:pt x="4003" y="149"/>
                  <a:pt x="3998" y="124"/>
                  <a:pt x="4003" y="129"/>
                </a:cubicBezTo>
                <a:cubicBezTo>
                  <a:pt x="4012" y="138"/>
                  <a:pt x="4006" y="154"/>
                  <a:pt x="4010" y="165"/>
                </a:cubicBezTo>
                <a:cubicBezTo>
                  <a:pt x="4016" y="180"/>
                  <a:pt x="4025" y="193"/>
                  <a:pt x="4032" y="208"/>
                </a:cubicBezTo>
                <a:cubicBezTo>
                  <a:pt x="4043" y="234"/>
                  <a:pt x="4075" y="280"/>
                  <a:pt x="4075" y="280"/>
                </a:cubicBezTo>
                <a:cubicBezTo>
                  <a:pt x="4085" y="311"/>
                  <a:pt x="4104" y="337"/>
                  <a:pt x="4118" y="367"/>
                </a:cubicBezTo>
                <a:cubicBezTo>
                  <a:pt x="4144" y="424"/>
                  <a:pt x="4157" y="485"/>
                  <a:pt x="4190" y="539"/>
                </a:cubicBezTo>
                <a:cubicBezTo>
                  <a:pt x="4206" y="604"/>
                  <a:pt x="4221" y="668"/>
                  <a:pt x="4233" y="734"/>
                </a:cubicBezTo>
                <a:cubicBezTo>
                  <a:pt x="4236" y="748"/>
                  <a:pt x="4236" y="763"/>
                  <a:pt x="4240" y="777"/>
                </a:cubicBezTo>
                <a:cubicBezTo>
                  <a:pt x="4244" y="792"/>
                  <a:pt x="4255" y="820"/>
                  <a:pt x="4255" y="820"/>
                </a:cubicBezTo>
                <a:cubicBezTo>
                  <a:pt x="4261" y="855"/>
                  <a:pt x="4266" y="893"/>
                  <a:pt x="4276" y="928"/>
                </a:cubicBezTo>
                <a:cubicBezTo>
                  <a:pt x="4280" y="943"/>
                  <a:pt x="4286" y="957"/>
                  <a:pt x="4291" y="971"/>
                </a:cubicBezTo>
                <a:cubicBezTo>
                  <a:pt x="4302" y="1003"/>
                  <a:pt x="4301" y="1008"/>
                  <a:pt x="4291" y="950"/>
                </a:cubicBezTo>
                <a:cubicBezTo>
                  <a:pt x="4268" y="971"/>
                  <a:pt x="4270" y="967"/>
                  <a:pt x="4305" y="950"/>
                </a:cubicBezTo>
                <a:cubicBezTo>
                  <a:pt x="4305" y="949"/>
                  <a:pt x="4328" y="901"/>
                  <a:pt x="4291" y="914"/>
                </a:cubicBezTo>
                <a:cubicBezTo>
                  <a:pt x="4280" y="918"/>
                  <a:pt x="4276" y="933"/>
                  <a:pt x="4269" y="943"/>
                </a:cubicBezTo>
                <a:cubicBezTo>
                  <a:pt x="4271" y="952"/>
                  <a:pt x="4268" y="966"/>
                  <a:pt x="4276" y="971"/>
                </a:cubicBezTo>
                <a:cubicBezTo>
                  <a:pt x="4304" y="987"/>
                  <a:pt x="4308" y="955"/>
                  <a:pt x="4312" y="943"/>
                </a:cubicBezTo>
                <a:cubicBezTo>
                  <a:pt x="4295" y="890"/>
                  <a:pt x="4249" y="911"/>
                  <a:pt x="4219" y="943"/>
                </a:cubicBezTo>
                <a:cubicBezTo>
                  <a:pt x="4230" y="1018"/>
                  <a:pt x="4225" y="991"/>
                  <a:pt x="4291" y="1007"/>
                </a:cubicBezTo>
                <a:cubicBezTo>
                  <a:pt x="4359" y="999"/>
                  <a:pt x="4360" y="1007"/>
                  <a:pt x="4370" y="943"/>
                </a:cubicBezTo>
                <a:cubicBezTo>
                  <a:pt x="4336" y="899"/>
                  <a:pt x="4271" y="871"/>
                  <a:pt x="4248" y="943"/>
                </a:cubicBezTo>
                <a:cubicBezTo>
                  <a:pt x="4250" y="964"/>
                  <a:pt x="4242" y="990"/>
                  <a:pt x="4255" y="1007"/>
                </a:cubicBezTo>
                <a:cubicBezTo>
                  <a:pt x="4264" y="1019"/>
                  <a:pt x="4304" y="972"/>
                  <a:pt x="4305" y="971"/>
                </a:cubicBezTo>
                <a:cubicBezTo>
                  <a:pt x="4317" y="936"/>
                  <a:pt x="4299" y="910"/>
                  <a:pt x="4284" y="878"/>
                </a:cubicBezTo>
                <a:cubicBezTo>
                  <a:pt x="4270" y="789"/>
                  <a:pt x="4270" y="719"/>
                  <a:pt x="4291" y="633"/>
                </a:cubicBezTo>
                <a:cubicBezTo>
                  <a:pt x="4300" y="550"/>
                  <a:pt x="4307" y="436"/>
                  <a:pt x="4356" y="367"/>
                </a:cubicBezTo>
                <a:cubicBezTo>
                  <a:pt x="4364" y="336"/>
                  <a:pt x="4374" y="328"/>
                  <a:pt x="4392" y="302"/>
                </a:cubicBezTo>
                <a:cubicBezTo>
                  <a:pt x="4405" y="262"/>
                  <a:pt x="4422" y="226"/>
                  <a:pt x="4435" y="187"/>
                </a:cubicBezTo>
                <a:cubicBezTo>
                  <a:pt x="4430" y="156"/>
                  <a:pt x="4436" y="121"/>
                  <a:pt x="4420" y="93"/>
                </a:cubicBezTo>
                <a:cubicBezTo>
                  <a:pt x="4413" y="80"/>
                  <a:pt x="4406" y="136"/>
                  <a:pt x="4406" y="136"/>
                </a:cubicBezTo>
                <a:cubicBezTo>
                  <a:pt x="4419" y="177"/>
                  <a:pt x="4409" y="149"/>
                  <a:pt x="4449" y="136"/>
                </a:cubicBezTo>
                <a:cubicBezTo>
                  <a:pt x="4492" y="76"/>
                  <a:pt x="4464" y="66"/>
                  <a:pt x="4406" y="43"/>
                </a:cubicBezTo>
                <a:cubicBezTo>
                  <a:pt x="4384" y="45"/>
                  <a:pt x="4361" y="42"/>
                  <a:pt x="4341" y="50"/>
                </a:cubicBezTo>
                <a:cubicBezTo>
                  <a:pt x="4335" y="53"/>
                  <a:pt x="4349" y="63"/>
                  <a:pt x="4356" y="64"/>
                </a:cubicBezTo>
                <a:cubicBezTo>
                  <a:pt x="4373" y="66"/>
                  <a:pt x="4389" y="59"/>
                  <a:pt x="4406" y="57"/>
                </a:cubicBezTo>
                <a:cubicBezTo>
                  <a:pt x="4406" y="57"/>
                  <a:pt x="4396" y="76"/>
                  <a:pt x="4392" y="86"/>
                </a:cubicBezTo>
                <a:cubicBezTo>
                  <a:pt x="4385" y="104"/>
                  <a:pt x="4381" y="133"/>
                  <a:pt x="4377" y="151"/>
                </a:cubicBezTo>
                <a:cubicBezTo>
                  <a:pt x="4405" y="169"/>
                  <a:pt x="4419" y="168"/>
                  <a:pt x="4442" y="143"/>
                </a:cubicBezTo>
                <a:cubicBezTo>
                  <a:pt x="4439" y="116"/>
                  <a:pt x="4450" y="17"/>
                  <a:pt x="4370" y="86"/>
                </a:cubicBezTo>
                <a:cubicBezTo>
                  <a:pt x="4359" y="95"/>
                  <a:pt x="4371" y="116"/>
                  <a:pt x="4377" y="129"/>
                </a:cubicBezTo>
                <a:cubicBezTo>
                  <a:pt x="4395" y="172"/>
                  <a:pt x="4416" y="181"/>
                  <a:pt x="4456" y="194"/>
                </a:cubicBezTo>
                <a:cubicBezTo>
                  <a:pt x="4481" y="189"/>
                  <a:pt x="4541" y="190"/>
                  <a:pt x="4471" y="136"/>
                </a:cubicBezTo>
                <a:cubicBezTo>
                  <a:pt x="4461" y="129"/>
                  <a:pt x="4447" y="141"/>
                  <a:pt x="4435" y="143"/>
                </a:cubicBezTo>
                <a:cubicBezTo>
                  <a:pt x="4446" y="189"/>
                  <a:pt x="4459" y="247"/>
                  <a:pt x="4500" y="273"/>
                </a:cubicBezTo>
                <a:cubicBezTo>
                  <a:pt x="4509" y="302"/>
                  <a:pt x="4529" y="318"/>
                  <a:pt x="4543" y="345"/>
                </a:cubicBezTo>
                <a:cubicBezTo>
                  <a:pt x="4553" y="404"/>
                  <a:pt x="4561" y="381"/>
                  <a:pt x="4572" y="424"/>
                </a:cubicBezTo>
                <a:cubicBezTo>
                  <a:pt x="4592" y="499"/>
                  <a:pt x="4615" y="582"/>
                  <a:pt x="4658" y="647"/>
                </a:cubicBezTo>
                <a:cubicBezTo>
                  <a:pt x="4671" y="689"/>
                  <a:pt x="4691" y="727"/>
                  <a:pt x="4701" y="770"/>
                </a:cubicBezTo>
                <a:cubicBezTo>
                  <a:pt x="4709" y="854"/>
                  <a:pt x="4739" y="979"/>
                  <a:pt x="4788" y="1051"/>
                </a:cubicBezTo>
                <a:cubicBezTo>
                  <a:pt x="4792" y="1047"/>
                  <a:pt x="4821" y="1025"/>
                  <a:pt x="4795" y="1015"/>
                </a:cubicBezTo>
                <a:cubicBezTo>
                  <a:pt x="4786" y="1011"/>
                  <a:pt x="4776" y="1020"/>
                  <a:pt x="4766" y="1022"/>
                </a:cubicBezTo>
                <a:cubicBezTo>
                  <a:pt x="4749" y="1057"/>
                  <a:pt x="4742" y="1064"/>
                  <a:pt x="4752" y="1101"/>
                </a:cubicBezTo>
                <a:cubicBezTo>
                  <a:pt x="4801" y="1085"/>
                  <a:pt x="4828" y="1072"/>
                  <a:pt x="4845" y="1022"/>
                </a:cubicBezTo>
                <a:cubicBezTo>
                  <a:pt x="4806" y="1009"/>
                  <a:pt x="4768" y="1017"/>
                  <a:pt x="4730" y="1029"/>
                </a:cubicBezTo>
                <a:cubicBezTo>
                  <a:pt x="4748" y="1085"/>
                  <a:pt x="4790" y="1042"/>
                  <a:pt x="4831" y="1029"/>
                </a:cubicBezTo>
                <a:cubicBezTo>
                  <a:pt x="4873" y="962"/>
                  <a:pt x="4785" y="1008"/>
                  <a:pt x="4766" y="1036"/>
                </a:cubicBezTo>
                <a:cubicBezTo>
                  <a:pt x="4753" y="1077"/>
                  <a:pt x="4772" y="1068"/>
                  <a:pt x="4802" y="1058"/>
                </a:cubicBezTo>
                <a:cubicBezTo>
                  <a:pt x="4835" y="1015"/>
                  <a:pt x="4826" y="1034"/>
                  <a:pt x="4795" y="1000"/>
                </a:cubicBezTo>
                <a:cubicBezTo>
                  <a:pt x="4800" y="885"/>
                  <a:pt x="4808" y="769"/>
                  <a:pt x="4824" y="655"/>
                </a:cubicBezTo>
                <a:cubicBezTo>
                  <a:pt x="4834" y="582"/>
                  <a:pt x="4823" y="599"/>
                  <a:pt x="4852" y="568"/>
                </a:cubicBezTo>
                <a:cubicBezTo>
                  <a:pt x="4863" y="539"/>
                  <a:pt x="4872" y="497"/>
                  <a:pt x="4896" y="475"/>
                </a:cubicBezTo>
                <a:cubicBezTo>
                  <a:pt x="4914" y="401"/>
                  <a:pt x="4901" y="435"/>
                  <a:pt x="4932" y="374"/>
                </a:cubicBezTo>
                <a:cubicBezTo>
                  <a:pt x="4940" y="322"/>
                  <a:pt x="4950" y="264"/>
                  <a:pt x="4968" y="215"/>
                </a:cubicBezTo>
                <a:cubicBezTo>
                  <a:pt x="4955" y="110"/>
                  <a:pt x="4970" y="154"/>
                  <a:pt x="4939" y="187"/>
                </a:cubicBezTo>
                <a:cubicBezTo>
                  <a:pt x="4957" y="260"/>
                  <a:pt x="5011" y="217"/>
                  <a:pt x="5040" y="179"/>
                </a:cubicBezTo>
                <a:cubicBezTo>
                  <a:pt x="5066" y="101"/>
                  <a:pt x="5005" y="131"/>
                  <a:pt x="4932" y="136"/>
                </a:cubicBezTo>
                <a:cubicBezTo>
                  <a:pt x="4911" y="193"/>
                  <a:pt x="4994" y="157"/>
                  <a:pt x="5025" y="151"/>
                </a:cubicBezTo>
                <a:cubicBezTo>
                  <a:pt x="5064" y="137"/>
                  <a:pt x="5060" y="125"/>
                  <a:pt x="5040" y="93"/>
                </a:cubicBezTo>
                <a:cubicBezTo>
                  <a:pt x="4948" y="102"/>
                  <a:pt x="4982" y="90"/>
                  <a:pt x="4946" y="143"/>
                </a:cubicBezTo>
                <a:cubicBezTo>
                  <a:pt x="4948" y="158"/>
                  <a:pt x="4939" y="181"/>
                  <a:pt x="4953" y="187"/>
                </a:cubicBezTo>
                <a:cubicBezTo>
                  <a:pt x="4982" y="199"/>
                  <a:pt x="5017" y="173"/>
                  <a:pt x="5040" y="158"/>
                </a:cubicBezTo>
                <a:cubicBezTo>
                  <a:pt x="5030" y="121"/>
                  <a:pt x="5032" y="91"/>
                  <a:pt x="4960" y="136"/>
                </a:cubicBezTo>
                <a:cubicBezTo>
                  <a:pt x="4951" y="142"/>
                  <a:pt x="4969" y="156"/>
                  <a:pt x="4975" y="165"/>
                </a:cubicBezTo>
                <a:cubicBezTo>
                  <a:pt x="4986" y="182"/>
                  <a:pt x="5011" y="215"/>
                  <a:pt x="5011" y="215"/>
                </a:cubicBezTo>
                <a:cubicBezTo>
                  <a:pt x="5028" y="267"/>
                  <a:pt x="5016" y="246"/>
                  <a:pt x="5040" y="280"/>
                </a:cubicBezTo>
                <a:cubicBezTo>
                  <a:pt x="5054" y="338"/>
                  <a:pt x="5036" y="280"/>
                  <a:pt x="5076" y="345"/>
                </a:cubicBezTo>
                <a:cubicBezTo>
                  <a:pt x="5080" y="352"/>
                  <a:pt x="5080" y="360"/>
                  <a:pt x="5083" y="367"/>
                </a:cubicBezTo>
                <a:cubicBezTo>
                  <a:pt x="5087" y="375"/>
                  <a:pt x="5092" y="381"/>
                  <a:pt x="5097" y="388"/>
                </a:cubicBezTo>
                <a:cubicBezTo>
                  <a:pt x="5099" y="400"/>
                  <a:pt x="5099" y="413"/>
                  <a:pt x="5104" y="424"/>
                </a:cubicBezTo>
                <a:cubicBezTo>
                  <a:pt x="5113" y="443"/>
                  <a:pt x="5140" y="475"/>
                  <a:pt x="5140" y="475"/>
                </a:cubicBezTo>
                <a:cubicBezTo>
                  <a:pt x="5153" y="522"/>
                  <a:pt x="5172" y="578"/>
                  <a:pt x="5198" y="619"/>
                </a:cubicBezTo>
                <a:cubicBezTo>
                  <a:pt x="5200" y="628"/>
                  <a:pt x="5201" y="638"/>
                  <a:pt x="5205" y="647"/>
                </a:cubicBezTo>
                <a:cubicBezTo>
                  <a:pt x="5209" y="655"/>
                  <a:pt x="5218" y="660"/>
                  <a:pt x="5220" y="669"/>
                </a:cubicBezTo>
                <a:cubicBezTo>
                  <a:pt x="5225" y="688"/>
                  <a:pt x="5223" y="708"/>
                  <a:pt x="5227" y="727"/>
                </a:cubicBezTo>
                <a:cubicBezTo>
                  <a:pt x="5244" y="802"/>
                  <a:pt x="5272" y="879"/>
                  <a:pt x="5313" y="943"/>
                </a:cubicBezTo>
                <a:cubicBezTo>
                  <a:pt x="5315" y="962"/>
                  <a:pt x="5316" y="981"/>
                  <a:pt x="5320" y="1000"/>
                </a:cubicBezTo>
                <a:cubicBezTo>
                  <a:pt x="5323" y="1015"/>
                  <a:pt x="5335" y="1043"/>
                  <a:pt x="5335" y="1043"/>
                </a:cubicBezTo>
                <a:cubicBezTo>
                  <a:pt x="5337" y="1062"/>
                  <a:pt x="5330" y="1086"/>
                  <a:pt x="5342" y="1101"/>
                </a:cubicBezTo>
                <a:cubicBezTo>
                  <a:pt x="5349" y="1109"/>
                  <a:pt x="5360" y="1088"/>
                  <a:pt x="5364" y="1079"/>
                </a:cubicBezTo>
                <a:cubicBezTo>
                  <a:pt x="5373" y="1059"/>
                  <a:pt x="5371" y="1036"/>
                  <a:pt x="5378" y="1015"/>
                </a:cubicBezTo>
                <a:cubicBezTo>
                  <a:pt x="5376" y="1008"/>
                  <a:pt x="5378" y="995"/>
                  <a:pt x="5371" y="993"/>
                </a:cubicBezTo>
                <a:cubicBezTo>
                  <a:pt x="5310" y="979"/>
                  <a:pt x="5315" y="1007"/>
                  <a:pt x="5284" y="1036"/>
                </a:cubicBezTo>
                <a:cubicBezTo>
                  <a:pt x="5325" y="1064"/>
                  <a:pt x="5336" y="1035"/>
                  <a:pt x="5378" y="1022"/>
                </a:cubicBezTo>
                <a:cubicBezTo>
                  <a:pt x="5400" y="1007"/>
                  <a:pt x="5447" y="995"/>
                  <a:pt x="5400" y="979"/>
                </a:cubicBezTo>
                <a:cubicBezTo>
                  <a:pt x="5373" y="983"/>
                  <a:pt x="5309" y="979"/>
                  <a:pt x="5349" y="1022"/>
                </a:cubicBezTo>
                <a:cubicBezTo>
                  <a:pt x="5412" y="1014"/>
                  <a:pt x="5400" y="1019"/>
                  <a:pt x="5436" y="986"/>
                </a:cubicBezTo>
                <a:cubicBezTo>
                  <a:pt x="5382" y="973"/>
                  <a:pt x="5344" y="987"/>
                  <a:pt x="5299" y="1015"/>
                </a:cubicBezTo>
                <a:cubicBezTo>
                  <a:pt x="5283" y="1081"/>
                  <a:pt x="5324" y="1055"/>
                  <a:pt x="5371" y="1043"/>
                </a:cubicBezTo>
                <a:cubicBezTo>
                  <a:pt x="5419" y="995"/>
                  <a:pt x="5420" y="1019"/>
                  <a:pt x="5407" y="979"/>
                </a:cubicBezTo>
                <a:cubicBezTo>
                  <a:pt x="5371" y="991"/>
                  <a:pt x="5340" y="991"/>
                  <a:pt x="5328" y="1029"/>
                </a:cubicBezTo>
                <a:cubicBezTo>
                  <a:pt x="5294" y="997"/>
                  <a:pt x="5310" y="1019"/>
                  <a:pt x="5320" y="935"/>
                </a:cubicBezTo>
                <a:cubicBezTo>
                  <a:pt x="5329" y="859"/>
                  <a:pt x="5330" y="809"/>
                  <a:pt x="5392" y="763"/>
                </a:cubicBezTo>
                <a:cubicBezTo>
                  <a:pt x="5409" y="717"/>
                  <a:pt x="5401" y="666"/>
                  <a:pt x="5428" y="626"/>
                </a:cubicBezTo>
                <a:cubicBezTo>
                  <a:pt x="5450" y="526"/>
                  <a:pt x="5456" y="425"/>
                  <a:pt x="5464" y="323"/>
                </a:cubicBezTo>
                <a:cubicBezTo>
                  <a:pt x="5462" y="258"/>
                  <a:pt x="5452" y="194"/>
                  <a:pt x="5457" y="129"/>
                </a:cubicBezTo>
                <a:cubicBezTo>
                  <a:pt x="5458" y="121"/>
                  <a:pt x="5478" y="144"/>
                  <a:pt x="5479" y="136"/>
                </a:cubicBezTo>
                <a:cubicBezTo>
                  <a:pt x="5482" y="121"/>
                  <a:pt x="5473" y="105"/>
                  <a:pt x="5464" y="93"/>
                </a:cubicBezTo>
                <a:cubicBezTo>
                  <a:pt x="5451" y="76"/>
                  <a:pt x="5405" y="63"/>
                  <a:pt x="5385" y="57"/>
                </a:cubicBezTo>
                <a:cubicBezTo>
                  <a:pt x="5371" y="53"/>
                  <a:pt x="5342" y="43"/>
                  <a:pt x="5342" y="43"/>
                </a:cubicBezTo>
                <a:cubicBezTo>
                  <a:pt x="5296" y="58"/>
                  <a:pt x="5312" y="88"/>
                  <a:pt x="5349" y="100"/>
                </a:cubicBezTo>
                <a:cubicBezTo>
                  <a:pt x="5379" y="130"/>
                  <a:pt x="5418" y="135"/>
                  <a:pt x="5457" y="151"/>
                </a:cubicBezTo>
                <a:cubicBezTo>
                  <a:pt x="5471" y="148"/>
                  <a:pt x="5493" y="156"/>
                  <a:pt x="5500" y="143"/>
                </a:cubicBezTo>
                <a:cubicBezTo>
                  <a:pt x="5529" y="91"/>
                  <a:pt x="5497" y="87"/>
                  <a:pt x="5472" y="79"/>
                </a:cubicBezTo>
                <a:cubicBezTo>
                  <a:pt x="5330" y="94"/>
                  <a:pt x="5457" y="97"/>
                  <a:pt x="5493" y="93"/>
                </a:cubicBezTo>
                <a:cubicBezTo>
                  <a:pt x="5515" y="24"/>
                  <a:pt x="5435" y="69"/>
                  <a:pt x="5414" y="100"/>
                </a:cubicBezTo>
                <a:cubicBezTo>
                  <a:pt x="5416" y="119"/>
                  <a:pt x="5404" y="149"/>
                  <a:pt x="5421" y="158"/>
                </a:cubicBezTo>
                <a:cubicBezTo>
                  <a:pt x="5507" y="201"/>
                  <a:pt x="5509" y="169"/>
                  <a:pt x="5522" y="129"/>
                </a:cubicBezTo>
                <a:cubicBezTo>
                  <a:pt x="5511" y="82"/>
                  <a:pt x="5520" y="79"/>
                  <a:pt x="5436" y="107"/>
                </a:cubicBezTo>
                <a:cubicBezTo>
                  <a:pt x="5429" y="109"/>
                  <a:pt x="5431" y="122"/>
                  <a:pt x="5428" y="129"/>
                </a:cubicBezTo>
                <a:cubicBezTo>
                  <a:pt x="5426" y="136"/>
                  <a:pt x="5414" y="148"/>
                  <a:pt x="5421" y="151"/>
                </a:cubicBezTo>
                <a:cubicBezTo>
                  <a:pt x="5432" y="156"/>
                  <a:pt x="5445" y="146"/>
                  <a:pt x="5457" y="143"/>
                </a:cubicBezTo>
                <a:cubicBezTo>
                  <a:pt x="5475" y="212"/>
                  <a:pt x="5497" y="264"/>
                  <a:pt x="5536" y="323"/>
                </a:cubicBezTo>
                <a:cubicBezTo>
                  <a:pt x="5516" y="354"/>
                  <a:pt x="5528" y="374"/>
                  <a:pt x="5536" y="410"/>
                </a:cubicBezTo>
                <a:cubicBezTo>
                  <a:pt x="5548" y="465"/>
                  <a:pt x="5565" y="514"/>
                  <a:pt x="5580" y="568"/>
                </a:cubicBezTo>
                <a:cubicBezTo>
                  <a:pt x="5592" y="653"/>
                  <a:pt x="5608" y="737"/>
                  <a:pt x="5630" y="820"/>
                </a:cubicBezTo>
                <a:cubicBezTo>
                  <a:pt x="5636" y="843"/>
                  <a:pt x="5640" y="871"/>
                  <a:pt x="5652" y="892"/>
                </a:cubicBezTo>
                <a:cubicBezTo>
                  <a:pt x="5657" y="901"/>
                  <a:pt x="5667" y="906"/>
                  <a:pt x="5673" y="914"/>
                </a:cubicBezTo>
                <a:cubicBezTo>
                  <a:pt x="5726" y="989"/>
                  <a:pt x="5661" y="906"/>
                  <a:pt x="5695" y="964"/>
                </a:cubicBezTo>
                <a:cubicBezTo>
                  <a:pt x="5703" y="977"/>
                  <a:pt x="5715" y="987"/>
                  <a:pt x="5724" y="1000"/>
                </a:cubicBezTo>
                <a:cubicBezTo>
                  <a:pt x="5732" y="1068"/>
                  <a:pt x="5753" y="1145"/>
                  <a:pt x="5803" y="1195"/>
                </a:cubicBezTo>
                <a:cubicBezTo>
                  <a:pt x="5815" y="1192"/>
                  <a:pt x="5831" y="1196"/>
                  <a:pt x="5839" y="1187"/>
                </a:cubicBezTo>
                <a:cubicBezTo>
                  <a:pt x="5844" y="1182"/>
                  <a:pt x="5829" y="1168"/>
                  <a:pt x="5824" y="1173"/>
                </a:cubicBezTo>
                <a:cubicBezTo>
                  <a:pt x="5819" y="1179"/>
                  <a:pt x="5829" y="1188"/>
                  <a:pt x="5832" y="1195"/>
                </a:cubicBezTo>
                <a:cubicBezTo>
                  <a:pt x="5980" y="1179"/>
                  <a:pt x="5882" y="1189"/>
                  <a:pt x="5846" y="1195"/>
                </a:cubicBezTo>
                <a:cubicBezTo>
                  <a:pt x="5836" y="1197"/>
                  <a:pt x="5827" y="1200"/>
                  <a:pt x="5817" y="1202"/>
                </a:cubicBezTo>
                <a:cubicBezTo>
                  <a:pt x="5873" y="1220"/>
                  <a:pt x="5910" y="1180"/>
                  <a:pt x="5940" y="1137"/>
                </a:cubicBezTo>
                <a:cubicBezTo>
                  <a:pt x="5906" y="1126"/>
                  <a:pt x="5891" y="1148"/>
                  <a:pt x="5860" y="1159"/>
                </a:cubicBezTo>
                <a:cubicBezTo>
                  <a:pt x="5824" y="1195"/>
                  <a:pt x="5847" y="1172"/>
                  <a:pt x="5860" y="1223"/>
                </a:cubicBezTo>
                <a:cubicBezTo>
                  <a:pt x="5932" y="1204"/>
                  <a:pt x="5930" y="1197"/>
                  <a:pt x="5983" y="1180"/>
                </a:cubicBezTo>
                <a:cubicBezTo>
                  <a:pt x="6005" y="1142"/>
                  <a:pt x="6015" y="1135"/>
                  <a:pt x="6004" y="1094"/>
                </a:cubicBezTo>
                <a:cubicBezTo>
                  <a:pt x="6002" y="1094"/>
                  <a:pt x="5950" y="1100"/>
                  <a:pt x="5940" y="1108"/>
                </a:cubicBezTo>
                <a:cubicBezTo>
                  <a:pt x="5926" y="1118"/>
                  <a:pt x="5920" y="1139"/>
                  <a:pt x="5904" y="1144"/>
                </a:cubicBezTo>
                <a:cubicBezTo>
                  <a:pt x="5897" y="1146"/>
                  <a:pt x="5874" y="1151"/>
                  <a:pt x="5882" y="1151"/>
                </a:cubicBezTo>
                <a:cubicBezTo>
                  <a:pt x="5894" y="1151"/>
                  <a:pt x="5906" y="1146"/>
                  <a:pt x="5918" y="1144"/>
                </a:cubicBezTo>
                <a:cubicBezTo>
                  <a:pt x="5933" y="1122"/>
                  <a:pt x="5944" y="1097"/>
                  <a:pt x="5954" y="1072"/>
                </a:cubicBezTo>
                <a:cubicBezTo>
                  <a:pt x="5959" y="1058"/>
                  <a:pt x="5968" y="1029"/>
                  <a:pt x="5968" y="1029"/>
                </a:cubicBezTo>
                <a:cubicBezTo>
                  <a:pt x="5956" y="985"/>
                  <a:pt x="5944" y="973"/>
                  <a:pt x="5976" y="943"/>
                </a:cubicBezTo>
                <a:cubicBezTo>
                  <a:pt x="5981" y="904"/>
                  <a:pt x="5990" y="866"/>
                  <a:pt x="5990" y="82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0" y="1052513"/>
            <a:ext cx="9144000" cy="711200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4000">
                <a:latin typeface="Verdana" pitchFamily="34" charset="0"/>
              </a:rPr>
              <a:t>sistema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1508775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64" grpId="0" animBg="1"/>
      <p:bldP spid="66565" grpId="0" animBg="1"/>
      <p:bldP spid="66571" grpId="0" animBg="1"/>
      <p:bldP spid="665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atacloud_58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4"/>
          <a:stretch>
            <a:fillRect/>
          </a:stretch>
        </p:blipFill>
        <p:spPr bwMode="auto">
          <a:xfrm>
            <a:off x="3492500" y="2762250"/>
            <a:ext cx="56515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2586038"/>
            <a:ext cx="67691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00FF00"/>
                </a:solidFill>
                <a:latin typeface="Arial Black" pitchFamily="34" charset="0"/>
              </a:rPr>
              <a:t>comunidades</a:t>
            </a:r>
            <a:r>
              <a:rPr lang="pt-BR" sz="4800" i="1" smtClean="0">
                <a:solidFill>
                  <a:srgbClr val="FF0000"/>
                </a:solidFill>
              </a:rPr>
              <a:t>_online</a:t>
            </a:r>
            <a:endParaRPr lang="pt-BR" sz="4800" smtClean="0">
              <a:solidFill>
                <a:srgbClr val="FF0000"/>
              </a:solidFill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419475" y="4292600"/>
            <a:ext cx="43195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FF0000"/>
                </a:solidFill>
              </a:rPr>
              <a:t>domesticidade e sociabilidade em políticas públicas </a:t>
            </a:r>
            <a:br>
              <a:rPr lang="pt-BR" sz="2400" smtClean="0">
                <a:solidFill>
                  <a:srgbClr val="FF0000"/>
                </a:solidFill>
              </a:rPr>
            </a:br>
            <a:r>
              <a:rPr lang="pt-BR" sz="2400" smtClean="0">
                <a:solidFill>
                  <a:srgbClr val="FF0000"/>
                </a:solidFill>
              </a:rPr>
              <a:t>para inclusão digital</a:t>
            </a:r>
          </a:p>
        </p:txBody>
      </p:sp>
    </p:spTree>
    <p:extLst>
      <p:ext uri="{BB962C8B-B14F-4D97-AF65-F5344CB8AC3E}">
        <p14:creationId xmlns:p14="http://schemas.microsoft.com/office/powerpoint/2010/main" val="1191963310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Nomads_anim_gif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2635672"/>
            <a:ext cx="4840066" cy="136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50825" y="3636963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5F5F5F"/>
                </a:solidFill>
              </a:rPr>
              <a:t>L1_espacialidades</a:t>
            </a:r>
            <a:r>
              <a:rPr lang="pt-BR" smtClean="0">
                <a:solidFill>
                  <a:srgbClr val="5F5F5F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250825" y="4213225"/>
            <a:ext cx="540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5F5F5F"/>
                </a:solidFill>
              </a:rPr>
              <a:t>L2_espacialidades</a:t>
            </a:r>
            <a:r>
              <a:rPr lang="pt-BR" smtClean="0">
                <a:solidFill>
                  <a:srgbClr val="5F5F5F"/>
                </a:solidFill>
                <a:latin typeface="Arial Black" pitchFamily="34" charset="0"/>
              </a:rPr>
              <a:t>híbridas</a:t>
            </a:r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250825" y="4789488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5F5F5F"/>
                </a:solidFill>
              </a:rPr>
              <a:t>L3_espacialidades</a:t>
            </a:r>
            <a:r>
              <a:rPr lang="pt-BR" smtClean="0">
                <a:solidFill>
                  <a:srgbClr val="5F5F5F"/>
                </a:solidFill>
                <a:latin typeface="Arial Black" pitchFamily="34" charset="0"/>
              </a:rPr>
              <a:t>virtuais</a:t>
            </a:r>
          </a:p>
        </p:txBody>
      </p:sp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250825" y="5365750"/>
            <a:ext cx="540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5F5F5F"/>
                </a:solidFill>
              </a:rPr>
              <a:t>L4_processos.de</a:t>
            </a:r>
            <a:r>
              <a:rPr lang="pt-BR" smtClean="0">
                <a:solidFill>
                  <a:srgbClr val="5F5F5F"/>
                </a:solidFill>
                <a:latin typeface="Arial Black" pitchFamily="34" charset="0"/>
              </a:rPr>
              <a:t>design</a:t>
            </a:r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250825" y="5942013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5F5F5F"/>
                </a:solidFill>
              </a:rPr>
              <a:t>L5_processos.de</a:t>
            </a:r>
            <a:r>
              <a:rPr lang="pt-BR" smtClean="0">
                <a:solidFill>
                  <a:srgbClr val="5F5F5F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3887788" y="44450"/>
            <a:ext cx="5256212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_Produz estudos dos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espaços físicos</a:t>
            </a:r>
            <a:r>
              <a:rPr lang="pt-BR" smtClean="0">
                <a:solidFill>
                  <a:srgbClr val="000000"/>
                </a:solidFill>
              </a:rPr>
              <a:t> onde desenvolve-se o habitar, priorizando o âmbito doméstico, em suas esferas privada e coletiva, e em instâncias selecionadas da esfera pública.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_Relaciona o desenho da habitação com a evolução das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estruturas familiares e sociais</a:t>
            </a:r>
            <a:r>
              <a:rPr lang="pt-BR" smtClean="0">
                <a:solidFill>
                  <a:srgbClr val="000000"/>
                </a:solidFill>
              </a:rPr>
              <a:t>. 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_Estuda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modalidades habitacionais</a:t>
            </a:r>
            <a:r>
              <a:rPr lang="pt-BR" smtClean="0">
                <a:solidFill>
                  <a:srgbClr val="000000"/>
                </a:solidFill>
              </a:rPr>
              <a:t> projetadas que constituam conjuntos horizontais ou verticais de unidades privativas, de produção pública ou privada: seus desenhos, seus usos, sua produção.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_Busca princípios de concepção e soluções construtivas resultando em uma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materialidade menos agressiva ao meio-ambiente</a:t>
            </a:r>
            <a:r>
              <a:rPr lang="pt-BR" smtClean="0">
                <a:solidFill>
                  <a:srgbClr val="000000"/>
                </a:solidFill>
              </a:rPr>
              <a:t>, referente a todo o ciclo de vida de objetos e edificações. 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_Contribui para a construção 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história dos espaços concretos</a:t>
            </a:r>
            <a:r>
              <a:rPr lang="pt-BR" smtClean="0">
                <a:solidFill>
                  <a:srgbClr val="000000"/>
                </a:solidFill>
              </a:rPr>
              <a:t> relacionados ao habitar e para a caracterização do perfil de seus usuários. </a:t>
            </a:r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3851275" y="1628775"/>
            <a:ext cx="52927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_Estuda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realidades resultantes do acréscimo de dimensões virtuais</a:t>
            </a:r>
            <a:r>
              <a:rPr lang="pt-BR" smtClean="0">
                <a:solidFill>
                  <a:srgbClr val="000000"/>
                </a:solidFill>
              </a:rPr>
              <a:t> possibilitadas pela inserção de equipamentos ou sistemas de transmissão de informação à distância aos espaços físicos.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_Contribui para a construção da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 história das espacialidades híbridas</a:t>
            </a:r>
            <a:r>
              <a:rPr lang="pt-BR" smtClean="0">
                <a:solidFill>
                  <a:srgbClr val="000000"/>
                </a:solidFill>
              </a:rPr>
              <a:t> relacionadas ao habitar e para a caracterização do perfil de seus usuários. 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3924300" y="1844675"/>
            <a:ext cx="52197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_Estuda princípios, concepções, características, possibilidades e aplicações de espaços apenas existentes em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ambientes virtuais</a:t>
            </a:r>
            <a:r>
              <a:rPr lang="pt-BR" smtClean="0">
                <a:solidFill>
                  <a:srgbClr val="000000"/>
                </a:solidFill>
              </a:rPr>
              <a:t>, onde se desenrolam partes da vida quotidiana de seus usuários.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_Contribui para a construção 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história dos ambientes virtuais</a:t>
            </a:r>
            <a:r>
              <a:rPr lang="pt-BR" smtClean="0">
                <a:solidFill>
                  <a:srgbClr val="000000"/>
                </a:solidFill>
              </a:rPr>
              <a:t> e para a caracterização do perfil de seus usuários. </a:t>
            </a:r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3995738" y="1916113"/>
            <a:ext cx="489743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_Estuda processos de </a:t>
            </a:r>
            <a:r>
              <a:rPr lang="pt-BR" i="1" smtClean="0">
                <a:solidFill>
                  <a:srgbClr val="000000"/>
                </a:solidFill>
              </a:rPr>
              <a:t>design</a:t>
            </a:r>
            <a:r>
              <a:rPr lang="pt-BR" smtClean="0">
                <a:solidFill>
                  <a:srgbClr val="000000"/>
                </a:solidFill>
              </a:rPr>
              <a:t> de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espacialidades concretas, híbridas e virtuais</a:t>
            </a:r>
            <a:r>
              <a:rPr lang="pt-BR" smtClean="0">
                <a:solidFill>
                  <a:srgbClr val="000000"/>
                </a:solidFill>
              </a:rPr>
              <a:t>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_Contribui para a construção 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história dos processos de </a:t>
            </a:r>
            <a:r>
              <a:rPr lang="pt-BR" i="1" smtClean="0">
                <a:solidFill>
                  <a:srgbClr val="000000"/>
                </a:solidFill>
                <a:latin typeface="Arial Black" pitchFamily="34" charset="0"/>
              </a:rPr>
              <a:t>design</a:t>
            </a:r>
            <a:r>
              <a:rPr lang="pt-BR" smtClean="0">
                <a:solidFill>
                  <a:srgbClr val="000000"/>
                </a:solidFill>
              </a:rPr>
              <a:t> e para a caracterização dos atores envolvidos em processos de </a:t>
            </a:r>
            <a:r>
              <a:rPr lang="pt-BR" i="1" smtClean="0">
                <a:solidFill>
                  <a:srgbClr val="000000"/>
                </a:solidFill>
              </a:rPr>
              <a:t>design</a:t>
            </a:r>
            <a:r>
              <a:rPr lang="pt-BR" smtClean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01740" name="Text Box 12"/>
          <p:cNvSpPr txBox="1">
            <a:spLocks noChangeArrowheads="1"/>
          </p:cNvSpPr>
          <p:nvPr/>
        </p:nvSpPr>
        <p:spPr bwMode="auto">
          <a:xfrm>
            <a:off x="3849688" y="1044575"/>
            <a:ext cx="4970462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_Estuda processos de comunicação de diferentes naturezas, relacionando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pessoas, objetos, edificações, comunidades e fragmentos urbanos</a:t>
            </a:r>
            <a:r>
              <a:rPr lang="pt-BR" smtClean="0">
                <a:solidFill>
                  <a:srgbClr val="000000"/>
                </a:solidFill>
              </a:rPr>
              <a:t> entre si priorizando o uso de sistemas baseados nas tecnologias de informação e comunicação.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_Produz estudos sobre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processos de ensino e aprendizado</a:t>
            </a:r>
            <a:r>
              <a:rPr lang="pt-BR" smtClean="0">
                <a:solidFill>
                  <a:srgbClr val="000000"/>
                </a:solidFill>
              </a:rPr>
              <a:t> intermediados por sistemas informatizados e pela comunicação via internet.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_Contribui para a construção 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história dos processos de comunicação</a:t>
            </a:r>
            <a:r>
              <a:rPr lang="pt-BR" smtClean="0">
                <a:solidFill>
                  <a:srgbClr val="000000"/>
                </a:solidFill>
              </a:rPr>
              <a:t> e para a caracterização dos atores neles envolvidos, interessando-se por meios analógicos e digitais, seus desdobramentos e combinações. </a:t>
            </a:r>
          </a:p>
        </p:txBody>
      </p:sp>
    </p:spTree>
    <p:extLst>
      <p:ext uri="{BB962C8B-B14F-4D97-AF65-F5344CB8AC3E}">
        <p14:creationId xmlns:p14="http://schemas.microsoft.com/office/powerpoint/2010/main" val="29583909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1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1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/>
      <p:bldP spid="201732" grpId="0"/>
      <p:bldP spid="201733" grpId="0"/>
      <p:bldP spid="201734" grpId="0"/>
      <p:bldP spid="201735" grpId="0"/>
      <p:bldP spid="201736" grpId="0"/>
      <p:bldP spid="201736" grpId="1"/>
      <p:bldP spid="201737" grpId="0"/>
      <p:bldP spid="201737" grpId="1"/>
      <p:bldP spid="201738" grpId="0"/>
      <p:bldP spid="201738" grpId="1"/>
      <p:bldP spid="201739" grpId="0"/>
      <p:bldP spid="201739" grpId="1"/>
      <p:bldP spid="2017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160321"/>
              </p:ext>
            </p:extLst>
          </p:nvPr>
        </p:nvGraphicFramePr>
        <p:xfrm>
          <a:off x="0" y="1125538"/>
          <a:ext cx="9144000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CorelDRAW" r:id="rId4" imgW="15146280" imgH="7586640" progId="">
                  <p:embed/>
                </p:oleObj>
              </mc:Choice>
              <mc:Fallback>
                <p:oleObj name="CorelDRAW" r:id="rId4" imgW="15146280" imgH="758664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3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327"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9144000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835150" y="2339975"/>
            <a:ext cx="5329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“São nesses recônditos da sociedade, </a:t>
            </a:r>
            <a:endParaRPr lang="pt-BR" b="1" smtClean="0">
              <a:solidFill>
                <a:srgbClr val="FF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419475" y="2622550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seja em redes eletrônicas, 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268538" y="2924175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seja em redes populares de resistência comunitária, 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490913" y="3205163"/>
            <a:ext cx="4249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que tenho notado a presença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413000" y="3492500"/>
            <a:ext cx="4608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dos embriões de uma nova sociedade, 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555875" y="3781425"/>
            <a:ext cx="4968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germinados nos campos da identidade.”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3419475" y="4357688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0000"/>
                </a:solidFill>
              </a:rPr>
              <a:t>Manuel Castells</a:t>
            </a:r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0" grpId="0"/>
      <p:bldP spid="50181" grpId="0"/>
      <p:bldP spid="50182" grpId="0"/>
      <p:bldP spid="50183" grpId="0"/>
      <p:bldP spid="50184" grpId="0"/>
      <p:bldP spid="5018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oto aerea favelas_danilo"/>
          <p:cNvPicPr>
            <a:picLocks noChangeAspect="1" noChangeArrowheads="1"/>
          </p:cNvPicPr>
          <p:nvPr/>
        </p:nvPicPr>
        <p:blipFill>
          <a:blip r:embed="rId3" cstate="print"/>
          <a:srcRect r="5589"/>
          <a:stretch>
            <a:fillRect/>
          </a:stretch>
        </p:blipFill>
        <p:spPr bwMode="auto">
          <a:xfrm>
            <a:off x="0" y="-26988"/>
            <a:ext cx="9144000" cy="6232526"/>
          </a:xfrm>
          <a:prstGeom prst="rect">
            <a:avLst/>
          </a:prstGeom>
          <a:noFill/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0" y="62372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social apartments</a:t>
            </a:r>
            <a:r>
              <a:rPr lang="pt-BR">
                <a:solidFill>
                  <a:schemeClr val="bg1"/>
                </a:solidFill>
              </a:rPr>
              <a:t>     </a:t>
            </a:r>
            <a:r>
              <a:rPr lang="pt-BR">
                <a:solidFill>
                  <a:srgbClr val="6600FF"/>
                </a:solidFill>
              </a:rPr>
              <a:t>social housing</a:t>
            </a:r>
            <a:r>
              <a:rPr lang="pt-BR">
                <a:solidFill>
                  <a:schemeClr val="bg1"/>
                </a:solidFill>
              </a:rPr>
              <a:t>     </a:t>
            </a:r>
            <a:r>
              <a:rPr lang="pt-BR">
                <a:solidFill>
                  <a:srgbClr val="FF3399"/>
                </a:solidFill>
              </a:rPr>
              <a:t>slums</a:t>
            </a:r>
            <a:r>
              <a:rPr lang="pt-BR">
                <a:solidFill>
                  <a:schemeClr val="bg1"/>
                </a:solidFill>
              </a:rPr>
              <a:t>     </a:t>
            </a:r>
            <a:r>
              <a:rPr lang="pt-BR">
                <a:solidFill>
                  <a:srgbClr val="FFFF00"/>
                </a:solidFill>
              </a:rPr>
              <a:t>illegaly built houses</a:t>
            </a: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2484438" y="4581525"/>
            <a:ext cx="1582737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1085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42988" y="1557338"/>
            <a:ext cx="3960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9459" name="Picture 3" descr="nova_area_intervencao"/>
          <p:cNvPicPr>
            <a:picLocks noChangeAspect="1" noChangeArrowheads="1"/>
          </p:cNvPicPr>
          <p:nvPr/>
        </p:nvPicPr>
        <p:blipFill>
          <a:blip r:embed="rId3" cstate="print"/>
          <a:srcRect r="8514" b="92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ombas_parqu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5629" r="9903" b="-6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5256212" cy="302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6000" smtClean="0">
                <a:solidFill>
                  <a:srgbClr val="FFFFFF"/>
                </a:solidFill>
              </a:rPr>
              <a:t>pombas urbanas!</a:t>
            </a:r>
            <a:br>
              <a:rPr lang="pt-BR" sz="60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na rua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para cidadania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www.pombasurbanas.org.br</a:t>
            </a:r>
            <a:endParaRPr lang="pt-BR" sz="6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62522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57233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/>
          <a:stretch>
            <a:fillRect/>
          </a:stretch>
        </p:blipFill>
        <p:spPr bwMode="auto">
          <a:xfrm>
            <a:off x="179388" y="3213100"/>
            <a:ext cx="52387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5256212" cy="302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6000" smtClean="0">
                <a:solidFill>
                  <a:srgbClr val="FFFFFF"/>
                </a:solidFill>
              </a:rPr>
              <a:t>pombas urbanas!</a:t>
            </a:r>
            <a:br>
              <a:rPr lang="pt-BR" sz="60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na rua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para cidadania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www.pombasurbanas.org.br</a:t>
            </a:r>
            <a:endParaRPr lang="pt-BR" sz="6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19859"/>
      </p:ext>
    </p:extLst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entro_arte_em_construc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79388" y="115888"/>
            <a:ext cx="5256212" cy="2881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6000" smtClean="0">
                <a:solidFill>
                  <a:srgbClr val="FFFFFF"/>
                </a:solidFill>
              </a:rPr>
              <a:t>centro cultural</a:t>
            </a:r>
            <a:br>
              <a:rPr lang="pt-BR" sz="6000" smtClean="0">
                <a:solidFill>
                  <a:srgbClr val="FFFFFF"/>
                </a:solidFill>
              </a:rPr>
            </a:br>
            <a:r>
              <a:rPr lang="pt-BR" sz="6000" smtClean="0">
                <a:solidFill>
                  <a:srgbClr val="FFFFFF"/>
                </a:solidFill>
              </a:rPr>
              <a:t>arte em construção</a:t>
            </a:r>
            <a:r>
              <a:rPr lang="pt-BR" sz="2400" smtClean="0">
                <a:solidFill>
                  <a:srgbClr val="FFFFFF"/>
                </a:solidFill>
              </a:rPr>
              <a:t/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/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www.pombasurbanas.org.br</a:t>
            </a:r>
            <a:endParaRPr lang="pt-BR" sz="6000" smtClean="0">
              <a:solidFill>
                <a:srgbClr val="FFFFFF"/>
              </a:solidFill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250825" y="4292600"/>
            <a:ext cx="5184775" cy="1766888"/>
          </a:xfrm>
          <a:prstGeom prst="rect">
            <a:avLst/>
          </a:prstGeom>
          <a:solidFill>
            <a:srgbClr val="969696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FF"/>
                </a:solidFill>
              </a:rPr>
              <a:t>cinema | teatro | biblioteca | telecentro artesanato | pintura em tela | violão teatro para jovens | teatro para crianças circo | letramento | graffiti | fanzine | rádio</a:t>
            </a:r>
          </a:p>
        </p:txBody>
      </p:sp>
    </p:spTree>
    <p:extLst>
      <p:ext uri="{BB962C8B-B14F-4D97-AF65-F5344CB8AC3E}">
        <p14:creationId xmlns:p14="http://schemas.microsoft.com/office/powerpoint/2010/main" val="905498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etarecsantoand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5"/>
          <a:stretch>
            <a:fillRect/>
          </a:stretch>
        </p:blipFill>
        <p:spPr bwMode="auto">
          <a:xfrm>
            <a:off x="36513" y="0"/>
            <a:ext cx="60483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644008" y="0"/>
            <a:ext cx="4499992" cy="3724096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b="1" smtClean="0">
                <a:solidFill>
                  <a:srgbClr val="FF0000"/>
                </a:solidFill>
              </a:rPr>
              <a:t>reciclar </a:t>
            </a:r>
            <a:br>
              <a:rPr lang="pt-BR" sz="2800" b="1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computadores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idéias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pessoas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comunidades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4000" b="1" smtClean="0">
                <a:solidFill>
                  <a:srgbClr val="FF0000"/>
                </a:solidFill>
              </a:rPr>
              <a:t>re+ciclar</a:t>
            </a:r>
            <a:r>
              <a:rPr lang="pt-BR" sz="2800" b="1" smtClean="0">
                <a:solidFill>
                  <a:srgbClr val="FF0000"/>
                </a:solidFill>
              </a:rPr>
              <a:t/>
            </a:r>
            <a:br>
              <a:rPr lang="pt-BR" sz="2800" b="1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inserção </a:t>
            </a:r>
            <a:r>
              <a:rPr lang="pt-BR" sz="2800" smtClean="0">
                <a:solidFill>
                  <a:srgbClr val="FF0000"/>
                </a:solidFill>
              </a:rPr>
              <a:t>em outros ciclos</a:t>
            </a:r>
            <a:r>
              <a:rPr lang="pt-BR" sz="2800" b="1" smtClean="0">
                <a:solidFill>
                  <a:srgbClr val="FF0000"/>
                </a:solidFill>
              </a:rPr>
              <a:t/>
            </a:r>
            <a:br>
              <a:rPr lang="pt-BR" sz="2800" b="1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combinação </a:t>
            </a:r>
            <a:r>
              <a:rPr lang="pt-BR" sz="2800" smtClean="0">
                <a:solidFill>
                  <a:srgbClr val="FF0000"/>
                </a:solidFill>
              </a:rPr>
              <a:t>de ciclos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23850" y="3500438"/>
            <a:ext cx="3600450" cy="3028950"/>
          </a:xfrm>
          <a:prstGeom prst="rect">
            <a:avLst/>
          </a:prstGeom>
          <a:solidFill>
            <a:srgbClr val="FFFFFF">
              <a:alpha val="23921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FF0000"/>
                </a:solidFill>
              </a:rPr>
              <a:t>reciclar </a:t>
            </a:r>
            <a:br>
              <a:rPr lang="pt-BR" sz="4800" smtClean="0">
                <a:solidFill>
                  <a:srgbClr val="FF0000"/>
                </a:solidFill>
              </a:rPr>
            </a:br>
            <a:r>
              <a:rPr lang="pt-BR" sz="4800" smtClean="0">
                <a:solidFill>
                  <a:srgbClr val="FF0000"/>
                </a:solidFill>
              </a:rPr>
              <a:t>como </a:t>
            </a:r>
            <a:br>
              <a:rPr lang="pt-BR" sz="4800" smtClean="0">
                <a:solidFill>
                  <a:srgbClr val="FF0000"/>
                </a:solidFill>
              </a:rPr>
            </a:br>
            <a:r>
              <a:rPr lang="pt-BR" sz="4800" b="1" smtClean="0">
                <a:solidFill>
                  <a:srgbClr val="FF0000"/>
                </a:solidFill>
              </a:rPr>
              <a:t>ação cultural!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6084888" y="4163596"/>
            <a:ext cx="27717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FFFFFF"/>
                </a:solidFill>
              </a:rPr>
              <a:t>re+apropriação de tecnologias para transformação social</a:t>
            </a:r>
          </a:p>
        </p:txBody>
      </p:sp>
    </p:spTree>
    <p:extLst>
      <p:ext uri="{BB962C8B-B14F-4D97-AF65-F5344CB8AC3E}">
        <p14:creationId xmlns:p14="http://schemas.microsoft.com/office/powerpoint/2010/main" val="3573302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17" name="Oval 149"/>
          <p:cNvSpPr>
            <a:spLocks noChangeArrowheads="1"/>
          </p:cNvSpPr>
          <p:nvPr/>
        </p:nvSpPr>
        <p:spPr bwMode="auto">
          <a:xfrm>
            <a:off x="1187450" y="2420938"/>
            <a:ext cx="2243138" cy="2360612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515" name="Line 147"/>
          <p:cNvSpPr>
            <a:spLocks noChangeShapeType="1"/>
          </p:cNvSpPr>
          <p:nvPr/>
        </p:nvSpPr>
        <p:spPr bwMode="auto">
          <a:xfrm flipH="1">
            <a:off x="4140200" y="2565400"/>
            <a:ext cx="576263" cy="42926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 flipV="1">
            <a:off x="0" y="3357563"/>
            <a:ext cx="2627313" cy="1943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433" name="Line 65"/>
          <p:cNvSpPr>
            <a:spLocks noChangeShapeType="1"/>
          </p:cNvSpPr>
          <p:nvPr/>
        </p:nvSpPr>
        <p:spPr bwMode="auto">
          <a:xfrm flipH="1">
            <a:off x="-107950" y="3357563"/>
            <a:ext cx="2735263" cy="2016125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487" name="Oval 119"/>
          <p:cNvSpPr>
            <a:spLocks noChangeArrowheads="1"/>
          </p:cNvSpPr>
          <p:nvPr/>
        </p:nvSpPr>
        <p:spPr bwMode="auto">
          <a:xfrm>
            <a:off x="1668463" y="2058988"/>
            <a:ext cx="2243137" cy="2360612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6" name="Oval 118"/>
          <p:cNvSpPr>
            <a:spLocks noChangeArrowheads="1"/>
          </p:cNvSpPr>
          <p:nvPr/>
        </p:nvSpPr>
        <p:spPr bwMode="auto">
          <a:xfrm>
            <a:off x="1868488" y="2681288"/>
            <a:ext cx="1368425" cy="1439862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370" name="Oval 2"/>
          <p:cNvSpPr>
            <a:spLocks noChangeArrowheads="1"/>
          </p:cNvSpPr>
          <p:nvPr/>
        </p:nvSpPr>
        <p:spPr bwMode="auto">
          <a:xfrm>
            <a:off x="2555875" y="2997200"/>
            <a:ext cx="503238" cy="50323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95738" y="1125538"/>
            <a:ext cx="4537075" cy="3454400"/>
            <a:chOff x="2517" y="709"/>
            <a:chExt cx="2858" cy="2176"/>
          </a:xfrm>
        </p:grpSpPr>
        <p:sp>
          <p:nvSpPr>
            <p:cNvPr id="517130" name="Oval 5"/>
            <p:cNvSpPr>
              <a:spLocks noChangeArrowheads="1"/>
            </p:cNvSpPr>
            <p:nvPr/>
          </p:nvSpPr>
          <p:spPr bwMode="auto">
            <a:xfrm>
              <a:off x="2925" y="70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1" name="Oval 6"/>
            <p:cNvSpPr>
              <a:spLocks noChangeArrowheads="1"/>
            </p:cNvSpPr>
            <p:nvPr/>
          </p:nvSpPr>
          <p:spPr bwMode="auto">
            <a:xfrm>
              <a:off x="3061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2" name="Oval 7"/>
            <p:cNvSpPr>
              <a:spLocks noChangeArrowheads="1"/>
            </p:cNvSpPr>
            <p:nvPr/>
          </p:nvSpPr>
          <p:spPr bwMode="auto">
            <a:xfrm>
              <a:off x="3197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3" name="Oval 8"/>
            <p:cNvSpPr>
              <a:spLocks noChangeArrowheads="1"/>
            </p:cNvSpPr>
            <p:nvPr/>
          </p:nvSpPr>
          <p:spPr bwMode="auto">
            <a:xfrm>
              <a:off x="3333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4" name="Oval 9"/>
            <p:cNvSpPr>
              <a:spLocks noChangeArrowheads="1"/>
            </p:cNvSpPr>
            <p:nvPr/>
          </p:nvSpPr>
          <p:spPr bwMode="auto">
            <a:xfrm>
              <a:off x="3469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5" name="Oval 10"/>
            <p:cNvSpPr>
              <a:spLocks noChangeArrowheads="1"/>
            </p:cNvSpPr>
            <p:nvPr/>
          </p:nvSpPr>
          <p:spPr bwMode="auto">
            <a:xfrm>
              <a:off x="3605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6" name="Oval 11"/>
            <p:cNvSpPr>
              <a:spLocks noChangeArrowheads="1"/>
            </p:cNvSpPr>
            <p:nvPr/>
          </p:nvSpPr>
          <p:spPr bwMode="auto">
            <a:xfrm>
              <a:off x="3741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7" name="Oval 12"/>
            <p:cNvSpPr>
              <a:spLocks noChangeArrowheads="1"/>
            </p:cNvSpPr>
            <p:nvPr/>
          </p:nvSpPr>
          <p:spPr bwMode="auto">
            <a:xfrm>
              <a:off x="3877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8" name="Oval 13"/>
            <p:cNvSpPr>
              <a:spLocks noChangeArrowheads="1"/>
            </p:cNvSpPr>
            <p:nvPr/>
          </p:nvSpPr>
          <p:spPr bwMode="auto">
            <a:xfrm>
              <a:off x="4013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9" name="Oval 14"/>
            <p:cNvSpPr>
              <a:spLocks noChangeArrowheads="1"/>
            </p:cNvSpPr>
            <p:nvPr/>
          </p:nvSpPr>
          <p:spPr bwMode="auto">
            <a:xfrm>
              <a:off x="4149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0" name="Oval 15"/>
            <p:cNvSpPr>
              <a:spLocks noChangeArrowheads="1"/>
            </p:cNvSpPr>
            <p:nvPr/>
          </p:nvSpPr>
          <p:spPr bwMode="auto">
            <a:xfrm>
              <a:off x="4285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1" name="Oval 16"/>
            <p:cNvSpPr>
              <a:spLocks noChangeArrowheads="1"/>
            </p:cNvSpPr>
            <p:nvPr/>
          </p:nvSpPr>
          <p:spPr bwMode="auto">
            <a:xfrm>
              <a:off x="4421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2" name="Oval 17"/>
            <p:cNvSpPr>
              <a:spLocks noChangeArrowheads="1"/>
            </p:cNvSpPr>
            <p:nvPr/>
          </p:nvSpPr>
          <p:spPr bwMode="auto">
            <a:xfrm>
              <a:off x="4557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3" name="Oval 18"/>
            <p:cNvSpPr>
              <a:spLocks noChangeArrowheads="1"/>
            </p:cNvSpPr>
            <p:nvPr/>
          </p:nvSpPr>
          <p:spPr bwMode="auto">
            <a:xfrm>
              <a:off x="4693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4" name="Oval 19"/>
            <p:cNvSpPr>
              <a:spLocks noChangeArrowheads="1"/>
            </p:cNvSpPr>
            <p:nvPr/>
          </p:nvSpPr>
          <p:spPr bwMode="auto">
            <a:xfrm>
              <a:off x="4829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5" name="Oval 20"/>
            <p:cNvSpPr>
              <a:spLocks noChangeArrowheads="1"/>
            </p:cNvSpPr>
            <p:nvPr/>
          </p:nvSpPr>
          <p:spPr bwMode="auto">
            <a:xfrm>
              <a:off x="2789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6" name="Oval 21"/>
            <p:cNvSpPr>
              <a:spLocks noChangeArrowheads="1"/>
            </p:cNvSpPr>
            <p:nvPr/>
          </p:nvSpPr>
          <p:spPr bwMode="auto">
            <a:xfrm>
              <a:off x="2925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7" name="Oval 22"/>
            <p:cNvSpPr>
              <a:spLocks noChangeArrowheads="1"/>
            </p:cNvSpPr>
            <p:nvPr/>
          </p:nvSpPr>
          <p:spPr bwMode="auto">
            <a:xfrm>
              <a:off x="3061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8" name="Oval 23"/>
            <p:cNvSpPr>
              <a:spLocks noChangeArrowheads="1"/>
            </p:cNvSpPr>
            <p:nvPr/>
          </p:nvSpPr>
          <p:spPr bwMode="auto">
            <a:xfrm>
              <a:off x="3197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9" name="Oval 24"/>
            <p:cNvSpPr>
              <a:spLocks noChangeArrowheads="1"/>
            </p:cNvSpPr>
            <p:nvPr/>
          </p:nvSpPr>
          <p:spPr bwMode="auto">
            <a:xfrm>
              <a:off x="3333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0" name="Oval 25"/>
            <p:cNvSpPr>
              <a:spLocks noChangeArrowheads="1"/>
            </p:cNvSpPr>
            <p:nvPr/>
          </p:nvSpPr>
          <p:spPr bwMode="auto">
            <a:xfrm>
              <a:off x="3469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1" name="Oval 26"/>
            <p:cNvSpPr>
              <a:spLocks noChangeArrowheads="1"/>
            </p:cNvSpPr>
            <p:nvPr/>
          </p:nvSpPr>
          <p:spPr bwMode="auto">
            <a:xfrm>
              <a:off x="3605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2" name="Oval 27"/>
            <p:cNvSpPr>
              <a:spLocks noChangeArrowheads="1"/>
            </p:cNvSpPr>
            <p:nvPr/>
          </p:nvSpPr>
          <p:spPr bwMode="auto">
            <a:xfrm>
              <a:off x="3741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3" name="Oval 28"/>
            <p:cNvSpPr>
              <a:spLocks noChangeArrowheads="1"/>
            </p:cNvSpPr>
            <p:nvPr/>
          </p:nvSpPr>
          <p:spPr bwMode="auto">
            <a:xfrm>
              <a:off x="3877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4" name="Oval 29"/>
            <p:cNvSpPr>
              <a:spLocks noChangeArrowheads="1"/>
            </p:cNvSpPr>
            <p:nvPr/>
          </p:nvSpPr>
          <p:spPr bwMode="auto">
            <a:xfrm>
              <a:off x="4013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5" name="Oval 30"/>
            <p:cNvSpPr>
              <a:spLocks noChangeArrowheads="1"/>
            </p:cNvSpPr>
            <p:nvPr/>
          </p:nvSpPr>
          <p:spPr bwMode="auto">
            <a:xfrm>
              <a:off x="4149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6" name="Oval 31"/>
            <p:cNvSpPr>
              <a:spLocks noChangeArrowheads="1"/>
            </p:cNvSpPr>
            <p:nvPr/>
          </p:nvSpPr>
          <p:spPr bwMode="auto">
            <a:xfrm>
              <a:off x="4285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7" name="Oval 32"/>
            <p:cNvSpPr>
              <a:spLocks noChangeArrowheads="1"/>
            </p:cNvSpPr>
            <p:nvPr/>
          </p:nvSpPr>
          <p:spPr bwMode="auto">
            <a:xfrm>
              <a:off x="4421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8" name="Oval 33"/>
            <p:cNvSpPr>
              <a:spLocks noChangeArrowheads="1"/>
            </p:cNvSpPr>
            <p:nvPr/>
          </p:nvSpPr>
          <p:spPr bwMode="auto">
            <a:xfrm>
              <a:off x="4557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9" name="Oval 34"/>
            <p:cNvSpPr>
              <a:spLocks noChangeArrowheads="1"/>
            </p:cNvSpPr>
            <p:nvPr/>
          </p:nvSpPr>
          <p:spPr bwMode="auto">
            <a:xfrm>
              <a:off x="4693" y="274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0" name="Oval 35"/>
            <p:cNvSpPr>
              <a:spLocks noChangeArrowheads="1"/>
            </p:cNvSpPr>
            <p:nvPr/>
          </p:nvSpPr>
          <p:spPr bwMode="auto">
            <a:xfrm>
              <a:off x="3336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1" name="Oval 36"/>
            <p:cNvSpPr>
              <a:spLocks noChangeArrowheads="1"/>
            </p:cNvSpPr>
            <p:nvPr/>
          </p:nvSpPr>
          <p:spPr bwMode="auto">
            <a:xfrm>
              <a:off x="3472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2" name="Oval 37"/>
            <p:cNvSpPr>
              <a:spLocks noChangeArrowheads="1"/>
            </p:cNvSpPr>
            <p:nvPr/>
          </p:nvSpPr>
          <p:spPr bwMode="auto">
            <a:xfrm>
              <a:off x="3608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3" name="Oval 38"/>
            <p:cNvSpPr>
              <a:spLocks noChangeArrowheads="1"/>
            </p:cNvSpPr>
            <p:nvPr/>
          </p:nvSpPr>
          <p:spPr bwMode="auto">
            <a:xfrm>
              <a:off x="3744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4" name="Oval 39"/>
            <p:cNvSpPr>
              <a:spLocks noChangeArrowheads="1"/>
            </p:cNvSpPr>
            <p:nvPr/>
          </p:nvSpPr>
          <p:spPr bwMode="auto">
            <a:xfrm>
              <a:off x="3880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5" name="Oval 40"/>
            <p:cNvSpPr>
              <a:spLocks noChangeArrowheads="1"/>
            </p:cNvSpPr>
            <p:nvPr/>
          </p:nvSpPr>
          <p:spPr bwMode="auto">
            <a:xfrm>
              <a:off x="4016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6" name="Oval 41"/>
            <p:cNvSpPr>
              <a:spLocks noChangeArrowheads="1"/>
            </p:cNvSpPr>
            <p:nvPr/>
          </p:nvSpPr>
          <p:spPr bwMode="auto">
            <a:xfrm>
              <a:off x="4152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7" name="Oval 42"/>
            <p:cNvSpPr>
              <a:spLocks noChangeArrowheads="1"/>
            </p:cNvSpPr>
            <p:nvPr/>
          </p:nvSpPr>
          <p:spPr bwMode="auto">
            <a:xfrm>
              <a:off x="4288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8" name="Oval 43"/>
            <p:cNvSpPr>
              <a:spLocks noChangeArrowheads="1"/>
            </p:cNvSpPr>
            <p:nvPr/>
          </p:nvSpPr>
          <p:spPr bwMode="auto">
            <a:xfrm>
              <a:off x="4424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9" name="Oval 44"/>
            <p:cNvSpPr>
              <a:spLocks noChangeArrowheads="1"/>
            </p:cNvSpPr>
            <p:nvPr/>
          </p:nvSpPr>
          <p:spPr bwMode="auto">
            <a:xfrm>
              <a:off x="4560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0" name="Oval 45"/>
            <p:cNvSpPr>
              <a:spLocks noChangeArrowheads="1"/>
            </p:cNvSpPr>
            <p:nvPr/>
          </p:nvSpPr>
          <p:spPr bwMode="auto">
            <a:xfrm>
              <a:off x="4696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1" name="Oval 46"/>
            <p:cNvSpPr>
              <a:spLocks noChangeArrowheads="1"/>
            </p:cNvSpPr>
            <p:nvPr/>
          </p:nvSpPr>
          <p:spPr bwMode="auto">
            <a:xfrm>
              <a:off x="4832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2" name="Oval 47"/>
            <p:cNvSpPr>
              <a:spLocks noChangeArrowheads="1"/>
            </p:cNvSpPr>
            <p:nvPr/>
          </p:nvSpPr>
          <p:spPr bwMode="auto">
            <a:xfrm>
              <a:off x="4968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3" name="Oval 48"/>
            <p:cNvSpPr>
              <a:spLocks noChangeArrowheads="1"/>
            </p:cNvSpPr>
            <p:nvPr/>
          </p:nvSpPr>
          <p:spPr bwMode="auto">
            <a:xfrm>
              <a:off x="5104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4" name="Oval 49"/>
            <p:cNvSpPr>
              <a:spLocks noChangeArrowheads="1"/>
            </p:cNvSpPr>
            <p:nvPr/>
          </p:nvSpPr>
          <p:spPr bwMode="auto">
            <a:xfrm>
              <a:off x="5240" y="274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5" name="Oval 50"/>
            <p:cNvSpPr>
              <a:spLocks noChangeArrowheads="1"/>
            </p:cNvSpPr>
            <p:nvPr/>
          </p:nvSpPr>
          <p:spPr bwMode="auto">
            <a:xfrm>
              <a:off x="2517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6" name="Oval 51"/>
            <p:cNvSpPr>
              <a:spLocks noChangeArrowheads="1"/>
            </p:cNvSpPr>
            <p:nvPr/>
          </p:nvSpPr>
          <p:spPr bwMode="auto">
            <a:xfrm>
              <a:off x="2653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7" name="Oval 52"/>
            <p:cNvSpPr>
              <a:spLocks noChangeArrowheads="1"/>
            </p:cNvSpPr>
            <p:nvPr/>
          </p:nvSpPr>
          <p:spPr bwMode="auto">
            <a:xfrm>
              <a:off x="2789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8" name="Oval 53"/>
            <p:cNvSpPr>
              <a:spLocks noChangeArrowheads="1"/>
            </p:cNvSpPr>
            <p:nvPr/>
          </p:nvSpPr>
          <p:spPr bwMode="auto">
            <a:xfrm>
              <a:off x="2925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9" name="Oval 54"/>
            <p:cNvSpPr>
              <a:spLocks noChangeArrowheads="1"/>
            </p:cNvSpPr>
            <p:nvPr/>
          </p:nvSpPr>
          <p:spPr bwMode="auto">
            <a:xfrm>
              <a:off x="3061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0" name="Oval 55"/>
            <p:cNvSpPr>
              <a:spLocks noChangeArrowheads="1"/>
            </p:cNvSpPr>
            <p:nvPr/>
          </p:nvSpPr>
          <p:spPr bwMode="auto">
            <a:xfrm>
              <a:off x="3197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1" name="Oval 56"/>
            <p:cNvSpPr>
              <a:spLocks noChangeArrowheads="1"/>
            </p:cNvSpPr>
            <p:nvPr/>
          </p:nvSpPr>
          <p:spPr bwMode="auto">
            <a:xfrm>
              <a:off x="3333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2" name="Oval 57"/>
            <p:cNvSpPr>
              <a:spLocks noChangeArrowheads="1"/>
            </p:cNvSpPr>
            <p:nvPr/>
          </p:nvSpPr>
          <p:spPr bwMode="auto">
            <a:xfrm>
              <a:off x="3469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3" name="Oval 58"/>
            <p:cNvSpPr>
              <a:spLocks noChangeArrowheads="1"/>
            </p:cNvSpPr>
            <p:nvPr/>
          </p:nvSpPr>
          <p:spPr bwMode="auto">
            <a:xfrm>
              <a:off x="3605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4" name="Oval 59"/>
            <p:cNvSpPr>
              <a:spLocks noChangeArrowheads="1"/>
            </p:cNvSpPr>
            <p:nvPr/>
          </p:nvSpPr>
          <p:spPr bwMode="auto">
            <a:xfrm>
              <a:off x="3741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5" name="Oval 60"/>
            <p:cNvSpPr>
              <a:spLocks noChangeArrowheads="1"/>
            </p:cNvSpPr>
            <p:nvPr/>
          </p:nvSpPr>
          <p:spPr bwMode="auto">
            <a:xfrm>
              <a:off x="3877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6" name="Oval 61"/>
            <p:cNvSpPr>
              <a:spLocks noChangeArrowheads="1"/>
            </p:cNvSpPr>
            <p:nvPr/>
          </p:nvSpPr>
          <p:spPr bwMode="auto">
            <a:xfrm>
              <a:off x="4013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7" name="Oval 62"/>
            <p:cNvSpPr>
              <a:spLocks noChangeArrowheads="1"/>
            </p:cNvSpPr>
            <p:nvPr/>
          </p:nvSpPr>
          <p:spPr bwMode="auto">
            <a:xfrm>
              <a:off x="4149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8" name="Oval 63"/>
            <p:cNvSpPr>
              <a:spLocks noChangeArrowheads="1"/>
            </p:cNvSpPr>
            <p:nvPr/>
          </p:nvSpPr>
          <p:spPr bwMode="auto">
            <a:xfrm>
              <a:off x="4285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9" name="Oval 64"/>
            <p:cNvSpPr>
              <a:spLocks noChangeArrowheads="1"/>
            </p:cNvSpPr>
            <p:nvPr/>
          </p:nvSpPr>
          <p:spPr bwMode="auto">
            <a:xfrm>
              <a:off x="4421" y="274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8434" name="Arc 66"/>
          <p:cNvSpPr>
            <a:spLocks/>
          </p:cNvSpPr>
          <p:nvPr/>
        </p:nvSpPr>
        <p:spPr bwMode="auto">
          <a:xfrm rot="-848730">
            <a:off x="2484438" y="1141413"/>
            <a:ext cx="1060450" cy="3657600"/>
          </a:xfrm>
          <a:custGeom>
            <a:avLst/>
            <a:gdLst>
              <a:gd name="T0" fmla="*/ 0 w 21600"/>
              <a:gd name="T1" fmla="*/ 0 h 30701"/>
              <a:gd name="T2" fmla="*/ 961720 w 21600"/>
              <a:gd name="T3" fmla="*/ 3657600 h 30701"/>
              <a:gd name="T4" fmla="*/ 0 w 21600"/>
              <a:gd name="T5" fmla="*/ 2573342 h 30701"/>
              <a:gd name="T6" fmla="*/ 0 60000 65536"/>
              <a:gd name="T7" fmla="*/ 0 60000 65536"/>
              <a:gd name="T8" fmla="*/ 0 60000 65536"/>
              <a:gd name="T9" fmla="*/ 0 w 21600"/>
              <a:gd name="T10" fmla="*/ 0 h 30701"/>
              <a:gd name="T11" fmla="*/ 21600 w 21600"/>
              <a:gd name="T12" fmla="*/ 30701 h 307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070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743"/>
                  <a:pt x="20913" y="27849"/>
                  <a:pt x="19589" y="30701"/>
                </a:cubicBezTo>
              </a:path>
              <a:path w="21600" h="3070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743"/>
                  <a:pt x="20913" y="27849"/>
                  <a:pt x="19589" y="30701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5" name="Arc 67"/>
          <p:cNvSpPr>
            <a:spLocks/>
          </p:cNvSpPr>
          <p:nvPr/>
        </p:nvSpPr>
        <p:spPr bwMode="auto">
          <a:xfrm rot="-848730">
            <a:off x="3149600" y="989013"/>
            <a:ext cx="1008063" cy="3946525"/>
          </a:xfrm>
          <a:custGeom>
            <a:avLst/>
            <a:gdLst>
              <a:gd name="T0" fmla="*/ 0 w 21600"/>
              <a:gd name="T1" fmla="*/ 0 h 34816"/>
              <a:gd name="T2" fmla="*/ 797350 w 21600"/>
              <a:gd name="T3" fmla="*/ 3946525 h 34816"/>
              <a:gd name="T4" fmla="*/ 0 w 21600"/>
              <a:gd name="T5" fmla="*/ 2448441 h 34816"/>
              <a:gd name="T6" fmla="*/ 0 60000 65536"/>
              <a:gd name="T7" fmla="*/ 0 60000 65536"/>
              <a:gd name="T8" fmla="*/ 0 60000 65536"/>
              <a:gd name="T9" fmla="*/ 0 w 21600"/>
              <a:gd name="T10" fmla="*/ 0 h 34816"/>
              <a:gd name="T11" fmla="*/ 21600 w 21600"/>
              <a:gd name="T12" fmla="*/ 34816 h 34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481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6383"/>
                  <a:pt x="20011" y="31032"/>
                  <a:pt x="17085" y="34816"/>
                </a:cubicBezTo>
              </a:path>
              <a:path w="21600" h="3481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6383"/>
                  <a:pt x="20011" y="31032"/>
                  <a:pt x="17085" y="3481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6" name="Arc 68"/>
          <p:cNvSpPr>
            <a:spLocks/>
          </p:cNvSpPr>
          <p:nvPr/>
        </p:nvSpPr>
        <p:spPr bwMode="auto">
          <a:xfrm rot="-848730">
            <a:off x="3814763" y="552450"/>
            <a:ext cx="1365250" cy="4697413"/>
          </a:xfrm>
          <a:custGeom>
            <a:avLst/>
            <a:gdLst>
              <a:gd name="T0" fmla="*/ 0 w 21600"/>
              <a:gd name="T1" fmla="*/ 0 h 39105"/>
              <a:gd name="T2" fmla="*/ 799872 w 21600"/>
              <a:gd name="T3" fmla="*/ 4697413 h 39105"/>
              <a:gd name="T4" fmla="*/ 0 w 21600"/>
              <a:gd name="T5" fmla="*/ 2594658 h 39105"/>
              <a:gd name="T6" fmla="*/ 0 60000 65536"/>
              <a:gd name="T7" fmla="*/ 0 60000 65536"/>
              <a:gd name="T8" fmla="*/ 0 60000 65536"/>
              <a:gd name="T9" fmla="*/ 0 w 21600"/>
              <a:gd name="T10" fmla="*/ 0 h 39105"/>
              <a:gd name="T11" fmla="*/ 21600 w 21600"/>
              <a:gd name="T12" fmla="*/ 39105 h 39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910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32"/>
                  <a:pt x="18272" y="35043"/>
                  <a:pt x="12654" y="39104"/>
                </a:cubicBezTo>
              </a:path>
              <a:path w="21600" h="3910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32"/>
                  <a:pt x="18272" y="35043"/>
                  <a:pt x="12654" y="39104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7" name="Arc 69"/>
          <p:cNvSpPr>
            <a:spLocks/>
          </p:cNvSpPr>
          <p:nvPr/>
        </p:nvSpPr>
        <p:spPr bwMode="auto">
          <a:xfrm rot="-848730">
            <a:off x="4700588" y="317500"/>
            <a:ext cx="1541462" cy="5041900"/>
          </a:xfrm>
          <a:custGeom>
            <a:avLst/>
            <a:gdLst>
              <a:gd name="T0" fmla="*/ 0 w 21600"/>
              <a:gd name="T1" fmla="*/ 0 h 40827"/>
              <a:gd name="T2" fmla="*/ 702364 w 21600"/>
              <a:gd name="T3" fmla="*/ 5041900 h 40827"/>
              <a:gd name="T4" fmla="*/ 0 w 21600"/>
              <a:gd name="T5" fmla="*/ 2667476 h 40827"/>
              <a:gd name="T6" fmla="*/ 0 60000 65536"/>
              <a:gd name="T7" fmla="*/ 0 60000 65536"/>
              <a:gd name="T8" fmla="*/ 0 60000 65536"/>
              <a:gd name="T9" fmla="*/ 0 w 21600"/>
              <a:gd name="T10" fmla="*/ 0 h 40827"/>
              <a:gd name="T11" fmla="*/ 21600 w 21600"/>
              <a:gd name="T12" fmla="*/ 40827 h 408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82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</a:path>
              <a:path w="21600" h="4082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8" name="Arc 70"/>
          <p:cNvSpPr>
            <a:spLocks/>
          </p:cNvSpPr>
          <p:nvPr/>
        </p:nvSpPr>
        <p:spPr bwMode="auto">
          <a:xfrm rot="-848730">
            <a:off x="5978525" y="-334963"/>
            <a:ext cx="1541463" cy="6192838"/>
          </a:xfrm>
          <a:custGeom>
            <a:avLst/>
            <a:gdLst>
              <a:gd name="T0" fmla="*/ 0 w 21600"/>
              <a:gd name="T1" fmla="*/ 0 h 40827"/>
              <a:gd name="T2" fmla="*/ 702365 w 21600"/>
              <a:gd name="T3" fmla="*/ 6192838 h 40827"/>
              <a:gd name="T4" fmla="*/ 0 w 21600"/>
              <a:gd name="T5" fmla="*/ 3276393 h 40827"/>
              <a:gd name="T6" fmla="*/ 0 60000 65536"/>
              <a:gd name="T7" fmla="*/ 0 60000 65536"/>
              <a:gd name="T8" fmla="*/ 0 60000 65536"/>
              <a:gd name="T9" fmla="*/ 0 w 21600"/>
              <a:gd name="T10" fmla="*/ 0 h 40827"/>
              <a:gd name="T11" fmla="*/ 21600 w 21600"/>
              <a:gd name="T12" fmla="*/ 40827 h 408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82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</a:path>
              <a:path w="21600" h="4082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6662738" y="2278063"/>
            <a:ext cx="2373312" cy="2374900"/>
            <a:chOff x="4197" y="1435"/>
            <a:chExt cx="1495" cy="1496"/>
          </a:xfrm>
        </p:grpSpPr>
        <p:sp>
          <p:nvSpPr>
            <p:cNvPr id="517196" name="Oval 72"/>
            <p:cNvSpPr>
              <a:spLocks noChangeArrowheads="1"/>
            </p:cNvSpPr>
            <p:nvPr/>
          </p:nvSpPr>
          <p:spPr bwMode="auto">
            <a:xfrm>
              <a:off x="4197" y="1435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97" name="Oval 73"/>
            <p:cNvSpPr>
              <a:spLocks noChangeArrowheads="1"/>
            </p:cNvSpPr>
            <p:nvPr/>
          </p:nvSpPr>
          <p:spPr bwMode="auto">
            <a:xfrm>
              <a:off x="4333" y="1571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98" name="Oval 74"/>
            <p:cNvSpPr>
              <a:spLocks noChangeArrowheads="1"/>
            </p:cNvSpPr>
            <p:nvPr/>
          </p:nvSpPr>
          <p:spPr bwMode="auto">
            <a:xfrm>
              <a:off x="4469" y="1707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99" name="Oval 75"/>
            <p:cNvSpPr>
              <a:spLocks noChangeArrowheads="1"/>
            </p:cNvSpPr>
            <p:nvPr/>
          </p:nvSpPr>
          <p:spPr bwMode="auto">
            <a:xfrm>
              <a:off x="4605" y="1843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0" name="Oval 76"/>
            <p:cNvSpPr>
              <a:spLocks noChangeArrowheads="1"/>
            </p:cNvSpPr>
            <p:nvPr/>
          </p:nvSpPr>
          <p:spPr bwMode="auto">
            <a:xfrm>
              <a:off x="4741" y="1979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1" name="Oval 77"/>
            <p:cNvSpPr>
              <a:spLocks noChangeArrowheads="1"/>
            </p:cNvSpPr>
            <p:nvPr/>
          </p:nvSpPr>
          <p:spPr bwMode="auto">
            <a:xfrm>
              <a:off x="4877" y="2115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2" name="Oval 78"/>
            <p:cNvSpPr>
              <a:spLocks noChangeArrowheads="1"/>
            </p:cNvSpPr>
            <p:nvPr/>
          </p:nvSpPr>
          <p:spPr bwMode="auto">
            <a:xfrm>
              <a:off x="5013" y="2251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3" name="Oval 79"/>
            <p:cNvSpPr>
              <a:spLocks noChangeArrowheads="1"/>
            </p:cNvSpPr>
            <p:nvPr/>
          </p:nvSpPr>
          <p:spPr bwMode="auto">
            <a:xfrm>
              <a:off x="5149" y="2387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4" name="Oval 80"/>
            <p:cNvSpPr>
              <a:spLocks noChangeArrowheads="1"/>
            </p:cNvSpPr>
            <p:nvPr/>
          </p:nvSpPr>
          <p:spPr bwMode="auto">
            <a:xfrm>
              <a:off x="5285" y="2523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5" name="Oval 81"/>
            <p:cNvSpPr>
              <a:spLocks noChangeArrowheads="1"/>
            </p:cNvSpPr>
            <p:nvPr/>
          </p:nvSpPr>
          <p:spPr bwMode="auto">
            <a:xfrm>
              <a:off x="5421" y="2659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6" name="Oval 82"/>
            <p:cNvSpPr>
              <a:spLocks noChangeArrowheads="1"/>
            </p:cNvSpPr>
            <p:nvPr/>
          </p:nvSpPr>
          <p:spPr bwMode="auto">
            <a:xfrm>
              <a:off x="5557" y="2795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3348038" y="1125538"/>
            <a:ext cx="2373312" cy="2374900"/>
            <a:chOff x="4197" y="1435"/>
            <a:chExt cx="1495" cy="1496"/>
          </a:xfrm>
        </p:grpSpPr>
        <p:sp>
          <p:nvSpPr>
            <p:cNvPr id="517208" name="Oval 84"/>
            <p:cNvSpPr>
              <a:spLocks noChangeArrowheads="1"/>
            </p:cNvSpPr>
            <p:nvPr/>
          </p:nvSpPr>
          <p:spPr bwMode="auto">
            <a:xfrm>
              <a:off x="4197" y="143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9" name="Oval 85"/>
            <p:cNvSpPr>
              <a:spLocks noChangeArrowheads="1"/>
            </p:cNvSpPr>
            <p:nvPr/>
          </p:nvSpPr>
          <p:spPr bwMode="auto">
            <a:xfrm>
              <a:off x="4333" y="157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0" name="Oval 86"/>
            <p:cNvSpPr>
              <a:spLocks noChangeArrowheads="1"/>
            </p:cNvSpPr>
            <p:nvPr/>
          </p:nvSpPr>
          <p:spPr bwMode="auto">
            <a:xfrm>
              <a:off x="4469" y="170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1" name="Oval 87"/>
            <p:cNvSpPr>
              <a:spLocks noChangeArrowheads="1"/>
            </p:cNvSpPr>
            <p:nvPr/>
          </p:nvSpPr>
          <p:spPr bwMode="auto">
            <a:xfrm>
              <a:off x="4605" y="184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2" name="Oval 88"/>
            <p:cNvSpPr>
              <a:spLocks noChangeArrowheads="1"/>
            </p:cNvSpPr>
            <p:nvPr/>
          </p:nvSpPr>
          <p:spPr bwMode="auto">
            <a:xfrm>
              <a:off x="4741" y="197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3" name="Oval 89"/>
            <p:cNvSpPr>
              <a:spLocks noChangeArrowheads="1"/>
            </p:cNvSpPr>
            <p:nvPr/>
          </p:nvSpPr>
          <p:spPr bwMode="auto">
            <a:xfrm>
              <a:off x="4877" y="211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4" name="Oval 90"/>
            <p:cNvSpPr>
              <a:spLocks noChangeArrowheads="1"/>
            </p:cNvSpPr>
            <p:nvPr/>
          </p:nvSpPr>
          <p:spPr bwMode="auto">
            <a:xfrm>
              <a:off x="5013" y="225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5" name="Oval 91"/>
            <p:cNvSpPr>
              <a:spLocks noChangeArrowheads="1"/>
            </p:cNvSpPr>
            <p:nvPr/>
          </p:nvSpPr>
          <p:spPr bwMode="auto">
            <a:xfrm>
              <a:off x="5149" y="238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6" name="Oval 92"/>
            <p:cNvSpPr>
              <a:spLocks noChangeArrowheads="1"/>
            </p:cNvSpPr>
            <p:nvPr/>
          </p:nvSpPr>
          <p:spPr bwMode="auto">
            <a:xfrm>
              <a:off x="5285" y="252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7" name="Oval 93"/>
            <p:cNvSpPr>
              <a:spLocks noChangeArrowheads="1"/>
            </p:cNvSpPr>
            <p:nvPr/>
          </p:nvSpPr>
          <p:spPr bwMode="auto">
            <a:xfrm>
              <a:off x="5421" y="265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8" name="Oval 94"/>
            <p:cNvSpPr>
              <a:spLocks noChangeArrowheads="1"/>
            </p:cNvSpPr>
            <p:nvPr/>
          </p:nvSpPr>
          <p:spPr bwMode="auto">
            <a:xfrm>
              <a:off x="5557" y="279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5364163" y="188913"/>
            <a:ext cx="2373312" cy="2374900"/>
            <a:chOff x="3379" y="119"/>
            <a:chExt cx="1495" cy="1496"/>
          </a:xfrm>
        </p:grpSpPr>
        <p:sp>
          <p:nvSpPr>
            <p:cNvPr id="517220" name="Oval 96"/>
            <p:cNvSpPr>
              <a:spLocks noChangeArrowheads="1"/>
            </p:cNvSpPr>
            <p:nvPr/>
          </p:nvSpPr>
          <p:spPr bwMode="auto">
            <a:xfrm>
              <a:off x="3379" y="11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1" name="Oval 97"/>
            <p:cNvSpPr>
              <a:spLocks noChangeArrowheads="1"/>
            </p:cNvSpPr>
            <p:nvPr/>
          </p:nvSpPr>
          <p:spPr bwMode="auto">
            <a:xfrm>
              <a:off x="3515" y="25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2" name="Oval 98"/>
            <p:cNvSpPr>
              <a:spLocks noChangeArrowheads="1"/>
            </p:cNvSpPr>
            <p:nvPr/>
          </p:nvSpPr>
          <p:spPr bwMode="auto">
            <a:xfrm>
              <a:off x="3651" y="39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3" name="Oval 99"/>
            <p:cNvSpPr>
              <a:spLocks noChangeArrowheads="1"/>
            </p:cNvSpPr>
            <p:nvPr/>
          </p:nvSpPr>
          <p:spPr bwMode="auto">
            <a:xfrm>
              <a:off x="3787" y="52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4" name="Oval 100"/>
            <p:cNvSpPr>
              <a:spLocks noChangeArrowheads="1"/>
            </p:cNvSpPr>
            <p:nvPr/>
          </p:nvSpPr>
          <p:spPr bwMode="auto">
            <a:xfrm>
              <a:off x="3923" y="66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5" name="Oval 101"/>
            <p:cNvSpPr>
              <a:spLocks noChangeArrowheads="1"/>
            </p:cNvSpPr>
            <p:nvPr/>
          </p:nvSpPr>
          <p:spPr bwMode="auto">
            <a:xfrm>
              <a:off x="4059" y="79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6" name="Oval 102"/>
            <p:cNvSpPr>
              <a:spLocks noChangeArrowheads="1"/>
            </p:cNvSpPr>
            <p:nvPr/>
          </p:nvSpPr>
          <p:spPr bwMode="auto">
            <a:xfrm>
              <a:off x="4195" y="93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7" name="Oval 103"/>
            <p:cNvSpPr>
              <a:spLocks noChangeArrowheads="1"/>
            </p:cNvSpPr>
            <p:nvPr/>
          </p:nvSpPr>
          <p:spPr bwMode="auto">
            <a:xfrm>
              <a:off x="4331" y="107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8" name="Oval 104"/>
            <p:cNvSpPr>
              <a:spLocks noChangeArrowheads="1"/>
            </p:cNvSpPr>
            <p:nvPr/>
          </p:nvSpPr>
          <p:spPr bwMode="auto">
            <a:xfrm>
              <a:off x="4467" y="120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9" name="Oval 105"/>
            <p:cNvSpPr>
              <a:spLocks noChangeArrowheads="1"/>
            </p:cNvSpPr>
            <p:nvPr/>
          </p:nvSpPr>
          <p:spPr bwMode="auto">
            <a:xfrm>
              <a:off x="4603" y="134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30" name="Oval 106"/>
            <p:cNvSpPr>
              <a:spLocks noChangeArrowheads="1"/>
            </p:cNvSpPr>
            <p:nvPr/>
          </p:nvSpPr>
          <p:spPr bwMode="auto">
            <a:xfrm>
              <a:off x="4739" y="147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8476" name="Oval 108"/>
          <p:cNvSpPr>
            <a:spLocks noChangeArrowheads="1"/>
          </p:cNvSpPr>
          <p:nvPr/>
        </p:nvSpPr>
        <p:spPr bwMode="auto">
          <a:xfrm>
            <a:off x="7019925" y="3933825"/>
            <a:ext cx="214313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77" name="Oval 109"/>
          <p:cNvSpPr>
            <a:spLocks noChangeArrowheads="1"/>
          </p:cNvSpPr>
          <p:nvPr/>
        </p:nvSpPr>
        <p:spPr bwMode="auto">
          <a:xfrm>
            <a:off x="4427538" y="1773238"/>
            <a:ext cx="214312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78" name="Oval 110"/>
          <p:cNvSpPr>
            <a:spLocks noChangeArrowheads="1"/>
          </p:cNvSpPr>
          <p:nvPr/>
        </p:nvSpPr>
        <p:spPr bwMode="auto">
          <a:xfrm>
            <a:off x="5940425" y="2852738"/>
            <a:ext cx="214313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79" name="Oval 111"/>
          <p:cNvSpPr>
            <a:spLocks noChangeArrowheads="1"/>
          </p:cNvSpPr>
          <p:nvPr/>
        </p:nvSpPr>
        <p:spPr bwMode="auto">
          <a:xfrm>
            <a:off x="6659563" y="1484313"/>
            <a:ext cx="214312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0" name="Oval 112"/>
          <p:cNvSpPr>
            <a:spLocks noChangeArrowheads="1"/>
          </p:cNvSpPr>
          <p:nvPr/>
        </p:nvSpPr>
        <p:spPr bwMode="auto">
          <a:xfrm>
            <a:off x="8604250" y="4221163"/>
            <a:ext cx="214313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1" name="Oval 113"/>
          <p:cNvSpPr>
            <a:spLocks noChangeArrowheads="1"/>
          </p:cNvSpPr>
          <p:nvPr/>
        </p:nvSpPr>
        <p:spPr bwMode="auto">
          <a:xfrm>
            <a:off x="2555875" y="2997200"/>
            <a:ext cx="503238" cy="503238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2" name="Oval 114"/>
          <p:cNvSpPr>
            <a:spLocks noChangeArrowheads="1"/>
          </p:cNvSpPr>
          <p:nvPr/>
        </p:nvSpPr>
        <p:spPr bwMode="auto">
          <a:xfrm>
            <a:off x="2051050" y="3357563"/>
            <a:ext cx="503238" cy="503237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3" name="Oval 115"/>
          <p:cNvSpPr>
            <a:spLocks noChangeArrowheads="1"/>
          </p:cNvSpPr>
          <p:nvPr/>
        </p:nvSpPr>
        <p:spPr bwMode="auto">
          <a:xfrm>
            <a:off x="2051050" y="3357563"/>
            <a:ext cx="503238" cy="5032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512" name="Line 144"/>
          <p:cNvSpPr>
            <a:spLocks noChangeShapeType="1"/>
          </p:cNvSpPr>
          <p:nvPr/>
        </p:nvSpPr>
        <p:spPr bwMode="auto">
          <a:xfrm flipV="1">
            <a:off x="6588125" y="0"/>
            <a:ext cx="1944688" cy="1341438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3" name="Line 145"/>
          <p:cNvSpPr>
            <a:spLocks noChangeShapeType="1"/>
          </p:cNvSpPr>
          <p:nvPr/>
        </p:nvSpPr>
        <p:spPr bwMode="auto">
          <a:xfrm>
            <a:off x="5580063" y="3357563"/>
            <a:ext cx="1439862" cy="350043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4" name="Line 146"/>
          <p:cNvSpPr>
            <a:spLocks noChangeShapeType="1"/>
          </p:cNvSpPr>
          <p:nvPr/>
        </p:nvSpPr>
        <p:spPr bwMode="auto">
          <a:xfrm flipH="1" flipV="1">
            <a:off x="0" y="188913"/>
            <a:ext cx="4067175" cy="1295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6" name="Line 148"/>
          <p:cNvSpPr>
            <a:spLocks noChangeShapeType="1"/>
          </p:cNvSpPr>
          <p:nvPr/>
        </p:nvSpPr>
        <p:spPr bwMode="auto">
          <a:xfrm flipV="1">
            <a:off x="7596188" y="3141663"/>
            <a:ext cx="1547812" cy="14287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grpSp>
        <p:nvGrpSpPr>
          <p:cNvPr id="6" name="Group 174"/>
          <p:cNvGrpSpPr>
            <a:grpSpLocks/>
          </p:cNvGrpSpPr>
          <p:nvPr/>
        </p:nvGrpSpPr>
        <p:grpSpPr bwMode="auto">
          <a:xfrm>
            <a:off x="5508625" y="2420938"/>
            <a:ext cx="2806700" cy="1944687"/>
            <a:chOff x="3470" y="1525"/>
            <a:chExt cx="1768" cy="1225"/>
          </a:xfrm>
        </p:grpSpPr>
        <p:sp>
          <p:nvSpPr>
            <p:cNvPr id="517244" name="Oval 160"/>
            <p:cNvSpPr>
              <a:spLocks noChangeArrowheads="1"/>
            </p:cNvSpPr>
            <p:nvPr/>
          </p:nvSpPr>
          <p:spPr bwMode="auto">
            <a:xfrm>
              <a:off x="5103" y="2614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45" name="Oval 162"/>
            <p:cNvSpPr>
              <a:spLocks noChangeArrowheads="1"/>
            </p:cNvSpPr>
            <p:nvPr/>
          </p:nvSpPr>
          <p:spPr bwMode="auto">
            <a:xfrm>
              <a:off x="3470" y="152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177"/>
          <p:cNvGrpSpPr>
            <a:grpSpLocks/>
          </p:cNvGrpSpPr>
          <p:nvPr/>
        </p:nvGrpSpPr>
        <p:grpSpPr bwMode="auto">
          <a:xfrm>
            <a:off x="5292725" y="2420938"/>
            <a:ext cx="2373313" cy="1728787"/>
            <a:chOff x="3334" y="1525"/>
            <a:chExt cx="1495" cy="1089"/>
          </a:xfrm>
        </p:grpSpPr>
        <p:sp>
          <p:nvSpPr>
            <p:cNvPr id="517247" name="Oval 163"/>
            <p:cNvSpPr>
              <a:spLocks noChangeArrowheads="1"/>
            </p:cNvSpPr>
            <p:nvPr/>
          </p:nvSpPr>
          <p:spPr bwMode="auto">
            <a:xfrm>
              <a:off x="3334" y="1661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48" name="Oval 167"/>
            <p:cNvSpPr>
              <a:spLocks noChangeArrowheads="1"/>
            </p:cNvSpPr>
            <p:nvPr/>
          </p:nvSpPr>
          <p:spPr bwMode="auto">
            <a:xfrm>
              <a:off x="3742" y="152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49" name="Oval 168"/>
            <p:cNvSpPr>
              <a:spLocks noChangeArrowheads="1"/>
            </p:cNvSpPr>
            <p:nvPr/>
          </p:nvSpPr>
          <p:spPr bwMode="auto">
            <a:xfrm>
              <a:off x="4694" y="2478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0" name="Oval 169"/>
            <p:cNvSpPr>
              <a:spLocks noChangeArrowheads="1"/>
            </p:cNvSpPr>
            <p:nvPr/>
          </p:nvSpPr>
          <p:spPr bwMode="auto">
            <a:xfrm>
              <a:off x="4422" y="220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178"/>
          <p:cNvGrpSpPr>
            <a:grpSpLocks/>
          </p:cNvGrpSpPr>
          <p:nvPr/>
        </p:nvGrpSpPr>
        <p:grpSpPr bwMode="auto">
          <a:xfrm>
            <a:off x="4859338" y="1341438"/>
            <a:ext cx="2806700" cy="3240087"/>
            <a:chOff x="3061" y="845"/>
            <a:chExt cx="1768" cy="2041"/>
          </a:xfrm>
        </p:grpSpPr>
        <p:sp>
          <p:nvSpPr>
            <p:cNvPr id="517252" name="Oval 153"/>
            <p:cNvSpPr>
              <a:spLocks noChangeArrowheads="1"/>
            </p:cNvSpPr>
            <p:nvPr/>
          </p:nvSpPr>
          <p:spPr bwMode="auto">
            <a:xfrm>
              <a:off x="4014" y="2069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3" name="Oval 156"/>
            <p:cNvSpPr>
              <a:spLocks noChangeArrowheads="1"/>
            </p:cNvSpPr>
            <p:nvPr/>
          </p:nvSpPr>
          <p:spPr bwMode="auto">
            <a:xfrm>
              <a:off x="3198" y="1253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4" name="Oval 158"/>
            <p:cNvSpPr>
              <a:spLocks noChangeArrowheads="1"/>
            </p:cNvSpPr>
            <p:nvPr/>
          </p:nvSpPr>
          <p:spPr bwMode="auto">
            <a:xfrm>
              <a:off x="4150" y="2478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5" name="Oval 159"/>
            <p:cNvSpPr>
              <a:spLocks noChangeArrowheads="1"/>
            </p:cNvSpPr>
            <p:nvPr/>
          </p:nvSpPr>
          <p:spPr bwMode="auto">
            <a:xfrm>
              <a:off x="3061" y="84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6" name="Oval 161"/>
            <p:cNvSpPr>
              <a:spLocks noChangeArrowheads="1"/>
            </p:cNvSpPr>
            <p:nvPr/>
          </p:nvSpPr>
          <p:spPr bwMode="auto">
            <a:xfrm>
              <a:off x="4150" y="1661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7" name="Oval 166"/>
            <p:cNvSpPr>
              <a:spLocks noChangeArrowheads="1"/>
            </p:cNvSpPr>
            <p:nvPr/>
          </p:nvSpPr>
          <p:spPr bwMode="auto">
            <a:xfrm>
              <a:off x="3470" y="1253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8" name="Oval 170"/>
            <p:cNvSpPr>
              <a:spLocks noChangeArrowheads="1"/>
            </p:cNvSpPr>
            <p:nvPr/>
          </p:nvSpPr>
          <p:spPr bwMode="auto">
            <a:xfrm>
              <a:off x="3334" y="84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9" name="Oval 171"/>
            <p:cNvSpPr>
              <a:spLocks noChangeArrowheads="1"/>
            </p:cNvSpPr>
            <p:nvPr/>
          </p:nvSpPr>
          <p:spPr bwMode="auto">
            <a:xfrm>
              <a:off x="4694" y="2750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175"/>
          <p:cNvGrpSpPr>
            <a:grpSpLocks/>
          </p:cNvGrpSpPr>
          <p:nvPr/>
        </p:nvGrpSpPr>
        <p:grpSpPr bwMode="auto">
          <a:xfrm>
            <a:off x="3995738" y="1341438"/>
            <a:ext cx="3454400" cy="2159000"/>
            <a:chOff x="2517" y="845"/>
            <a:chExt cx="2176" cy="1360"/>
          </a:xfrm>
        </p:grpSpPr>
        <p:sp>
          <p:nvSpPr>
            <p:cNvPr id="517261" name="Oval 164"/>
            <p:cNvSpPr>
              <a:spLocks noChangeArrowheads="1"/>
            </p:cNvSpPr>
            <p:nvPr/>
          </p:nvSpPr>
          <p:spPr bwMode="auto">
            <a:xfrm>
              <a:off x="4558" y="2069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2" name="Oval 172"/>
            <p:cNvSpPr>
              <a:spLocks noChangeArrowheads="1"/>
            </p:cNvSpPr>
            <p:nvPr/>
          </p:nvSpPr>
          <p:spPr bwMode="auto">
            <a:xfrm>
              <a:off x="2517" y="84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76"/>
          <p:cNvGrpSpPr>
            <a:grpSpLocks/>
          </p:cNvGrpSpPr>
          <p:nvPr/>
        </p:nvGrpSpPr>
        <p:grpSpPr bwMode="auto">
          <a:xfrm>
            <a:off x="4643438" y="1557338"/>
            <a:ext cx="2806700" cy="2808287"/>
            <a:chOff x="2925" y="981"/>
            <a:chExt cx="1768" cy="1769"/>
          </a:xfrm>
        </p:grpSpPr>
        <p:sp>
          <p:nvSpPr>
            <p:cNvPr id="517264" name="Oval 154"/>
            <p:cNvSpPr>
              <a:spLocks noChangeArrowheads="1"/>
            </p:cNvSpPr>
            <p:nvPr/>
          </p:nvSpPr>
          <p:spPr bwMode="auto">
            <a:xfrm>
              <a:off x="3470" y="981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5" name="Oval 155"/>
            <p:cNvSpPr>
              <a:spLocks noChangeArrowheads="1"/>
            </p:cNvSpPr>
            <p:nvPr/>
          </p:nvSpPr>
          <p:spPr bwMode="auto">
            <a:xfrm>
              <a:off x="3742" y="2069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6" name="Oval 157"/>
            <p:cNvSpPr>
              <a:spLocks noChangeArrowheads="1"/>
            </p:cNvSpPr>
            <p:nvPr/>
          </p:nvSpPr>
          <p:spPr bwMode="auto">
            <a:xfrm>
              <a:off x="4558" y="2614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7" name="Oval 165"/>
            <p:cNvSpPr>
              <a:spLocks noChangeArrowheads="1"/>
            </p:cNvSpPr>
            <p:nvPr/>
          </p:nvSpPr>
          <p:spPr bwMode="auto">
            <a:xfrm>
              <a:off x="4014" y="152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8" name="Oval 173"/>
            <p:cNvSpPr>
              <a:spLocks noChangeArrowheads="1"/>
            </p:cNvSpPr>
            <p:nvPr/>
          </p:nvSpPr>
          <p:spPr bwMode="auto">
            <a:xfrm>
              <a:off x="2925" y="1253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43"/>
          <p:cNvGrpSpPr>
            <a:grpSpLocks/>
          </p:cNvGrpSpPr>
          <p:nvPr/>
        </p:nvGrpSpPr>
        <p:grpSpPr bwMode="auto">
          <a:xfrm>
            <a:off x="3419475" y="692150"/>
            <a:ext cx="5545138" cy="3889375"/>
            <a:chOff x="2154" y="436"/>
            <a:chExt cx="3493" cy="2450"/>
          </a:xfrm>
        </p:grpSpPr>
        <p:sp>
          <p:nvSpPr>
            <p:cNvPr id="517270" name="Line 133"/>
            <p:cNvSpPr>
              <a:spLocks noChangeShapeType="1"/>
            </p:cNvSpPr>
            <p:nvPr/>
          </p:nvSpPr>
          <p:spPr bwMode="auto">
            <a:xfrm>
              <a:off x="3016" y="754"/>
              <a:ext cx="91" cy="95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1" name="Line 134"/>
            <p:cNvSpPr>
              <a:spLocks noChangeShapeType="1"/>
            </p:cNvSpPr>
            <p:nvPr/>
          </p:nvSpPr>
          <p:spPr bwMode="auto">
            <a:xfrm>
              <a:off x="3696" y="436"/>
              <a:ext cx="772" cy="1815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2" name="Line 135"/>
            <p:cNvSpPr>
              <a:spLocks noChangeShapeType="1"/>
            </p:cNvSpPr>
            <p:nvPr/>
          </p:nvSpPr>
          <p:spPr bwMode="auto">
            <a:xfrm flipH="1">
              <a:off x="4059" y="1253"/>
              <a:ext cx="499" cy="1179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3" name="Line 136"/>
            <p:cNvSpPr>
              <a:spLocks noChangeShapeType="1"/>
            </p:cNvSpPr>
            <p:nvPr/>
          </p:nvSpPr>
          <p:spPr bwMode="auto">
            <a:xfrm>
              <a:off x="2290" y="935"/>
              <a:ext cx="1996" cy="545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4" name="Line 137"/>
            <p:cNvSpPr>
              <a:spLocks noChangeShapeType="1"/>
            </p:cNvSpPr>
            <p:nvPr/>
          </p:nvSpPr>
          <p:spPr bwMode="auto">
            <a:xfrm>
              <a:off x="3515" y="1888"/>
              <a:ext cx="1542" cy="68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5" name="Line 138"/>
            <p:cNvSpPr>
              <a:spLocks noChangeShapeType="1"/>
            </p:cNvSpPr>
            <p:nvPr/>
          </p:nvSpPr>
          <p:spPr bwMode="auto">
            <a:xfrm flipV="1">
              <a:off x="4740" y="2296"/>
              <a:ext cx="317" cy="54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6" name="Line 140"/>
            <p:cNvSpPr>
              <a:spLocks noChangeShapeType="1"/>
            </p:cNvSpPr>
            <p:nvPr/>
          </p:nvSpPr>
          <p:spPr bwMode="auto">
            <a:xfrm>
              <a:off x="2154" y="754"/>
              <a:ext cx="2087" cy="27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7" name="Line 141"/>
            <p:cNvSpPr>
              <a:spLocks noChangeShapeType="1"/>
            </p:cNvSpPr>
            <p:nvPr/>
          </p:nvSpPr>
          <p:spPr bwMode="auto">
            <a:xfrm flipH="1">
              <a:off x="4468" y="1389"/>
              <a:ext cx="181" cy="113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8" name="Line 142"/>
            <p:cNvSpPr>
              <a:spLocks noChangeShapeType="1"/>
            </p:cNvSpPr>
            <p:nvPr/>
          </p:nvSpPr>
          <p:spPr bwMode="auto">
            <a:xfrm flipH="1" flipV="1">
              <a:off x="3379" y="1434"/>
              <a:ext cx="2268" cy="145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32"/>
          <p:cNvGrpSpPr>
            <a:grpSpLocks/>
          </p:cNvGrpSpPr>
          <p:nvPr/>
        </p:nvGrpSpPr>
        <p:grpSpPr bwMode="auto">
          <a:xfrm>
            <a:off x="2339975" y="333375"/>
            <a:ext cx="5903913" cy="4103688"/>
            <a:chOff x="1474" y="210"/>
            <a:chExt cx="3719" cy="2585"/>
          </a:xfrm>
        </p:grpSpPr>
        <p:sp>
          <p:nvSpPr>
            <p:cNvPr id="517280" name="Line 120"/>
            <p:cNvSpPr>
              <a:spLocks noChangeShapeType="1"/>
            </p:cNvSpPr>
            <p:nvPr/>
          </p:nvSpPr>
          <p:spPr bwMode="auto">
            <a:xfrm flipV="1">
              <a:off x="2018" y="2024"/>
              <a:ext cx="2177" cy="9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1" name="Line 121"/>
            <p:cNvSpPr>
              <a:spLocks noChangeShapeType="1"/>
            </p:cNvSpPr>
            <p:nvPr/>
          </p:nvSpPr>
          <p:spPr bwMode="auto">
            <a:xfrm flipV="1">
              <a:off x="1927" y="1071"/>
              <a:ext cx="545" cy="77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2" name="Line 122"/>
            <p:cNvSpPr>
              <a:spLocks noChangeShapeType="1"/>
            </p:cNvSpPr>
            <p:nvPr/>
          </p:nvSpPr>
          <p:spPr bwMode="auto">
            <a:xfrm flipV="1">
              <a:off x="1973" y="1162"/>
              <a:ext cx="1723" cy="77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3" name="Line 123"/>
            <p:cNvSpPr>
              <a:spLocks noChangeShapeType="1"/>
            </p:cNvSpPr>
            <p:nvPr/>
          </p:nvSpPr>
          <p:spPr bwMode="auto">
            <a:xfrm flipV="1">
              <a:off x="1791" y="1480"/>
              <a:ext cx="1860" cy="1088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4" name="Line 124"/>
            <p:cNvSpPr>
              <a:spLocks noChangeShapeType="1"/>
            </p:cNvSpPr>
            <p:nvPr/>
          </p:nvSpPr>
          <p:spPr bwMode="auto">
            <a:xfrm flipV="1">
              <a:off x="1474" y="709"/>
              <a:ext cx="2495" cy="997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5" name="Line 125"/>
            <p:cNvSpPr>
              <a:spLocks noChangeShapeType="1"/>
            </p:cNvSpPr>
            <p:nvPr/>
          </p:nvSpPr>
          <p:spPr bwMode="auto">
            <a:xfrm>
              <a:off x="2018" y="2205"/>
              <a:ext cx="3175" cy="49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6" name="Line 126"/>
            <p:cNvSpPr>
              <a:spLocks noChangeShapeType="1"/>
            </p:cNvSpPr>
            <p:nvPr/>
          </p:nvSpPr>
          <p:spPr bwMode="auto">
            <a:xfrm flipV="1">
              <a:off x="2018" y="210"/>
              <a:ext cx="1406" cy="181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7" name="Line 127"/>
            <p:cNvSpPr>
              <a:spLocks noChangeShapeType="1"/>
            </p:cNvSpPr>
            <p:nvPr/>
          </p:nvSpPr>
          <p:spPr bwMode="auto">
            <a:xfrm flipV="1">
              <a:off x="2064" y="1616"/>
              <a:ext cx="2358" cy="453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8" name="Line 128"/>
            <p:cNvSpPr>
              <a:spLocks noChangeShapeType="1"/>
            </p:cNvSpPr>
            <p:nvPr/>
          </p:nvSpPr>
          <p:spPr bwMode="auto">
            <a:xfrm flipV="1">
              <a:off x="1791" y="1117"/>
              <a:ext cx="2631" cy="58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9" name="Line 129"/>
            <p:cNvSpPr>
              <a:spLocks noChangeShapeType="1"/>
            </p:cNvSpPr>
            <p:nvPr/>
          </p:nvSpPr>
          <p:spPr bwMode="auto">
            <a:xfrm>
              <a:off x="1655" y="1661"/>
              <a:ext cx="2858" cy="113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90" name="Line 130"/>
            <p:cNvSpPr>
              <a:spLocks noChangeShapeType="1"/>
            </p:cNvSpPr>
            <p:nvPr/>
          </p:nvSpPr>
          <p:spPr bwMode="auto">
            <a:xfrm flipV="1">
              <a:off x="1973" y="799"/>
              <a:ext cx="227" cy="1588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91" name="Line 131"/>
            <p:cNvSpPr>
              <a:spLocks noChangeShapeType="1"/>
            </p:cNvSpPr>
            <p:nvPr/>
          </p:nvSpPr>
          <p:spPr bwMode="auto">
            <a:xfrm flipV="1">
              <a:off x="1973" y="1026"/>
              <a:ext cx="1587" cy="136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8484" name="Oval 116"/>
          <p:cNvSpPr>
            <a:spLocks noChangeArrowheads="1"/>
          </p:cNvSpPr>
          <p:nvPr/>
        </p:nvSpPr>
        <p:spPr bwMode="auto">
          <a:xfrm>
            <a:off x="1868488" y="2676525"/>
            <a:ext cx="1368425" cy="1439863"/>
          </a:xfrm>
          <a:prstGeom prst="ellips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547" name="Line 179"/>
          <p:cNvSpPr>
            <a:spLocks noChangeShapeType="1"/>
          </p:cNvSpPr>
          <p:nvPr/>
        </p:nvSpPr>
        <p:spPr bwMode="auto">
          <a:xfrm flipH="1" flipV="1">
            <a:off x="0" y="2924175"/>
            <a:ext cx="2700338" cy="28892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48" name="Line 180"/>
          <p:cNvSpPr>
            <a:spLocks noChangeShapeType="1"/>
          </p:cNvSpPr>
          <p:nvPr/>
        </p:nvSpPr>
        <p:spPr bwMode="auto">
          <a:xfrm flipH="1">
            <a:off x="1835150" y="3284538"/>
            <a:ext cx="1008063" cy="357346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49" name="Line 181"/>
          <p:cNvSpPr>
            <a:spLocks noChangeShapeType="1"/>
          </p:cNvSpPr>
          <p:nvPr/>
        </p:nvSpPr>
        <p:spPr bwMode="auto">
          <a:xfrm>
            <a:off x="2987675" y="3284538"/>
            <a:ext cx="6156325" cy="357346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8" name="Line 150"/>
          <p:cNvSpPr>
            <a:spLocks noChangeShapeType="1"/>
          </p:cNvSpPr>
          <p:nvPr/>
        </p:nvSpPr>
        <p:spPr bwMode="auto">
          <a:xfrm>
            <a:off x="2339975" y="3716338"/>
            <a:ext cx="3455988" cy="31416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20" name="Line 152"/>
          <p:cNvSpPr>
            <a:spLocks noChangeShapeType="1"/>
          </p:cNvSpPr>
          <p:nvPr/>
        </p:nvSpPr>
        <p:spPr bwMode="auto">
          <a:xfrm flipH="1">
            <a:off x="0" y="3573463"/>
            <a:ext cx="2339975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9" name="Line 151"/>
          <p:cNvSpPr>
            <a:spLocks noChangeShapeType="1"/>
          </p:cNvSpPr>
          <p:nvPr/>
        </p:nvSpPr>
        <p:spPr bwMode="auto">
          <a:xfrm flipH="1" flipV="1">
            <a:off x="1331913" y="0"/>
            <a:ext cx="936625" cy="3429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17300" name="Text Box 180"/>
          <p:cNvSpPr txBox="1">
            <a:spLocks noChangeArrowheads="1"/>
          </p:cNvSpPr>
          <p:nvPr/>
        </p:nvSpPr>
        <p:spPr bwMode="auto">
          <a:xfrm>
            <a:off x="0" y="6524625"/>
            <a:ext cx="9144000" cy="338554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comunidades_</a:t>
            </a:r>
            <a:r>
              <a:rPr lang="pt-BR" sz="1600" b="1" i="1" smtClean="0">
                <a:solidFill>
                  <a:srgbClr val="000000"/>
                </a:solidFill>
                <a:latin typeface="Verdana" pitchFamily="34" charset="0"/>
              </a:rPr>
              <a:t>online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| www.nomads.usp.br/pesquisas/col/comunidades_online</a:t>
            </a:r>
            <a:r>
              <a:rPr lang="pt-BR" sz="160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pt-BR" sz="16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187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8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5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58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5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5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17" grpId="0" animBg="1"/>
      <p:bldP spid="58515" grpId="0" animBg="1"/>
      <p:bldP spid="58371" grpId="0" animBg="1"/>
      <p:bldP spid="58433" grpId="0" animBg="1"/>
      <p:bldP spid="58487" grpId="0" animBg="1"/>
      <p:bldP spid="58486" grpId="0" animBg="1"/>
      <p:bldP spid="58370" grpId="0" animBg="1"/>
      <p:bldP spid="58434" grpId="0" animBg="1"/>
      <p:bldP spid="58435" grpId="0" animBg="1"/>
      <p:bldP spid="58436" grpId="0" animBg="1"/>
      <p:bldP spid="58437" grpId="0" animBg="1"/>
      <p:bldP spid="58438" grpId="0" animBg="1"/>
      <p:bldP spid="58476" grpId="0" animBg="1"/>
      <p:bldP spid="58477" grpId="0" animBg="1"/>
      <p:bldP spid="58478" grpId="0" animBg="1"/>
      <p:bldP spid="58479" grpId="0" animBg="1"/>
      <p:bldP spid="58480" grpId="0" animBg="1"/>
      <p:bldP spid="58481" grpId="0" animBg="1"/>
      <p:bldP spid="58481" grpId="1" animBg="1"/>
      <p:bldP spid="58482" grpId="0" animBg="1"/>
      <p:bldP spid="58483" grpId="0" animBg="1"/>
      <p:bldP spid="58512" grpId="0" animBg="1"/>
      <p:bldP spid="58513" grpId="0" animBg="1"/>
      <p:bldP spid="58514" grpId="0" animBg="1"/>
      <p:bldP spid="58516" grpId="0" animBg="1"/>
      <p:bldP spid="58484" grpId="0" animBg="1"/>
      <p:bldP spid="58547" grpId="0" animBg="1"/>
      <p:bldP spid="58548" grpId="0" animBg="1"/>
      <p:bldP spid="58549" grpId="0" animBg="1"/>
      <p:bldP spid="58518" grpId="0" animBg="1"/>
      <p:bldP spid="58520" grpId="0" animBg="1"/>
      <p:bldP spid="585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thumbnail_starry%20s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thumbnail_starry%20s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8913"/>
            <a:ext cx="2524125" cy="2524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56100" y="1268413"/>
            <a:ext cx="4643438" cy="1625600"/>
            <a:chOff x="2835" y="1875"/>
            <a:chExt cx="2675" cy="1024"/>
          </a:xfrm>
        </p:grpSpPr>
        <p:sp>
          <p:nvSpPr>
            <p:cNvPr id="149509" name="Text Box 5"/>
            <p:cNvSpPr txBox="1">
              <a:spLocks noChangeArrowheads="1"/>
            </p:cNvSpPr>
            <p:nvPr/>
          </p:nvSpPr>
          <p:spPr bwMode="auto">
            <a:xfrm>
              <a:off x="3696" y="1875"/>
              <a:ext cx="1814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num céu estrelado</a:t>
              </a: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posso ver a </a:t>
              </a:r>
              <a:r>
                <a:rPr lang="pt-BR" sz="1900" b="1" smtClean="0">
                  <a:solidFill>
                    <a:srgbClr val="FFFFFF"/>
                  </a:solidFill>
                </a:rPr>
                <a:t>mim mesmo</a:t>
              </a: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como uma pequena estrela</a:t>
              </a: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entre muitas outras</a:t>
              </a:r>
            </a:p>
          </p:txBody>
        </p:sp>
        <p:sp>
          <p:nvSpPr>
            <p:cNvPr id="149510" name="Line 6"/>
            <p:cNvSpPr>
              <a:spLocks noChangeShapeType="1"/>
            </p:cNvSpPr>
            <p:nvPr/>
          </p:nvSpPr>
          <p:spPr bwMode="auto">
            <a:xfrm flipH="1">
              <a:off x="2835" y="2341"/>
              <a:ext cx="263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2447925" y="2924175"/>
            <a:ext cx="334803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neste céu,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posso acrescentar estrelas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900" smtClean="0">
                <a:solidFill>
                  <a:srgbClr val="FFFFFF"/>
                </a:solidFill>
              </a:rPr>
              <a:t>como</a:t>
            </a:r>
            <a:r>
              <a:rPr lang="pt-BR" sz="1900" b="1" smtClean="0">
                <a:solidFill>
                  <a:srgbClr val="FFFFFF"/>
                </a:solidFill>
              </a:rPr>
              <a:t> assuntos de meu interesse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que eu quero partilhar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com a </a:t>
            </a:r>
            <a:r>
              <a:rPr lang="pt-BR" sz="1900" b="1" smtClean="0">
                <a:solidFill>
                  <a:srgbClr val="FFFFFF"/>
                </a:solidFill>
              </a:rPr>
              <a:t>minha comunidade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7380288" y="5314950"/>
            <a:ext cx="215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500" smtClean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079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079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1079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1079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7" name="Rectangle 13"/>
          <p:cNvSpPr>
            <a:spLocks noChangeArrowheads="1"/>
          </p:cNvSpPr>
          <p:nvPr/>
        </p:nvSpPr>
        <p:spPr bwMode="auto">
          <a:xfrm>
            <a:off x="1079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1079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238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238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3238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238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238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3238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5397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5397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71" name="Rectangle 23"/>
          <p:cNvSpPr>
            <a:spLocks noChangeArrowheads="1"/>
          </p:cNvSpPr>
          <p:nvPr/>
        </p:nvSpPr>
        <p:spPr bwMode="auto">
          <a:xfrm>
            <a:off x="5397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5397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5397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5397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1" name="Rectangle 27"/>
          <p:cNvSpPr>
            <a:spLocks noChangeArrowheads="1"/>
          </p:cNvSpPr>
          <p:nvPr/>
        </p:nvSpPr>
        <p:spPr bwMode="auto">
          <a:xfrm>
            <a:off x="7556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2" name="Rectangle 28"/>
          <p:cNvSpPr>
            <a:spLocks noChangeArrowheads="1"/>
          </p:cNvSpPr>
          <p:nvPr/>
        </p:nvSpPr>
        <p:spPr bwMode="auto">
          <a:xfrm>
            <a:off x="7556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77" name="Rectangle 29"/>
          <p:cNvSpPr>
            <a:spLocks noChangeArrowheads="1"/>
          </p:cNvSpPr>
          <p:nvPr/>
        </p:nvSpPr>
        <p:spPr bwMode="auto">
          <a:xfrm>
            <a:off x="7556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4" name="Rectangle 30"/>
          <p:cNvSpPr>
            <a:spLocks noChangeArrowheads="1"/>
          </p:cNvSpPr>
          <p:nvPr/>
        </p:nvSpPr>
        <p:spPr bwMode="auto">
          <a:xfrm>
            <a:off x="7556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5" name="Rectangle 31"/>
          <p:cNvSpPr>
            <a:spLocks noChangeArrowheads="1"/>
          </p:cNvSpPr>
          <p:nvPr/>
        </p:nvSpPr>
        <p:spPr bwMode="auto">
          <a:xfrm>
            <a:off x="7556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6" name="Rectangle 32"/>
          <p:cNvSpPr>
            <a:spLocks noChangeArrowheads="1"/>
          </p:cNvSpPr>
          <p:nvPr/>
        </p:nvSpPr>
        <p:spPr bwMode="auto">
          <a:xfrm>
            <a:off x="7556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7" name="Rectangle 33"/>
          <p:cNvSpPr>
            <a:spLocks noChangeArrowheads="1"/>
          </p:cNvSpPr>
          <p:nvPr/>
        </p:nvSpPr>
        <p:spPr bwMode="auto">
          <a:xfrm>
            <a:off x="9731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8" name="Rectangle 34"/>
          <p:cNvSpPr>
            <a:spLocks noChangeArrowheads="1"/>
          </p:cNvSpPr>
          <p:nvPr/>
        </p:nvSpPr>
        <p:spPr bwMode="auto">
          <a:xfrm>
            <a:off x="9731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9" name="Rectangle 35"/>
          <p:cNvSpPr>
            <a:spLocks noChangeArrowheads="1"/>
          </p:cNvSpPr>
          <p:nvPr/>
        </p:nvSpPr>
        <p:spPr bwMode="auto">
          <a:xfrm>
            <a:off x="9731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0" name="Rectangle 36"/>
          <p:cNvSpPr>
            <a:spLocks noChangeArrowheads="1"/>
          </p:cNvSpPr>
          <p:nvPr/>
        </p:nvSpPr>
        <p:spPr bwMode="auto">
          <a:xfrm>
            <a:off x="9731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1" name="Rectangle 37"/>
          <p:cNvSpPr>
            <a:spLocks noChangeArrowheads="1"/>
          </p:cNvSpPr>
          <p:nvPr/>
        </p:nvSpPr>
        <p:spPr bwMode="auto">
          <a:xfrm>
            <a:off x="9731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2" name="Rectangle 38"/>
          <p:cNvSpPr>
            <a:spLocks noChangeArrowheads="1"/>
          </p:cNvSpPr>
          <p:nvPr/>
        </p:nvSpPr>
        <p:spPr bwMode="auto">
          <a:xfrm>
            <a:off x="9731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3" name="Rectangle 39"/>
          <p:cNvSpPr>
            <a:spLocks noChangeArrowheads="1"/>
          </p:cNvSpPr>
          <p:nvPr/>
        </p:nvSpPr>
        <p:spPr bwMode="auto">
          <a:xfrm>
            <a:off x="11890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88" name="Rectangle 40"/>
          <p:cNvSpPr>
            <a:spLocks noChangeArrowheads="1"/>
          </p:cNvSpPr>
          <p:nvPr/>
        </p:nvSpPr>
        <p:spPr bwMode="auto">
          <a:xfrm>
            <a:off x="11890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5" name="Rectangle 41"/>
          <p:cNvSpPr>
            <a:spLocks noChangeArrowheads="1"/>
          </p:cNvSpPr>
          <p:nvPr/>
        </p:nvSpPr>
        <p:spPr bwMode="auto">
          <a:xfrm>
            <a:off x="11890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6" name="Rectangle 42"/>
          <p:cNvSpPr>
            <a:spLocks noChangeArrowheads="1"/>
          </p:cNvSpPr>
          <p:nvPr/>
        </p:nvSpPr>
        <p:spPr bwMode="auto">
          <a:xfrm>
            <a:off x="11890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91" name="Rectangle 43"/>
          <p:cNvSpPr>
            <a:spLocks noChangeArrowheads="1"/>
          </p:cNvSpPr>
          <p:nvPr/>
        </p:nvSpPr>
        <p:spPr bwMode="auto">
          <a:xfrm>
            <a:off x="11890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8" name="Rectangle 44"/>
          <p:cNvSpPr>
            <a:spLocks noChangeArrowheads="1"/>
          </p:cNvSpPr>
          <p:nvPr/>
        </p:nvSpPr>
        <p:spPr bwMode="auto">
          <a:xfrm>
            <a:off x="11890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9" name="Rectangle 45"/>
          <p:cNvSpPr>
            <a:spLocks noChangeArrowheads="1"/>
          </p:cNvSpPr>
          <p:nvPr/>
        </p:nvSpPr>
        <p:spPr bwMode="auto">
          <a:xfrm>
            <a:off x="14049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0" name="Rectangle 46"/>
          <p:cNvSpPr>
            <a:spLocks noChangeArrowheads="1"/>
          </p:cNvSpPr>
          <p:nvPr/>
        </p:nvSpPr>
        <p:spPr bwMode="auto">
          <a:xfrm>
            <a:off x="14049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1" name="Rectangle 47"/>
          <p:cNvSpPr>
            <a:spLocks noChangeArrowheads="1"/>
          </p:cNvSpPr>
          <p:nvPr/>
        </p:nvSpPr>
        <p:spPr bwMode="auto">
          <a:xfrm>
            <a:off x="14049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2" name="Rectangle 48"/>
          <p:cNvSpPr>
            <a:spLocks noChangeArrowheads="1"/>
          </p:cNvSpPr>
          <p:nvPr/>
        </p:nvSpPr>
        <p:spPr bwMode="auto">
          <a:xfrm>
            <a:off x="14049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97" name="Rectangle 49"/>
          <p:cNvSpPr>
            <a:spLocks noChangeArrowheads="1"/>
          </p:cNvSpPr>
          <p:nvPr/>
        </p:nvSpPr>
        <p:spPr bwMode="auto">
          <a:xfrm>
            <a:off x="14049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98" name="Rectangle 50"/>
          <p:cNvSpPr>
            <a:spLocks noChangeArrowheads="1"/>
          </p:cNvSpPr>
          <p:nvPr/>
        </p:nvSpPr>
        <p:spPr bwMode="auto">
          <a:xfrm>
            <a:off x="14049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5" name="Rectangle 51"/>
          <p:cNvSpPr>
            <a:spLocks noChangeArrowheads="1"/>
          </p:cNvSpPr>
          <p:nvPr/>
        </p:nvSpPr>
        <p:spPr bwMode="auto">
          <a:xfrm>
            <a:off x="16208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6" name="Rectangle 52"/>
          <p:cNvSpPr>
            <a:spLocks noChangeArrowheads="1"/>
          </p:cNvSpPr>
          <p:nvPr/>
        </p:nvSpPr>
        <p:spPr bwMode="auto">
          <a:xfrm>
            <a:off x="16208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7" name="Rectangle 53"/>
          <p:cNvSpPr>
            <a:spLocks noChangeArrowheads="1"/>
          </p:cNvSpPr>
          <p:nvPr/>
        </p:nvSpPr>
        <p:spPr bwMode="auto">
          <a:xfrm>
            <a:off x="16208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8" name="Rectangle 54"/>
          <p:cNvSpPr>
            <a:spLocks noChangeArrowheads="1"/>
          </p:cNvSpPr>
          <p:nvPr/>
        </p:nvSpPr>
        <p:spPr bwMode="auto">
          <a:xfrm>
            <a:off x="16208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9" name="Rectangle 55"/>
          <p:cNvSpPr>
            <a:spLocks noChangeArrowheads="1"/>
          </p:cNvSpPr>
          <p:nvPr/>
        </p:nvSpPr>
        <p:spPr bwMode="auto">
          <a:xfrm>
            <a:off x="16208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04" name="Rectangle 56"/>
          <p:cNvSpPr>
            <a:spLocks noChangeArrowheads="1"/>
          </p:cNvSpPr>
          <p:nvPr/>
        </p:nvSpPr>
        <p:spPr bwMode="auto">
          <a:xfrm>
            <a:off x="16208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1" name="Rectangle 57"/>
          <p:cNvSpPr>
            <a:spLocks noChangeArrowheads="1"/>
          </p:cNvSpPr>
          <p:nvPr/>
        </p:nvSpPr>
        <p:spPr bwMode="auto">
          <a:xfrm>
            <a:off x="18351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2" name="Rectangle 58"/>
          <p:cNvSpPr>
            <a:spLocks noChangeArrowheads="1"/>
          </p:cNvSpPr>
          <p:nvPr/>
        </p:nvSpPr>
        <p:spPr bwMode="auto">
          <a:xfrm>
            <a:off x="18351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3" name="Rectangle 59"/>
          <p:cNvSpPr>
            <a:spLocks noChangeArrowheads="1"/>
          </p:cNvSpPr>
          <p:nvPr/>
        </p:nvSpPr>
        <p:spPr bwMode="auto">
          <a:xfrm>
            <a:off x="18351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08" name="Rectangle 60"/>
          <p:cNvSpPr>
            <a:spLocks noChangeArrowheads="1"/>
          </p:cNvSpPr>
          <p:nvPr/>
        </p:nvSpPr>
        <p:spPr bwMode="auto">
          <a:xfrm>
            <a:off x="18351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5" name="Rectangle 61"/>
          <p:cNvSpPr>
            <a:spLocks noChangeArrowheads="1"/>
          </p:cNvSpPr>
          <p:nvPr/>
        </p:nvSpPr>
        <p:spPr bwMode="auto">
          <a:xfrm>
            <a:off x="18351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10" name="Rectangle 62"/>
          <p:cNvSpPr>
            <a:spLocks noChangeArrowheads="1"/>
          </p:cNvSpPr>
          <p:nvPr/>
        </p:nvSpPr>
        <p:spPr bwMode="auto">
          <a:xfrm>
            <a:off x="18351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7" name="Rectangle 63"/>
          <p:cNvSpPr>
            <a:spLocks noChangeArrowheads="1"/>
          </p:cNvSpPr>
          <p:nvPr/>
        </p:nvSpPr>
        <p:spPr bwMode="auto">
          <a:xfrm>
            <a:off x="20510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8" name="Rectangle 64"/>
          <p:cNvSpPr>
            <a:spLocks noChangeArrowheads="1"/>
          </p:cNvSpPr>
          <p:nvPr/>
        </p:nvSpPr>
        <p:spPr bwMode="auto">
          <a:xfrm>
            <a:off x="20510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9" name="Rectangle 65"/>
          <p:cNvSpPr>
            <a:spLocks noChangeArrowheads="1"/>
          </p:cNvSpPr>
          <p:nvPr/>
        </p:nvSpPr>
        <p:spPr bwMode="auto">
          <a:xfrm>
            <a:off x="20510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0" name="Rectangle 66"/>
          <p:cNvSpPr>
            <a:spLocks noChangeArrowheads="1"/>
          </p:cNvSpPr>
          <p:nvPr/>
        </p:nvSpPr>
        <p:spPr bwMode="auto">
          <a:xfrm>
            <a:off x="20510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1" name="Rectangle 67"/>
          <p:cNvSpPr>
            <a:spLocks noChangeArrowheads="1"/>
          </p:cNvSpPr>
          <p:nvPr/>
        </p:nvSpPr>
        <p:spPr bwMode="auto">
          <a:xfrm>
            <a:off x="20510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2" name="Rectangle 68"/>
          <p:cNvSpPr>
            <a:spLocks noChangeArrowheads="1"/>
          </p:cNvSpPr>
          <p:nvPr/>
        </p:nvSpPr>
        <p:spPr bwMode="auto">
          <a:xfrm>
            <a:off x="20510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3" name="Rectangle 69"/>
          <p:cNvSpPr>
            <a:spLocks noChangeArrowheads="1"/>
          </p:cNvSpPr>
          <p:nvPr/>
        </p:nvSpPr>
        <p:spPr bwMode="auto">
          <a:xfrm>
            <a:off x="22669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4" name="Rectangle 70"/>
          <p:cNvSpPr>
            <a:spLocks noChangeArrowheads="1"/>
          </p:cNvSpPr>
          <p:nvPr/>
        </p:nvSpPr>
        <p:spPr bwMode="auto">
          <a:xfrm>
            <a:off x="22669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5" name="Rectangle 71"/>
          <p:cNvSpPr>
            <a:spLocks noChangeArrowheads="1"/>
          </p:cNvSpPr>
          <p:nvPr/>
        </p:nvSpPr>
        <p:spPr bwMode="auto">
          <a:xfrm>
            <a:off x="22669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6" name="Rectangle 72"/>
          <p:cNvSpPr>
            <a:spLocks noChangeArrowheads="1"/>
          </p:cNvSpPr>
          <p:nvPr/>
        </p:nvSpPr>
        <p:spPr bwMode="auto">
          <a:xfrm>
            <a:off x="22669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7" name="Rectangle 73"/>
          <p:cNvSpPr>
            <a:spLocks noChangeArrowheads="1"/>
          </p:cNvSpPr>
          <p:nvPr/>
        </p:nvSpPr>
        <p:spPr bwMode="auto">
          <a:xfrm>
            <a:off x="22669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8" name="Rectangle 74"/>
          <p:cNvSpPr>
            <a:spLocks noChangeArrowheads="1"/>
          </p:cNvSpPr>
          <p:nvPr/>
        </p:nvSpPr>
        <p:spPr bwMode="auto">
          <a:xfrm>
            <a:off x="22669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9" name="Rectangle 75"/>
          <p:cNvSpPr>
            <a:spLocks noChangeArrowheads="1"/>
          </p:cNvSpPr>
          <p:nvPr/>
        </p:nvSpPr>
        <p:spPr bwMode="auto">
          <a:xfrm>
            <a:off x="24828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0" name="Rectangle 76"/>
          <p:cNvSpPr>
            <a:spLocks noChangeArrowheads="1"/>
          </p:cNvSpPr>
          <p:nvPr/>
        </p:nvSpPr>
        <p:spPr bwMode="auto">
          <a:xfrm>
            <a:off x="24828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25" name="Rectangle 77"/>
          <p:cNvSpPr>
            <a:spLocks noChangeArrowheads="1"/>
          </p:cNvSpPr>
          <p:nvPr/>
        </p:nvSpPr>
        <p:spPr bwMode="auto">
          <a:xfrm>
            <a:off x="24828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2" name="Rectangle 78"/>
          <p:cNvSpPr>
            <a:spLocks noChangeArrowheads="1"/>
          </p:cNvSpPr>
          <p:nvPr/>
        </p:nvSpPr>
        <p:spPr bwMode="auto">
          <a:xfrm>
            <a:off x="24828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3" name="Rectangle 79"/>
          <p:cNvSpPr>
            <a:spLocks noChangeArrowheads="1"/>
          </p:cNvSpPr>
          <p:nvPr/>
        </p:nvSpPr>
        <p:spPr bwMode="auto">
          <a:xfrm>
            <a:off x="24828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28" name="Rectangle 80"/>
          <p:cNvSpPr>
            <a:spLocks noChangeArrowheads="1"/>
          </p:cNvSpPr>
          <p:nvPr/>
        </p:nvSpPr>
        <p:spPr bwMode="auto">
          <a:xfrm>
            <a:off x="24828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5" name="Rectangle 81"/>
          <p:cNvSpPr>
            <a:spLocks noChangeArrowheads="1"/>
          </p:cNvSpPr>
          <p:nvPr/>
        </p:nvSpPr>
        <p:spPr bwMode="auto">
          <a:xfrm>
            <a:off x="27003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6" name="Rectangle 82"/>
          <p:cNvSpPr>
            <a:spLocks noChangeArrowheads="1"/>
          </p:cNvSpPr>
          <p:nvPr/>
        </p:nvSpPr>
        <p:spPr bwMode="auto">
          <a:xfrm>
            <a:off x="27003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31" name="Rectangle 83"/>
          <p:cNvSpPr>
            <a:spLocks noChangeArrowheads="1"/>
          </p:cNvSpPr>
          <p:nvPr/>
        </p:nvSpPr>
        <p:spPr bwMode="auto">
          <a:xfrm>
            <a:off x="27003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32" name="Rectangle 84"/>
          <p:cNvSpPr>
            <a:spLocks noChangeArrowheads="1"/>
          </p:cNvSpPr>
          <p:nvPr/>
        </p:nvSpPr>
        <p:spPr bwMode="auto">
          <a:xfrm>
            <a:off x="27003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9" name="Rectangle 85"/>
          <p:cNvSpPr>
            <a:spLocks noChangeArrowheads="1"/>
          </p:cNvSpPr>
          <p:nvPr/>
        </p:nvSpPr>
        <p:spPr bwMode="auto">
          <a:xfrm>
            <a:off x="27003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0" name="Rectangle 86"/>
          <p:cNvSpPr>
            <a:spLocks noChangeArrowheads="1"/>
          </p:cNvSpPr>
          <p:nvPr/>
        </p:nvSpPr>
        <p:spPr bwMode="auto">
          <a:xfrm>
            <a:off x="27003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1" name="Rectangle 87"/>
          <p:cNvSpPr>
            <a:spLocks noChangeArrowheads="1"/>
          </p:cNvSpPr>
          <p:nvPr/>
        </p:nvSpPr>
        <p:spPr bwMode="auto">
          <a:xfrm>
            <a:off x="29162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2" name="Rectangle 88"/>
          <p:cNvSpPr>
            <a:spLocks noChangeArrowheads="1"/>
          </p:cNvSpPr>
          <p:nvPr/>
        </p:nvSpPr>
        <p:spPr bwMode="auto">
          <a:xfrm>
            <a:off x="29162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3" name="Rectangle 89"/>
          <p:cNvSpPr>
            <a:spLocks noChangeArrowheads="1"/>
          </p:cNvSpPr>
          <p:nvPr/>
        </p:nvSpPr>
        <p:spPr bwMode="auto">
          <a:xfrm>
            <a:off x="29162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4" name="Rectangle 90"/>
          <p:cNvSpPr>
            <a:spLocks noChangeArrowheads="1"/>
          </p:cNvSpPr>
          <p:nvPr/>
        </p:nvSpPr>
        <p:spPr bwMode="auto">
          <a:xfrm>
            <a:off x="29162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5" name="Rectangle 91"/>
          <p:cNvSpPr>
            <a:spLocks noChangeArrowheads="1"/>
          </p:cNvSpPr>
          <p:nvPr/>
        </p:nvSpPr>
        <p:spPr bwMode="auto">
          <a:xfrm>
            <a:off x="29162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6" name="Rectangle 92"/>
          <p:cNvSpPr>
            <a:spLocks noChangeArrowheads="1"/>
          </p:cNvSpPr>
          <p:nvPr/>
        </p:nvSpPr>
        <p:spPr bwMode="auto">
          <a:xfrm>
            <a:off x="29162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7" name="Rectangle 93"/>
          <p:cNvSpPr>
            <a:spLocks noChangeArrowheads="1"/>
          </p:cNvSpPr>
          <p:nvPr/>
        </p:nvSpPr>
        <p:spPr bwMode="auto">
          <a:xfrm>
            <a:off x="31321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8" name="Rectangle 94"/>
          <p:cNvSpPr>
            <a:spLocks noChangeArrowheads="1"/>
          </p:cNvSpPr>
          <p:nvPr/>
        </p:nvSpPr>
        <p:spPr bwMode="auto">
          <a:xfrm>
            <a:off x="31321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9" name="Rectangle 95"/>
          <p:cNvSpPr>
            <a:spLocks noChangeArrowheads="1"/>
          </p:cNvSpPr>
          <p:nvPr/>
        </p:nvSpPr>
        <p:spPr bwMode="auto">
          <a:xfrm>
            <a:off x="31321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0" name="Rectangle 96"/>
          <p:cNvSpPr>
            <a:spLocks noChangeArrowheads="1"/>
          </p:cNvSpPr>
          <p:nvPr/>
        </p:nvSpPr>
        <p:spPr bwMode="auto">
          <a:xfrm>
            <a:off x="31321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1" name="Rectangle 97"/>
          <p:cNvSpPr>
            <a:spLocks noChangeArrowheads="1"/>
          </p:cNvSpPr>
          <p:nvPr/>
        </p:nvSpPr>
        <p:spPr bwMode="auto">
          <a:xfrm>
            <a:off x="31321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2" name="Rectangle 98"/>
          <p:cNvSpPr>
            <a:spLocks noChangeArrowheads="1"/>
          </p:cNvSpPr>
          <p:nvPr/>
        </p:nvSpPr>
        <p:spPr bwMode="auto">
          <a:xfrm>
            <a:off x="31321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3" name="Rectangle 99"/>
          <p:cNvSpPr>
            <a:spLocks noChangeArrowheads="1"/>
          </p:cNvSpPr>
          <p:nvPr/>
        </p:nvSpPr>
        <p:spPr bwMode="auto">
          <a:xfrm>
            <a:off x="33480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4" name="Rectangle 100"/>
          <p:cNvSpPr>
            <a:spLocks noChangeArrowheads="1"/>
          </p:cNvSpPr>
          <p:nvPr/>
        </p:nvSpPr>
        <p:spPr bwMode="auto">
          <a:xfrm>
            <a:off x="33480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5" name="Rectangle 101"/>
          <p:cNvSpPr>
            <a:spLocks noChangeArrowheads="1"/>
          </p:cNvSpPr>
          <p:nvPr/>
        </p:nvSpPr>
        <p:spPr bwMode="auto">
          <a:xfrm>
            <a:off x="33480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6" name="Rectangle 102"/>
          <p:cNvSpPr>
            <a:spLocks noChangeArrowheads="1"/>
          </p:cNvSpPr>
          <p:nvPr/>
        </p:nvSpPr>
        <p:spPr bwMode="auto">
          <a:xfrm>
            <a:off x="33480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51" name="Rectangle 103"/>
          <p:cNvSpPr>
            <a:spLocks noChangeArrowheads="1"/>
          </p:cNvSpPr>
          <p:nvPr/>
        </p:nvSpPr>
        <p:spPr bwMode="auto">
          <a:xfrm>
            <a:off x="33480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8" name="Rectangle 104"/>
          <p:cNvSpPr>
            <a:spLocks noChangeArrowheads="1"/>
          </p:cNvSpPr>
          <p:nvPr/>
        </p:nvSpPr>
        <p:spPr bwMode="auto">
          <a:xfrm>
            <a:off x="33480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9" name="Rectangle 105"/>
          <p:cNvSpPr>
            <a:spLocks noChangeArrowheads="1"/>
          </p:cNvSpPr>
          <p:nvPr/>
        </p:nvSpPr>
        <p:spPr bwMode="auto">
          <a:xfrm>
            <a:off x="35639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0" name="Rectangle 106"/>
          <p:cNvSpPr>
            <a:spLocks noChangeArrowheads="1"/>
          </p:cNvSpPr>
          <p:nvPr/>
        </p:nvSpPr>
        <p:spPr bwMode="auto">
          <a:xfrm>
            <a:off x="35639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1" name="Rectangle 107"/>
          <p:cNvSpPr>
            <a:spLocks noChangeArrowheads="1"/>
          </p:cNvSpPr>
          <p:nvPr/>
        </p:nvSpPr>
        <p:spPr bwMode="auto">
          <a:xfrm>
            <a:off x="35639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2" name="Rectangle 108"/>
          <p:cNvSpPr>
            <a:spLocks noChangeArrowheads="1"/>
          </p:cNvSpPr>
          <p:nvPr/>
        </p:nvSpPr>
        <p:spPr bwMode="auto">
          <a:xfrm>
            <a:off x="35639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57" name="Rectangle 109"/>
          <p:cNvSpPr>
            <a:spLocks noChangeArrowheads="1"/>
          </p:cNvSpPr>
          <p:nvPr/>
        </p:nvSpPr>
        <p:spPr bwMode="auto">
          <a:xfrm>
            <a:off x="35639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4" name="Rectangle 110"/>
          <p:cNvSpPr>
            <a:spLocks noChangeArrowheads="1"/>
          </p:cNvSpPr>
          <p:nvPr/>
        </p:nvSpPr>
        <p:spPr bwMode="auto">
          <a:xfrm>
            <a:off x="35639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5" name="Rectangle 111"/>
          <p:cNvSpPr>
            <a:spLocks noChangeArrowheads="1"/>
          </p:cNvSpPr>
          <p:nvPr/>
        </p:nvSpPr>
        <p:spPr bwMode="auto">
          <a:xfrm>
            <a:off x="37798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0" name="Rectangle 112"/>
          <p:cNvSpPr>
            <a:spLocks noChangeArrowheads="1"/>
          </p:cNvSpPr>
          <p:nvPr/>
        </p:nvSpPr>
        <p:spPr bwMode="auto">
          <a:xfrm>
            <a:off x="37798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7" name="Rectangle 113"/>
          <p:cNvSpPr>
            <a:spLocks noChangeArrowheads="1"/>
          </p:cNvSpPr>
          <p:nvPr/>
        </p:nvSpPr>
        <p:spPr bwMode="auto">
          <a:xfrm>
            <a:off x="37798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8" name="Rectangle 114"/>
          <p:cNvSpPr>
            <a:spLocks noChangeArrowheads="1"/>
          </p:cNvSpPr>
          <p:nvPr/>
        </p:nvSpPr>
        <p:spPr bwMode="auto">
          <a:xfrm>
            <a:off x="37798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3" name="Rectangle 115"/>
          <p:cNvSpPr>
            <a:spLocks noChangeArrowheads="1"/>
          </p:cNvSpPr>
          <p:nvPr/>
        </p:nvSpPr>
        <p:spPr bwMode="auto">
          <a:xfrm>
            <a:off x="37798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4" name="Rectangle 116"/>
          <p:cNvSpPr>
            <a:spLocks noChangeArrowheads="1"/>
          </p:cNvSpPr>
          <p:nvPr/>
        </p:nvSpPr>
        <p:spPr bwMode="auto">
          <a:xfrm>
            <a:off x="37798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1" name="Rectangle 117"/>
          <p:cNvSpPr>
            <a:spLocks noChangeArrowheads="1"/>
          </p:cNvSpPr>
          <p:nvPr/>
        </p:nvSpPr>
        <p:spPr bwMode="auto">
          <a:xfrm>
            <a:off x="39957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6" name="Rectangle 118"/>
          <p:cNvSpPr>
            <a:spLocks noChangeArrowheads="1"/>
          </p:cNvSpPr>
          <p:nvPr/>
        </p:nvSpPr>
        <p:spPr bwMode="auto">
          <a:xfrm>
            <a:off x="39957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7" name="Rectangle 119"/>
          <p:cNvSpPr>
            <a:spLocks noChangeArrowheads="1"/>
          </p:cNvSpPr>
          <p:nvPr/>
        </p:nvSpPr>
        <p:spPr bwMode="auto">
          <a:xfrm>
            <a:off x="39957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4" name="Rectangle 120"/>
          <p:cNvSpPr>
            <a:spLocks noChangeArrowheads="1"/>
          </p:cNvSpPr>
          <p:nvPr/>
        </p:nvSpPr>
        <p:spPr bwMode="auto">
          <a:xfrm>
            <a:off x="39957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5" name="Rectangle 121"/>
          <p:cNvSpPr>
            <a:spLocks noChangeArrowheads="1"/>
          </p:cNvSpPr>
          <p:nvPr/>
        </p:nvSpPr>
        <p:spPr bwMode="auto">
          <a:xfrm>
            <a:off x="39957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6" name="Rectangle 122"/>
          <p:cNvSpPr>
            <a:spLocks noChangeArrowheads="1"/>
          </p:cNvSpPr>
          <p:nvPr/>
        </p:nvSpPr>
        <p:spPr bwMode="auto">
          <a:xfrm>
            <a:off x="39957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7" name="Rectangle 123"/>
          <p:cNvSpPr>
            <a:spLocks noChangeArrowheads="1"/>
          </p:cNvSpPr>
          <p:nvPr/>
        </p:nvSpPr>
        <p:spPr bwMode="auto">
          <a:xfrm>
            <a:off x="42116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72" name="Rectangle 124"/>
          <p:cNvSpPr>
            <a:spLocks noChangeArrowheads="1"/>
          </p:cNvSpPr>
          <p:nvPr/>
        </p:nvSpPr>
        <p:spPr bwMode="auto">
          <a:xfrm>
            <a:off x="42116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9" name="Rectangle 125"/>
          <p:cNvSpPr>
            <a:spLocks noChangeArrowheads="1"/>
          </p:cNvSpPr>
          <p:nvPr/>
        </p:nvSpPr>
        <p:spPr bwMode="auto">
          <a:xfrm>
            <a:off x="42116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0" name="Rectangle 126"/>
          <p:cNvSpPr>
            <a:spLocks noChangeArrowheads="1"/>
          </p:cNvSpPr>
          <p:nvPr/>
        </p:nvSpPr>
        <p:spPr bwMode="auto">
          <a:xfrm>
            <a:off x="42116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1" name="Rectangle 127"/>
          <p:cNvSpPr>
            <a:spLocks noChangeArrowheads="1"/>
          </p:cNvSpPr>
          <p:nvPr/>
        </p:nvSpPr>
        <p:spPr bwMode="auto">
          <a:xfrm>
            <a:off x="42116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2" name="Rectangle 128"/>
          <p:cNvSpPr>
            <a:spLocks noChangeArrowheads="1"/>
          </p:cNvSpPr>
          <p:nvPr/>
        </p:nvSpPr>
        <p:spPr bwMode="auto">
          <a:xfrm>
            <a:off x="42116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3" name="Rectangle 129"/>
          <p:cNvSpPr>
            <a:spLocks noChangeArrowheads="1"/>
          </p:cNvSpPr>
          <p:nvPr/>
        </p:nvSpPr>
        <p:spPr bwMode="auto">
          <a:xfrm>
            <a:off x="44291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78" name="Rectangle 130"/>
          <p:cNvSpPr>
            <a:spLocks noChangeArrowheads="1"/>
          </p:cNvSpPr>
          <p:nvPr/>
        </p:nvSpPr>
        <p:spPr bwMode="auto">
          <a:xfrm>
            <a:off x="44291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5" name="Rectangle 131"/>
          <p:cNvSpPr>
            <a:spLocks noChangeArrowheads="1"/>
          </p:cNvSpPr>
          <p:nvPr/>
        </p:nvSpPr>
        <p:spPr bwMode="auto">
          <a:xfrm>
            <a:off x="44291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6" name="Rectangle 132"/>
          <p:cNvSpPr>
            <a:spLocks noChangeArrowheads="1"/>
          </p:cNvSpPr>
          <p:nvPr/>
        </p:nvSpPr>
        <p:spPr bwMode="auto">
          <a:xfrm>
            <a:off x="44291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7" name="Rectangle 133"/>
          <p:cNvSpPr>
            <a:spLocks noChangeArrowheads="1"/>
          </p:cNvSpPr>
          <p:nvPr/>
        </p:nvSpPr>
        <p:spPr bwMode="auto">
          <a:xfrm>
            <a:off x="44291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8" name="Rectangle 134"/>
          <p:cNvSpPr>
            <a:spLocks noChangeArrowheads="1"/>
          </p:cNvSpPr>
          <p:nvPr/>
        </p:nvSpPr>
        <p:spPr bwMode="auto">
          <a:xfrm>
            <a:off x="44291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9" name="Rectangle 135"/>
          <p:cNvSpPr>
            <a:spLocks noChangeArrowheads="1"/>
          </p:cNvSpPr>
          <p:nvPr/>
        </p:nvSpPr>
        <p:spPr bwMode="auto">
          <a:xfrm>
            <a:off x="46450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0" name="Rectangle 136"/>
          <p:cNvSpPr>
            <a:spLocks noChangeArrowheads="1"/>
          </p:cNvSpPr>
          <p:nvPr/>
        </p:nvSpPr>
        <p:spPr bwMode="auto">
          <a:xfrm>
            <a:off x="46450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1" name="Rectangle 137"/>
          <p:cNvSpPr>
            <a:spLocks noChangeArrowheads="1"/>
          </p:cNvSpPr>
          <p:nvPr/>
        </p:nvSpPr>
        <p:spPr bwMode="auto">
          <a:xfrm>
            <a:off x="46450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2" name="Rectangle 138"/>
          <p:cNvSpPr>
            <a:spLocks noChangeArrowheads="1"/>
          </p:cNvSpPr>
          <p:nvPr/>
        </p:nvSpPr>
        <p:spPr bwMode="auto">
          <a:xfrm>
            <a:off x="46450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3" name="Rectangle 139"/>
          <p:cNvSpPr>
            <a:spLocks noChangeArrowheads="1"/>
          </p:cNvSpPr>
          <p:nvPr/>
        </p:nvSpPr>
        <p:spPr bwMode="auto">
          <a:xfrm>
            <a:off x="46450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4" name="Rectangle 140"/>
          <p:cNvSpPr>
            <a:spLocks noChangeArrowheads="1"/>
          </p:cNvSpPr>
          <p:nvPr/>
        </p:nvSpPr>
        <p:spPr bwMode="auto">
          <a:xfrm>
            <a:off x="46450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5" name="Rectangle 141"/>
          <p:cNvSpPr>
            <a:spLocks noChangeArrowheads="1"/>
          </p:cNvSpPr>
          <p:nvPr/>
        </p:nvSpPr>
        <p:spPr bwMode="auto">
          <a:xfrm>
            <a:off x="48609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6" name="Rectangle 142"/>
          <p:cNvSpPr>
            <a:spLocks noChangeArrowheads="1"/>
          </p:cNvSpPr>
          <p:nvPr/>
        </p:nvSpPr>
        <p:spPr bwMode="auto">
          <a:xfrm>
            <a:off x="48609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7" name="Rectangle 143"/>
          <p:cNvSpPr>
            <a:spLocks noChangeArrowheads="1"/>
          </p:cNvSpPr>
          <p:nvPr/>
        </p:nvSpPr>
        <p:spPr bwMode="auto">
          <a:xfrm>
            <a:off x="48609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8" name="Rectangle 144"/>
          <p:cNvSpPr>
            <a:spLocks noChangeArrowheads="1"/>
          </p:cNvSpPr>
          <p:nvPr/>
        </p:nvSpPr>
        <p:spPr bwMode="auto">
          <a:xfrm>
            <a:off x="48609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9" name="Rectangle 145"/>
          <p:cNvSpPr>
            <a:spLocks noChangeArrowheads="1"/>
          </p:cNvSpPr>
          <p:nvPr/>
        </p:nvSpPr>
        <p:spPr bwMode="auto">
          <a:xfrm>
            <a:off x="48609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0" name="Rectangle 146"/>
          <p:cNvSpPr>
            <a:spLocks noChangeArrowheads="1"/>
          </p:cNvSpPr>
          <p:nvPr/>
        </p:nvSpPr>
        <p:spPr bwMode="auto">
          <a:xfrm>
            <a:off x="48609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1" name="Rectangle 147"/>
          <p:cNvSpPr>
            <a:spLocks noChangeArrowheads="1"/>
          </p:cNvSpPr>
          <p:nvPr/>
        </p:nvSpPr>
        <p:spPr bwMode="auto">
          <a:xfrm>
            <a:off x="50768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2" name="Rectangle 148"/>
          <p:cNvSpPr>
            <a:spLocks noChangeArrowheads="1"/>
          </p:cNvSpPr>
          <p:nvPr/>
        </p:nvSpPr>
        <p:spPr bwMode="auto">
          <a:xfrm>
            <a:off x="50768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3" name="Rectangle 149"/>
          <p:cNvSpPr>
            <a:spLocks noChangeArrowheads="1"/>
          </p:cNvSpPr>
          <p:nvPr/>
        </p:nvSpPr>
        <p:spPr bwMode="auto">
          <a:xfrm>
            <a:off x="50768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98" name="Rectangle 150"/>
          <p:cNvSpPr>
            <a:spLocks noChangeArrowheads="1"/>
          </p:cNvSpPr>
          <p:nvPr/>
        </p:nvSpPr>
        <p:spPr bwMode="auto">
          <a:xfrm>
            <a:off x="50768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99" name="Rectangle 151"/>
          <p:cNvSpPr>
            <a:spLocks noChangeArrowheads="1"/>
          </p:cNvSpPr>
          <p:nvPr/>
        </p:nvSpPr>
        <p:spPr bwMode="auto">
          <a:xfrm>
            <a:off x="50768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6" name="Rectangle 152"/>
          <p:cNvSpPr>
            <a:spLocks noChangeArrowheads="1"/>
          </p:cNvSpPr>
          <p:nvPr/>
        </p:nvSpPr>
        <p:spPr bwMode="auto">
          <a:xfrm>
            <a:off x="50768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7" name="Rectangle 153"/>
          <p:cNvSpPr>
            <a:spLocks noChangeArrowheads="1"/>
          </p:cNvSpPr>
          <p:nvPr/>
        </p:nvSpPr>
        <p:spPr bwMode="auto">
          <a:xfrm>
            <a:off x="52911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8" name="Rectangle 154"/>
          <p:cNvSpPr>
            <a:spLocks noChangeArrowheads="1"/>
          </p:cNvSpPr>
          <p:nvPr/>
        </p:nvSpPr>
        <p:spPr bwMode="auto">
          <a:xfrm>
            <a:off x="52911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9" name="Rectangle 155"/>
          <p:cNvSpPr>
            <a:spLocks noChangeArrowheads="1"/>
          </p:cNvSpPr>
          <p:nvPr/>
        </p:nvSpPr>
        <p:spPr bwMode="auto">
          <a:xfrm>
            <a:off x="52911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0" name="Rectangle 156"/>
          <p:cNvSpPr>
            <a:spLocks noChangeArrowheads="1"/>
          </p:cNvSpPr>
          <p:nvPr/>
        </p:nvSpPr>
        <p:spPr bwMode="auto">
          <a:xfrm>
            <a:off x="52911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05" name="Rectangle 157"/>
          <p:cNvSpPr>
            <a:spLocks noChangeArrowheads="1"/>
          </p:cNvSpPr>
          <p:nvPr/>
        </p:nvSpPr>
        <p:spPr bwMode="auto">
          <a:xfrm>
            <a:off x="52911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2" name="Rectangle 158"/>
          <p:cNvSpPr>
            <a:spLocks noChangeArrowheads="1"/>
          </p:cNvSpPr>
          <p:nvPr/>
        </p:nvSpPr>
        <p:spPr bwMode="auto">
          <a:xfrm>
            <a:off x="52911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3" name="Rectangle 159"/>
          <p:cNvSpPr>
            <a:spLocks noChangeArrowheads="1"/>
          </p:cNvSpPr>
          <p:nvPr/>
        </p:nvSpPr>
        <p:spPr bwMode="auto">
          <a:xfrm>
            <a:off x="55070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4" name="Rectangle 160"/>
          <p:cNvSpPr>
            <a:spLocks noChangeArrowheads="1"/>
          </p:cNvSpPr>
          <p:nvPr/>
        </p:nvSpPr>
        <p:spPr bwMode="auto">
          <a:xfrm>
            <a:off x="55070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5" name="Rectangle 161"/>
          <p:cNvSpPr>
            <a:spLocks noChangeArrowheads="1"/>
          </p:cNvSpPr>
          <p:nvPr/>
        </p:nvSpPr>
        <p:spPr bwMode="auto">
          <a:xfrm>
            <a:off x="55070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6" name="Rectangle 162"/>
          <p:cNvSpPr>
            <a:spLocks noChangeArrowheads="1"/>
          </p:cNvSpPr>
          <p:nvPr/>
        </p:nvSpPr>
        <p:spPr bwMode="auto">
          <a:xfrm>
            <a:off x="55070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7" name="Rectangle 163"/>
          <p:cNvSpPr>
            <a:spLocks noChangeArrowheads="1"/>
          </p:cNvSpPr>
          <p:nvPr/>
        </p:nvSpPr>
        <p:spPr bwMode="auto">
          <a:xfrm>
            <a:off x="55070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8" name="Rectangle 164"/>
          <p:cNvSpPr>
            <a:spLocks noChangeArrowheads="1"/>
          </p:cNvSpPr>
          <p:nvPr/>
        </p:nvSpPr>
        <p:spPr bwMode="auto">
          <a:xfrm>
            <a:off x="55070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9" name="Rectangle 165"/>
          <p:cNvSpPr>
            <a:spLocks noChangeArrowheads="1"/>
          </p:cNvSpPr>
          <p:nvPr/>
        </p:nvSpPr>
        <p:spPr bwMode="auto">
          <a:xfrm>
            <a:off x="57229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0" name="Rectangle 166"/>
          <p:cNvSpPr>
            <a:spLocks noChangeArrowheads="1"/>
          </p:cNvSpPr>
          <p:nvPr/>
        </p:nvSpPr>
        <p:spPr bwMode="auto">
          <a:xfrm>
            <a:off x="57229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1" name="Rectangle 167"/>
          <p:cNvSpPr>
            <a:spLocks noChangeArrowheads="1"/>
          </p:cNvSpPr>
          <p:nvPr/>
        </p:nvSpPr>
        <p:spPr bwMode="auto">
          <a:xfrm>
            <a:off x="57229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2" name="Rectangle 168"/>
          <p:cNvSpPr>
            <a:spLocks noChangeArrowheads="1"/>
          </p:cNvSpPr>
          <p:nvPr/>
        </p:nvSpPr>
        <p:spPr bwMode="auto">
          <a:xfrm>
            <a:off x="57229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3" name="Rectangle 169"/>
          <p:cNvSpPr>
            <a:spLocks noChangeArrowheads="1"/>
          </p:cNvSpPr>
          <p:nvPr/>
        </p:nvSpPr>
        <p:spPr bwMode="auto">
          <a:xfrm>
            <a:off x="57229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4" name="Rectangle 170"/>
          <p:cNvSpPr>
            <a:spLocks noChangeArrowheads="1"/>
          </p:cNvSpPr>
          <p:nvPr/>
        </p:nvSpPr>
        <p:spPr bwMode="auto">
          <a:xfrm>
            <a:off x="57229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5" name="Rectangle 171"/>
          <p:cNvSpPr>
            <a:spLocks noChangeArrowheads="1"/>
          </p:cNvSpPr>
          <p:nvPr/>
        </p:nvSpPr>
        <p:spPr bwMode="auto">
          <a:xfrm>
            <a:off x="59388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6" name="Rectangle 172"/>
          <p:cNvSpPr>
            <a:spLocks noChangeArrowheads="1"/>
          </p:cNvSpPr>
          <p:nvPr/>
        </p:nvSpPr>
        <p:spPr bwMode="auto">
          <a:xfrm>
            <a:off x="59388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7" name="Rectangle 173"/>
          <p:cNvSpPr>
            <a:spLocks noChangeArrowheads="1"/>
          </p:cNvSpPr>
          <p:nvPr/>
        </p:nvSpPr>
        <p:spPr bwMode="auto">
          <a:xfrm>
            <a:off x="59388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8" name="Rectangle 174"/>
          <p:cNvSpPr>
            <a:spLocks noChangeArrowheads="1"/>
          </p:cNvSpPr>
          <p:nvPr/>
        </p:nvSpPr>
        <p:spPr bwMode="auto">
          <a:xfrm>
            <a:off x="59388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9" name="Rectangle 175"/>
          <p:cNvSpPr>
            <a:spLocks noChangeArrowheads="1"/>
          </p:cNvSpPr>
          <p:nvPr/>
        </p:nvSpPr>
        <p:spPr bwMode="auto">
          <a:xfrm>
            <a:off x="59388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24" name="Rectangle 176"/>
          <p:cNvSpPr>
            <a:spLocks noChangeArrowheads="1"/>
          </p:cNvSpPr>
          <p:nvPr/>
        </p:nvSpPr>
        <p:spPr bwMode="auto">
          <a:xfrm>
            <a:off x="59388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1" name="Rectangle 177"/>
          <p:cNvSpPr>
            <a:spLocks noChangeArrowheads="1"/>
          </p:cNvSpPr>
          <p:nvPr/>
        </p:nvSpPr>
        <p:spPr bwMode="auto">
          <a:xfrm>
            <a:off x="61563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2" name="Rectangle 178"/>
          <p:cNvSpPr>
            <a:spLocks noChangeArrowheads="1"/>
          </p:cNvSpPr>
          <p:nvPr/>
        </p:nvSpPr>
        <p:spPr bwMode="auto">
          <a:xfrm>
            <a:off x="61563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3" name="Rectangle 179"/>
          <p:cNvSpPr>
            <a:spLocks noChangeArrowheads="1"/>
          </p:cNvSpPr>
          <p:nvPr/>
        </p:nvSpPr>
        <p:spPr bwMode="auto">
          <a:xfrm>
            <a:off x="61563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4" name="Rectangle 180"/>
          <p:cNvSpPr>
            <a:spLocks noChangeArrowheads="1"/>
          </p:cNvSpPr>
          <p:nvPr/>
        </p:nvSpPr>
        <p:spPr bwMode="auto">
          <a:xfrm>
            <a:off x="61563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5" name="Rectangle 181"/>
          <p:cNvSpPr>
            <a:spLocks noChangeArrowheads="1"/>
          </p:cNvSpPr>
          <p:nvPr/>
        </p:nvSpPr>
        <p:spPr bwMode="auto">
          <a:xfrm>
            <a:off x="61563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6" name="Rectangle 182"/>
          <p:cNvSpPr>
            <a:spLocks noChangeArrowheads="1"/>
          </p:cNvSpPr>
          <p:nvPr/>
        </p:nvSpPr>
        <p:spPr bwMode="auto">
          <a:xfrm>
            <a:off x="61563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7" name="Rectangle 183"/>
          <p:cNvSpPr>
            <a:spLocks noChangeArrowheads="1"/>
          </p:cNvSpPr>
          <p:nvPr/>
        </p:nvSpPr>
        <p:spPr bwMode="auto">
          <a:xfrm>
            <a:off x="63722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8" name="Rectangle 184"/>
          <p:cNvSpPr>
            <a:spLocks noChangeArrowheads="1"/>
          </p:cNvSpPr>
          <p:nvPr/>
        </p:nvSpPr>
        <p:spPr bwMode="auto">
          <a:xfrm>
            <a:off x="63722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9" name="Rectangle 185"/>
          <p:cNvSpPr>
            <a:spLocks noChangeArrowheads="1"/>
          </p:cNvSpPr>
          <p:nvPr/>
        </p:nvSpPr>
        <p:spPr bwMode="auto">
          <a:xfrm>
            <a:off x="63722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0" name="Rectangle 186"/>
          <p:cNvSpPr>
            <a:spLocks noChangeArrowheads="1"/>
          </p:cNvSpPr>
          <p:nvPr/>
        </p:nvSpPr>
        <p:spPr bwMode="auto">
          <a:xfrm>
            <a:off x="63722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1" name="Rectangle 187"/>
          <p:cNvSpPr>
            <a:spLocks noChangeArrowheads="1"/>
          </p:cNvSpPr>
          <p:nvPr/>
        </p:nvSpPr>
        <p:spPr bwMode="auto">
          <a:xfrm>
            <a:off x="63722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2" name="Rectangle 188"/>
          <p:cNvSpPr>
            <a:spLocks noChangeArrowheads="1"/>
          </p:cNvSpPr>
          <p:nvPr/>
        </p:nvSpPr>
        <p:spPr bwMode="auto">
          <a:xfrm>
            <a:off x="63722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3" name="Rectangle 189"/>
          <p:cNvSpPr>
            <a:spLocks noChangeArrowheads="1"/>
          </p:cNvSpPr>
          <p:nvPr/>
        </p:nvSpPr>
        <p:spPr bwMode="auto">
          <a:xfrm>
            <a:off x="65881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4" name="Rectangle 190"/>
          <p:cNvSpPr>
            <a:spLocks noChangeArrowheads="1"/>
          </p:cNvSpPr>
          <p:nvPr/>
        </p:nvSpPr>
        <p:spPr bwMode="auto">
          <a:xfrm>
            <a:off x="65881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5" name="Rectangle 191"/>
          <p:cNvSpPr>
            <a:spLocks noChangeArrowheads="1"/>
          </p:cNvSpPr>
          <p:nvPr/>
        </p:nvSpPr>
        <p:spPr bwMode="auto">
          <a:xfrm>
            <a:off x="65881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6" name="Rectangle 192"/>
          <p:cNvSpPr>
            <a:spLocks noChangeArrowheads="1"/>
          </p:cNvSpPr>
          <p:nvPr/>
        </p:nvSpPr>
        <p:spPr bwMode="auto">
          <a:xfrm>
            <a:off x="65881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7" name="Rectangle 193"/>
          <p:cNvSpPr>
            <a:spLocks noChangeArrowheads="1"/>
          </p:cNvSpPr>
          <p:nvPr/>
        </p:nvSpPr>
        <p:spPr bwMode="auto">
          <a:xfrm>
            <a:off x="65881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8" name="Rectangle 194"/>
          <p:cNvSpPr>
            <a:spLocks noChangeArrowheads="1"/>
          </p:cNvSpPr>
          <p:nvPr/>
        </p:nvSpPr>
        <p:spPr bwMode="auto">
          <a:xfrm>
            <a:off x="65881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43" name="Rectangle 195"/>
          <p:cNvSpPr>
            <a:spLocks noChangeArrowheads="1"/>
          </p:cNvSpPr>
          <p:nvPr/>
        </p:nvSpPr>
        <p:spPr bwMode="auto">
          <a:xfrm>
            <a:off x="68040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0" name="Rectangle 196"/>
          <p:cNvSpPr>
            <a:spLocks noChangeArrowheads="1"/>
          </p:cNvSpPr>
          <p:nvPr/>
        </p:nvSpPr>
        <p:spPr bwMode="auto">
          <a:xfrm>
            <a:off x="68040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1" name="Rectangle 197"/>
          <p:cNvSpPr>
            <a:spLocks noChangeArrowheads="1"/>
          </p:cNvSpPr>
          <p:nvPr/>
        </p:nvSpPr>
        <p:spPr bwMode="auto">
          <a:xfrm>
            <a:off x="68040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2" name="Rectangle 198"/>
          <p:cNvSpPr>
            <a:spLocks noChangeArrowheads="1"/>
          </p:cNvSpPr>
          <p:nvPr/>
        </p:nvSpPr>
        <p:spPr bwMode="auto">
          <a:xfrm>
            <a:off x="68040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3" name="Rectangle 199"/>
          <p:cNvSpPr>
            <a:spLocks noChangeArrowheads="1"/>
          </p:cNvSpPr>
          <p:nvPr/>
        </p:nvSpPr>
        <p:spPr bwMode="auto">
          <a:xfrm>
            <a:off x="68040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4" name="Rectangle 200"/>
          <p:cNvSpPr>
            <a:spLocks noChangeArrowheads="1"/>
          </p:cNvSpPr>
          <p:nvPr/>
        </p:nvSpPr>
        <p:spPr bwMode="auto">
          <a:xfrm>
            <a:off x="68040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5" name="Rectangle 201"/>
          <p:cNvSpPr>
            <a:spLocks noChangeArrowheads="1"/>
          </p:cNvSpPr>
          <p:nvPr/>
        </p:nvSpPr>
        <p:spPr bwMode="auto">
          <a:xfrm>
            <a:off x="7021513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6" name="Rectangle 202"/>
          <p:cNvSpPr>
            <a:spLocks noChangeArrowheads="1"/>
          </p:cNvSpPr>
          <p:nvPr/>
        </p:nvSpPr>
        <p:spPr bwMode="auto">
          <a:xfrm>
            <a:off x="70215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7" name="Rectangle 203"/>
          <p:cNvSpPr>
            <a:spLocks noChangeArrowheads="1"/>
          </p:cNvSpPr>
          <p:nvPr/>
        </p:nvSpPr>
        <p:spPr bwMode="auto">
          <a:xfrm>
            <a:off x="70215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8" name="Rectangle 204"/>
          <p:cNvSpPr>
            <a:spLocks noChangeArrowheads="1"/>
          </p:cNvSpPr>
          <p:nvPr/>
        </p:nvSpPr>
        <p:spPr bwMode="auto">
          <a:xfrm>
            <a:off x="70215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9" name="Rectangle 205"/>
          <p:cNvSpPr>
            <a:spLocks noChangeArrowheads="1"/>
          </p:cNvSpPr>
          <p:nvPr/>
        </p:nvSpPr>
        <p:spPr bwMode="auto">
          <a:xfrm>
            <a:off x="70215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0" name="Rectangle 206"/>
          <p:cNvSpPr>
            <a:spLocks noChangeArrowheads="1"/>
          </p:cNvSpPr>
          <p:nvPr/>
        </p:nvSpPr>
        <p:spPr bwMode="auto">
          <a:xfrm>
            <a:off x="70215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1" name="Rectangle 207"/>
          <p:cNvSpPr>
            <a:spLocks noChangeArrowheads="1"/>
          </p:cNvSpPr>
          <p:nvPr/>
        </p:nvSpPr>
        <p:spPr bwMode="auto">
          <a:xfrm>
            <a:off x="72374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2" name="Rectangle 208"/>
          <p:cNvSpPr>
            <a:spLocks noChangeArrowheads="1"/>
          </p:cNvSpPr>
          <p:nvPr/>
        </p:nvSpPr>
        <p:spPr bwMode="auto">
          <a:xfrm>
            <a:off x="72374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3" name="Rectangle 209"/>
          <p:cNvSpPr>
            <a:spLocks noChangeArrowheads="1"/>
          </p:cNvSpPr>
          <p:nvPr/>
        </p:nvSpPr>
        <p:spPr bwMode="auto">
          <a:xfrm>
            <a:off x="72374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4" name="Rectangle 210"/>
          <p:cNvSpPr>
            <a:spLocks noChangeArrowheads="1"/>
          </p:cNvSpPr>
          <p:nvPr/>
        </p:nvSpPr>
        <p:spPr bwMode="auto">
          <a:xfrm>
            <a:off x="72374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5" name="Rectangle 211"/>
          <p:cNvSpPr>
            <a:spLocks noChangeArrowheads="1"/>
          </p:cNvSpPr>
          <p:nvPr/>
        </p:nvSpPr>
        <p:spPr bwMode="auto">
          <a:xfrm>
            <a:off x="72374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6" name="Rectangle 212"/>
          <p:cNvSpPr>
            <a:spLocks noChangeArrowheads="1"/>
          </p:cNvSpPr>
          <p:nvPr/>
        </p:nvSpPr>
        <p:spPr bwMode="auto">
          <a:xfrm>
            <a:off x="72374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7" name="Rectangle 213"/>
          <p:cNvSpPr>
            <a:spLocks noChangeArrowheads="1"/>
          </p:cNvSpPr>
          <p:nvPr/>
        </p:nvSpPr>
        <p:spPr bwMode="auto">
          <a:xfrm>
            <a:off x="74533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8" name="Rectangle 214"/>
          <p:cNvSpPr>
            <a:spLocks noChangeArrowheads="1"/>
          </p:cNvSpPr>
          <p:nvPr/>
        </p:nvSpPr>
        <p:spPr bwMode="auto">
          <a:xfrm>
            <a:off x="74533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9" name="Rectangle 215"/>
          <p:cNvSpPr>
            <a:spLocks noChangeArrowheads="1"/>
          </p:cNvSpPr>
          <p:nvPr/>
        </p:nvSpPr>
        <p:spPr bwMode="auto">
          <a:xfrm>
            <a:off x="74533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0" name="Rectangle 216"/>
          <p:cNvSpPr>
            <a:spLocks noChangeArrowheads="1"/>
          </p:cNvSpPr>
          <p:nvPr/>
        </p:nvSpPr>
        <p:spPr bwMode="auto">
          <a:xfrm>
            <a:off x="74533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1" name="Rectangle 217"/>
          <p:cNvSpPr>
            <a:spLocks noChangeArrowheads="1"/>
          </p:cNvSpPr>
          <p:nvPr/>
        </p:nvSpPr>
        <p:spPr bwMode="auto">
          <a:xfrm>
            <a:off x="74533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2" name="Rectangle 218"/>
          <p:cNvSpPr>
            <a:spLocks noChangeArrowheads="1"/>
          </p:cNvSpPr>
          <p:nvPr/>
        </p:nvSpPr>
        <p:spPr bwMode="auto">
          <a:xfrm>
            <a:off x="74533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3" name="Rectangle 219"/>
          <p:cNvSpPr>
            <a:spLocks noChangeArrowheads="1"/>
          </p:cNvSpPr>
          <p:nvPr/>
        </p:nvSpPr>
        <p:spPr bwMode="auto">
          <a:xfrm>
            <a:off x="76692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4" name="Rectangle 220"/>
          <p:cNvSpPr>
            <a:spLocks noChangeArrowheads="1"/>
          </p:cNvSpPr>
          <p:nvPr/>
        </p:nvSpPr>
        <p:spPr bwMode="auto">
          <a:xfrm>
            <a:off x="76692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5" name="Rectangle 221"/>
          <p:cNvSpPr>
            <a:spLocks noChangeArrowheads="1"/>
          </p:cNvSpPr>
          <p:nvPr/>
        </p:nvSpPr>
        <p:spPr bwMode="auto">
          <a:xfrm>
            <a:off x="76692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6" name="Rectangle 222"/>
          <p:cNvSpPr>
            <a:spLocks noChangeArrowheads="1"/>
          </p:cNvSpPr>
          <p:nvPr/>
        </p:nvSpPr>
        <p:spPr bwMode="auto">
          <a:xfrm>
            <a:off x="76692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7" name="Rectangle 223"/>
          <p:cNvSpPr>
            <a:spLocks noChangeArrowheads="1"/>
          </p:cNvSpPr>
          <p:nvPr/>
        </p:nvSpPr>
        <p:spPr bwMode="auto">
          <a:xfrm>
            <a:off x="76692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8" name="Rectangle 224"/>
          <p:cNvSpPr>
            <a:spLocks noChangeArrowheads="1"/>
          </p:cNvSpPr>
          <p:nvPr/>
        </p:nvSpPr>
        <p:spPr bwMode="auto">
          <a:xfrm>
            <a:off x="76692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9" name="Rectangle 225"/>
          <p:cNvSpPr>
            <a:spLocks noChangeArrowheads="1"/>
          </p:cNvSpPr>
          <p:nvPr/>
        </p:nvSpPr>
        <p:spPr bwMode="auto">
          <a:xfrm>
            <a:off x="788670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0" name="Rectangle 226"/>
          <p:cNvSpPr>
            <a:spLocks noChangeArrowheads="1"/>
          </p:cNvSpPr>
          <p:nvPr/>
        </p:nvSpPr>
        <p:spPr bwMode="auto">
          <a:xfrm>
            <a:off x="78867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1" name="Rectangle 227"/>
          <p:cNvSpPr>
            <a:spLocks noChangeArrowheads="1"/>
          </p:cNvSpPr>
          <p:nvPr/>
        </p:nvSpPr>
        <p:spPr bwMode="auto">
          <a:xfrm>
            <a:off x="78867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2" name="Rectangle 228"/>
          <p:cNvSpPr>
            <a:spLocks noChangeArrowheads="1"/>
          </p:cNvSpPr>
          <p:nvPr/>
        </p:nvSpPr>
        <p:spPr bwMode="auto">
          <a:xfrm>
            <a:off x="788670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3" name="Rectangle 229"/>
          <p:cNvSpPr>
            <a:spLocks noChangeArrowheads="1"/>
          </p:cNvSpPr>
          <p:nvPr/>
        </p:nvSpPr>
        <p:spPr bwMode="auto">
          <a:xfrm>
            <a:off x="788670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4" name="Rectangle 230"/>
          <p:cNvSpPr>
            <a:spLocks noChangeArrowheads="1"/>
          </p:cNvSpPr>
          <p:nvPr/>
        </p:nvSpPr>
        <p:spPr bwMode="auto">
          <a:xfrm>
            <a:off x="788670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5" name="Rectangle 231"/>
          <p:cNvSpPr>
            <a:spLocks noChangeArrowheads="1"/>
          </p:cNvSpPr>
          <p:nvPr/>
        </p:nvSpPr>
        <p:spPr bwMode="auto">
          <a:xfrm>
            <a:off x="810260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6" name="Rectangle 232"/>
          <p:cNvSpPr>
            <a:spLocks noChangeArrowheads="1"/>
          </p:cNvSpPr>
          <p:nvPr/>
        </p:nvSpPr>
        <p:spPr bwMode="auto">
          <a:xfrm>
            <a:off x="810260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7" name="Rectangle 233"/>
          <p:cNvSpPr>
            <a:spLocks noChangeArrowheads="1"/>
          </p:cNvSpPr>
          <p:nvPr/>
        </p:nvSpPr>
        <p:spPr bwMode="auto">
          <a:xfrm>
            <a:off x="810260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82" name="Rectangle 234"/>
          <p:cNvSpPr>
            <a:spLocks noChangeArrowheads="1"/>
          </p:cNvSpPr>
          <p:nvPr/>
        </p:nvSpPr>
        <p:spPr bwMode="auto">
          <a:xfrm>
            <a:off x="810260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9" name="Rectangle 235"/>
          <p:cNvSpPr>
            <a:spLocks noChangeArrowheads="1"/>
          </p:cNvSpPr>
          <p:nvPr/>
        </p:nvSpPr>
        <p:spPr bwMode="auto">
          <a:xfrm>
            <a:off x="810260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0" name="Rectangle 236"/>
          <p:cNvSpPr>
            <a:spLocks noChangeArrowheads="1"/>
          </p:cNvSpPr>
          <p:nvPr/>
        </p:nvSpPr>
        <p:spPr bwMode="auto">
          <a:xfrm>
            <a:off x="810260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1" name="Rectangle 237"/>
          <p:cNvSpPr>
            <a:spLocks noChangeArrowheads="1"/>
          </p:cNvSpPr>
          <p:nvPr/>
        </p:nvSpPr>
        <p:spPr bwMode="auto">
          <a:xfrm>
            <a:off x="831850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2" name="Rectangle 238"/>
          <p:cNvSpPr>
            <a:spLocks noChangeArrowheads="1"/>
          </p:cNvSpPr>
          <p:nvPr/>
        </p:nvSpPr>
        <p:spPr bwMode="auto">
          <a:xfrm>
            <a:off x="83185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3" name="Rectangle 239"/>
          <p:cNvSpPr>
            <a:spLocks noChangeArrowheads="1"/>
          </p:cNvSpPr>
          <p:nvPr/>
        </p:nvSpPr>
        <p:spPr bwMode="auto">
          <a:xfrm>
            <a:off x="831850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4" name="Rectangle 240"/>
          <p:cNvSpPr>
            <a:spLocks noChangeArrowheads="1"/>
          </p:cNvSpPr>
          <p:nvPr/>
        </p:nvSpPr>
        <p:spPr bwMode="auto">
          <a:xfrm>
            <a:off x="831850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5" name="Rectangle 241"/>
          <p:cNvSpPr>
            <a:spLocks noChangeArrowheads="1"/>
          </p:cNvSpPr>
          <p:nvPr/>
        </p:nvSpPr>
        <p:spPr bwMode="auto">
          <a:xfrm>
            <a:off x="831850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6" name="Rectangle 242"/>
          <p:cNvSpPr>
            <a:spLocks noChangeArrowheads="1"/>
          </p:cNvSpPr>
          <p:nvPr/>
        </p:nvSpPr>
        <p:spPr bwMode="auto">
          <a:xfrm>
            <a:off x="831850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7" name="Rectangle 243"/>
          <p:cNvSpPr>
            <a:spLocks noChangeArrowheads="1"/>
          </p:cNvSpPr>
          <p:nvPr/>
        </p:nvSpPr>
        <p:spPr bwMode="auto">
          <a:xfrm>
            <a:off x="853440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8" name="Rectangle 244"/>
          <p:cNvSpPr>
            <a:spLocks noChangeArrowheads="1"/>
          </p:cNvSpPr>
          <p:nvPr/>
        </p:nvSpPr>
        <p:spPr bwMode="auto">
          <a:xfrm>
            <a:off x="85344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93" name="Rectangle 245"/>
          <p:cNvSpPr>
            <a:spLocks noChangeArrowheads="1"/>
          </p:cNvSpPr>
          <p:nvPr/>
        </p:nvSpPr>
        <p:spPr bwMode="auto">
          <a:xfrm>
            <a:off x="85344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0" name="Rectangle 246"/>
          <p:cNvSpPr>
            <a:spLocks noChangeArrowheads="1"/>
          </p:cNvSpPr>
          <p:nvPr/>
        </p:nvSpPr>
        <p:spPr bwMode="auto">
          <a:xfrm>
            <a:off x="853440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95" name="Rectangle 247"/>
          <p:cNvSpPr>
            <a:spLocks noChangeArrowheads="1"/>
          </p:cNvSpPr>
          <p:nvPr/>
        </p:nvSpPr>
        <p:spPr bwMode="auto">
          <a:xfrm>
            <a:off x="853440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2" name="Rectangle 248"/>
          <p:cNvSpPr>
            <a:spLocks noChangeArrowheads="1"/>
          </p:cNvSpPr>
          <p:nvPr/>
        </p:nvSpPr>
        <p:spPr bwMode="auto">
          <a:xfrm>
            <a:off x="853440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3" name="Rectangle 249"/>
          <p:cNvSpPr>
            <a:spLocks noChangeArrowheads="1"/>
          </p:cNvSpPr>
          <p:nvPr/>
        </p:nvSpPr>
        <p:spPr bwMode="auto">
          <a:xfrm>
            <a:off x="87487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4" name="Rectangle 250"/>
          <p:cNvSpPr>
            <a:spLocks noChangeArrowheads="1"/>
          </p:cNvSpPr>
          <p:nvPr/>
        </p:nvSpPr>
        <p:spPr bwMode="auto">
          <a:xfrm>
            <a:off x="87487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5" name="Rectangle 251"/>
          <p:cNvSpPr>
            <a:spLocks noChangeArrowheads="1"/>
          </p:cNvSpPr>
          <p:nvPr/>
        </p:nvSpPr>
        <p:spPr bwMode="auto">
          <a:xfrm>
            <a:off x="87487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6" name="Rectangle 252"/>
          <p:cNvSpPr>
            <a:spLocks noChangeArrowheads="1"/>
          </p:cNvSpPr>
          <p:nvPr/>
        </p:nvSpPr>
        <p:spPr bwMode="auto">
          <a:xfrm>
            <a:off x="87487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7" name="Rectangle 253"/>
          <p:cNvSpPr>
            <a:spLocks noChangeArrowheads="1"/>
          </p:cNvSpPr>
          <p:nvPr/>
        </p:nvSpPr>
        <p:spPr bwMode="auto">
          <a:xfrm>
            <a:off x="87487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8" name="Rectangle 254"/>
          <p:cNvSpPr>
            <a:spLocks noChangeArrowheads="1"/>
          </p:cNvSpPr>
          <p:nvPr/>
        </p:nvSpPr>
        <p:spPr bwMode="auto">
          <a:xfrm>
            <a:off x="87487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9" name="Rectangle 255"/>
          <p:cNvSpPr>
            <a:spLocks noChangeArrowheads="1"/>
          </p:cNvSpPr>
          <p:nvPr/>
        </p:nvSpPr>
        <p:spPr bwMode="auto">
          <a:xfrm>
            <a:off x="89646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0" name="Rectangle 256"/>
          <p:cNvSpPr>
            <a:spLocks noChangeArrowheads="1"/>
          </p:cNvSpPr>
          <p:nvPr/>
        </p:nvSpPr>
        <p:spPr bwMode="auto">
          <a:xfrm>
            <a:off x="89646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1" name="Rectangle 257"/>
          <p:cNvSpPr>
            <a:spLocks noChangeArrowheads="1"/>
          </p:cNvSpPr>
          <p:nvPr/>
        </p:nvSpPr>
        <p:spPr bwMode="auto">
          <a:xfrm>
            <a:off x="89646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2" name="Rectangle 258"/>
          <p:cNvSpPr>
            <a:spLocks noChangeArrowheads="1"/>
          </p:cNvSpPr>
          <p:nvPr/>
        </p:nvSpPr>
        <p:spPr bwMode="auto">
          <a:xfrm>
            <a:off x="89646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3" name="Rectangle 259"/>
          <p:cNvSpPr>
            <a:spLocks noChangeArrowheads="1"/>
          </p:cNvSpPr>
          <p:nvPr/>
        </p:nvSpPr>
        <p:spPr bwMode="auto">
          <a:xfrm>
            <a:off x="89646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4" name="Rectangle 260"/>
          <p:cNvSpPr>
            <a:spLocks noChangeArrowheads="1"/>
          </p:cNvSpPr>
          <p:nvPr/>
        </p:nvSpPr>
        <p:spPr bwMode="auto">
          <a:xfrm>
            <a:off x="89646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09" name="Rectangle 261"/>
          <p:cNvSpPr>
            <a:spLocks noChangeArrowheads="1"/>
          </p:cNvSpPr>
          <p:nvPr/>
        </p:nvSpPr>
        <p:spPr bwMode="auto">
          <a:xfrm>
            <a:off x="11874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0" name="Rectangle 262"/>
          <p:cNvSpPr>
            <a:spLocks noChangeArrowheads="1"/>
          </p:cNvSpPr>
          <p:nvPr/>
        </p:nvSpPr>
        <p:spPr bwMode="auto">
          <a:xfrm>
            <a:off x="39957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1" name="Rectangle 263"/>
          <p:cNvSpPr>
            <a:spLocks noChangeArrowheads="1"/>
          </p:cNvSpPr>
          <p:nvPr/>
        </p:nvSpPr>
        <p:spPr bwMode="auto">
          <a:xfrm>
            <a:off x="61563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2" name="Rectangle 264"/>
          <p:cNvSpPr>
            <a:spLocks noChangeArrowheads="1"/>
          </p:cNvSpPr>
          <p:nvPr/>
        </p:nvSpPr>
        <p:spPr bwMode="auto">
          <a:xfrm>
            <a:off x="63722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3" name="Rectangle 265"/>
          <p:cNvSpPr>
            <a:spLocks noChangeArrowheads="1"/>
          </p:cNvSpPr>
          <p:nvPr/>
        </p:nvSpPr>
        <p:spPr bwMode="auto">
          <a:xfrm>
            <a:off x="63722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4" name="Rectangle 266"/>
          <p:cNvSpPr>
            <a:spLocks noChangeArrowheads="1"/>
          </p:cNvSpPr>
          <p:nvPr/>
        </p:nvSpPr>
        <p:spPr bwMode="auto">
          <a:xfrm>
            <a:off x="63722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5" name="Rectangle 267"/>
          <p:cNvSpPr>
            <a:spLocks noChangeArrowheads="1"/>
          </p:cNvSpPr>
          <p:nvPr/>
        </p:nvSpPr>
        <p:spPr bwMode="auto">
          <a:xfrm>
            <a:off x="1079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6" name="Rectangle 268"/>
          <p:cNvSpPr>
            <a:spLocks noChangeArrowheads="1"/>
          </p:cNvSpPr>
          <p:nvPr/>
        </p:nvSpPr>
        <p:spPr bwMode="auto">
          <a:xfrm>
            <a:off x="1079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7" name="Rectangle 269"/>
          <p:cNvSpPr>
            <a:spLocks noChangeArrowheads="1"/>
          </p:cNvSpPr>
          <p:nvPr/>
        </p:nvSpPr>
        <p:spPr bwMode="auto">
          <a:xfrm>
            <a:off x="14049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8" name="Rectangle 270"/>
          <p:cNvSpPr>
            <a:spLocks noChangeArrowheads="1"/>
          </p:cNvSpPr>
          <p:nvPr/>
        </p:nvSpPr>
        <p:spPr bwMode="auto">
          <a:xfrm>
            <a:off x="14049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9" name="Rectangle 271"/>
          <p:cNvSpPr>
            <a:spLocks noChangeArrowheads="1"/>
          </p:cNvSpPr>
          <p:nvPr/>
        </p:nvSpPr>
        <p:spPr bwMode="auto">
          <a:xfrm>
            <a:off x="16208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0" name="Rectangle 272"/>
          <p:cNvSpPr>
            <a:spLocks noChangeArrowheads="1"/>
          </p:cNvSpPr>
          <p:nvPr/>
        </p:nvSpPr>
        <p:spPr bwMode="auto">
          <a:xfrm>
            <a:off x="16208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1" name="Rectangle 273"/>
          <p:cNvSpPr>
            <a:spLocks noChangeArrowheads="1"/>
          </p:cNvSpPr>
          <p:nvPr/>
        </p:nvSpPr>
        <p:spPr bwMode="auto">
          <a:xfrm>
            <a:off x="18351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2" name="Rectangle 274"/>
          <p:cNvSpPr>
            <a:spLocks noChangeArrowheads="1"/>
          </p:cNvSpPr>
          <p:nvPr/>
        </p:nvSpPr>
        <p:spPr bwMode="auto">
          <a:xfrm>
            <a:off x="42116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3" name="Rectangle 275"/>
          <p:cNvSpPr>
            <a:spLocks noChangeArrowheads="1"/>
          </p:cNvSpPr>
          <p:nvPr/>
        </p:nvSpPr>
        <p:spPr bwMode="auto">
          <a:xfrm>
            <a:off x="44291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4" name="Rectangle 276"/>
          <p:cNvSpPr>
            <a:spLocks noChangeArrowheads="1"/>
          </p:cNvSpPr>
          <p:nvPr/>
        </p:nvSpPr>
        <p:spPr bwMode="auto">
          <a:xfrm>
            <a:off x="7237413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5" name="Rectangle 277"/>
          <p:cNvSpPr>
            <a:spLocks noChangeArrowheads="1"/>
          </p:cNvSpPr>
          <p:nvPr/>
        </p:nvSpPr>
        <p:spPr bwMode="auto">
          <a:xfrm>
            <a:off x="76692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6" name="Rectangle 278"/>
          <p:cNvSpPr>
            <a:spLocks noChangeArrowheads="1"/>
          </p:cNvSpPr>
          <p:nvPr/>
        </p:nvSpPr>
        <p:spPr bwMode="auto">
          <a:xfrm>
            <a:off x="788670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7" name="Rectangle 279"/>
          <p:cNvSpPr>
            <a:spLocks noChangeArrowheads="1"/>
          </p:cNvSpPr>
          <p:nvPr/>
        </p:nvSpPr>
        <p:spPr bwMode="auto">
          <a:xfrm>
            <a:off x="83185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8" name="Rectangle 280"/>
          <p:cNvSpPr>
            <a:spLocks noChangeArrowheads="1"/>
          </p:cNvSpPr>
          <p:nvPr/>
        </p:nvSpPr>
        <p:spPr bwMode="auto">
          <a:xfrm>
            <a:off x="39957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9" name="Rectangle 281"/>
          <p:cNvSpPr>
            <a:spLocks noChangeArrowheads="1"/>
          </p:cNvSpPr>
          <p:nvPr/>
        </p:nvSpPr>
        <p:spPr bwMode="auto">
          <a:xfrm>
            <a:off x="1079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0" name="Rectangle 282"/>
          <p:cNvSpPr>
            <a:spLocks noChangeArrowheads="1"/>
          </p:cNvSpPr>
          <p:nvPr/>
        </p:nvSpPr>
        <p:spPr bwMode="auto">
          <a:xfrm>
            <a:off x="3238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1" name="Rectangle 283"/>
          <p:cNvSpPr>
            <a:spLocks noChangeArrowheads="1"/>
          </p:cNvSpPr>
          <p:nvPr/>
        </p:nvSpPr>
        <p:spPr bwMode="auto">
          <a:xfrm>
            <a:off x="5397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2" name="Rectangle 284"/>
          <p:cNvSpPr>
            <a:spLocks noChangeArrowheads="1"/>
          </p:cNvSpPr>
          <p:nvPr/>
        </p:nvSpPr>
        <p:spPr bwMode="auto">
          <a:xfrm>
            <a:off x="7556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3" name="Rectangle 285"/>
          <p:cNvSpPr>
            <a:spLocks noChangeArrowheads="1"/>
          </p:cNvSpPr>
          <p:nvPr/>
        </p:nvSpPr>
        <p:spPr bwMode="auto">
          <a:xfrm>
            <a:off x="22669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4" name="Rectangle 286"/>
          <p:cNvSpPr>
            <a:spLocks noChangeArrowheads="1"/>
          </p:cNvSpPr>
          <p:nvPr/>
        </p:nvSpPr>
        <p:spPr bwMode="auto">
          <a:xfrm>
            <a:off x="22669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5" name="Rectangle 287"/>
          <p:cNvSpPr>
            <a:spLocks noChangeArrowheads="1"/>
          </p:cNvSpPr>
          <p:nvPr/>
        </p:nvSpPr>
        <p:spPr bwMode="auto">
          <a:xfrm>
            <a:off x="27003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6" name="Rectangle 288"/>
          <p:cNvSpPr>
            <a:spLocks noChangeArrowheads="1"/>
          </p:cNvSpPr>
          <p:nvPr/>
        </p:nvSpPr>
        <p:spPr bwMode="auto">
          <a:xfrm>
            <a:off x="27003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7" name="Rectangle 289"/>
          <p:cNvSpPr>
            <a:spLocks noChangeArrowheads="1"/>
          </p:cNvSpPr>
          <p:nvPr/>
        </p:nvSpPr>
        <p:spPr bwMode="auto">
          <a:xfrm>
            <a:off x="29162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8" name="Rectangle 290"/>
          <p:cNvSpPr>
            <a:spLocks noChangeArrowheads="1"/>
          </p:cNvSpPr>
          <p:nvPr/>
        </p:nvSpPr>
        <p:spPr bwMode="auto">
          <a:xfrm>
            <a:off x="31321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9" name="Rectangle 291"/>
          <p:cNvSpPr>
            <a:spLocks noChangeArrowheads="1"/>
          </p:cNvSpPr>
          <p:nvPr/>
        </p:nvSpPr>
        <p:spPr bwMode="auto">
          <a:xfrm>
            <a:off x="31321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0" name="Rectangle 292"/>
          <p:cNvSpPr>
            <a:spLocks noChangeArrowheads="1"/>
          </p:cNvSpPr>
          <p:nvPr/>
        </p:nvSpPr>
        <p:spPr bwMode="auto">
          <a:xfrm>
            <a:off x="46450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1" name="Rectangle 293"/>
          <p:cNvSpPr>
            <a:spLocks noChangeArrowheads="1"/>
          </p:cNvSpPr>
          <p:nvPr/>
        </p:nvSpPr>
        <p:spPr bwMode="auto">
          <a:xfrm>
            <a:off x="48609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2" name="Rectangle 294"/>
          <p:cNvSpPr>
            <a:spLocks noChangeArrowheads="1"/>
          </p:cNvSpPr>
          <p:nvPr/>
        </p:nvSpPr>
        <p:spPr bwMode="auto">
          <a:xfrm>
            <a:off x="48609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3" name="Rectangle 295"/>
          <p:cNvSpPr>
            <a:spLocks noChangeArrowheads="1"/>
          </p:cNvSpPr>
          <p:nvPr/>
        </p:nvSpPr>
        <p:spPr bwMode="auto">
          <a:xfrm>
            <a:off x="48609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4" name="Rectangle 296"/>
          <p:cNvSpPr>
            <a:spLocks noChangeArrowheads="1"/>
          </p:cNvSpPr>
          <p:nvPr/>
        </p:nvSpPr>
        <p:spPr bwMode="auto">
          <a:xfrm>
            <a:off x="50768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5" name="Rectangle 297"/>
          <p:cNvSpPr>
            <a:spLocks noChangeArrowheads="1"/>
          </p:cNvSpPr>
          <p:nvPr/>
        </p:nvSpPr>
        <p:spPr bwMode="auto">
          <a:xfrm>
            <a:off x="52911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6" name="Rectangle 298"/>
          <p:cNvSpPr>
            <a:spLocks noChangeArrowheads="1"/>
          </p:cNvSpPr>
          <p:nvPr/>
        </p:nvSpPr>
        <p:spPr bwMode="auto">
          <a:xfrm>
            <a:off x="63722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7" name="Rectangle 299"/>
          <p:cNvSpPr>
            <a:spLocks noChangeArrowheads="1"/>
          </p:cNvSpPr>
          <p:nvPr/>
        </p:nvSpPr>
        <p:spPr bwMode="auto">
          <a:xfrm>
            <a:off x="63722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8" name="Rectangle 300"/>
          <p:cNvSpPr>
            <a:spLocks noChangeArrowheads="1"/>
          </p:cNvSpPr>
          <p:nvPr/>
        </p:nvSpPr>
        <p:spPr bwMode="auto">
          <a:xfrm>
            <a:off x="65881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9" name="Rectangle 301"/>
          <p:cNvSpPr>
            <a:spLocks noChangeArrowheads="1"/>
          </p:cNvSpPr>
          <p:nvPr/>
        </p:nvSpPr>
        <p:spPr bwMode="auto">
          <a:xfrm>
            <a:off x="65881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0" name="Rectangle 302"/>
          <p:cNvSpPr>
            <a:spLocks noChangeArrowheads="1"/>
          </p:cNvSpPr>
          <p:nvPr/>
        </p:nvSpPr>
        <p:spPr bwMode="auto">
          <a:xfrm>
            <a:off x="65881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1" name="Rectangle 303"/>
          <p:cNvSpPr>
            <a:spLocks noChangeArrowheads="1"/>
          </p:cNvSpPr>
          <p:nvPr/>
        </p:nvSpPr>
        <p:spPr bwMode="auto">
          <a:xfrm>
            <a:off x="87487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2" name="Rectangle 304"/>
          <p:cNvSpPr>
            <a:spLocks noChangeArrowheads="1"/>
          </p:cNvSpPr>
          <p:nvPr/>
        </p:nvSpPr>
        <p:spPr bwMode="auto">
          <a:xfrm>
            <a:off x="8964613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3" name="Rectangle 305"/>
          <p:cNvSpPr>
            <a:spLocks noChangeArrowheads="1"/>
          </p:cNvSpPr>
          <p:nvPr/>
        </p:nvSpPr>
        <p:spPr bwMode="auto">
          <a:xfrm>
            <a:off x="89646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4" name="Rectangle 306"/>
          <p:cNvSpPr>
            <a:spLocks noChangeArrowheads="1"/>
          </p:cNvSpPr>
          <p:nvPr/>
        </p:nvSpPr>
        <p:spPr bwMode="auto">
          <a:xfrm>
            <a:off x="89646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5" name="Rectangle 307"/>
          <p:cNvSpPr>
            <a:spLocks noChangeArrowheads="1"/>
          </p:cNvSpPr>
          <p:nvPr/>
        </p:nvSpPr>
        <p:spPr bwMode="auto">
          <a:xfrm>
            <a:off x="1079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6" name="Rectangle 308"/>
          <p:cNvSpPr>
            <a:spLocks noChangeArrowheads="1"/>
          </p:cNvSpPr>
          <p:nvPr/>
        </p:nvSpPr>
        <p:spPr bwMode="auto">
          <a:xfrm>
            <a:off x="3238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7" name="Rectangle 309"/>
          <p:cNvSpPr>
            <a:spLocks noChangeArrowheads="1"/>
          </p:cNvSpPr>
          <p:nvPr/>
        </p:nvSpPr>
        <p:spPr bwMode="auto">
          <a:xfrm>
            <a:off x="5397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8" name="Rectangle 310"/>
          <p:cNvSpPr>
            <a:spLocks noChangeArrowheads="1"/>
          </p:cNvSpPr>
          <p:nvPr/>
        </p:nvSpPr>
        <p:spPr bwMode="auto">
          <a:xfrm>
            <a:off x="9731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9" name="Rectangle 311"/>
          <p:cNvSpPr>
            <a:spLocks noChangeArrowheads="1"/>
          </p:cNvSpPr>
          <p:nvPr/>
        </p:nvSpPr>
        <p:spPr bwMode="auto">
          <a:xfrm>
            <a:off x="11890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0" name="Rectangle 312"/>
          <p:cNvSpPr>
            <a:spLocks noChangeArrowheads="1"/>
          </p:cNvSpPr>
          <p:nvPr/>
        </p:nvSpPr>
        <p:spPr bwMode="auto">
          <a:xfrm>
            <a:off x="14049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1" name="Rectangle 313"/>
          <p:cNvSpPr>
            <a:spLocks noChangeArrowheads="1"/>
          </p:cNvSpPr>
          <p:nvPr/>
        </p:nvSpPr>
        <p:spPr bwMode="auto">
          <a:xfrm>
            <a:off x="18351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2" name="Rectangle 314"/>
          <p:cNvSpPr>
            <a:spLocks noChangeArrowheads="1"/>
          </p:cNvSpPr>
          <p:nvPr/>
        </p:nvSpPr>
        <p:spPr bwMode="auto">
          <a:xfrm>
            <a:off x="20510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3" name="Rectangle 315"/>
          <p:cNvSpPr>
            <a:spLocks noChangeArrowheads="1"/>
          </p:cNvSpPr>
          <p:nvPr/>
        </p:nvSpPr>
        <p:spPr bwMode="auto">
          <a:xfrm>
            <a:off x="20510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4" name="Rectangle 316"/>
          <p:cNvSpPr>
            <a:spLocks noChangeArrowheads="1"/>
          </p:cNvSpPr>
          <p:nvPr/>
        </p:nvSpPr>
        <p:spPr bwMode="auto">
          <a:xfrm>
            <a:off x="24828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5" name="Rectangle 317"/>
          <p:cNvSpPr>
            <a:spLocks noChangeArrowheads="1"/>
          </p:cNvSpPr>
          <p:nvPr/>
        </p:nvSpPr>
        <p:spPr bwMode="auto">
          <a:xfrm>
            <a:off x="24828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6" name="Rectangle 318"/>
          <p:cNvSpPr>
            <a:spLocks noChangeArrowheads="1"/>
          </p:cNvSpPr>
          <p:nvPr/>
        </p:nvSpPr>
        <p:spPr bwMode="auto">
          <a:xfrm>
            <a:off x="27003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7" name="Rectangle 319"/>
          <p:cNvSpPr>
            <a:spLocks noChangeArrowheads="1"/>
          </p:cNvSpPr>
          <p:nvPr/>
        </p:nvSpPr>
        <p:spPr bwMode="auto">
          <a:xfrm>
            <a:off x="31321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8" name="Rectangle 320"/>
          <p:cNvSpPr>
            <a:spLocks noChangeArrowheads="1"/>
          </p:cNvSpPr>
          <p:nvPr/>
        </p:nvSpPr>
        <p:spPr bwMode="auto">
          <a:xfrm>
            <a:off x="31321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9" name="Rectangle 321"/>
          <p:cNvSpPr>
            <a:spLocks noChangeArrowheads="1"/>
          </p:cNvSpPr>
          <p:nvPr/>
        </p:nvSpPr>
        <p:spPr bwMode="auto">
          <a:xfrm>
            <a:off x="33480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0" name="Rectangle 322"/>
          <p:cNvSpPr>
            <a:spLocks noChangeArrowheads="1"/>
          </p:cNvSpPr>
          <p:nvPr/>
        </p:nvSpPr>
        <p:spPr bwMode="auto">
          <a:xfrm>
            <a:off x="33480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1" name="Rectangle 323"/>
          <p:cNvSpPr>
            <a:spLocks noChangeArrowheads="1"/>
          </p:cNvSpPr>
          <p:nvPr/>
        </p:nvSpPr>
        <p:spPr bwMode="auto">
          <a:xfrm>
            <a:off x="33480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2" name="Rectangle 324"/>
          <p:cNvSpPr>
            <a:spLocks noChangeArrowheads="1"/>
          </p:cNvSpPr>
          <p:nvPr/>
        </p:nvSpPr>
        <p:spPr bwMode="auto">
          <a:xfrm>
            <a:off x="33480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3" name="Rectangle 325"/>
          <p:cNvSpPr>
            <a:spLocks noChangeArrowheads="1"/>
          </p:cNvSpPr>
          <p:nvPr/>
        </p:nvSpPr>
        <p:spPr bwMode="auto">
          <a:xfrm>
            <a:off x="35639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4" name="Rectangle 326"/>
          <p:cNvSpPr>
            <a:spLocks noChangeArrowheads="1"/>
          </p:cNvSpPr>
          <p:nvPr/>
        </p:nvSpPr>
        <p:spPr bwMode="auto">
          <a:xfrm>
            <a:off x="35639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5" name="Rectangle 327"/>
          <p:cNvSpPr>
            <a:spLocks noChangeArrowheads="1"/>
          </p:cNvSpPr>
          <p:nvPr/>
        </p:nvSpPr>
        <p:spPr bwMode="auto">
          <a:xfrm>
            <a:off x="44291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6" name="Rectangle 328"/>
          <p:cNvSpPr>
            <a:spLocks noChangeArrowheads="1"/>
          </p:cNvSpPr>
          <p:nvPr/>
        </p:nvSpPr>
        <p:spPr bwMode="auto">
          <a:xfrm>
            <a:off x="44291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7" name="Rectangle 329"/>
          <p:cNvSpPr>
            <a:spLocks noChangeArrowheads="1"/>
          </p:cNvSpPr>
          <p:nvPr/>
        </p:nvSpPr>
        <p:spPr bwMode="auto">
          <a:xfrm>
            <a:off x="48609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8" name="Rectangle 330"/>
          <p:cNvSpPr>
            <a:spLocks noChangeArrowheads="1"/>
          </p:cNvSpPr>
          <p:nvPr/>
        </p:nvSpPr>
        <p:spPr bwMode="auto">
          <a:xfrm>
            <a:off x="50768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9" name="Rectangle 331"/>
          <p:cNvSpPr>
            <a:spLocks noChangeArrowheads="1"/>
          </p:cNvSpPr>
          <p:nvPr/>
        </p:nvSpPr>
        <p:spPr bwMode="auto">
          <a:xfrm>
            <a:off x="55070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0" name="Rectangle 332"/>
          <p:cNvSpPr>
            <a:spLocks noChangeArrowheads="1"/>
          </p:cNvSpPr>
          <p:nvPr/>
        </p:nvSpPr>
        <p:spPr bwMode="auto">
          <a:xfrm>
            <a:off x="55070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1" name="Rectangle 333"/>
          <p:cNvSpPr>
            <a:spLocks noChangeArrowheads="1"/>
          </p:cNvSpPr>
          <p:nvPr/>
        </p:nvSpPr>
        <p:spPr bwMode="auto">
          <a:xfrm>
            <a:off x="57229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2" name="Rectangle 334"/>
          <p:cNvSpPr>
            <a:spLocks noChangeArrowheads="1"/>
          </p:cNvSpPr>
          <p:nvPr/>
        </p:nvSpPr>
        <p:spPr bwMode="auto">
          <a:xfrm>
            <a:off x="57229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3" name="Rectangle 335"/>
          <p:cNvSpPr>
            <a:spLocks noChangeArrowheads="1"/>
          </p:cNvSpPr>
          <p:nvPr/>
        </p:nvSpPr>
        <p:spPr bwMode="auto">
          <a:xfrm>
            <a:off x="57229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4" name="Rectangle 336"/>
          <p:cNvSpPr>
            <a:spLocks noChangeArrowheads="1"/>
          </p:cNvSpPr>
          <p:nvPr/>
        </p:nvSpPr>
        <p:spPr bwMode="auto">
          <a:xfrm>
            <a:off x="57229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5" name="Rectangle 337"/>
          <p:cNvSpPr>
            <a:spLocks noChangeArrowheads="1"/>
          </p:cNvSpPr>
          <p:nvPr/>
        </p:nvSpPr>
        <p:spPr bwMode="auto">
          <a:xfrm>
            <a:off x="65881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6" name="Rectangle 338"/>
          <p:cNvSpPr>
            <a:spLocks noChangeArrowheads="1"/>
          </p:cNvSpPr>
          <p:nvPr/>
        </p:nvSpPr>
        <p:spPr bwMode="auto">
          <a:xfrm>
            <a:off x="68040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7" name="Rectangle 339"/>
          <p:cNvSpPr>
            <a:spLocks noChangeArrowheads="1"/>
          </p:cNvSpPr>
          <p:nvPr/>
        </p:nvSpPr>
        <p:spPr bwMode="auto">
          <a:xfrm>
            <a:off x="68040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8" name="Rectangle 340"/>
          <p:cNvSpPr>
            <a:spLocks noChangeArrowheads="1"/>
          </p:cNvSpPr>
          <p:nvPr/>
        </p:nvSpPr>
        <p:spPr bwMode="auto">
          <a:xfrm>
            <a:off x="72374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9" name="Rectangle 341"/>
          <p:cNvSpPr>
            <a:spLocks noChangeArrowheads="1"/>
          </p:cNvSpPr>
          <p:nvPr/>
        </p:nvSpPr>
        <p:spPr bwMode="auto">
          <a:xfrm>
            <a:off x="74533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0" name="Rectangle 342"/>
          <p:cNvSpPr>
            <a:spLocks noChangeArrowheads="1"/>
          </p:cNvSpPr>
          <p:nvPr/>
        </p:nvSpPr>
        <p:spPr bwMode="auto">
          <a:xfrm>
            <a:off x="74533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1" name="Rectangle 343"/>
          <p:cNvSpPr>
            <a:spLocks noChangeArrowheads="1"/>
          </p:cNvSpPr>
          <p:nvPr/>
        </p:nvSpPr>
        <p:spPr bwMode="auto">
          <a:xfrm>
            <a:off x="76692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2" name="Rectangle 344"/>
          <p:cNvSpPr>
            <a:spLocks noChangeArrowheads="1"/>
          </p:cNvSpPr>
          <p:nvPr/>
        </p:nvSpPr>
        <p:spPr bwMode="auto">
          <a:xfrm>
            <a:off x="831850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3" name="Rectangle 345"/>
          <p:cNvSpPr>
            <a:spLocks noChangeArrowheads="1"/>
          </p:cNvSpPr>
          <p:nvPr/>
        </p:nvSpPr>
        <p:spPr bwMode="auto">
          <a:xfrm>
            <a:off x="831850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4" name="Rectangle 346"/>
          <p:cNvSpPr>
            <a:spLocks noChangeArrowheads="1"/>
          </p:cNvSpPr>
          <p:nvPr/>
        </p:nvSpPr>
        <p:spPr bwMode="auto">
          <a:xfrm>
            <a:off x="89646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5" name="Rectangle 347"/>
          <p:cNvSpPr>
            <a:spLocks noChangeArrowheads="1"/>
          </p:cNvSpPr>
          <p:nvPr/>
        </p:nvSpPr>
        <p:spPr bwMode="auto">
          <a:xfrm>
            <a:off x="89646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6" name="Rectangle 348"/>
          <p:cNvSpPr>
            <a:spLocks noChangeArrowheads="1"/>
          </p:cNvSpPr>
          <p:nvPr/>
        </p:nvSpPr>
        <p:spPr bwMode="auto">
          <a:xfrm>
            <a:off x="831850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7" name="Rectangle 349"/>
          <p:cNvSpPr>
            <a:spLocks noChangeArrowheads="1"/>
          </p:cNvSpPr>
          <p:nvPr/>
        </p:nvSpPr>
        <p:spPr bwMode="auto">
          <a:xfrm>
            <a:off x="48609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8" name="Rectangle 350"/>
          <p:cNvSpPr>
            <a:spLocks noChangeArrowheads="1"/>
          </p:cNvSpPr>
          <p:nvPr/>
        </p:nvSpPr>
        <p:spPr bwMode="auto">
          <a:xfrm>
            <a:off x="89646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9" name="Rectangle 351"/>
          <p:cNvSpPr>
            <a:spLocks noChangeArrowheads="1"/>
          </p:cNvSpPr>
          <p:nvPr/>
        </p:nvSpPr>
        <p:spPr bwMode="auto">
          <a:xfrm>
            <a:off x="89646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0" name="Rectangle 352"/>
          <p:cNvSpPr>
            <a:spLocks noChangeArrowheads="1"/>
          </p:cNvSpPr>
          <p:nvPr/>
        </p:nvSpPr>
        <p:spPr bwMode="auto">
          <a:xfrm>
            <a:off x="7667625" y="6237288"/>
            <a:ext cx="144463" cy="142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1" name="Rectangle 353"/>
          <p:cNvSpPr>
            <a:spLocks noChangeArrowheads="1"/>
          </p:cNvSpPr>
          <p:nvPr/>
        </p:nvSpPr>
        <p:spPr bwMode="auto">
          <a:xfrm>
            <a:off x="1079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2" name="Rectangle 354"/>
          <p:cNvSpPr>
            <a:spLocks noChangeArrowheads="1"/>
          </p:cNvSpPr>
          <p:nvPr/>
        </p:nvSpPr>
        <p:spPr bwMode="auto">
          <a:xfrm>
            <a:off x="32385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3" name="Rectangle 355"/>
          <p:cNvSpPr>
            <a:spLocks noChangeArrowheads="1"/>
          </p:cNvSpPr>
          <p:nvPr/>
        </p:nvSpPr>
        <p:spPr bwMode="auto">
          <a:xfrm>
            <a:off x="3238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4" name="Rectangle 356"/>
          <p:cNvSpPr>
            <a:spLocks noChangeArrowheads="1"/>
          </p:cNvSpPr>
          <p:nvPr/>
        </p:nvSpPr>
        <p:spPr bwMode="auto">
          <a:xfrm>
            <a:off x="5397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5" name="Rectangle 357"/>
          <p:cNvSpPr>
            <a:spLocks noChangeArrowheads="1"/>
          </p:cNvSpPr>
          <p:nvPr/>
        </p:nvSpPr>
        <p:spPr bwMode="auto">
          <a:xfrm>
            <a:off x="7556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6" name="Rectangle 358"/>
          <p:cNvSpPr>
            <a:spLocks noChangeArrowheads="1"/>
          </p:cNvSpPr>
          <p:nvPr/>
        </p:nvSpPr>
        <p:spPr bwMode="auto">
          <a:xfrm>
            <a:off x="9731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7" name="Rectangle 359"/>
          <p:cNvSpPr>
            <a:spLocks noChangeArrowheads="1"/>
          </p:cNvSpPr>
          <p:nvPr/>
        </p:nvSpPr>
        <p:spPr bwMode="auto">
          <a:xfrm>
            <a:off x="9731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8" name="Rectangle 360"/>
          <p:cNvSpPr>
            <a:spLocks noChangeArrowheads="1"/>
          </p:cNvSpPr>
          <p:nvPr/>
        </p:nvSpPr>
        <p:spPr bwMode="auto">
          <a:xfrm>
            <a:off x="9731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9" name="Rectangle 361"/>
          <p:cNvSpPr>
            <a:spLocks noChangeArrowheads="1"/>
          </p:cNvSpPr>
          <p:nvPr/>
        </p:nvSpPr>
        <p:spPr bwMode="auto">
          <a:xfrm>
            <a:off x="11890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0" name="Rectangle 362"/>
          <p:cNvSpPr>
            <a:spLocks noChangeArrowheads="1"/>
          </p:cNvSpPr>
          <p:nvPr/>
        </p:nvSpPr>
        <p:spPr bwMode="auto">
          <a:xfrm>
            <a:off x="205105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1" name="Rectangle 363"/>
          <p:cNvSpPr>
            <a:spLocks noChangeArrowheads="1"/>
          </p:cNvSpPr>
          <p:nvPr/>
        </p:nvSpPr>
        <p:spPr bwMode="auto">
          <a:xfrm>
            <a:off x="22669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2" name="Rectangle 364"/>
          <p:cNvSpPr>
            <a:spLocks noChangeArrowheads="1"/>
          </p:cNvSpPr>
          <p:nvPr/>
        </p:nvSpPr>
        <p:spPr bwMode="auto">
          <a:xfrm>
            <a:off x="33480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3" name="Rectangle 365"/>
          <p:cNvSpPr>
            <a:spLocks noChangeArrowheads="1"/>
          </p:cNvSpPr>
          <p:nvPr/>
        </p:nvSpPr>
        <p:spPr bwMode="auto">
          <a:xfrm>
            <a:off x="35639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4" name="Rectangle 366"/>
          <p:cNvSpPr>
            <a:spLocks noChangeArrowheads="1"/>
          </p:cNvSpPr>
          <p:nvPr/>
        </p:nvSpPr>
        <p:spPr bwMode="auto">
          <a:xfrm>
            <a:off x="35639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5" name="Rectangle 367"/>
          <p:cNvSpPr>
            <a:spLocks noChangeArrowheads="1"/>
          </p:cNvSpPr>
          <p:nvPr/>
        </p:nvSpPr>
        <p:spPr bwMode="auto">
          <a:xfrm>
            <a:off x="37798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6" name="Rectangle 368"/>
          <p:cNvSpPr>
            <a:spLocks noChangeArrowheads="1"/>
          </p:cNvSpPr>
          <p:nvPr/>
        </p:nvSpPr>
        <p:spPr bwMode="auto">
          <a:xfrm>
            <a:off x="37798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7" name="Rectangle 369"/>
          <p:cNvSpPr>
            <a:spLocks noChangeArrowheads="1"/>
          </p:cNvSpPr>
          <p:nvPr/>
        </p:nvSpPr>
        <p:spPr bwMode="auto">
          <a:xfrm>
            <a:off x="42116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8" name="Rectangle 370"/>
          <p:cNvSpPr>
            <a:spLocks noChangeArrowheads="1"/>
          </p:cNvSpPr>
          <p:nvPr/>
        </p:nvSpPr>
        <p:spPr bwMode="auto">
          <a:xfrm>
            <a:off x="46450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9" name="Rectangle 371"/>
          <p:cNvSpPr>
            <a:spLocks noChangeArrowheads="1"/>
          </p:cNvSpPr>
          <p:nvPr/>
        </p:nvSpPr>
        <p:spPr bwMode="auto">
          <a:xfrm>
            <a:off x="48609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0" name="Rectangle 372"/>
          <p:cNvSpPr>
            <a:spLocks noChangeArrowheads="1"/>
          </p:cNvSpPr>
          <p:nvPr/>
        </p:nvSpPr>
        <p:spPr bwMode="auto">
          <a:xfrm>
            <a:off x="50768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1" name="Rectangle 373"/>
          <p:cNvSpPr>
            <a:spLocks noChangeArrowheads="1"/>
          </p:cNvSpPr>
          <p:nvPr/>
        </p:nvSpPr>
        <p:spPr bwMode="auto">
          <a:xfrm>
            <a:off x="52911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2" name="Rectangle 374"/>
          <p:cNvSpPr>
            <a:spLocks noChangeArrowheads="1"/>
          </p:cNvSpPr>
          <p:nvPr/>
        </p:nvSpPr>
        <p:spPr bwMode="auto">
          <a:xfrm>
            <a:off x="55070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3" name="Rectangle 375"/>
          <p:cNvSpPr>
            <a:spLocks noChangeArrowheads="1"/>
          </p:cNvSpPr>
          <p:nvPr/>
        </p:nvSpPr>
        <p:spPr bwMode="auto">
          <a:xfrm>
            <a:off x="57229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4" name="Rectangle 376"/>
          <p:cNvSpPr>
            <a:spLocks noChangeArrowheads="1"/>
          </p:cNvSpPr>
          <p:nvPr/>
        </p:nvSpPr>
        <p:spPr bwMode="auto">
          <a:xfrm>
            <a:off x="59388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5" name="Rectangle 377"/>
          <p:cNvSpPr>
            <a:spLocks noChangeArrowheads="1"/>
          </p:cNvSpPr>
          <p:nvPr/>
        </p:nvSpPr>
        <p:spPr bwMode="auto">
          <a:xfrm>
            <a:off x="68040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6" name="Rectangle 378"/>
          <p:cNvSpPr>
            <a:spLocks noChangeArrowheads="1"/>
          </p:cNvSpPr>
          <p:nvPr/>
        </p:nvSpPr>
        <p:spPr bwMode="auto">
          <a:xfrm>
            <a:off x="70215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7" name="Rectangle 379"/>
          <p:cNvSpPr>
            <a:spLocks noChangeArrowheads="1"/>
          </p:cNvSpPr>
          <p:nvPr/>
        </p:nvSpPr>
        <p:spPr bwMode="auto">
          <a:xfrm>
            <a:off x="70215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8" name="Rectangle 380"/>
          <p:cNvSpPr>
            <a:spLocks noChangeArrowheads="1"/>
          </p:cNvSpPr>
          <p:nvPr/>
        </p:nvSpPr>
        <p:spPr bwMode="auto">
          <a:xfrm>
            <a:off x="72374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9" name="Rectangle 381"/>
          <p:cNvSpPr>
            <a:spLocks noChangeArrowheads="1"/>
          </p:cNvSpPr>
          <p:nvPr/>
        </p:nvSpPr>
        <p:spPr bwMode="auto">
          <a:xfrm>
            <a:off x="72374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0" name="Rectangle 382"/>
          <p:cNvSpPr>
            <a:spLocks noChangeArrowheads="1"/>
          </p:cNvSpPr>
          <p:nvPr/>
        </p:nvSpPr>
        <p:spPr bwMode="auto">
          <a:xfrm>
            <a:off x="72374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1" name="Rectangle 383"/>
          <p:cNvSpPr>
            <a:spLocks noChangeArrowheads="1"/>
          </p:cNvSpPr>
          <p:nvPr/>
        </p:nvSpPr>
        <p:spPr bwMode="auto">
          <a:xfrm>
            <a:off x="74533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2" name="Rectangle 384"/>
          <p:cNvSpPr>
            <a:spLocks noChangeArrowheads="1"/>
          </p:cNvSpPr>
          <p:nvPr/>
        </p:nvSpPr>
        <p:spPr bwMode="auto">
          <a:xfrm>
            <a:off x="76692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3" name="Rectangle 385"/>
          <p:cNvSpPr>
            <a:spLocks noChangeArrowheads="1"/>
          </p:cNvSpPr>
          <p:nvPr/>
        </p:nvSpPr>
        <p:spPr bwMode="auto">
          <a:xfrm>
            <a:off x="788670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4" name="Rectangle 386"/>
          <p:cNvSpPr>
            <a:spLocks noChangeArrowheads="1"/>
          </p:cNvSpPr>
          <p:nvPr/>
        </p:nvSpPr>
        <p:spPr bwMode="auto">
          <a:xfrm>
            <a:off x="81026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5" name="Rectangle 387"/>
          <p:cNvSpPr>
            <a:spLocks noChangeArrowheads="1"/>
          </p:cNvSpPr>
          <p:nvPr/>
        </p:nvSpPr>
        <p:spPr bwMode="auto">
          <a:xfrm>
            <a:off x="83185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6" name="Rectangle 388"/>
          <p:cNvSpPr>
            <a:spLocks noChangeArrowheads="1"/>
          </p:cNvSpPr>
          <p:nvPr/>
        </p:nvSpPr>
        <p:spPr bwMode="auto">
          <a:xfrm>
            <a:off x="831850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7" name="Rectangle 389"/>
          <p:cNvSpPr>
            <a:spLocks noChangeArrowheads="1"/>
          </p:cNvSpPr>
          <p:nvPr/>
        </p:nvSpPr>
        <p:spPr bwMode="auto">
          <a:xfrm>
            <a:off x="853440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8" name="Rectangle 390"/>
          <p:cNvSpPr>
            <a:spLocks noChangeArrowheads="1"/>
          </p:cNvSpPr>
          <p:nvPr/>
        </p:nvSpPr>
        <p:spPr bwMode="auto">
          <a:xfrm>
            <a:off x="89646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grpSp>
        <p:nvGrpSpPr>
          <p:cNvPr id="3" name="Group 393"/>
          <p:cNvGrpSpPr>
            <a:grpSpLocks/>
          </p:cNvGrpSpPr>
          <p:nvPr/>
        </p:nvGrpSpPr>
        <p:grpSpPr bwMode="auto">
          <a:xfrm>
            <a:off x="7451725" y="1628775"/>
            <a:ext cx="1584325" cy="4608513"/>
            <a:chOff x="4694" y="1026"/>
            <a:chExt cx="998" cy="2903"/>
          </a:xfrm>
        </p:grpSpPr>
        <p:sp>
          <p:nvSpPr>
            <p:cNvPr id="149896" name="Rectangle 391"/>
            <p:cNvSpPr>
              <a:spLocks noChangeArrowheads="1"/>
            </p:cNvSpPr>
            <p:nvPr/>
          </p:nvSpPr>
          <p:spPr bwMode="auto">
            <a:xfrm>
              <a:off x="4694" y="1026"/>
              <a:ext cx="998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149897" name="Line 392"/>
            <p:cNvSpPr>
              <a:spLocks noChangeShapeType="1"/>
            </p:cNvSpPr>
            <p:nvPr/>
          </p:nvSpPr>
          <p:spPr bwMode="auto">
            <a:xfrm flipV="1">
              <a:off x="4876" y="1207"/>
              <a:ext cx="0" cy="272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601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5" grpId="0"/>
      <p:bldP spid="78865" grpId="0" animBg="1"/>
      <p:bldP spid="78871" grpId="0" animBg="1"/>
      <p:bldP spid="78877" grpId="0" animBg="1"/>
      <p:bldP spid="78888" grpId="0" animBg="1"/>
      <p:bldP spid="78891" grpId="0" animBg="1"/>
      <p:bldP spid="78897" grpId="0" animBg="1"/>
      <p:bldP spid="78898" grpId="0" animBg="1"/>
      <p:bldP spid="78904" grpId="0" animBg="1"/>
      <p:bldP spid="78908" grpId="0" animBg="1"/>
      <p:bldP spid="78910" grpId="0" animBg="1"/>
      <p:bldP spid="78925" grpId="0" animBg="1"/>
      <p:bldP spid="78928" grpId="0" animBg="1"/>
      <p:bldP spid="78931" grpId="0" animBg="1"/>
      <p:bldP spid="78932" grpId="0" animBg="1"/>
      <p:bldP spid="78951" grpId="0" animBg="1"/>
      <p:bldP spid="78957" grpId="0" animBg="1"/>
      <p:bldP spid="78960" grpId="0" animBg="1"/>
      <p:bldP spid="78963" grpId="0" animBg="1"/>
      <p:bldP spid="78964" grpId="0" animBg="1"/>
      <p:bldP spid="78966" grpId="0" animBg="1"/>
      <p:bldP spid="78967" grpId="0" animBg="1"/>
      <p:bldP spid="78972" grpId="0" animBg="1"/>
      <p:bldP spid="78978" grpId="0" animBg="1"/>
      <p:bldP spid="78998" grpId="0" animBg="1"/>
      <p:bldP spid="78999" grpId="0" animBg="1"/>
      <p:bldP spid="79005" grpId="0" animBg="1"/>
      <p:bldP spid="79024" grpId="0" animBg="1"/>
      <p:bldP spid="79043" grpId="0" animBg="1"/>
      <p:bldP spid="79082" grpId="0" animBg="1"/>
      <p:bldP spid="79093" grpId="0" animBg="1"/>
      <p:bldP spid="79095" grpId="0" animBg="1"/>
      <p:bldP spid="79109" grpId="0" animBg="1"/>
      <p:bldP spid="79110" grpId="0" animBg="1"/>
      <p:bldP spid="79111" grpId="0" animBg="1"/>
      <p:bldP spid="79112" grpId="0" animBg="1"/>
      <p:bldP spid="79113" grpId="0" animBg="1"/>
      <p:bldP spid="79114" grpId="0" animBg="1"/>
      <p:bldP spid="79115" grpId="0" animBg="1"/>
      <p:bldP spid="79116" grpId="0" animBg="1"/>
      <p:bldP spid="79117" grpId="0" animBg="1"/>
      <p:bldP spid="79118" grpId="0" animBg="1"/>
      <p:bldP spid="79119" grpId="0" animBg="1"/>
      <p:bldP spid="79120" grpId="0" animBg="1"/>
      <p:bldP spid="79121" grpId="0" animBg="1"/>
      <p:bldP spid="79122" grpId="0" animBg="1"/>
      <p:bldP spid="79123" grpId="0" animBg="1"/>
      <p:bldP spid="79124" grpId="0" animBg="1"/>
      <p:bldP spid="79125" grpId="0" animBg="1"/>
      <p:bldP spid="79126" grpId="0" animBg="1"/>
      <p:bldP spid="79127" grpId="0" animBg="1"/>
      <p:bldP spid="79128" grpId="0" animBg="1"/>
      <p:bldP spid="79128" grpId="1" animBg="1"/>
      <p:bldP spid="79129" grpId="0" animBg="1"/>
      <p:bldP spid="79130" grpId="0" animBg="1"/>
      <p:bldP spid="79131" grpId="0" animBg="1"/>
      <p:bldP spid="79132" grpId="0" animBg="1"/>
      <p:bldP spid="79133" grpId="0" animBg="1"/>
      <p:bldP spid="79134" grpId="0" animBg="1"/>
      <p:bldP spid="79135" grpId="0" animBg="1"/>
      <p:bldP spid="79136" grpId="0" animBg="1"/>
      <p:bldP spid="79137" grpId="0" animBg="1"/>
      <p:bldP spid="79138" grpId="0" animBg="1"/>
      <p:bldP spid="79139" grpId="0" animBg="1"/>
      <p:bldP spid="79140" grpId="0" animBg="1"/>
      <p:bldP spid="79141" grpId="0" animBg="1"/>
      <p:bldP spid="79142" grpId="0" animBg="1"/>
      <p:bldP spid="79143" grpId="0" animBg="1"/>
      <p:bldP spid="79144" grpId="0" animBg="1"/>
      <p:bldP spid="79145" grpId="0" animBg="1"/>
      <p:bldP spid="79146" grpId="0" animBg="1"/>
      <p:bldP spid="79147" grpId="0" animBg="1"/>
      <p:bldP spid="79148" grpId="0" animBg="1"/>
      <p:bldP spid="79149" grpId="0" animBg="1"/>
      <p:bldP spid="79150" grpId="0" animBg="1"/>
      <p:bldP spid="79151" grpId="0" animBg="1"/>
      <p:bldP spid="79152" grpId="0" animBg="1"/>
      <p:bldP spid="79153" grpId="0" animBg="1"/>
      <p:bldP spid="79154" grpId="0" animBg="1"/>
      <p:bldP spid="79155" grpId="0" animBg="1"/>
      <p:bldP spid="79156" grpId="0" animBg="1"/>
      <p:bldP spid="79157" grpId="0" animBg="1"/>
      <p:bldP spid="79158" grpId="0" animBg="1"/>
      <p:bldP spid="79159" grpId="0" animBg="1"/>
      <p:bldP spid="79160" grpId="0" animBg="1"/>
      <p:bldP spid="79161" grpId="0" animBg="1"/>
      <p:bldP spid="79162" grpId="0" animBg="1"/>
      <p:bldP spid="79163" grpId="0" animBg="1"/>
      <p:bldP spid="79164" grpId="0" animBg="1"/>
      <p:bldP spid="79165" grpId="0" animBg="1"/>
      <p:bldP spid="79166" grpId="0" animBg="1"/>
      <p:bldP spid="79167" grpId="0" animBg="1"/>
      <p:bldP spid="79168" grpId="0" animBg="1"/>
      <p:bldP spid="79169" grpId="0" animBg="1"/>
      <p:bldP spid="79170" grpId="0" animBg="1"/>
      <p:bldP spid="79171" grpId="0" animBg="1"/>
      <p:bldP spid="79172" grpId="0" animBg="1"/>
      <p:bldP spid="79173" grpId="0" animBg="1"/>
      <p:bldP spid="79174" grpId="0" animBg="1"/>
      <p:bldP spid="79175" grpId="0" animBg="1"/>
      <p:bldP spid="79176" grpId="0" animBg="1"/>
      <p:bldP spid="79177" grpId="0" animBg="1"/>
      <p:bldP spid="79178" grpId="0" animBg="1"/>
      <p:bldP spid="79179" grpId="0" animBg="1"/>
      <p:bldP spid="79180" grpId="0" animBg="1"/>
      <p:bldP spid="79181" grpId="0" animBg="1"/>
      <p:bldP spid="79182" grpId="0" animBg="1"/>
      <p:bldP spid="79183" grpId="0" animBg="1"/>
      <p:bldP spid="79184" grpId="0" animBg="1"/>
      <p:bldP spid="79185" grpId="0" animBg="1"/>
      <p:bldP spid="79186" grpId="0" animBg="1"/>
      <p:bldP spid="79187" grpId="0" animBg="1"/>
      <p:bldP spid="79188" grpId="0" animBg="1"/>
      <p:bldP spid="79189" grpId="0" animBg="1"/>
      <p:bldP spid="79190" grpId="0" animBg="1"/>
      <p:bldP spid="79191" grpId="0" animBg="1"/>
      <p:bldP spid="79192" grpId="0" animBg="1"/>
      <p:bldP spid="79193" grpId="0" animBg="1"/>
      <p:bldP spid="79194" grpId="0" animBg="1"/>
      <p:bldP spid="79195" grpId="0" animBg="1"/>
      <p:bldP spid="79196" grpId="0" animBg="1"/>
      <p:bldP spid="79196" grpId="1" animBg="1"/>
      <p:bldP spid="79197" grpId="0" animBg="1"/>
      <p:bldP spid="79197" grpId="1" animBg="1"/>
      <p:bldP spid="79198" grpId="0" animBg="1"/>
      <p:bldP spid="79198" grpId="1" animBg="1"/>
      <p:bldP spid="79199" grpId="0" animBg="1"/>
      <p:bldP spid="79199" grpId="1" animBg="1"/>
      <p:bldP spid="79200" grpId="0" animBg="1"/>
      <p:bldP spid="79201" grpId="0" animBg="1"/>
      <p:bldP spid="79202" grpId="0" animBg="1"/>
      <p:bldP spid="79203" grpId="0" animBg="1"/>
      <p:bldP spid="79204" grpId="0" animBg="1"/>
      <p:bldP spid="79205" grpId="0" animBg="1"/>
      <p:bldP spid="79206" grpId="0" animBg="1"/>
      <p:bldP spid="79207" grpId="0" animBg="1"/>
      <p:bldP spid="79208" grpId="0" animBg="1"/>
      <p:bldP spid="79209" grpId="0" animBg="1"/>
      <p:bldP spid="79210" grpId="0" animBg="1"/>
      <p:bldP spid="79211" grpId="0" animBg="1"/>
      <p:bldP spid="79212" grpId="0" animBg="1"/>
      <p:bldP spid="79213" grpId="0" animBg="1"/>
      <p:bldP spid="79214" grpId="0" animBg="1"/>
      <p:bldP spid="79215" grpId="0" animBg="1"/>
      <p:bldP spid="79216" grpId="0" animBg="1"/>
      <p:bldP spid="79217" grpId="0" animBg="1"/>
      <p:bldP spid="79218" grpId="0" animBg="1"/>
      <p:bldP spid="79219" grpId="0" animBg="1"/>
      <p:bldP spid="79220" grpId="0" animBg="1"/>
      <p:bldP spid="79221" grpId="0" animBg="1"/>
      <p:bldP spid="79222" grpId="0" animBg="1"/>
      <p:bldP spid="79223" grpId="0" animBg="1"/>
      <p:bldP spid="79224" grpId="0" animBg="1"/>
      <p:bldP spid="79225" grpId="0" animBg="1"/>
      <p:bldP spid="79226" grpId="0" animBg="1"/>
      <p:bldP spid="79227" grpId="0" animBg="1"/>
      <p:bldP spid="79228" grpId="0" animBg="1"/>
      <p:bldP spid="79229" grpId="0" animBg="1"/>
      <p:bldP spid="79230" grpId="0" animBg="1"/>
      <p:bldP spid="79231" grpId="0" animBg="1"/>
      <p:bldP spid="79232" grpId="0" animBg="1"/>
      <p:bldP spid="79233" grpId="0" animBg="1"/>
      <p:bldP spid="79234" grpId="0" animBg="1"/>
      <p:bldP spid="79235" grpId="0" animBg="1"/>
      <p:bldP spid="79236" grpId="0" animBg="1"/>
      <p:bldP spid="79237" grpId="0" animBg="1"/>
      <p:bldP spid="792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 descr="diversas 052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17526" r="10425" b="49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00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3851275" y="-26988"/>
            <a:ext cx="5292725" cy="6954838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espaço físico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e execução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i="1" smtClean="0">
                <a:solidFill>
                  <a:srgbClr val="FFFFFF"/>
                </a:solidFill>
              </a:rPr>
              <a:t>design</a:t>
            </a:r>
            <a:r>
              <a:rPr lang="pt-BR" smtClean="0">
                <a:solidFill>
                  <a:srgbClr val="FFFFFF"/>
                </a:solidFill>
              </a:rPr>
              <a:t> de mobiliário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equipamentos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servidor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6 terminais reciclados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manual de funcionamento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objetivos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quatro passos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espaço físico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grades de funcionamento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oficinas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cursos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interfaces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do telecentro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interface para oficinas</a:t>
            </a:r>
            <a:r>
              <a:rPr lang="pt-BR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oficinas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programação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realização de formação de multiplicadores</a:t>
            </a:r>
            <a:br>
              <a:rPr lang="pt-BR" smtClean="0">
                <a:solidFill>
                  <a:srgbClr val="FFFFFF"/>
                </a:solidFill>
              </a:rPr>
            </a:b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323850" y="3644900"/>
            <a:ext cx="10080625" cy="3240088"/>
            <a:chOff x="-204" y="2296"/>
            <a:chExt cx="6350" cy="2041"/>
          </a:xfrm>
        </p:grpSpPr>
        <p:sp>
          <p:nvSpPr>
            <p:cNvPr id="203779" name="Text Box 48"/>
            <p:cNvSpPr txBox="1">
              <a:spLocks noChangeArrowheads="1"/>
            </p:cNvSpPr>
            <p:nvPr/>
          </p:nvSpPr>
          <p:spPr bwMode="auto">
            <a:xfrm>
              <a:off x="1610" y="2994"/>
              <a:ext cx="453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concretas</a:t>
              </a:r>
            </a:p>
          </p:txBody>
        </p:sp>
        <p:sp>
          <p:nvSpPr>
            <p:cNvPr id="203780" name="Text Box 49"/>
            <p:cNvSpPr txBox="1">
              <a:spLocks noChangeArrowheads="1"/>
            </p:cNvSpPr>
            <p:nvPr/>
          </p:nvSpPr>
          <p:spPr bwMode="auto">
            <a:xfrm>
              <a:off x="-114" y="2296"/>
              <a:ext cx="453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concretas</a:t>
              </a:r>
            </a:p>
          </p:txBody>
        </p:sp>
        <p:sp>
          <p:nvSpPr>
            <p:cNvPr id="203781" name="Text Box 50"/>
            <p:cNvSpPr txBox="1">
              <a:spLocks noChangeArrowheads="1"/>
            </p:cNvSpPr>
            <p:nvPr/>
          </p:nvSpPr>
          <p:spPr bwMode="auto">
            <a:xfrm>
              <a:off x="-204" y="3357"/>
              <a:ext cx="453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concretas</a:t>
              </a:r>
            </a:p>
          </p:txBody>
        </p:sp>
      </p:grp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0" y="3644900"/>
            <a:ext cx="9145588" cy="3213100"/>
            <a:chOff x="113" y="2341"/>
            <a:chExt cx="5761" cy="1979"/>
          </a:xfrm>
        </p:grpSpPr>
        <p:sp>
          <p:nvSpPr>
            <p:cNvPr id="203783" name="Rectangle 69"/>
            <p:cNvSpPr>
              <a:spLocks noChangeArrowheads="1"/>
            </p:cNvSpPr>
            <p:nvPr/>
          </p:nvSpPr>
          <p:spPr bwMode="auto">
            <a:xfrm>
              <a:off x="3016" y="3249"/>
              <a:ext cx="318" cy="49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4" name="Rectangle 70"/>
            <p:cNvSpPr>
              <a:spLocks noChangeArrowheads="1"/>
            </p:cNvSpPr>
            <p:nvPr/>
          </p:nvSpPr>
          <p:spPr bwMode="auto">
            <a:xfrm>
              <a:off x="4377" y="3339"/>
              <a:ext cx="680" cy="49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5" name="Rectangle 71"/>
            <p:cNvSpPr>
              <a:spLocks noChangeArrowheads="1"/>
            </p:cNvSpPr>
            <p:nvPr/>
          </p:nvSpPr>
          <p:spPr bwMode="auto">
            <a:xfrm>
              <a:off x="113" y="2341"/>
              <a:ext cx="499" cy="68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6" name="Rectangle 72"/>
            <p:cNvSpPr>
              <a:spLocks noChangeArrowheads="1"/>
            </p:cNvSpPr>
            <p:nvPr/>
          </p:nvSpPr>
          <p:spPr bwMode="auto">
            <a:xfrm>
              <a:off x="1202" y="2341"/>
              <a:ext cx="1497" cy="86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7" name="Rectangle 73"/>
            <p:cNvSpPr>
              <a:spLocks noChangeArrowheads="1"/>
            </p:cNvSpPr>
            <p:nvPr/>
          </p:nvSpPr>
          <p:spPr bwMode="auto">
            <a:xfrm>
              <a:off x="340" y="3521"/>
              <a:ext cx="1497" cy="79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8" name="Rectangle 74"/>
            <p:cNvSpPr>
              <a:spLocks noChangeArrowheads="1"/>
            </p:cNvSpPr>
            <p:nvPr/>
          </p:nvSpPr>
          <p:spPr bwMode="auto">
            <a:xfrm>
              <a:off x="5329" y="3339"/>
              <a:ext cx="545" cy="98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9" name="Rectangle 75"/>
            <p:cNvSpPr>
              <a:spLocks noChangeArrowheads="1"/>
            </p:cNvSpPr>
            <p:nvPr/>
          </p:nvSpPr>
          <p:spPr bwMode="auto">
            <a:xfrm>
              <a:off x="4195" y="2478"/>
              <a:ext cx="1452" cy="72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90" name="Oval 76"/>
            <p:cNvSpPr>
              <a:spLocks noChangeArrowheads="1"/>
            </p:cNvSpPr>
            <p:nvPr/>
          </p:nvSpPr>
          <p:spPr bwMode="auto">
            <a:xfrm>
              <a:off x="2880" y="2432"/>
              <a:ext cx="1270" cy="9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91" name="Oval 77"/>
            <p:cNvSpPr>
              <a:spLocks noChangeArrowheads="1"/>
            </p:cNvSpPr>
            <p:nvPr/>
          </p:nvSpPr>
          <p:spPr bwMode="auto">
            <a:xfrm>
              <a:off x="1927" y="3249"/>
              <a:ext cx="908" cy="49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92" name="Oval 78"/>
            <p:cNvSpPr>
              <a:spLocks noChangeArrowheads="1"/>
            </p:cNvSpPr>
            <p:nvPr/>
          </p:nvSpPr>
          <p:spPr bwMode="auto">
            <a:xfrm>
              <a:off x="3787" y="3566"/>
              <a:ext cx="681" cy="63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0" y="3573463"/>
            <a:ext cx="79930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espacialidades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-973138" y="3284538"/>
            <a:ext cx="8640763" cy="3487737"/>
            <a:chOff x="-613" y="2115"/>
            <a:chExt cx="5443" cy="2197"/>
          </a:xfrm>
        </p:grpSpPr>
        <p:sp>
          <p:nvSpPr>
            <p:cNvPr id="203795" name="Text Box 29"/>
            <p:cNvSpPr txBox="1">
              <a:spLocks noChangeArrowheads="1"/>
            </p:cNvSpPr>
            <p:nvPr/>
          </p:nvSpPr>
          <p:spPr bwMode="auto">
            <a:xfrm>
              <a:off x="-613" y="2115"/>
              <a:ext cx="512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800" smtClean="0">
                  <a:solidFill>
                    <a:srgbClr val="808080"/>
                  </a:solidFill>
                </a:rPr>
                <a:t>processosde</a:t>
              </a:r>
              <a:r>
                <a:rPr lang="pt-BR" sz="4800" smtClean="0">
                  <a:solidFill>
                    <a:srgbClr val="808080"/>
                  </a:solidFill>
                  <a:latin typeface="Arial Black" pitchFamily="34" charset="0"/>
                </a:rPr>
                <a:t>comunicação</a:t>
              </a:r>
            </a:p>
          </p:txBody>
        </p:sp>
        <p:sp>
          <p:nvSpPr>
            <p:cNvPr id="203796" name="Text Box 30"/>
            <p:cNvSpPr txBox="1">
              <a:spLocks noChangeArrowheads="1"/>
            </p:cNvSpPr>
            <p:nvPr/>
          </p:nvSpPr>
          <p:spPr bwMode="auto">
            <a:xfrm>
              <a:off x="-295" y="3793"/>
              <a:ext cx="512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800" smtClean="0">
                  <a:solidFill>
                    <a:srgbClr val="808080"/>
                  </a:solidFill>
                </a:rPr>
                <a:t>espacialidades</a:t>
              </a:r>
              <a:r>
                <a:rPr lang="pt-BR" sz="4800" smtClean="0">
                  <a:solidFill>
                    <a:srgbClr val="808080"/>
                  </a:solidFill>
                  <a:latin typeface="Arial Black" pitchFamily="34" charset="0"/>
                </a:rPr>
                <a:t>virtuais</a:t>
              </a: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-180975" y="3241675"/>
            <a:ext cx="9721850" cy="4003675"/>
            <a:chOff x="-114" y="2042"/>
            <a:chExt cx="6124" cy="2522"/>
          </a:xfrm>
        </p:grpSpPr>
        <p:sp>
          <p:nvSpPr>
            <p:cNvPr id="203798" name="Text Box 44"/>
            <p:cNvSpPr txBox="1">
              <a:spLocks noChangeArrowheads="1"/>
            </p:cNvSpPr>
            <p:nvPr/>
          </p:nvSpPr>
          <p:spPr bwMode="auto">
            <a:xfrm>
              <a:off x="-114" y="2042"/>
              <a:ext cx="428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híbridas</a:t>
              </a:r>
            </a:p>
          </p:txBody>
        </p:sp>
        <p:sp>
          <p:nvSpPr>
            <p:cNvPr id="203799" name="Text Box 45"/>
            <p:cNvSpPr txBox="1">
              <a:spLocks noChangeArrowheads="1"/>
            </p:cNvSpPr>
            <p:nvPr/>
          </p:nvSpPr>
          <p:spPr bwMode="auto">
            <a:xfrm>
              <a:off x="-114" y="3203"/>
              <a:ext cx="428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virtuais</a:t>
              </a:r>
            </a:p>
          </p:txBody>
        </p:sp>
        <p:sp>
          <p:nvSpPr>
            <p:cNvPr id="203800" name="Text Box 46"/>
            <p:cNvSpPr txBox="1">
              <a:spLocks noChangeArrowheads="1"/>
            </p:cNvSpPr>
            <p:nvPr/>
          </p:nvSpPr>
          <p:spPr bwMode="auto">
            <a:xfrm>
              <a:off x="1724" y="3738"/>
              <a:ext cx="4286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8000" smtClean="0">
                  <a:solidFill>
                    <a:srgbClr val="808080"/>
                  </a:solidFill>
                  <a:latin typeface="Arial Black" pitchFamily="34" charset="0"/>
                </a:rPr>
                <a:t>híbridas</a:t>
              </a: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-757238" y="3141663"/>
            <a:ext cx="9901238" cy="4175125"/>
            <a:chOff x="-477" y="1979"/>
            <a:chExt cx="6237" cy="2630"/>
          </a:xfrm>
        </p:grpSpPr>
        <p:sp>
          <p:nvSpPr>
            <p:cNvPr id="203802" name="Text Box 62"/>
            <p:cNvSpPr txBox="1">
              <a:spLocks noChangeArrowheads="1"/>
            </p:cNvSpPr>
            <p:nvPr/>
          </p:nvSpPr>
          <p:spPr bwMode="auto">
            <a:xfrm>
              <a:off x="68" y="1979"/>
              <a:ext cx="3040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7200" smtClean="0">
                  <a:solidFill>
                    <a:srgbClr val="808080"/>
                  </a:solidFill>
                  <a:latin typeface="Arial Black" pitchFamily="34" charset="0"/>
                </a:rPr>
                <a:t>momm</a:t>
              </a:r>
            </a:p>
          </p:txBody>
        </p:sp>
        <p:sp>
          <p:nvSpPr>
            <p:cNvPr id="203803" name="Text Box 63"/>
            <p:cNvSpPr txBox="1">
              <a:spLocks noChangeArrowheads="1"/>
            </p:cNvSpPr>
            <p:nvPr/>
          </p:nvSpPr>
          <p:spPr bwMode="auto">
            <a:xfrm>
              <a:off x="-477" y="3629"/>
              <a:ext cx="4627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bbbbbbbb</a:t>
              </a:r>
            </a:p>
          </p:txBody>
        </p:sp>
        <p:sp>
          <p:nvSpPr>
            <p:cNvPr id="203804" name="Oval 64"/>
            <p:cNvSpPr>
              <a:spLocks noChangeArrowheads="1"/>
            </p:cNvSpPr>
            <p:nvPr/>
          </p:nvSpPr>
          <p:spPr bwMode="auto">
            <a:xfrm>
              <a:off x="4241" y="3702"/>
              <a:ext cx="1519" cy="2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05" name="Oval 65"/>
            <p:cNvSpPr>
              <a:spLocks noChangeArrowheads="1"/>
            </p:cNvSpPr>
            <p:nvPr/>
          </p:nvSpPr>
          <p:spPr bwMode="auto">
            <a:xfrm>
              <a:off x="3651" y="4110"/>
              <a:ext cx="1043" cy="31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06" name="Oval 66"/>
            <p:cNvSpPr>
              <a:spLocks noChangeArrowheads="1"/>
            </p:cNvSpPr>
            <p:nvPr/>
          </p:nvSpPr>
          <p:spPr bwMode="auto">
            <a:xfrm>
              <a:off x="431" y="3113"/>
              <a:ext cx="1179" cy="63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2698750" y="3448050"/>
            <a:ext cx="66976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000" smtClean="0">
                <a:solidFill>
                  <a:srgbClr val="808080"/>
                </a:solidFill>
              </a:rPr>
              <a:t>processosde</a:t>
            </a:r>
            <a:r>
              <a:rPr lang="pt-BR" sz="4000" smtClean="0">
                <a:solidFill>
                  <a:srgbClr val="808080"/>
                </a:solidFill>
                <a:latin typeface="Arial Black" pitchFamily="34" charset="0"/>
              </a:rPr>
              <a:t>design</a:t>
            </a:r>
          </a:p>
        </p:txBody>
      </p:sp>
      <p:sp>
        <p:nvSpPr>
          <p:cNvPr id="82969" name="Text Box 25"/>
          <p:cNvSpPr txBox="1">
            <a:spLocks noChangeArrowheads="1"/>
          </p:cNvSpPr>
          <p:nvPr/>
        </p:nvSpPr>
        <p:spPr bwMode="auto">
          <a:xfrm>
            <a:off x="3059113" y="3357563"/>
            <a:ext cx="79930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000" smtClean="0">
                <a:solidFill>
                  <a:srgbClr val="808080"/>
                </a:solidFill>
              </a:rPr>
              <a:t>espacialidades</a:t>
            </a:r>
            <a:r>
              <a:rPr lang="pt-BR" sz="40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-252413" y="3263900"/>
            <a:ext cx="9793288" cy="4103688"/>
            <a:chOff x="-159" y="1979"/>
            <a:chExt cx="6169" cy="2585"/>
          </a:xfrm>
        </p:grpSpPr>
        <p:sp>
          <p:nvSpPr>
            <p:cNvPr id="203810" name="Text Box 40"/>
            <p:cNvSpPr txBox="1">
              <a:spLocks noChangeArrowheads="1"/>
            </p:cNvSpPr>
            <p:nvPr/>
          </p:nvSpPr>
          <p:spPr bwMode="auto">
            <a:xfrm>
              <a:off x="3470" y="1979"/>
              <a:ext cx="2540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80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  <p:sp>
          <p:nvSpPr>
            <p:cNvPr id="203811" name="Text Box 41"/>
            <p:cNvSpPr txBox="1">
              <a:spLocks noChangeArrowheads="1"/>
            </p:cNvSpPr>
            <p:nvPr/>
          </p:nvSpPr>
          <p:spPr bwMode="auto">
            <a:xfrm>
              <a:off x="-159" y="2704"/>
              <a:ext cx="2540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80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  <p:sp>
          <p:nvSpPr>
            <p:cNvPr id="203812" name="Text Box 42"/>
            <p:cNvSpPr txBox="1">
              <a:spLocks noChangeArrowheads="1"/>
            </p:cNvSpPr>
            <p:nvPr/>
          </p:nvSpPr>
          <p:spPr bwMode="auto">
            <a:xfrm>
              <a:off x="-68" y="3738"/>
              <a:ext cx="2540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80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</p:grpSp>
      <p:sp>
        <p:nvSpPr>
          <p:cNvPr id="203813" name="Text Box 4"/>
          <p:cNvSpPr txBox="1">
            <a:spLocks noChangeArrowheads="1"/>
          </p:cNvSpPr>
          <p:nvPr/>
        </p:nvSpPr>
        <p:spPr bwMode="auto">
          <a:xfrm>
            <a:off x="1908175" y="2894013"/>
            <a:ext cx="525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4000" smtClean="0">
                <a:solidFill>
                  <a:srgbClr val="FFFFFF"/>
                </a:solidFill>
                <a:latin typeface="Arial Black" pitchFamily="34" charset="0"/>
              </a:rPr>
              <a:t>Nomads </a:t>
            </a:r>
            <a:r>
              <a:rPr lang="pt-BR" sz="4000" smtClean="0">
                <a:solidFill>
                  <a:srgbClr val="FFFFFF"/>
                </a:solidFill>
              </a:rPr>
              <a:t>pesquisa</a:t>
            </a:r>
          </a:p>
        </p:txBody>
      </p:sp>
      <p:sp>
        <p:nvSpPr>
          <p:cNvPr id="82967" name="Text Box 23"/>
          <p:cNvSpPr txBox="1">
            <a:spLocks noChangeArrowheads="1"/>
          </p:cNvSpPr>
          <p:nvPr/>
        </p:nvSpPr>
        <p:spPr bwMode="auto">
          <a:xfrm>
            <a:off x="-2844800" y="4322763"/>
            <a:ext cx="813593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processosde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82960" name="Text Box 16"/>
          <p:cNvSpPr txBox="1">
            <a:spLocks noChangeArrowheads="1"/>
          </p:cNvSpPr>
          <p:nvPr/>
        </p:nvSpPr>
        <p:spPr bwMode="auto">
          <a:xfrm>
            <a:off x="2484438" y="4292600"/>
            <a:ext cx="813593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processosde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82964" name="Text Box 20"/>
          <p:cNvSpPr txBox="1">
            <a:spLocks noChangeArrowheads="1"/>
          </p:cNvSpPr>
          <p:nvPr/>
        </p:nvSpPr>
        <p:spPr bwMode="auto">
          <a:xfrm>
            <a:off x="2555875" y="4972050"/>
            <a:ext cx="7993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espacialidades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82966" name="Text Box 22"/>
          <p:cNvSpPr txBox="1">
            <a:spLocks noChangeArrowheads="1"/>
          </p:cNvSpPr>
          <p:nvPr/>
        </p:nvSpPr>
        <p:spPr bwMode="auto">
          <a:xfrm>
            <a:off x="3203575" y="4149725"/>
            <a:ext cx="7993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espacialidades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híbridas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-323850" y="5032375"/>
            <a:ext cx="7993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000" smtClean="0">
                <a:solidFill>
                  <a:srgbClr val="808080"/>
                </a:solidFill>
              </a:rPr>
              <a:t>espacialidades</a:t>
            </a:r>
            <a:r>
              <a:rPr lang="pt-BR" sz="4000" smtClean="0">
                <a:solidFill>
                  <a:srgbClr val="808080"/>
                </a:solidFill>
                <a:latin typeface="Arial Black" pitchFamily="34" charset="0"/>
              </a:rPr>
              <a:t>virtuais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539750" y="3973513"/>
            <a:ext cx="8135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processosde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55650" y="4652963"/>
            <a:ext cx="79930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espacialidades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híbridas</a:t>
            </a: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1331913" y="5197475"/>
            <a:ext cx="813593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processosde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-323850" y="6276975"/>
            <a:ext cx="8135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processosde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1835150" y="6061075"/>
            <a:ext cx="79930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espacialidades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971550" y="3716338"/>
            <a:ext cx="79930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espacialidades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híbridas</a:t>
            </a:r>
          </a:p>
        </p:txBody>
      </p:sp>
      <p:sp>
        <p:nvSpPr>
          <p:cNvPr id="82958" name="Text Box 14"/>
          <p:cNvSpPr txBox="1">
            <a:spLocks noChangeArrowheads="1"/>
          </p:cNvSpPr>
          <p:nvPr/>
        </p:nvSpPr>
        <p:spPr bwMode="auto">
          <a:xfrm>
            <a:off x="2771775" y="4591050"/>
            <a:ext cx="79930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5000" smtClean="0">
                <a:solidFill>
                  <a:srgbClr val="808080"/>
                </a:solidFill>
              </a:rPr>
              <a:t>espacialidades</a:t>
            </a:r>
            <a:r>
              <a:rPr lang="pt-BR" sz="50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-1404938" y="5445125"/>
            <a:ext cx="7993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000" smtClean="0">
                <a:solidFill>
                  <a:srgbClr val="808080"/>
                </a:solidFill>
              </a:rPr>
              <a:t>espacialidades</a:t>
            </a:r>
            <a:r>
              <a:rPr lang="pt-BR" sz="40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3635375" y="5876925"/>
            <a:ext cx="6697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processosde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design</a:t>
            </a:r>
          </a:p>
        </p:txBody>
      </p:sp>
      <p:sp>
        <p:nvSpPr>
          <p:cNvPr id="82962" name="Text Box 18"/>
          <p:cNvSpPr txBox="1">
            <a:spLocks noChangeArrowheads="1"/>
          </p:cNvSpPr>
          <p:nvPr/>
        </p:nvSpPr>
        <p:spPr bwMode="auto">
          <a:xfrm>
            <a:off x="-541338" y="4508500"/>
            <a:ext cx="6697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processosde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design</a:t>
            </a:r>
          </a:p>
        </p:txBody>
      </p:sp>
      <p:sp>
        <p:nvSpPr>
          <p:cNvPr id="82963" name="Text Box 19"/>
          <p:cNvSpPr txBox="1">
            <a:spLocks noChangeArrowheads="1"/>
          </p:cNvSpPr>
          <p:nvPr/>
        </p:nvSpPr>
        <p:spPr bwMode="auto">
          <a:xfrm>
            <a:off x="215900" y="5589588"/>
            <a:ext cx="79930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espacialidades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-1620838" y="5876925"/>
            <a:ext cx="7993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espacialidades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híbridas</a:t>
            </a:r>
          </a:p>
        </p:txBody>
      </p:sp>
      <p:sp>
        <p:nvSpPr>
          <p:cNvPr id="82968" name="Text Box 24"/>
          <p:cNvSpPr txBox="1">
            <a:spLocks noChangeArrowheads="1"/>
          </p:cNvSpPr>
          <p:nvPr/>
        </p:nvSpPr>
        <p:spPr bwMode="auto">
          <a:xfrm>
            <a:off x="3635375" y="5445125"/>
            <a:ext cx="66976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processosde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design</a:t>
            </a:r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2627313" y="3860800"/>
            <a:ext cx="7777162" cy="3240088"/>
            <a:chOff x="1655" y="2432"/>
            <a:chExt cx="4899" cy="2041"/>
          </a:xfrm>
        </p:grpSpPr>
        <p:sp>
          <p:nvSpPr>
            <p:cNvPr id="203833" name="Text Box 26"/>
            <p:cNvSpPr txBox="1">
              <a:spLocks noChangeArrowheads="1"/>
            </p:cNvSpPr>
            <p:nvPr/>
          </p:nvSpPr>
          <p:spPr bwMode="auto">
            <a:xfrm>
              <a:off x="1791" y="2432"/>
              <a:ext cx="4763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800" smtClean="0">
                  <a:solidFill>
                    <a:srgbClr val="808080"/>
                  </a:solidFill>
                </a:rPr>
                <a:t>espacialidades</a:t>
              </a:r>
              <a:r>
                <a:rPr lang="pt-BR" sz="4800" smtClean="0">
                  <a:solidFill>
                    <a:srgbClr val="808080"/>
                  </a:solidFill>
                  <a:latin typeface="Arial Black" pitchFamily="34" charset="0"/>
                </a:rPr>
                <a:t>híbridas</a:t>
              </a:r>
            </a:p>
          </p:txBody>
        </p:sp>
        <p:sp>
          <p:nvSpPr>
            <p:cNvPr id="203834" name="Text Box 27"/>
            <p:cNvSpPr txBox="1">
              <a:spLocks noChangeArrowheads="1"/>
            </p:cNvSpPr>
            <p:nvPr/>
          </p:nvSpPr>
          <p:spPr bwMode="auto">
            <a:xfrm>
              <a:off x="1655" y="3993"/>
              <a:ext cx="421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400" smtClean="0">
                  <a:solidFill>
                    <a:srgbClr val="808080"/>
                  </a:solidFill>
                </a:rPr>
                <a:t>processosde</a:t>
              </a:r>
              <a:r>
                <a:rPr lang="pt-BR" sz="44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-2268538" y="3541713"/>
            <a:ext cx="11736388" cy="1287462"/>
            <a:chOff x="-1429" y="2231"/>
            <a:chExt cx="7393" cy="811"/>
          </a:xfrm>
        </p:grpSpPr>
        <p:sp>
          <p:nvSpPr>
            <p:cNvPr id="203836" name="Text Box 32"/>
            <p:cNvSpPr txBox="1">
              <a:spLocks noChangeArrowheads="1"/>
            </p:cNvSpPr>
            <p:nvPr/>
          </p:nvSpPr>
          <p:spPr bwMode="auto">
            <a:xfrm>
              <a:off x="-1429" y="2523"/>
              <a:ext cx="3991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800" smtClean="0">
                  <a:solidFill>
                    <a:srgbClr val="808080"/>
                  </a:solidFill>
                </a:rPr>
                <a:t>processosde</a:t>
              </a:r>
              <a:r>
                <a:rPr lang="pt-BR" sz="48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  <p:sp>
          <p:nvSpPr>
            <p:cNvPr id="203837" name="Text Box 33"/>
            <p:cNvSpPr txBox="1">
              <a:spLocks noChangeArrowheads="1"/>
            </p:cNvSpPr>
            <p:nvPr/>
          </p:nvSpPr>
          <p:spPr bwMode="auto">
            <a:xfrm>
              <a:off x="1973" y="2231"/>
              <a:ext cx="3991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800" smtClean="0">
                  <a:solidFill>
                    <a:srgbClr val="808080"/>
                  </a:solidFill>
                </a:rPr>
                <a:t>processosde</a:t>
              </a:r>
              <a:r>
                <a:rPr lang="pt-BR" sz="48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</p:grp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0" y="4418013"/>
            <a:ext cx="9685338" cy="2251075"/>
            <a:chOff x="249" y="2783"/>
            <a:chExt cx="5852" cy="1418"/>
          </a:xfrm>
        </p:grpSpPr>
        <p:sp>
          <p:nvSpPr>
            <p:cNvPr id="203839" name="Text Box 36"/>
            <p:cNvSpPr txBox="1">
              <a:spLocks noChangeArrowheads="1"/>
            </p:cNvSpPr>
            <p:nvPr/>
          </p:nvSpPr>
          <p:spPr bwMode="auto">
            <a:xfrm>
              <a:off x="1655" y="3509"/>
              <a:ext cx="4219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6600" smtClean="0">
                  <a:solidFill>
                    <a:srgbClr val="808080"/>
                  </a:solidFill>
                  <a:latin typeface="Arial Black" pitchFamily="34" charset="0"/>
                </a:rPr>
                <a:t>processos</a:t>
              </a:r>
            </a:p>
          </p:txBody>
        </p:sp>
        <p:sp>
          <p:nvSpPr>
            <p:cNvPr id="203840" name="Text Box 37"/>
            <p:cNvSpPr txBox="1">
              <a:spLocks noChangeArrowheads="1"/>
            </p:cNvSpPr>
            <p:nvPr/>
          </p:nvSpPr>
          <p:spPr bwMode="auto">
            <a:xfrm>
              <a:off x="249" y="3056"/>
              <a:ext cx="4219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6600" smtClean="0">
                  <a:solidFill>
                    <a:srgbClr val="808080"/>
                  </a:solidFill>
                  <a:latin typeface="Arial Black" pitchFamily="34" charset="0"/>
                </a:rPr>
                <a:t>processos</a:t>
              </a:r>
            </a:p>
          </p:txBody>
        </p:sp>
        <p:sp>
          <p:nvSpPr>
            <p:cNvPr id="203841" name="Text Box 38"/>
            <p:cNvSpPr txBox="1">
              <a:spLocks noChangeArrowheads="1"/>
            </p:cNvSpPr>
            <p:nvPr/>
          </p:nvSpPr>
          <p:spPr bwMode="auto">
            <a:xfrm>
              <a:off x="1882" y="2783"/>
              <a:ext cx="4219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6600" smtClean="0">
                  <a:solidFill>
                    <a:srgbClr val="808080"/>
                  </a:solidFill>
                  <a:latin typeface="Arial Black" pitchFamily="34" charset="0"/>
                </a:rPr>
                <a:t>comunicação</a:t>
              </a:r>
            </a:p>
          </p:txBody>
        </p:sp>
      </p:grpSp>
      <p:grpSp>
        <p:nvGrpSpPr>
          <p:cNvPr id="11" name="Group 56"/>
          <p:cNvGrpSpPr>
            <a:grpSpLocks/>
          </p:cNvGrpSpPr>
          <p:nvPr/>
        </p:nvGrpSpPr>
        <p:grpSpPr bwMode="auto">
          <a:xfrm>
            <a:off x="900113" y="3889375"/>
            <a:ext cx="8351837" cy="3140075"/>
            <a:chOff x="567" y="2450"/>
            <a:chExt cx="5261" cy="1978"/>
          </a:xfrm>
        </p:grpSpPr>
        <p:sp>
          <p:nvSpPr>
            <p:cNvPr id="203843" name="Text Box 52"/>
            <p:cNvSpPr txBox="1">
              <a:spLocks noChangeArrowheads="1"/>
            </p:cNvSpPr>
            <p:nvPr/>
          </p:nvSpPr>
          <p:spPr bwMode="auto">
            <a:xfrm>
              <a:off x="2245" y="2450"/>
              <a:ext cx="3583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  <p:sp>
          <p:nvSpPr>
            <p:cNvPr id="203844" name="Oval 53"/>
            <p:cNvSpPr>
              <a:spLocks noChangeArrowheads="1"/>
            </p:cNvSpPr>
            <p:nvPr/>
          </p:nvSpPr>
          <p:spPr bwMode="auto">
            <a:xfrm>
              <a:off x="567" y="2704"/>
              <a:ext cx="363" cy="3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45" name="Oval 54"/>
            <p:cNvSpPr>
              <a:spLocks noChangeArrowheads="1"/>
            </p:cNvSpPr>
            <p:nvPr/>
          </p:nvSpPr>
          <p:spPr bwMode="auto">
            <a:xfrm>
              <a:off x="1746" y="3974"/>
              <a:ext cx="816" cy="4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46" name="Oval 55"/>
            <p:cNvSpPr>
              <a:spLocks noChangeArrowheads="1"/>
            </p:cNvSpPr>
            <p:nvPr/>
          </p:nvSpPr>
          <p:spPr bwMode="auto">
            <a:xfrm>
              <a:off x="3334" y="3249"/>
              <a:ext cx="816" cy="4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61"/>
          <p:cNvGrpSpPr>
            <a:grpSpLocks/>
          </p:cNvGrpSpPr>
          <p:nvPr/>
        </p:nvGrpSpPr>
        <p:grpSpPr bwMode="auto">
          <a:xfrm>
            <a:off x="-36513" y="3789363"/>
            <a:ext cx="9180513" cy="3068637"/>
            <a:chOff x="-23" y="2387"/>
            <a:chExt cx="5783" cy="1933"/>
          </a:xfrm>
        </p:grpSpPr>
        <p:sp>
          <p:nvSpPr>
            <p:cNvPr id="203848" name="Rectangle 57"/>
            <p:cNvSpPr>
              <a:spLocks noChangeArrowheads="1"/>
            </p:cNvSpPr>
            <p:nvPr/>
          </p:nvSpPr>
          <p:spPr bwMode="auto">
            <a:xfrm>
              <a:off x="-23" y="2931"/>
              <a:ext cx="476" cy="9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49" name="Rectangle 58"/>
            <p:cNvSpPr>
              <a:spLocks noChangeArrowheads="1"/>
            </p:cNvSpPr>
            <p:nvPr/>
          </p:nvSpPr>
          <p:spPr bwMode="auto">
            <a:xfrm>
              <a:off x="5284" y="2432"/>
              <a:ext cx="476" cy="9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50" name="Rectangle 59"/>
            <p:cNvSpPr>
              <a:spLocks noChangeArrowheads="1"/>
            </p:cNvSpPr>
            <p:nvPr/>
          </p:nvSpPr>
          <p:spPr bwMode="auto">
            <a:xfrm>
              <a:off x="2472" y="3702"/>
              <a:ext cx="816" cy="61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51" name="Rectangle 60"/>
            <p:cNvSpPr>
              <a:spLocks noChangeArrowheads="1"/>
            </p:cNvSpPr>
            <p:nvPr/>
          </p:nvSpPr>
          <p:spPr bwMode="auto">
            <a:xfrm>
              <a:off x="567" y="2387"/>
              <a:ext cx="725" cy="6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83025" name="Picture 81" descr="NPoligono_anim_gif_black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420938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86"/>
          <p:cNvGrpSpPr>
            <a:grpSpLocks/>
          </p:cNvGrpSpPr>
          <p:nvPr/>
        </p:nvGrpSpPr>
        <p:grpSpPr bwMode="auto">
          <a:xfrm>
            <a:off x="-180975" y="3573463"/>
            <a:ext cx="9505950" cy="3455987"/>
            <a:chOff x="-114" y="2251"/>
            <a:chExt cx="5988" cy="2177"/>
          </a:xfrm>
        </p:grpSpPr>
        <p:sp>
          <p:nvSpPr>
            <p:cNvPr id="203854" name="Rectangle 83"/>
            <p:cNvSpPr>
              <a:spLocks noChangeArrowheads="1"/>
            </p:cNvSpPr>
            <p:nvPr/>
          </p:nvSpPr>
          <p:spPr bwMode="auto">
            <a:xfrm>
              <a:off x="-114" y="2251"/>
              <a:ext cx="1089" cy="21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55" name="Rectangle 85"/>
            <p:cNvSpPr>
              <a:spLocks noChangeArrowheads="1"/>
            </p:cNvSpPr>
            <p:nvPr/>
          </p:nvSpPr>
          <p:spPr bwMode="auto">
            <a:xfrm>
              <a:off x="3515" y="2296"/>
              <a:ext cx="2359" cy="21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3031" name="Rectangle 87"/>
          <p:cNvSpPr>
            <a:spLocks noChangeArrowheads="1"/>
          </p:cNvSpPr>
          <p:nvPr/>
        </p:nvSpPr>
        <p:spPr bwMode="auto">
          <a:xfrm>
            <a:off x="1116013" y="3644900"/>
            <a:ext cx="5473700" cy="3382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778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8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  <p:bldP spid="82951" grpId="0"/>
      <p:bldP spid="82969" grpId="0"/>
      <p:bldP spid="82967" grpId="0"/>
      <p:bldP spid="82960" grpId="0"/>
      <p:bldP spid="82964" grpId="0"/>
      <p:bldP spid="82966" grpId="0"/>
      <p:bldP spid="82950" grpId="0"/>
      <p:bldP spid="82952" grpId="0"/>
      <p:bldP spid="82953" grpId="0"/>
      <p:bldP spid="82954" grpId="0"/>
      <p:bldP spid="82955" grpId="0"/>
      <p:bldP spid="82956" grpId="0"/>
      <p:bldP spid="82957" grpId="0"/>
      <p:bldP spid="82958" grpId="0"/>
      <p:bldP spid="82959" grpId="0"/>
      <p:bldP spid="82961" grpId="0"/>
      <p:bldP spid="82962" grpId="0"/>
      <p:bldP spid="82963" grpId="0"/>
      <p:bldP spid="82965" grpId="0"/>
      <p:bldP spid="82968" grpId="0"/>
      <p:bldP spid="830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diversas 047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403350" y="3716338"/>
            <a:ext cx="3529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CC00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3846513" y="-15875"/>
            <a:ext cx="5364162" cy="7016750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z="2200" smtClean="0">
              <a:solidFill>
                <a:srgbClr val="FFCC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caracterização comunidade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dados de comportamento e uso de espaços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levantamento de 300 apartamentos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conexão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de infra-estrutura </a:t>
            </a:r>
            <a:r>
              <a:rPr lang="pt-BR" i="1" smtClean="0">
                <a:solidFill>
                  <a:srgbClr val="FFFFFF"/>
                </a:solidFill>
              </a:rPr>
              <a:t>wireless</a:t>
            </a: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estudo de provisão comercial</a:t>
            </a:r>
            <a:endParaRPr lang="pt-BR" sz="2000" smtClean="0">
              <a:solidFill>
                <a:srgbClr val="FFFFFF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equipamentos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servidor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35 terminais reciclados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interfaces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interface de comunicação</a:t>
            </a:r>
            <a:r>
              <a:rPr lang="pt-BR" smtClean="0">
                <a:solidFill>
                  <a:srgbClr val="FFFFFF"/>
                </a:solidFill>
                <a:latin typeface="Arial Black" pitchFamily="34" charset="0"/>
              </a:rPr>
              <a:t> </a:t>
            </a:r>
            <a:br>
              <a:rPr lang="pt-BR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bases de dados acessível via </a:t>
            </a:r>
            <a:r>
              <a:rPr lang="pt-BR" i="1" smtClean="0">
                <a:solidFill>
                  <a:srgbClr val="FFFFFF"/>
                </a:solidFill>
              </a:rPr>
              <a:t>web</a:t>
            </a:r>
            <a:br>
              <a:rPr lang="pt-BR" i="1" smtClean="0">
                <a:solidFill>
                  <a:srgbClr val="FFFFFF"/>
                </a:solidFill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do projeto col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r>
              <a:rPr lang="pt-BR" smtClean="0">
                <a:solidFill>
                  <a:srgbClr val="000000"/>
                </a:solidFill>
              </a:rPr>
              <a:t> </a:t>
            </a: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vídeo sobre uso de interface em </a:t>
            </a:r>
            <a:r>
              <a:rPr lang="pt-BR" i="1" smtClean="0">
                <a:solidFill>
                  <a:srgbClr val="FFFFFF"/>
                </a:solidFill>
              </a:rPr>
              <a:t>palm top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oficinas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programação e realização </a:t>
            </a:r>
            <a:br>
              <a:rPr lang="pt-BR" smtClean="0">
                <a:solidFill>
                  <a:srgbClr val="FFFFFF"/>
                </a:solidFill>
              </a:rPr>
            </a:b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diversas 013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4152" b="12088"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403350" y="3716338"/>
            <a:ext cx="3529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9900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3846513" y="-1588"/>
            <a:ext cx="5297487" cy="7064376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z="2200" smtClean="0">
              <a:solidFill>
                <a:srgbClr val="FF99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espaço físico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de espaço físico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design</a:t>
            </a:r>
            <a:r>
              <a:rPr lang="pt-BR" smtClean="0">
                <a:solidFill>
                  <a:srgbClr val="FFFFFF"/>
                </a:solidFill>
              </a:rPr>
              <a:t> de mobiliário</a:t>
            </a:r>
            <a:endParaRPr lang="pt-BR" sz="2000" smtClean="0">
              <a:solidFill>
                <a:srgbClr val="FFFFFF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recomendações gerais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objetivos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equipamentos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espaço físico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etapas de produção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oficinas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cursos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interface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da reciclagem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produção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produção piloto realizada</a:t>
            </a:r>
            <a:r>
              <a:rPr lang="pt-BR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oficinas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princípios de programação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recomendações para formação de multiplicadores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2"/>
          <p:cNvGrpSpPr>
            <a:grpSpLocks/>
          </p:cNvGrpSpPr>
          <p:nvPr/>
        </p:nvGrpSpPr>
        <p:grpSpPr bwMode="auto">
          <a:xfrm>
            <a:off x="0" y="0"/>
            <a:ext cx="9142413" cy="6873875"/>
            <a:chOff x="0" y="0"/>
            <a:chExt cx="5759" cy="4330"/>
          </a:xfrm>
        </p:grpSpPr>
        <p:pic>
          <p:nvPicPr>
            <p:cNvPr id="28682" name="Picture 10" descr="diversas 018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14764" r="10484"/>
            <a:stretch>
              <a:fillRect/>
            </a:stretch>
          </p:blipFill>
          <p:spPr bwMode="auto">
            <a:xfrm>
              <a:off x="0" y="0"/>
              <a:ext cx="5759" cy="4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4513" y="709"/>
              <a:ext cx="726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403350" y="3716338"/>
            <a:ext cx="3529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0000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3851275" y="0"/>
            <a:ext cx="5292725" cy="822007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cursos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princípios para atividades no telecentro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realização de formação de multiplicadores</a:t>
            </a: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espaço físico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e realização administração 1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e realização acesso metalúrgicos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e realização depósitos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assessoria auditório e arquibancadas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sala de aula e administração 2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estudo fachadas externas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proteção externa de janelas</a:t>
            </a: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interfaces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do centro cultural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biblioteca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1 terminal reciclado</a:t>
            </a:r>
            <a:endParaRPr lang="pt-BR" sz="2000" smtClean="0">
              <a:solidFill>
                <a:srgbClr val="FFFFFF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administração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3 terminais reciclados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  <a:endParaRPr lang="pt-BR" sz="2200" smtClean="0">
              <a:solidFill>
                <a:srgbClr val="FF00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z="2200" smtClean="0">
              <a:solidFill>
                <a:srgbClr val="FF00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spmetropo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2196" r="4065" b="37228"/>
          <a:stretch>
            <a:fillRect/>
          </a:stretch>
        </p:blipFill>
        <p:spPr bwMode="auto">
          <a:xfrm>
            <a:off x="1116013" y="0"/>
            <a:ext cx="7056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5940425" y="1700213"/>
            <a:ext cx="3024188" cy="649287"/>
            <a:chOff x="3742" y="1071"/>
            <a:chExt cx="1905" cy="409"/>
          </a:xfrm>
        </p:grpSpPr>
        <p:sp>
          <p:nvSpPr>
            <p:cNvPr id="36930" name="Rectangle 8"/>
            <p:cNvSpPr>
              <a:spLocks noChangeArrowheads="1"/>
            </p:cNvSpPr>
            <p:nvPr/>
          </p:nvSpPr>
          <p:spPr bwMode="auto">
            <a:xfrm>
              <a:off x="3742" y="1071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31" name="Line 9"/>
            <p:cNvSpPr>
              <a:spLocks noChangeShapeType="1"/>
            </p:cNvSpPr>
            <p:nvPr/>
          </p:nvSpPr>
          <p:spPr bwMode="auto">
            <a:xfrm>
              <a:off x="3742" y="1117"/>
              <a:ext cx="1905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32" name="Text Box 10"/>
            <p:cNvSpPr txBox="1">
              <a:spLocks noChangeArrowheads="1"/>
            </p:cNvSpPr>
            <p:nvPr/>
          </p:nvSpPr>
          <p:spPr bwMode="auto">
            <a:xfrm>
              <a:off x="4468" y="1167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2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2</a:t>
              </a:r>
            </a:p>
          </p:txBody>
        </p:sp>
      </p:grp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3276600" y="5597525"/>
            <a:ext cx="5688013" cy="639763"/>
            <a:chOff x="2064" y="3526"/>
            <a:chExt cx="3583" cy="403"/>
          </a:xfrm>
        </p:grpSpPr>
        <p:sp>
          <p:nvSpPr>
            <p:cNvPr id="36927" name="Rectangle 12"/>
            <p:cNvSpPr>
              <a:spLocks noChangeArrowheads="1"/>
            </p:cNvSpPr>
            <p:nvPr/>
          </p:nvSpPr>
          <p:spPr bwMode="auto">
            <a:xfrm>
              <a:off x="2064" y="3526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8" name="Line 13"/>
            <p:cNvSpPr>
              <a:spLocks noChangeShapeType="1"/>
            </p:cNvSpPr>
            <p:nvPr/>
          </p:nvSpPr>
          <p:spPr bwMode="auto">
            <a:xfrm>
              <a:off x="2064" y="3566"/>
              <a:ext cx="3583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9" name="Text Box 14"/>
            <p:cNvSpPr txBox="1">
              <a:spLocks noChangeArrowheads="1"/>
            </p:cNvSpPr>
            <p:nvPr/>
          </p:nvSpPr>
          <p:spPr bwMode="auto">
            <a:xfrm>
              <a:off x="4472" y="3616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8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8</a:t>
              </a: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179388" y="1270000"/>
            <a:ext cx="2663825" cy="646113"/>
            <a:chOff x="113" y="800"/>
            <a:chExt cx="1678" cy="407"/>
          </a:xfrm>
        </p:grpSpPr>
        <p:sp>
          <p:nvSpPr>
            <p:cNvPr id="36924" name="Rectangle 15"/>
            <p:cNvSpPr>
              <a:spLocks noChangeArrowheads="1"/>
            </p:cNvSpPr>
            <p:nvPr/>
          </p:nvSpPr>
          <p:spPr bwMode="auto">
            <a:xfrm>
              <a:off x="1746" y="1162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5" name="Line 16"/>
            <p:cNvSpPr>
              <a:spLocks noChangeShapeType="1"/>
            </p:cNvSpPr>
            <p:nvPr/>
          </p:nvSpPr>
          <p:spPr bwMode="auto">
            <a:xfrm flipV="1">
              <a:off x="113" y="1162"/>
              <a:ext cx="16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6" name="Text Box 17"/>
            <p:cNvSpPr txBox="1">
              <a:spLocks noChangeArrowheads="1"/>
            </p:cNvSpPr>
            <p:nvPr/>
          </p:nvSpPr>
          <p:spPr bwMode="auto">
            <a:xfrm>
              <a:off x="113" y="800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4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4</a:t>
              </a:r>
            </a:p>
          </p:txBody>
        </p:sp>
      </p:grpSp>
      <p:sp>
        <p:nvSpPr>
          <p:cNvPr id="107545" name="Line 25"/>
          <p:cNvSpPr>
            <a:spLocks noChangeShapeType="1"/>
          </p:cNvSpPr>
          <p:nvPr/>
        </p:nvSpPr>
        <p:spPr bwMode="auto">
          <a:xfrm flipH="1" flipV="1">
            <a:off x="5940425" y="1773238"/>
            <a:ext cx="1511300" cy="2016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 flipH="1">
            <a:off x="2268538" y="3789363"/>
            <a:ext cx="5183187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7" name="Line 27"/>
          <p:cNvSpPr>
            <a:spLocks noChangeShapeType="1"/>
          </p:cNvSpPr>
          <p:nvPr/>
        </p:nvSpPr>
        <p:spPr bwMode="auto">
          <a:xfrm flipH="1" flipV="1">
            <a:off x="2484438" y="2420938"/>
            <a:ext cx="4967287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8" name="Line 28"/>
          <p:cNvSpPr>
            <a:spLocks noChangeShapeType="1"/>
          </p:cNvSpPr>
          <p:nvPr/>
        </p:nvSpPr>
        <p:spPr bwMode="auto">
          <a:xfrm flipH="1">
            <a:off x="3348038" y="3789363"/>
            <a:ext cx="4103687" cy="1800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>
            <a:off x="6948488" y="2420938"/>
            <a:ext cx="503237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50" name="Line 30"/>
          <p:cNvSpPr>
            <a:spLocks noChangeShapeType="1"/>
          </p:cNvSpPr>
          <p:nvPr/>
        </p:nvSpPr>
        <p:spPr bwMode="auto">
          <a:xfrm flipH="1">
            <a:off x="2124075" y="3789363"/>
            <a:ext cx="5327650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52" name="Line 32"/>
          <p:cNvSpPr>
            <a:spLocks noChangeShapeType="1"/>
          </p:cNvSpPr>
          <p:nvPr/>
        </p:nvSpPr>
        <p:spPr bwMode="auto">
          <a:xfrm>
            <a:off x="2843213" y="1916113"/>
            <a:ext cx="4608512" cy="187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53" name="Line 33"/>
          <p:cNvSpPr>
            <a:spLocks noChangeShapeType="1"/>
          </p:cNvSpPr>
          <p:nvPr/>
        </p:nvSpPr>
        <p:spPr bwMode="auto">
          <a:xfrm>
            <a:off x="4643438" y="1268413"/>
            <a:ext cx="2808287" cy="2520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78" name="Rectangle 5"/>
          <p:cNvSpPr>
            <a:spLocks noChangeArrowheads="1"/>
          </p:cNvSpPr>
          <p:nvPr/>
        </p:nvSpPr>
        <p:spPr bwMode="auto">
          <a:xfrm>
            <a:off x="7451725" y="3789363"/>
            <a:ext cx="71438" cy="714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79" name="Line 6"/>
          <p:cNvSpPr>
            <a:spLocks noChangeShapeType="1"/>
          </p:cNvSpPr>
          <p:nvPr/>
        </p:nvSpPr>
        <p:spPr bwMode="auto">
          <a:xfrm>
            <a:off x="7451725" y="3860800"/>
            <a:ext cx="151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80" name="Text Box 7"/>
          <p:cNvSpPr txBox="1">
            <a:spLocks noChangeArrowheads="1"/>
          </p:cNvSpPr>
          <p:nvPr/>
        </p:nvSpPr>
        <p:spPr bwMode="auto">
          <a:xfrm>
            <a:off x="7092950" y="3933825"/>
            <a:ext cx="1871663" cy="67945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1400" b="1" smtClean="0">
                <a:solidFill>
                  <a:srgbClr val="000000"/>
                </a:solidFill>
              </a:rPr>
              <a:t>cidade tiradentes</a:t>
            </a:r>
            <a:r>
              <a:rPr lang="pt-BR" sz="1400" smtClean="0">
                <a:solidFill>
                  <a:srgbClr val="000000"/>
                </a:solidFill>
              </a:rPr>
              <a:t/>
            </a:r>
            <a:br>
              <a:rPr lang="pt-BR" sz="1400" smtClean="0">
                <a:solidFill>
                  <a:srgbClr val="000000"/>
                </a:solidFill>
              </a:rPr>
            </a:br>
            <a:r>
              <a:rPr lang="pt-BR" sz="1200" smtClean="0">
                <a:solidFill>
                  <a:srgbClr val="000000"/>
                </a:solidFill>
              </a:rPr>
              <a:t>centro cultural arte em construção</a:t>
            </a:r>
          </a:p>
        </p:txBody>
      </p:sp>
      <p:grpSp>
        <p:nvGrpSpPr>
          <p:cNvPr id="5" name="Group 73"/>
          <p:cNvGrpSpPr>
            <a:grpSpLocks/>
          </p:cNvGrpSpPr>
          <p:nvPr/>
        </p:nvGrpSpPr>
        <p:grpSpPr bwMode="auto">
          <a:xfrm>
            <a:off x="179388" y="5084763"/>
            <a:ext cx="2089150" cy="622300"/>
            <a:chOff x="113" y="3203"/>
            <a:chExt cx="1316" cy="392"/>
          </a:xfrm>
        </p:grpSpPr>
        <p:sp>
          <p:nvSpPr>
            <p:cNvPr id="36921" name="Rectangle 21"/>
            <p:cNvSpPr>
              <a:spLocks noChangeArrowheads="1"/>
            </p:cNvSpPr>
            <p:nvPr/>
          </p:nvSpPr>
          <p:spPr bwMode="auto">
            <a:xfrm>
              <a:off x="1383" y="3203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2" name="Line 35"/>
            <p:cNvSpPr>
              <a:spLocks noChangeShapeType="1"/>
            </p:cNvSpPr>
            <p:nvPr/>
          </p:nvSpPr>
          <p:spPr bwMode="auto">
            <a:xfrm flipV="1">
              <a:off x="113" y="3249"/>
              <a:ext cx="1316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3" name="Text Box 36"/>
            <p:cNvSpPr txBox="1">
              <a:spLocks noChangeArrowheads="1"/>
            </p:cNvSpPr>
            <p:nvPr/>
          </p:nvSpPr>
          <p:spPr bwMode="auto">
            <a:xfrm>
              <a:off x="113" y="3282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7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7</a:t>
              </a:r>
            </a:p>
          </p:txBody>
        </p: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179388" y="2349500"/>
            <a:ext cx="2305050" cy="614363"/>
            <a:chOff x="113" y="1480"/>
            <a:chExt cx="1452" cy="387"/>
          </a:xfrm>
        </p:grpSpPr>
        <p:sp>
          <p:nvSpPr>
            <p:cNvPr id="36918" name="Text Box 20"/>
            <p:cNvSpPr txBox="1">
              <a:spLocks noChangeArrowheads="1"/>
            </p:cNvSpPr>
            <p:nvPr/>
          </p:nvSpPr>
          <p:spPr bwMode="auto">
            <a:xfrm>
              <a:off x="113" y="1554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5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5</a:t>
              </a:r>
            </a:p>
          </p:txBody>
        </p:sp>
        <p:sp>
          <p:nvSpPr>
            <p:cNvPr id="36919" name="Rectangle 23"/>
            <p:cNvSpPr>
              <a:spLocks noChangeArrowheads="1"/>
            </p:cNvSpPr>
            <p:nvPr/>
          </p:nvSpPr>
          <p:spPr bwMode="auto">
            <a:xfrm>
              <a:off x="1519" y="1480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0" name="Line 39"/>
            <p:cNvSpPr>
              <a:spLocks noChangeShapeType="1"/>
            </p:cNvSpPr>
            <p:nvPr/>
          </p:nvSpPr>
          <p:spPr bwMode="auto">
            <a:xfrm flipV="1">
              <a:off x="113" y="1525"/>
              <a:ext cx="14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72"/>
          <p:cNvGrpSpPr>
            <a:grpSpLocks/>
          </p:cNvGrpSpPr>
          <p:nvPr/>
        </p:nvGrpSpPr>
        <p:grpSpPr bwMode="auto">
          <a:xfrm>
            <a:off x="179388" y="3811588"/>
            <a:ext cx="1943100" cy="636587"/>
            <a:chOff x="113" y="2401"/>
            <a:chExt cx="1224" cy="401"/>
          </a:xfrm>
        </p:grpSpPr>
        <p:sp>
          <p:nvSpPr>
            <p:cNvPr id="36915" name="Rectangle 18"/>
            <p:cNvSpPr>
              <a:spLocks noChangeArrowheads="1"/>
            </p:cNvSpPr>
            <p:nvPr/>
          </p:nvSpPr>
          <p:spPr bwMode="auto">
            <a:xfrm>
              <a:off x="1292" y="2401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6" name="Text Box 38"/>
            <p:cNvSpPr txBox="1">
              <a:spLocks noChangeArrowheads="1"/>
            </p:cNvSpPr>
            <p:nvPr/>
          </p:nvSpPr>
          <p:spPr bwMode="auto">
            <a:xfrm>
              <a:off x="113" y="2489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6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6</a:t>
              </a:r>
            </a:p>
          </p:txBody>
        </p:sp>
        <p:sp>
          <p:nvSpPr>
            <p:cNvPr id="36917" name="Line 40"/>
            <p:cNvSpPr>
              <a:spLocks noChangeShapeType="1"/>
            </p:cNvSpPr>
            <p:nvPr/>
          </p:nvSpPr>
          <p:spPr bwMode="auto">
            <a:xfrm flipV="1">
              <a:off x="113" y="2452"/>
              <a:ext cx="120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4643438" y="620713"/>
            <a:ext cx="4321175" cy="647700"/>
            <a:chOff x="2925" y="391"/>
            <a:chExt cx="2722" cy="408"/>
          </a:xfrm>
        </p:grpSpPr>
        <p:sp>
          <p:nvSpPr>
            <p:cNvPr id="36912" name="Rectangle 22"/>
            <p:cNvSpPr>
              <a:spLocks noChangeArrowheads="1"/>
            </p:cNvSpPr>
            <p:nvPr/>
          </p:nvSpPr>
          <p:spPr bwMode="auto">
            <a:xfrm>
              <a:off x="2925" y="754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3" name="Line 41"/>
            <p:cNvSpPr>
              <a:spLocks noChangeShapeType="1"/>
            </p:cNvSpPr>
            <p:nvPr/>
          </p:nvSpPr>
          <p:spPr bwMode="auto">
            <a:xfrm>
              <a:off x="2925" y="754"/>
              <a:ext cx="27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4" name="Text Box 42"/>
            <p:cNvSpPr txBox="1">
              <a:spLocks noChangeArrowheads="1"/>
            </p:cNvSpPr>
            <p:nvPr/>
          </p:nvSpPr>
          <p:spPr bwMode="auto">
            <a:xfrm>
              <a:off x="4468" y="391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3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3</a:t>
              </a:r>
            </a:p>
          </p:txBody>
        </p:sp>
      </p:grpSp>
      <p:sp>
        <p:nvSpPr>
          <p:cNvPr id="107564" name="Line 44"/>
          <p:cNvSpPr>
            <a:spLocks noChangeShapeType="1"/>
          </p:cNvSpPr>
          <p:nvPr/>
        </p:nvSpPr>
        <p:spPr bwMode="auto">
          <a:xfrm flipH="1" flipV="1">
            <a:off x="2268538" y="5084763"/>
            <a:ext cx="1079500" cy="504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5" name="Line 45"/>
          <p:cNvSpPr>
            <a:spLocks noChangeShapeType="1"/>
          </p:cNvSpPr>
          <p:nvPr/>
        </p:nvSpPr>
        <p:spPr bwMode="auto">
          <a:xfrm flipH="1" flipV="1">
            <a:off x="2124075" y="3860800"/>
            <a:ext cx="1223963" cy="1728788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6" name="Line 46"/>
          <p:cNvSpPr>
            <a:spLocks noChangeShapeType="1"/>
          </p:cNvSpPr>
          <p:nvPr/>
        </p:nvSpPr>
        <p:spPr bwMode="auto">
          <a:xfrm flipH="1" flipV="1">
            <a:off x="2484438" y="2420938"/>
            <a:ext cx="863600" cy="31686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7" name="Line 47"/>
          <p:cNvSpPr>
            <a:spLocks noChangeShapeType="1"/>
          </p:cNvSpPr>
          <p:nvPr/>
        </p:nvSpPr>
        <p:spPr bwMode="auto">
          <a:xfrm flipH="1" flipV="1">
            <a:off x="2843213" y="1916113"/>
            <a:ext cx="504825" cy="367347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8" name="Line 48"/>
          <p:cNvSpPr>
            <a:spLocks noChangeShapeType="1"/>
          </p:cNvSpPr>
          <p:nvPr/>
        </p:nvSpPr>
        <p:spPr bwMode="auto">
          <a:xfrm flipV="1">
            <a:off x="3348038" y="1268413"/>
            <a:ext cx="1295400" cy="432117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9" name="Line 49"/>
          <p:cNvSpPr>
            <a:spLocks noChangeShapeType="1"/>
          </p:cNvSpPr>
          <p:nvPr/>
        </p:nvSpPr>
        <p:spPr bwMode="auto">
          <a:xfrm flipV="1">
            <a:off x="3348038" y="1773238"/>
            <a:ext cx="2592387" cy="38163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0" name="Line 50"/>
          <p:cNvSpPr>
            <a:spLocks noChangeShapeType="1"/>
          </p:cNvSpPr>
          <p:nvPr/>
        </p:nvSpPr>
        <p:spPr bwMode="auto">
          <a:xfrm flipV="1">
            <a:off x="3348038" y="2420938"/>
            <a:ext cx="3600450" cy="31686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1" name="Line 51"/>
          <p:cNvSpPr>
            <a:spLocks noChangeShapeType="1"/>
          </p:cNvSpPr>
          <p:nvPr/>
        </p:nvSpPr>
        <p:spPr bwMode="auto">
          <a:xfrm flipH="1">
            <a:off x="2843213" y="1268413"/>
            <a:ext cx="1800225" cy="64770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2" name="Line 52"/>
          <p:cNvSpPr>
            <a:spLocks noChangeShapeType="1"/>
          </p:cNvSpPr>
          <p:nvPr/>
        </p:nvSpPr>
        <p:spPr bwMode="auto">
          <a:xfrm flipH="1">
            <a:off x="2484438" y="1268413"/>
            <a:ext cx="2159000" cy="11525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3" name="Line 53"/>
          <p:cNvSpPr>
            <a:spLocks noChangeShapeType="1"/>
          </p:cNvSpPr>
          <p:nvPr/>
        </p:nvSpPr>
        <p:spPr bwMode="auto">
          <a:xfrm flipH="1">
            <a:off x="2124075" y="1268413"/>
            <a:ext cx="2519363" cy="2592387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4" name="Line 54"/>
          <p:cNvSpPr>
            <a:spLocks noChangeShapeType="1"/>
          </p:cNvSpPr>
          <p:nvPr/>
        </p:nvSpPr>
        <p:spPr bwMode="auto">
          <a:xfrm>
            <a:off x="4643438" y="1268413"/>
            <a:ext cx="1296987" cy="504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6" name="Line 56"/>
          <p:cNvSpPr>
            <a:spLocks noChangeShapeType="1"/>
          </p:cNvSpPr>
          <p:nvPr/>
        </p:nvSpPr>
        <p:spPr bwMode="auto">
          <a:xfrm>
            <a:off x="4643438" y="1268413"/>
            <a:ext cx="2305050" cy="11525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7" name="Line 57"/>
          <p:cNvSpPr>
            <a:spLocks noChangeShapeType="1"/>
          </p:cNvSpPr>
          <p:nvPr/>
        </p:nvSpPr>
        <p:spPr bwMode="auto">
          <a:xfrm flipV="1">
            <a:off x="2268538" y="1268413"/>
            <a:ext cx="2374900" cy="38163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8" name="Line 58"/>
          <p:cNvSpPr>
            <a:spLocks noChangeShapeType="1"/>
          </p:cNvSpPr>
          <p:nvPr/>
        </p:nvSpPr>
        <p:spPr bwMode="auto">
          <a:xfrm flipH="1">
            <a:off x="2843213" y="1773238"/>
            <a:ext cx="3097212" cy="14287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9" name="Line 59"/>
          <p:cNvSpPr>
            <a:spLocks noChangeShapeType="1"/>
          </p:cNvSpPr>
          <p:nvPr/>
        </p:nvSpPr>
        <p:spPr bwMode="auto">
          <a:xfrm flipH="1">
            <a:off x="2484438" y="1773238"/>
            <a:ext cx="3455987" cy="64770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0" name="Line 60"/>
          <p:cNvSpPr>
            <a:spLocks noChangeShapeType="1"/>
          </p:cNvSpPr>
          <p:nvPr/>
        </p:nvSpPr>
        <p:spPr bwMode="auto">
          <a:xfrm flipH="1">
            <a:off x="2124075" y="1773238"/>
            <a:ext cx="3816350" cy="2087562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1" name="Line 61"/>
          <p:cNvSpPr>
            <a:spLocks noChangeShapeType="1"/>
          </p:cNvSpPr>
          <p:nvPr/>
        </p:nvSpPr>
        <p:spPr bwMode="auto">
          <a:xfrm flipH="1">
            <a:off x="2268538" y="1773238"/>
            <a:ext cx="3671887" cy="33115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2" name="Line 62"/>
          <p:cNvSpPr>
            <a:spLocks noChangeShapeType="1"/>
          </p:cNvSpPr>
          <p:nvPr/>
        </p:nvSpPr>
        <p:spPr bwMode="auto">
          <a:xfrm>
            <a:off x="5940425" y="1773238"/>
            <a:ext cx="1008063" cy="64770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3" name="Line 63"/>
          <p:cNvSpPr>
            <a:spLocks noChangeShapeType="1"/>
          </p:cNvSpPr>
          <p:nvPr/>
        </p:nvSpPr>
        <p:spPr bwMode="auto">
          <a:xfrm flipH="1" flipV="1">
            <a:off x="2843213" y="1916113"/>
            <a:ext cx="4105275" cy="504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4" name="Line 64"/>
          <p:cNvSpPr>
            <a:spLocks noChangeShapeType="1"/>
          </p:cNvSpPr>
          <p:nvPr/>
        </p:nvSpPr>
        <p:spPr bwMode="auto">
          <a:xfrm flipH="1">
            <a:off x="2484438" y="2420938"/>
            <a:ext cx="4464050" cy="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5" name="Line 65"/>
          <p:cNvSpPr>
            <a:spLocks noChangeShapeType="1"/>
          </p:cNvSpPr>
          <p:nvPr/>
        </p:nvSpPr>
        <p:spPr bwMode="auto">
          <a:xfrm flipH="1">
            <a:off x="2124075" y="2420938"/>
            <a:ext cx="4824413" cy="1439862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6" name="Line 66"/>
          <p:cNvSpPr>
            <a:spLocks noChangeShapeType="1"/>
          </p:cNvSpPr>
          <p:nvPr/>
        </p:nvSpPr>
        <p:spPr bwMode="auto">
          <a:xfrm flipH="1">
            <a:off x="2268538" y="2420938"/>
            <a:ext cx="4679950" cy="2663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907" name="Text Box 67"/>
          <p:cNvSpPr txBox="1">
            <a:spLocks noChangeArrowheads="1"/>
          </p:cNvSpPr>
          <p:nvPr/>
        </p:nvSpPr>
        <p:spPr bwMode="auto">
          <a:xfrm>
            <a:off x="-107950" y="6188075"/>
            <a:ext cx="52197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000000"/>
                </a:solidFill>
              </a:rPr>
              <a:t>col:</a:t>
            </a:r>
            <a:r>
              <a:rPr lang="pt-BR" sz="4800" smtClean="0">
                <a:solidFill>
                  <a:srgbClr val="000000"/>
                </a:solidFill>
                <a:latin typeface="Arial Black" pitchFamily="34" charset="0"/>
              </a:rPr>
              <a:t>são paulo</a:t>
            </a:r>
          </a:p>
        </p:txBody>
      </p: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6948488" y="2349500"/>
            <a:ext cx="2016125" cy="639763"/>
            <a:chOff x="4377" y="1480"/>
            <a:chExt cx="1270" cy="403"/>
          </a:xfrm>
        </p:grpSpPr>
        <p:sp>
          <p:nvSpPr>
            <p:cNvPr id="36909" name="Rectangle 24"/>
            <p:cNvSpPr>
              <a:spLocks noChangeArrowheads="1"/>
            </p:cNvSpPr>
            <p:nvPr/>
          </p:nvSpPr>
          <p:spPr bwMode="auto">
            <a:xfrm>
              <a:off x="4377" y="1480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0" name="Text Box 75"/>
            <p:cNvSpPr txBox="1">
              <a:spLocks noChangeArrowheads="1"/>
            </p:cNvSpPr>
            <p:nvPr/>
          </p:nvSpPr>
          <p:spPr bwMode="auto">
            <a:xfrm>
              <a:off x="4468" y="1570"/>
              <a:ext cx="1179" cy="31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9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9</a:t>
              </a:r>
            </a:p>
          </p:txBody>
        </p:sp>
        <p:sp>
          <p:nvSpPr>
            <p:cNvPr id="36911" name="Line 76"/>
            <p:cNvSpPr>
              <a:spLocks noChangeShapeType="1"/>
            </p:cNvSpPr>
            <p:nvPr/>
          </p:nvSpPr>
          <p:spPr bwMode="auto">
            <a:xfrm>
              <a:off x="4377" y="1525"/>
              <a:ext cx="12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271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7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7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7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7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7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7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7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0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0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0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0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0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07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0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0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0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29" presetID="2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10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10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10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0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5" grpId="0" animBg="1"/>
      <p:bldP spid="107546" grpId="0" animBg="1"/>
      <p:bldP spid="107547" grpId="0" animBg="1"/>
      <p:bldP spid="107548" grpId="0" animBg="1"/>
      <p:bldP spid="107549" grpId="0" animBg="1"/>
      <p:bldP spid="107550" grpId="0" animBg="1"/>
      <p:bldP spid="107552" grpId="0" animBg="1"/>
      <p:bldP spid="107553" grpId="0" animBg="1"/>
      <p:bldP spid="107564" grpId="0" animBg="1"/>
      <p:bldP spid="107565" grpId="0" animBg="1"/>
      <p:bldP spid="107566" grpId="0" animBg="1"/>
      <p:bldP spid="107567" grpId="0" animBg="1"/>
      <p:bldP spid="107568" grpId="0" animBg="1"/>
      <p:bldP spid="107569" grpId="0" animBg="1"/>
      <p:bldP spid="107570" grpId="0" animBg="1"/>
      <p:bldP spid="107571" grpId="0" animBg="1"/>
      <p:bldP spid="107572" grpId="0" animBg="1"/>
      <p:bldP spid="107573" grpId="0" animBg="1"/>
      <p:bldP spid="107574" grpId="0" animBg="1"/>
      <p:bldP spid="107576" grpId="0" animBg="1"/>
      <p:bldP spid="107577" grpId="0" animBg="1"/>
      <p:bldP spid="107578" grpId="0" animBg="1"/>
      <p:bldP spid="107579" grpId="0" animBg="1"/>
      <p:bldP spid="107580" grpId="0" animBg="1"/>
      <p:bldP spid="107581" grpId="0" animBg="1"/>
      <p:bldP spid="107582" grpId="0" animBg="1"/>
      <p:bldP spid="107583" grpId="0" animBg="1"/>
      <p:bldP spid="107584" grpId="0" animBg="1"/>
      <p:bldP spid="107585" grpId="0" animBg="1"/>
      <p:bldP spid="10758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8294" b="23972"/>
          <a:stretch/>
        </p:blipFill>
        <p:spPr>
          <a:xfrm>
            <a:off x="4475673" y="2570888"/>
            <a:ext cx="4669495" cy="42871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86" y="249463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projeto </a:t>
            </a:r>
            <a:r>
              <a:rPr lang="pt-BR" b="1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territórios híbridos</a:t>
            </a:r>
            <a:r>
              <a:rPr lang="pt-BR" b="1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mtClean="0">
                <a:latin typeface="Verdana" pitchFamily="34" charset="0"/>
                <a:ea typeface="Verdana" pitchFamily="34" charset="0"/>
                <a:cs typeface="Verdana" pitchFamily="34" charset="0"/>
              </a:rPr>
              <a:t>&gt; meios digitais, comunidades e ações culturais</a:t>
            </a:r>
          </a:p>
          <a:p>
            <a:endParaRPr lang="pt-BR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5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069" b="21992"/>
          <a:stretch/>
        </p:blipFill>
        <p:spPr>
          <a:xfrm>
            <a:off x="0" y="0"/>
            <a:ext cx="9135002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1268760"/>
            <a:ext cx="914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A temática central do projeto é a </a:t>
            </a:r>
            <a:r>
              <a:rPr lang="pt-BR" sz="2400"/>
              <a:t>construção coletiva de espacialidades híbridas </a:t>
            </a:r>
            <a:r>
              <a:rPr lang="pt-BR">
                <a:solidFill>
                  <a:schemeClr val="bg1"/>
                </a:solidFill>
              </a:rPr>
              <a:t>– combinando </a:t>
            </a:r>
            <a:r>
              <a:rPr lang="pt-BR" smtClean="0">
                <a:solidFill>
                  <a:schemeClr val="bg1"/>
                </a:solidFill>
              </a:rPr>
              <a:t>as </a:t>
            </a:r>
            <a:r>
              <a:rPr lang="pt-BR" u="sng" smtClean="0">
                <a:solidFill>
                  <a:schemeClr val="bg1"/>
                </a:solidFill>
              </a:rPr>
              <a:t>instâncias </a:t>
            </a:r>
            <a:r>
              <a:rPr lang="pt-BR" u="sng">
                <a:solidFill>
                  <a:schemeClr val="bg1"/>
                </a:solidFill>
              </a:rPr>
              <a:t>concreta e virtual</a:t>
            </a:r>
            <a:r>
              <a:rPr lang="pt-BR">
                <a:solidFill>
                  <a:schemeClr val="bg1"/>
                </a:solidFill>
              </a:rPr>
              <a:t> – em </a:t>
            </a:r>
            <a:r>
              <a:rPr lang="pt-BR" sz="2000" b="1">
                <a:solidFill>
                  <a:schemeClr val="bg1"/>
                </a:solidFill>
              </a:rPr>
              <a:t>territórios urbanos </a:t>
            </a:r>
            <a:r>
              <a:rPr lang="pt-BR">
                <a:solidFill>
                  <a:schemeClr val="bg1"/>
                </a:solidFill>
              </a:rPr>
              <a:t>através de </a:t>
            </a:r>
            <a:r>
              <a:rPr lang="pt-BR" sz="2000" b="1">
                <a:solidFill>
                  <a:schemeClr val="bg1"/>
                </a:solidFill>
              </a:rPr>
              <a:t>ações culturais</a:t>
            </a:r>
            <a:r>
              <a:rPr lang="pt-BR">
                <a:solidFill>
                  <a:schemeClr val="bg1"/>
                </a:solidFill>
              </a:rPr>
              <a:t>. </a:t>
            </a:r>
            <a:endParaRPr lang="pt-BR" smtClean="0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Caracteriza-se pela </a:t>
            </a:r>
            <a:r>
              <a:rPr lang="pt-BR">
                <a:solidFill>
                  <a:schemeClr val="bg1"/>
                </a:solidFill>
              </a:rPr>
              <a:t>preocupação em explorar a </a:t>
            </a:r>
            <a:r>
              <a:rPr lang="pt-BR" sz="2400"/>
              <a:t>tolerância a diversidades </a:t>
            </a:r>
            <a:r>
              <a:rPr lang="pt-BR">
                <a:solidFill>
                  <a:schemeClr val="bg1"/>
                </a:solidFill>
              </a:rPr>
              <a:t>e a </a:t>
            </a:r>
            <a:r>
              <a:rPr lang="pt-BR" sz="2400"/>
              <a:t>ampliação de visões de mundo</a:t>
            </a:r>
            <a:r>
              <a:rPr lang="pt-BR">
                <a:solidFill>
                  <a:schemeClr val="bg1"/>
                </a:solidFill>
              </a:rPr>
              <a:t> </a:t>
            </a:r>
            <a:r>
              <a:rPr lang="pt-BR" smtClean="0">
                <a:solidFill>
                  <a:schemeClr val="bg1"/>
                </a:solidFill>
              </a:rPr>
              <a:t>a partir </a:t>
            </a:r>
            <a:r>
              <a:rPr lang="pt-BR">
                <a:solidFill>
                  <a:schemeClr val="bg1"/>
                </a:solidFill>
              </a:rPr>
              <a:t>da </a:t>
            </a:r>
            <a:r>
              <a:rPr lang="pt-BR" u="sng">
                <a:solidFill>
                  <a:schemeClr val="bg1"/>
                </a:solidFill>
              </a:rPr>
              <a:t>realização de atividades conjuntas </a:t>
            </a:r>
            <a:r>
              <a:rPr lang="pt-BR">
                <a:solidFill>
                  <a:schemeClr val="bg1"/>
                </a:solidFill>
              </a:rPr>
              <a:t>com pessoas e grupos vivendo em </a:t>
            </a:r>
            <a:r>
              <a:rPr lang="pt-BR" sz="2000" b="1">
                <a:solidFill>
                  <a:schemeClr val="bg1"/>
                </a:solidFill>
              </a:rPr>
              <a:t>realidades </a:t>
            </a:r>
            <a:r>
              <a:rPr lang="pt-BR" sz="2000" b="1" smtClean="0">
                <a:solidFill>
                  <a:schemeClr val="bg1"/>
                </a:solidFill>
              </a:rPr>
              <a:t>sociais distintas </a:t>
            </a:r>
            <a:r>
              <a:rPr lang="pt-BR" sz="2000" b="1">
                <a:solidFill>
                  <a:schemeClr val="bg1"/>
                </a:solidFill>
              </a:rPr>
              <a:t>entre si</a:t>
            </a:r>
            <a:r>
              <a:rPr lang="pt-BR">
                <a:solidFill>
                  <a:schemeClr val="bg1"/>
                </a:solidFill>
              </a:rPr>
              <a:t>. </a:t>
            </a:r>
            <a:endParaRPr lang="pt-BR" smtClean="0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A </a:t>
            </a:r>
            <a:r>
              <a:rPr lang="pt-BR">
                <a:solidFill>
                  <a:schemeClr val="bg1"/>
                </a:solidFill>
              </a:rPr>
              <a:t>noção de </a:t>
            </a:r>
            <a:r>
              <a:rPr lang="pt-BR" sz="2400"/>
              <a:t>desenho da coexistência</a:t>
            </a:r>
            <a:r>
              <a:rPr lang="pt-BR">
                <a:solidFill>
                  <a:schemeClr val="bg1"/>
                </a:solidFill>
              </a:rPr>
              <a:t>, expressando a </a:t>
            </a:r>
            <a:r>
              <a:rPr lang="pt-BR" sz="2000" b="1">
                <a:solidFill>
                  <a:schemeClr val="bg1"/>
                </a:solidFill>
              </a:rPr>
              <a:t>finalidade do </a:t>
            </a:r>
            <a:r>
              <a:rPr lang="pt-BR" sz="2000" b="1" smtClean="0">
                <a:solidFill>
                  <a:schemeClr val="bg1"/>
                </a:solidFill>
              </a:rPr>
              <a:t>trabalho conjunto </a:t>
            </a:r>
            <a:r>
              <a:rPr lang="pt-BR" sz="2000" b="1">
                <a:solidFill>
                  <a:schemeClr val="bg1"/>
                </a:solidFill>
              </a:rPr>
              <a:t>de diversos atores, entre eles o arquiteto</a:t>
            </a:r>
            <a:r>
              <a:rPr lang="pt-BR">
                <a:solidFill>
                  <a:schemeClr val="bg1"/>
                </a:solidFill>
              </a:rPr>
              <a:t>, preside a definição de objetivos, ações</a:t>
            </a:r>
            <a:r>
              <a:rPr lang="pt-BR" smtClean="0">
                <a:solidFill>
                  <a:schemeClr val="bg1"/>
                </a:solidFill>
              </a:rPr>
              <a:t>, métodos</a:t>
            </a:r>
            <a:r>
              <a:rPr lang="pt-BR">
                <a:solidFill>
                  <a:schemeClr val="bg1"/>
                </a:solidFill>
              </a:rPr>
              <a:t>, constituindo, em última instância, o </a:t>
            </a:r>
            <a:r>
              <a:rPr lang="pt-BR" u="sng">
                <a:solidFill>
                  <a:schemeClr val="bg1"/>
                </a:solidFill>
              </a:rPr>
              <a:t>principal resultado esperado ao final da pesquisa</a:t>
            </a:r>
            <a:r>
              <a:rPr lang="pt-BR" smtClean="0">
                <a:solidFill>
                  <a:schemeClr val="bg1"/>
                </a:solidFill>
              </a:rPr>
              <a:t>:</a:t>
            </a: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b="1"/>
              <a:t>meios</a:t>
            </a:r>
            <a:r>
              <a:rPr lang="pt-BR"/>
              <a:t> </a:t>
            </a:r>
            <a:r>
              <a:rPr lang="pt-BR">
                <a:solidFill>
                  <a:schemeClr val="bg1"/>
                </a:solidFill>
              </a:rPr>
              <a:t>e </a:t>
            </a:r>
            <a:r>
              <a:rPr lang="pt-BR" b="1"/>
              <a:t>estratégias</a:t>
            </a:r>
            <a:r>
              <a:rPr lang="pt-BR">
                <a:solidFill>
                  <a:schemeClr val="bg1"/>
                </a:solidFill>
              </a:rPr>
              <a:t>, </a:t>
            </a:r>
            <a:r>
              <a:rPr lang="pt-BR" b="1"/>
              <a:t>cuidados</a:t>
            </a:r>
            <a:r>
              <a:rPr lang="pt-BR">
                <a:solidFill>
                  <a:schemeClr val="bg1"/>
                </a:solidFill>
              </a:rPr>
              <a:t>, </a:t>
            </a:r>
            <a:r>
              <a:rPr lang="pt-BR" b="1"/>
              <a:t>implicações</a:t>
            </a:r>
            <a:r>
              <a:rPr lang="pt-BR"/>
              <a:t> </a:t>
            </a:r>
            <a:r>
              <a:rPr lang="pt-BR">
                <a:solidFill>
                  <a:schemeClr val="bg1"/>
                </a:solidFill>
              </a:rPr>
              <a:t>e </a:t>
            </a:r>
            <a:r>
              <a:rPr lang="pt-BR" b="1"/>
              <a:t>desdobramentos</a:t>
            </a:r>
            <a:r>
              <a:rPr lang="pt-BR"/>
              <a:t> </a:t>
            </a:r>
            <a:r>
              <a:rPr lang="pt-BR">
                <a:solidFill>
                  <a:schemeClr val="bg1"/>
                </a:solidFill>
              </a:rPr>
              <a:t>para se </a:t>
            </a:r>
            <a:r>
              <a:rPr lang="pt-BR" sz="2000" b="1">
                <a:solidFill>
                  <a:schemeClr val="bg1"/>
                </a:solidFill>
              </a:rPr>
              <a:t>predispor condições </a:t>
            </a:r>
            <a:r>
              <a:rPr lang="pt-BR">
                <a:solidFill>
                  <a:schemeClr val="bg1"/>
                </a:solidFill>
              </a:rPr>
              <a:t>em </a:t>
            </a:r>
            <a:r>
              <a:rPr lang="pt-BR" smtClean="0">
                <a:solidFill>
                  <a:schemeClr val="bg1"/>
                </a:solidFill>
              </a:rPr>
              <a:t>que a </a:t>
            </a:r>
            <a:r>
              <a:rPr lang="pt-BR" sz="2000" b="1">
                <a:solidFill>
                  <a:schemeClr val="bg1"/>
                </a:solidFill>
              </a:rPr>
              <a:t>coexistência de diferenças em meio urbano </a:t>
            </a:r>
            <a:r>
              <a:rPr lang="pt-BR">
                <a:solidFill>
                  <a:schemeClr val="bg1"/>
                </a:solidFill>
              </a:rPr>
              <a:t>possa ser considerada </a:t>
            </a:r>
            <a:r>
              <a:rPr lang="pt-BR" sz="2400"/>
              <a:t>rica e desejável</a:t>
            </a:r>
            <a:r>
              <a:rPr lang="pt-BR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476672"/>
            <a:ext cx="4572000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pt-BR" b="1" smtClean="0">
                <a:solidFill>
                  <a:schemeClr val="bg1"/>
                </a:solidFill>
              </a:rPr>
              <a:t>&gt; temática</a:t>
            </a:r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/>
                </a:solidFill>
              </a:rPr>
              <a:t>ação graffiti: ônibus grafitado circulando na cidade de são carlos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6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10030" r="6449" b="14552"/>
          <a:stretch/>
        </p:blipFill>
        <p:spPr>
          <a:xfrm rot="21403328">
            <a:off x="-550051" y="-297986"/>
            <a:ext cx="10896594" cy="741327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1124744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O projeto tem, como objetivo principal, explorar a </a:t>
            </a:r>
            <a:r>
              <a:rPr lang="pt-BR" sz="2400">
                <a:solidFill>
                  <a:srgbClr val="FF0000"/>
                </a:solidFill>
              </a:rPr>
              <a:t>constituição de espacialidades híbridas</a:t>
            </a:r>
            <a:r>
              <a:rPr lang="pt-BR" sz="2400">
                <a:solidFill>
                  <a:schemeClr val="bg1"/>
                </a:solidFill>
              </a:rPr>
              <a:t> </a:t>
            </a:r>
            <a:r>
              <a:rPr lang="pt-BR">
                <a:solidFill>
                  <a:schemeClr val="bg1"/>
                </a:solidFill>
              </a:rPr>
              <a:t>a </a:t>
            </a:r>
            <a:r>
              <a:rPr lang="pt-BR" smtClean="0">
                <a:solidFill>
                  <a:schemeClr val="bg1"/>
                </a:solidFill>
              </a:rPr>
              <a:t>partir da </a:t>
            </a:r>
            <a:r>
              <a:rPr lang="pt-BR" u="sng">
                <a:solidFill>
                  <a:schemeClr val="bg1"/>
                </a:solidFill>
              </a:rPr>
              <a:t>inserção e apropriação</a:t>
            </a:r>
            <a:r>
              <a:rPr lang="pt-BR">
                <a:solidFill>
                  <a:schemeClr val="bg1"/>
                </a:solidFill>
              </a:rPr>
              <a:t> das </a:t>
            </a:r>
            <a:r>
              <a:rPr lang="pt-BR" sz="2400">
                <a:solidFill>
                  <a:schemeClr val="bg1"/>
                </a:solidFill>
              </a:rPr>
              <a:t>tecnologias de informação e comunicação </a:t>
            </a:r>
            <a:r>
              <a:rPr lang="pt-BR">
                <a:solidFill>
                  <a:schemeClr val="bg1"/>
                </a:solidFill>
              </a:rPr>
              <a:t>em </a:t>
            </a:r>
            <a:r>
              <a:rPr lang="pt-BR" sz="2400" smtClean="0">
                <a:solidFill>
                  <a:schemeClr val="bg1"/>
                </a:solidFill>
              </a:rPr>
              <a:t>comunidades geograficamente referenciadas</a:t>
            </a:r>
            <a:r>
              <a:rPr lang="pt-BR" smtClean="0">
                <a:solidFill>
                  <a:schemeClr val="bg1"/>
                </a:solidFill>
              </a:rPr>
              <a:t>, utilizando-se para isso de equipamentos eletrônicos </a:t>
            </a:r>
            <a:r>
              <a:rPr lang="pt-BR" u="sng" smtClean="0">
                <a:solidFill>
                  <a:schemeClr val="bg1"/>
                </a:solidFill>
              </a:rPr>
              <a:t>móveis</a:t>
            </a:r>
            <a:r>
              <a:rPr lang="pt-BR" smtClean="0">
                <a:solidFill>
                  <a:schemeClr val="bg1"/>
                </a:solidFill>
              </a:rPr>
              <a:t>. </a:t>
            </a: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Nesse </a:t>
            </a:r>
            <a:r>
              <a:rPr lang="pt-BR">
                <a:solidFill>
                  <a:schemeClr val="bg1"/>
                </a:solidFill>
              </a:rPr>
              <a:t>sentido, visa também aprofundar discussões conceituais em relação ao </a:t>
            </a:r>
            <a:r>
              <a:rPr lang="pt-BR" sz="2400" smtClean="0">
                <a:solidFill>
                  <a:srgbClr val="FF0000"/>
                </a:solidFill>
              </a:rPr>
              <a:t>uso qualificado </a:t>
            </a:r>
            <a:r>
              <a:rPr lang="pt-BR" sz="2400">
                <a:solidFill>
                  <a:srgbClr val="FF0000"/>
                </a:solidFill>
              </a:rPr>
              <a:t>dessas tecnologias </a:t>
            </a:r>
            <a:r>
              <a:rPr lang="pt-BR">
                <a:solidFill>
                  <a:schemeClr val="bg1"/>
                </a:solidFill>
              </a:rPr>
              <a:t>por </a:t>
            </a:r>
            <a:r>
              <a:rPr lang="pt-BR" sz="2000" b="1">
                <a:solidFill>
                  <a:schemeClr val="bg1"/>
                </a:solidFill>
              </a:rPr>
              <a:t>pessoas e comunidades pertencentes a diferentes universos</a:t>
            </a:r>
            <a:r>
              <a:rPr lang="pt-BR" smtClean="0">
                <a:solidFill>
                  <a:schemeClr val="bg1"/>
                </a:solidFill>
              </a:rPr>
              <a:t>.</a:t>
            </a: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>
                <a:solidFill>
                  <a:schemeClr val="bg1"/>
                </a:solidFill>
              </a:rPr>
              <a:t>Como horizonte maior onde tais objetivos se acomodam e </a:t>
            </a:r>
            <a:r>
              <a:rPr lang="pt-BR" u="sng">
                <a:solidFill>
                  <a:schemeClr val="bg1"/>
                </a:solidFill>
              </a:rPr>
              <a:t>ganham sentido</a:t>
            </a:r>
            <a:r>
              <a:rPr lang="pt-BR">
                <a:solidFill>
                  <a:schemeClr val="bg1"/>
                </a:solidFill>
              </a:rPr>
              <a:t>, propõe-se, como</a:t>
            </a:r>
          </a:p>
          <a:p>
            <a:r>
              <a:rPr lang="pt-BR">
                <a:solidFill>
                  <a:schemeClr val="bg1"/>
                </a:solidFill>
              </a:rPr>
              <a:t>resultado final, a </a:t>
            </a:r>
            <a:r>
              <a:rPr lang="pt-BR" sz="2000" b="1">
                <a:solidFill>
                  <a:schemeClr val="bg1"/>
                </a:solidFill>
              </a:rPr>
              <a:t>formulação de políticas públicas </a:t>
            </a:r>
            <a:r>
              <a:rPr lang="pt-BR">
                <a:solidFill>
                  <a:schemeClr val="bg1"/>
                </a:solidFill>
              </a:rPr>
              <a:t>capazes de </a:t>
            </a:r>
            <a:r>
              <a:rPr lang="pt-BR" sz="2000" b="1">
                <a:solidFill>
                  <a:schemeClr val="bg1"/>
                </a:solidFill>
              </a:rPr>
              <a:t>estimular o reconhecimento </a:t>
            </a:r>
            <a:r>
              <a:rPr lang="pt-BR" sz="2000" b="1" smtClean="0">
                <a:solidFill>
                  <a:schemeClr val="bg1"/>
                </a:solidFill>
              </a:rPr>
              <a:t>e valorização </a:t>
            </a:r>
            <a:r>
              <a:rPr lang="pt-BR" sz="2000" b="1">
                <a:solidFill>
                  <a:schemeClr val="bg1"/>
                </a:solidFill>
              </a:rPr>
              <a:t>de diversidades culturais, socioeconômicas, étnicas e regionais</a:t>
            </a:r>
            <a:r>
              <a:rPr lang="pt-BR">
                <a:solidFill>
                  <a:schemeClr val="bg1"/>
                </a:solidFill>
              </a:rPr>
              <a:t>, entre </a:t>
            </a:r>
            <a:r>
              <a:rPr lang="pt-BR" u="sng">
                <a:solidFill>
                  <a:schemeClr val="bg1"/>
                </a:solidFill>
              </a:rPr>
              <a:t>grupos </a:t>
            </a:r>
            <a:r>
              <a:rPr lang="pt-BR" u="sng" smtClean="0">
                <a:solidFill>
                  <a:schemeClr val="bg1"/>
                </a:solidFill>
              </a:rPr>
              <a:t>distintos da </a:t>
            </a:r>
            <a:r>
              <a:rPr lang="pt-BR" u="sng">
                <a:solidFill>
                  <a:schemeClr val="bg1"/>
                </a:solidFill>
              </a:rPr>
              <a:t>população</a:t>
            </a:r>
            <a:r>
              <a:rPr lang="pt-BR">
                <a:solidFill>
                  <a:schemeClr val="bg1"/>
                </a:solidFill>
              </a:rPr>
              <a:t> residentes em fragmentos urbanos, através de ações de cunho cultural </a:t>
            </a:r>
            <a:r>
              <a:rPr lang="pt-BR" sz="2400" smtClean="0">
                <a:solidFill>
                  <a:srgbClr val="FF0000"/>
                </a:solidFill>
              </a:rPr>
              <a:t>promovidas pelo </a:t>
            </a:r>
            <a:r>
              <a:rPr lang="pt-BR" sz="2400">
                <a:solidFill>
                  <a:srgbClr val="FF0000"/>
                </a:solidFill>
              </a:rPr>
              <a:t>poder público em cooperação com o terceiro setor</a:t>
            </a:r>
            <a:r>
              <a:rPr lang="pt-BR">
                <a:solidFill>
                  <a:schemeClr val="bg1"/>
                </a:solidFill>
              </a:rPr>
              <a:t>, auxiliadas pelo </a:t>
            </a:r>
            <a:r>
              <a:rPr lang="pt-BR" sz="2000" b="1">
                <a:solidFill>
                  <a:schemeClr val="bg1"/>
                </a:solidFill>
              </a:rPr>
              <a:t>uso de meios digitais</a:t>
            </a:r>
            <a:r>
              <a:rPr lang="pt-BR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476672"/>
            <a:ext cx="4572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smtClean="0">
                <a:solidFill>
                  <a:schemeClr val="bg1"/>
                </a:solidFill>
              </a:rPr>
              <a:t>&gt; objetivos</a:t>
            </a: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/>
                </a:solidFill>
              </a:rPr>
              <a:t>ação captas:  capas na noite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10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1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8" t="3835" r="5479" b="9366"/>
          <a:stretch/>
        </p:blipFill>
        <p:spPr>
          <a:xfrm>
            <a:off x="0" y="0"/>
            <a:ext cx="9135002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195689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/>
              <a:t>O </a:t>
            </a:r>
            <a:r>
              <a:rPr lang="pt-BR"/>
              <a:t>projeto pressupõe a realização de </a:t>
            </a:r>
            <a:r>
              <a:rPr lang="pt-BR" sz="2400">
                <a:solidFill>
                  <a:srgbClr val="0000FF"/>
                </a:solidFill>
              </a:rPr>
              <a:t>ações culturais </a:t>
            </a:r>
            <a:r>
              <a:rPr lang="pt-BR" sz="2000" b="1"/>
              <a:t>que utilizam meios digitais </a:t>
            </a:r>
            <a:r>
              <a:rPr lang="pt-BR"/>
              <a:t>como </a:t>
            </a:r>
            <a:r>
              <a:rPr lang="pt-BR" sz="2000" b="1" smtClean="0"/>
              <a:t>ações-piloto</a:t>
            </a:r>
            <a:r>
              <a:rPr lang="pt-BR" smtClean="0"/>
              <a:t> para </a:t>
            </a:r>
            <a:r>
              <a:rPr lang="pt-BR"/>
              <a:t>implementação futura de </a:t>
            </a:r>
            <a:r>
              <a:rPr lang="pt-BR" u="sng"/>
              <a:t>políticas públicas </a:t>
            </a:r>
            <a:r>
              <a:rPr lang="pt-BR"/>
              <a:t>na área de </a:t>
            </a:r>
            <a:r>
              <a:rPr lang="pt-BR" u="sng"/>
              <a:t>cultura</a:t>
            </a:r>
            <a:r>
              <a:rPr lang="pt-BR"/>
              <a:t>. </a:t>
            </a:r>
            <a:endParaRPr lang="pt-BR" smtClean="0"/>
          </a:p>
          <a:p>
            <a:endParaRPr lang="pt-BR"/>
          </a:p>
          <a:p>
            <a:r>
              <a:rPr lang="pt-BR" smtClean="0"/>
              <a:t>Essas </a:t>
            </a:r>
            <a:r>
              <a:rPr lang="pt-BR" u="sng"/>
              <a:t>ações</a:t>
            </a:r>
            <a:r>
              <a:rPr lang="pt-BR"/>
              <a:t> são realizadas </a:t>
            </a:r>
            <a:r>
              <a:rPr lang="pt-BR" smtClean="0"/>
              <a:t>em </a:t>
            </a:r>
            <a:r>
              <a:rPr lang="pt-BR" sz="2400" smtClean="0">
                <a:solidFill>
                  <a:srgbClr val="0000FF"/>
                </a:solidFill>
              </a:rPr>
              <a:t>parceria</a:t>
            </a:r>
            <a:r>
              <a:rPr lang="pt-BR" smtClean="0">
                <a:solidFill>
                  <a:srgbClr val="0000FF"/>
                </a:solidFill>
              </a:rPr>
              <a:t> </a:t>
            </a:r>
            <a:r>
              <a:rPr lang="pt-BR"/>
              <a:t>com o </a:t>
            </a:r>
            <a:r>
              <a:rPr lang="pt-BR" sz="2000" b="1"/>
              <a:t>poder público</a:t>
            </a:r>
            <a:r>
              <a:rPr lang="pt-BR"/>
              <a:t>, </a:t>
            </a:r>
            <a:r>
              <a:rPr lang="pt-BR" sz="2000" b="1"/>
              <a:t>organizações do terceiro setor</a:t>
            </a:r>
            <a:r>
              <a:rPr lang="pt-BR"/>
              <a:t>, </a:t>
            </a:r>
            <a:r>
              <a:rPr lang="pt-BR" sz="2000" b="1"/>
              <a:t>coletivos culturais</a:t>
            </a:r>
            <a:r>
              <a:rPr lang="pt-BR" smtClean="0"/>
              <a:t>, </a:t>
            </a:r>
            <a:r>
              <a:rPr lang="pt-BR" sz="2000" b="1" smtClean="0"/>
              <a:t>instituições acadêmicas</a:t>
            </a:r>
            <a:r>
              <a:rPr lang="pt-BR" smtClean="0"/>
              <a:t>, </a:t>
            </a:r>
            <a:r>
              <a:rPr lang="pt-BR"/>
              <a:t>entre outros. </a:t>
            </a:r>
            <a:endParaRPr lang="pt-BR" smtClean="0"/>
          </a:p>
          <a:p>
            <a:endParaRPr lang="pt-BR"/>
          </a:p>
          <a:p>
            <a:r>
              <a:rPr lang="pt-BR" smtClean="0"/>
              <a:t>A pesquisa </a:t>
            </a:r>
            <a:r>
              <a:rPr lang="pt-BR"/>
              <a:t>se baseia na metodologia da </a:t>
            </a:r>
            <a:r>
              <a:rPr lang="pt-BR" sz="2400">
                <a:solidFill>
                  <a:srgbClr val="0000FF"/>
                </a:solidFill>
              </a:rPr>
              <a:t>pesquisa-ação</a:t>
            </a:r>
            <a:r>
              <a:rPr lang="pt-BR"/>
              <a:t>, que envolve </a:t>
            </a:r>
            <a:r>
              <a:rPr lang="pt-BR" sz="2000" b="1"/>
              <a:t>processos colaborativos </a:t>
            </a:r>
            <a:r>
              <a:rPr lang="pt-BR" smtClean="0"/>
              <a:t>de </a:t>
            </a:r>
            <a:r>
              <a:rPr lang="pt-BR" u="sng" smtClean="0"/>
              <a:t>geração </a:t>
            </a:r>
            <a:r>
              <a:rPr lang="pt-BR" u="sng"/>
              <a:t>e de </a:t>
            </a:r>
            <a:r>
              <a:rPr lang="pt-BR" u="sng" smtClean="0"/>
              <a:t>aplicação do </a:t>
            </a:r>
            <a:r>
              <a:rPr lang="pt-BR" u="sng"/>
              <a:t>conhecimento do pesquisador</a:t>
            </a:r>
            <a:r>
              <a:rPr lang="pt-BR"/>
              <a:t> como </a:t>
            </a:r>
            <a:r>
              <a:rPr lang="pt-BR" sz="2000" b="1"/>
              <a:t>participante</a:t>
            </a:r>
            <a:r>
              <a:rPr lang="pt-BR"/>
              <a:t> em </a:t>
            </a:r>
            <a:r>
              <a:rPr lang="pt-BR" u="sng"/>
              <a:t>projetos </a:t>
            </a:r>
            <a:r>
              <a:rPr lang="pt-BR" u="sng" smtClean="0"/>
              <a:t>de mudança </a:t>
            </a:r>
            <a:r>
              <a:rPr lang="pt-BR" u="sng"/>
              <a:t>social</a:t>
            </a:r>
            <a:r>
              <a:rPr lang="pt-BR"/>
              <a:t>, </a:t>
            </a:r>
            <a:r>
              <a:rPr lang="pt-BR" sz="2400">
                <a:solidFill>
                  <a:srgbClr val="0000FF"/>
                </a:solidFill>
              </a:rPr>
              <a:t>ignora fronteiras entre disciplinas</a:t>
            </a:r>
            <a:r>
              <a:rPr lang="pt-BR"/>
              <a:t>, e defende </a:t>
            </a:r>
            <a:r>
              <a:rPr lang="pt-BR" smtClean="0"/>
              <a:t>as </a:t>
            </a:r>
            <a:r>
              <a:rPr lang="pt-BR" sz="2400" smtClean="0">
                <a:solidFill>
                  <a:srgbClr val="0000FF"/>
                </a:solidFill>
              </a:rPr>
              <a:t>trocas</a:t>
            </a:r>
            <a:r>
              <a:rPr lang="pt-BR" smtClean="0">
                <a:solidFill>
                  <a:srgbClr val="0000FF"/>
                </a:solidFill>
              </a:rPr>
              <a:t> </a:t>
            </a:r>
            <a:r>
              <a:rPr lang="pt-BR"/>
              <a:t>entre o </a:t>
            </a:r>
            <a:r>
              <a:rPr lang="pt-BR" u="sng"/>
              <a:t>meio acadêmico</a:t>
            </a:r>
            <a:r>
              <a:rPr lang="pt-BR"/>
              <a:t> e </a:t>
            </a:r>
            <a:r>
              <a:rPr lang="pt-BR" smtClean="0"/>
              <a:t>a </a:t>
            </a:r>
            <a:r>
              <a:rPr lang="pt-BR" u="sng" smtClean="0"/>
              <a:t>sociedade</a:t>
            </a:r>
            <a:r>
              <a:rPr lang="pt-BR"/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ação conjuntos: rádio de rua em cidade tiradentes, são paulo</a:t>
            </a:r>
            <a:endParaRPr lang="pt-BR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476672"/>
            <a:ext cx="457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pt-BR" b="1" smtClean="0">
                <a:solidFill>
                  <a:schemeClr val="bg1"/>
                </a:solidFill>
              </a:rPr>
              <a:t>&gt; metodologia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58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6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74514"/>
              </p:ext>
            </p:extLst>
          </p:nvPr>
        </p:nvGraphicFramePr>
        <p:xfrm>
          <a:off x="0" y="476672"/>
          <a:ext cx="9144000" cy="6415796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683568"/>
                <a:gridCol w="1368152"/>
                <a:gridCol w="2232248"/>
                <a:gridCol w="1584176"/>
                <a:gridCol w="1872208"/>
                <a:gridCol w="1403648"/>
              </a:tblGrid>
              <a:tr h="382313"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eixos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ações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parcerias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parceiros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participantes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meios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imagem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FOTOS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escolas em estados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fotógrafos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see acre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pium fotoclube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ep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[12-14]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foto|facebook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IMG02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VÍDEOS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cultura urbana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cineastas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usina de arte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assuntos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ind.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usp|cdhu|ufac|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ep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18-22]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som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SOM01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DIÁLOGOS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exterior gr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brasil pq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leuphana uni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aquarpa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ufscar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graduandos|profs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[20-25]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não-verbal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i.s.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SOM02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BANDAS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circuito de coletivos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fora do eixo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músicos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[18-30]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vídeo|skype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corpo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COR01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CAPTAS</a:t>
                      </a: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artistas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grupos de teatro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fabio fon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soraya braz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teatro no teatro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teatro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[16-18]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interfaces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vestíveis</a:t>
                      </a:r>
                      <a:endParaRPr lang="pt-BR" sz="160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COR02</a:t>
                      </a:r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CONJUNTOS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institutos culturais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janela aberta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pombas urbanas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cdhu|pombas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rádio de rua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espaço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ESP01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GRAFFITI</a:t>
                      </a:r>
                    </a:p>
                    <a:p>
                      <a:endParaRPr lang="pt-BR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grafiteiros metro/media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 brasil pq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coletivos locais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transporte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público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lagear ufmg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coletivo pegada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athenas paulista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grafiteiros|skts|rap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[16-30]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graffiti digital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ESP02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FABRICAÇÃO</a:t>
                      </a: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brasil gr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IAU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[20-60]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corte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a laser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cnc</a:t>
                      </a:r>
                      <a:endParaRPr lang="pt-BR" sz="160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>
                    <a:lumMod val="50000"/>
                  </a:schemeClr>
                </a:solidFill>
              </a:rPr>
              <a:t>ação graffiti: grito rock no parque do bicão, são carlos</a:t>
            </a:r>
            <a:endParaRPr lang="pt-BR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mtClean="0">
                <a:solidFill>
                  <a:srgbClr val="00FF00"/>
                </a:solidFill>
              </a:rPr>
              <a:t>www.nomads.usp.br/territorioshibridos</a:t>
            </a:r>
            <a:endParaRPr lang="pt-BR" sz="200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6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263877"/>
              </p:ext>
            </p:extLst>
          </p:nvPr>
        </p:nvGraphicFramePr>
        <p:xfrm>
          <a:off x="0" y="476672"/>
          <a:ext cx="9144000" cy="6415796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683568"/>
                <a:gridCol w="1368152"/>
                <a:gridCol w="2232248"/>
                <a:gridCol w="1584176"/>
                <a:gridCol w="1872208"/>
                <a:gridCol w="1403648"/>
              </a:tblGrid>
              <a:tr h="382313"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eixos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ações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parcerias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parceiros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participantes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meios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imagem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FOTOS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escolas em estados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fotógrafos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see acre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pium fotoclube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ep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[12-14]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foto|facebook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IMG02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VÍDEOS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cultura indígena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cineastas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usina de arte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assuntos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ind.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usp|cdhu|ufac|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ep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18-22]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som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SOM01</a:t>
                      </a: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DIÁLOGOS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exterior gr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brasil pq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leuphana uni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aquarpa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ufscar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graduandos|profs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[20-25]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não-verbal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i.s.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SOM02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BANDAS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circuito de coletivos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fora do eixo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músicos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[18-30]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vídeo|skype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corpo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COR01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CAPTAS</a:t>
                      </a: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artistas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grupos de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fabio fon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soraya braz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no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[16-18]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interfaces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vestíveis</a:t>
                      </a:r>
                      <a:endParaRPr lang="pt-BR" sz="16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COR02</a:t>
                      </a:r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CONJUNTOS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institutos culturais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janela aberta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pombas urbanas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cdhu|pombas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rádio de rua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espaço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ESP01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</a:t>
                      </a:r>
                    </a:p>
                    <a:p>
                      <a:endParaRPr lang="pt-BR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 metro/media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 brasil pq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coletivos locais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transporte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público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lagear ufmg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 pegada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athenas paulista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grafiteiros|skts|rap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[16-30]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 digital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ESP02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FABRICAÇÃO</a:t>
                      </a: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brasil gr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IAU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[20-60]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corte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a laser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cnc</a:t>
                      </a:r>
                      <a:endParaRPr lang="pt-BR" sz="160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>
                    <a:lumMod val="50000"/>
                  </a:schemeClr>
                </a:solidFill>
              </a:rPr>
              <a:t>ação graffiti: grito rock no parque do bicão, são carlos</a:t>
            </a:r>
            <a:endParaRPr lang="pt-BR" sz="14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26" name="Group 2"/>
          <p:cNvGrpSpPr>
            <a:grpSpLocks/>
          </p:cNvGrpSpPr>
          <p:nvPr/>
        </p:nvGrpSpPr>
        <p:grpSpPr bwMode="auto">
          <a:xfrm>
            <a:off x="2411413" y="-1827213"/>
            <a:ext cx="6194425" cy="6191251"/>
            <a:chOff x="1111" y="663"/>
            <a:chExt cx="1905" cy="1906"/>
          </a:xfrm>
        </p:grpSpPr>
        <p:sp>
          <p:nvSpPr>
            <p:cNvPr id="205827" name="Oval 3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0000CC">
                    <a:gamma/>
                    <a:tint val="72549"/>
                    <a:invGamma/>
                  </a:srgbClr>
                </a:gs>
                <a:gs pos="100000">
                  <a:srgbClr val="0000CC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28" name="Text Box 4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URBANISMO</a:t>
              </a:r>
            </a:p>
          </p:txBody>
        </p:sp>
      </p:grpSp>
      <p:grpSp>
        <p:nvGrpSpPr>
          <p:cNvPr id="205829" name="Group 5"/>
          <p:cNvGrpSpPr>
            <a:grpSpLocks/>
          </p:cNvGrpSpPr>
          <p:nvPr/>
        </p:nvGrpSpPr>
        <p:grpSpPr bwMode="auto">
          <a:xfrm>
            <a:off x="-1620838" y="-2187575"/>
            <a:ext cx="6194426" cy="6191250"/>
            <a:chOff x="1111" y="663"/>
            <a:chExt cx="1905" cy="1906"/>
          </a:xfrm>
        </p:grpSpPr>
        <p:sp>
          <p:nvSpPr>
            <p:cNvPr id="205830" name="Oval 6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0000FF">
                    <a:gamma/>
                    <a:tint val="72549"/>
                    <a:invGamma/>
                  </a:srgbClr>
                </a:gs>
                <a:gs pos="100000">
                  <a:srgbClr val="0000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31" name="Text Box 7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FILOSOFIA</a:t>
              </a:r>
            </a:p>
          </p:txBody>
        </p:sp>
      </p:grpSp>
      <p:grpSp>
        <p:nvGrpSpPr>
          <p:cNvPr id="205832" name="Group 8"/>
          <p:cNvGrpSpPr>
            <a:grpSpLocks/>
          </p:cNvGrpSpPr>
          <p:nvPr/>
        </p:nvGrpSpPr>
        <p:grpSpPr bwMode="auto">
          <a:xfrm>
            <a:off x="4572000" y="2492375"/>
            <a:ext cx="6194425" cy="6191250"/>
            <a:chOff x="1111" y="663"/>
            <a:chExt cx="1905" cy="1906"/>
          </a:xfrm>
        </p:grpSpPr>
        <p:sp>
          <p:nvSpPr>
            <p:cNvPr id="205833" name="Oval 9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FF5050">
                    <a:gamma/>
                    <a:tint val="72549"/>
                    <a:invGamma/>
                  </a:srgbClr>
                </a:gs>
                <a:gs pos="100000">
                  <a:srgbClr val="FF505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34" name="Text Box 10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SOCIOLOGIA</a:t>
              </a:r>
            </a:p>
          </p:txBody>
        </p:sp>
      </p:grpSp>
      <p:grpSp>
        <p:nvGrpSpPr>
          <p:cNvPr id="205835" name="Group 11"/>
          <p:cNvGrpSpPr>
            <a:grpSpLocks/>
          </p:cNvGrpSpPr>
          <p:nvPr/>
        </p:nvGrpSpPr>
        <p:grpSpPr bwMode="auto">
          <a:xfrm>
            <a:off x="-1836738" y="188913"/>
            <a:ext cx="6194426" cy="6191250"/>
            <a:chOff x="1111" y="663"/>
            <a:chExt cx="1905" cy="1906"/>
          </a:xfrm>
        </p:grpSpPr>
        <p:sp>
          <p:nvSpPr>
            <p:cNvPr id="205836" name="Oval 12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tint val="72549"/>
                    <a:invGamma/>
                  </a:srgbClr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37" name="Text Box 13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DESIGN</a:t>
              </a:r>
            </a:p>
          </p:txBody>
        </p:sp>
      </p:grpSp>
      <p:grpSp>
        <p:nvGrpSpPr>
          <p:cNvPr id="205838" name="Group 14"/>
          <p:cNvGrpSpPr>
            <a:grpSpLocks/>
          </p:cNvGrpSpPr>
          <p:nvPr/>
        </p:nvGrpSpPr>
        <p:grpSpPr bwMode="auto">
          <a:xfrm>
            <a:off x="1908175" y="1989138"/>
            <a:ext cx="6194425" cy="6191250"/>
            <a:chOff x="1111" y="663"/>
            <a:chExt cx="1905" cy="1906"/>
          </a:xfrm>
        </p:grpSpPr>
        <p:sp>
          <p:nvSpPr>
            <p:cNvPr id="205839" name="Oval 15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CC66FF">
                    <a:gamma/>
                    <a:tint val="72549"/>
                    <a:invGamma/>
                  </a:srgbClr>
                </a:gs>
                <a:gs pos="100000">
                  <a:srgbClr val="CC66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40" name="Text Box 16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HISTÓRIA</a:t>
              </a:r>
            </a:p>
          </p:txBody>
        </p:sp>
      </p:grpSp>
      <p:grpSp>
        <p:nvGrpSpPr>
          <p:cNvPr id="205841" name="Group 17"/>
          <p:cNvGrpSpPr>
            <a:grpSpLocks/>
          </p:cNvGrpSpPr>
          <p:nvPr/>
        </p:nvGrpSpPr>
        <p:grpSpPr bwMode="auto">
          <a:xfrm>
            <a:off x="4787900" y="908050"/>
            <a:ext cx="6194425" cy="6191250"/>
            <a:chOff x="1111" y="663"/>
            <a:chExt cx="1905" cy="1906"/>
          </a:xfrm>
        </p:grpSpPr>
        <p:sp>
          <p:nvSpPr>
            <p:cNvPr id="205842" name="Oval 18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0066FF">
                    <a:gamma/>
                    <a:tint val="72549"/>
                    <a:invGamma/>
                  </a:srgbClr>
                </a:gs>
                <a:gs pos="100000">
                  <a:srgbClr val="0066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43" name="Text Box 19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MECATRÔNICA</a:t>
              </a:r>
            </a:p>
          </p:txBody>
        </p:sp>
      </p:grpSp>
      <p:grpSp>
        <p:nvGrpSpPr>
          <p:cNvPr id="205844" name="Group 20"/>
          <p:cNvGrpSpPr>
            <a:grpSpLocks/>
          </p:cNvGrpSpPr>
          <p:nvPr/>
        </p:nvGrpSpPr>
        <p:grpSpPr bwMode="auto">
          <a:xfrm>
            <a:off x="825500" y="-1395413"/>
            <a:ext cx="6194425" cy="6191251"/>
            <a:chOff x="1111" y="663"/>
            <a:chExt cx="1905" cy="1906"/>
          </a:xfrm>
        </p:grpSpPr>
        <p:sp>
          <p:nvSpPr>
            <p:cNvPr id="205845" name="Oval 21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CC0066">
                    <a:gamma/>
                    <a:tint val="72549"/>
                    <a:invGamma/>
                  </a:srgbClr>
                </a:gs>
                <a:gs pos="100000">
                  <a:srgbClr val="CC006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46" name="Text Box 22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COMPUTAÇÃO</a:t>
              </a:r>
            </a:p>
          </p:txBody>
        </p:sp>
      </p:grpSp>
      <p:grpSp>
        <p:nvGrpSpPr>
          <p:cNvPr id="205847" name="Group 23"/>
          <p:cNvGrpSpPr>
            <a:grpSpLocks/>
          </p:cNvGrpSpPr>
          <p:nvPr/>
        </p:nvGrpSpPr>
        <p:grpSpPr bwMode="auto">
          <a:xfrm>
            <a:off x="323850" y="333375"/>
            <a:ext cx="6194425" cy="6191250"/>
            <a:chOff x="1111" y="663"/>
            <a:chExt cx="1905" cy="1906"/>
          </a:xfrm>
        </p:grpSpPr>
        <p:sp>
          <p:nvSpPr>
            <p:cNvPr id="205848" name="Oval 24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FF3300">
                    <a:gamma/>
                    <a:tint val="72549"/>
                    <a:invGamma/>
                  </a:srgbClr>
                </a:gs>
                <a:gs pos="100000">
                  <a:srgbClr val="FF33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49" name="Text Box 25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ARQUITETURA</a:t>
              </a:r>
            </a:p>
          </p:txBody>
        </p:sp>
      </p:grpSp>
      <p:grpSp>
        <p:nvGrpSpPr>
          <p:cNvPr id="205850" name="Group 26"/>
          <p:cNvGrpSpPr>
            <a:grpSpLocks/>
          </p:cNvGrpSpPr>
          <p:nvPr/>
        </p:nvGrpSpPr>
        <p:grpSpPr bwMode="auto">
          <a:xfrm>
            <a:off x="5148263" y="-1466850"/>
            <a:ext cx="6194425" cy="6191250"/>
            <a:chOff x="1111" y="663"/>
            <a:chExt cx="1905" cy="1906"/>
          </a:xfrm>
        </p:grpSpPr>
        <p:sp>
          <p:nvSpPr>
            <p:cNvPr id="205851" name="Oval 27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336699">
                    <a:gamma/>
                    <a:tint val="72549"/>
                    <a:invGamma/>
                  </a:srgbClr>
                </a:gs>
                <a:gs pos="100000">
                  <a:srgbClr val="3366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52" name="Text Box 28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PSICOLOGIA</a:t>
              </a:r>
            </a:p>
          </p:txBody>
        </p:sp>
      </p:grpSp>
      <p:grpSp>
        <p:nvGrpSpPr>
          <p:cNvPr id="205859" name="Group 35"/>
          <p:cNvGrpSpPr>
            <a:grpSpLocks/>
          </p:cNvGrpSpPr>
          <p:nvPr/>
        </p:nvGrpSpPr>
        <p:grpSpPr bwMode="auto">
          <a:xfrm>
            <a:off x="2409825" y="44450"/>
            <a:ext cx="6194425" cy="6191250"/>
            <a:chOff x="1111" y="663"/>
            <a:chExt cx="1905" cy="1906"/>
          </a:xfrm>
        </p:grpSpPr>
        <p:sp>
          <p:nvSpPr>
            <p:cNvPr id="205860" name="Oval 36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CC0066">
                    <a:gamma/>
                    <a:tint val="72549"/>
                    <a:invGamma/>
                  </a:srgbClr>
                </a:gs>
                <a:gs pos="100000">
                  <a:srgbClr val="CC006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61" name="Text Box 37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ARTE</a:t>
              </a:r>
            </a:p>
          </p:txBody>
        </p:sp>
      </p:grpSp>
      <p:grpSp>
        <p:nvGrpSpPr>
          <p:cNvPr id="205853" name="Group 29"/>
          <p:cNvGrpSpPr>
            <a:grpSpLocks/>
          </p:cNvGrpSpPr>
          <p:nvPr/>
        </p:nvGrpSpPr>
        <p:grpSpPr bwMode="auto">
          <a:xfrm>
            <a:off x="-1694433" y="2420938"/>
            <a:ext cx="6194425" cy="6191250"/>
            <a:chOff x="1111" y="663"/>
            <a:chExt cx="1905" cy="1906"/>
          </a:xfrm>
        </p:grpSpPr>
        <p:sp>
          <p:nvSpPr>
            <p:cNvPr id="205854" name="Oval 30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6600FF">
                    <a:gamma/>
                    <a:tint val="72549"/>
                    <a:invGamma/>
                  </a:srgbClr>
                </a:gs>
                <a:gs pos="100000">
                  <a:srgbClr val="6600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55" name="Text Box 31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PRODUÇÃO</a:t>
              </a:r>
            </a:p>
          </p:txBody>
        </p:sp>
      </p:grpSp>
      <p:grpSp>
        <p:nvGrpSpPr>
          <p:cNvPr id="205856" name="Group 32"/>
          <p:cNvGrpSpPr>
            <a:grpSpLocks/>
          </p:cNvGrpSpPr>
          <p:nvPr/>
        </p:nvGrpSpPr>
        <p:grpSpPr bwMode="auto">
          <a:xfrm>
            <a:off x="684213" y="2852738"/>
            <a:ext cx="6194425" cy="6191250"/>
            <a:chOff x="1111" y="663"/>
            <a:chExt cx="1905" cy="1906"/>
          </a:xfrm>
        </p:grpSpPr>
        <p:sp>
          <p:nvSpPr>
            <p:cNvPr id="205857" name="Oval 33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CC00CC">
                    <a:gamma/>
                    <a:tint val="72549"/>
                    <a:invGamma/>
                  </a:srgbClr>
                </a:gs>
                <a:gs pos="100000">
                  <a:srgbClr val="CC00CC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58" name="Text Box 34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AUDIOVISUAL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000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6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077172"/>
              </p:ext>
            </p:extLst>
          </p:nvPr>
        </p:nvGraphicFramePr>
        <p:xfrm>
          <a:off x="0" y="476672"/>
          <a:ext cx="9144000" cy="6415796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683568"/>
                <a:gridCol w="1368152"/>
                <a:gridCol w="2232248"/>
                <a:gridCol w="1584176"/>
                <a:gridCol w="1872208"/>
                <a:gridCol w="1403648"/>
              </a:tblGrid>
              <a:tr h="382313"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eixos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ações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parcerias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parceiros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participantes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meios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imagem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IMG01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FOTOS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escolas em estados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fotógrafos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see acre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pium fotoclube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ep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[12-14]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foto|facebook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rgbClr val="00FF00"/>
                          </a:solidFill>
                        </a:rPr>
                        <a:t>IMG02</a:t>
                      </a:r>
                    </a:p>
                    <a:p>
                      <a:r>
                        <a:rPr lang="pt-BR" smtClean="0">
                          <a:solidFill>
                            <a:srgbClr val="00FF00"/>
                          </a:solidFill>
                        </a:rPr>
                        <a:t>VÍDEOS</a:t>
                      </a:r>
                      <a:endParaRPr lang="pt-BR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cultura urbana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cineastas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usina de arte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assuntos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 ind.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usp|cdhu|ufac|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ep</a:t>
                      </a:r>
                    </a:p>
                    <a:p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[</a:t>
                      </a:r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18-22]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vídeo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som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SOM01</a:t>
                      </a: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DIÁLOGOS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exterior gr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brasil pq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leuphana uni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aquarpa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ufscar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graduandos|profs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[20-25]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não-verbal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i.s.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rgbClr val="00FF00"/>
                          </a:solidFill>
                        </a:rPr>
                        <a:t>SOM02</a:t>
                      </a:r>
                      <a:endParaRPr lang="pt-BR" sz="1800" smtClean="0">
                        <a:solidFill>
                          <a:srgbClr val="00FF00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rgbClr val="00FF00"/>
                          </a:solidFill>
                        </a:rPr>
                        <a:t>BANDAS</a:t>
                      </a:r>
                      <a:endParaRPr lang="pt-BR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circuito de coletivos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fora do eixo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músicos 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[18-30]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vídeo|skype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corpo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COR01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CAPTAS</a:t>
                      </a: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artistas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grupos de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fabio fon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soraya braz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no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[16-18]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interfaces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vestíveis</a:t>
                      </a:r>
                      <a:endParaRPr lang="pt-BR" sz="16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COR02</a:t>
                      </a:r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CONJUNTOS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institutos culturais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janela aberta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pombas urbanas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cdhu|pombas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[16-60]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rádio de rua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espaço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ESP01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</a:t>
                      </a:r>
                    </a:p>
                    <a:p>
                      <a:endParaRPr lang="pt-BR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 metro/media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 brasil pq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coletivos locais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transporte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público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lagear ufmg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 pegada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athenas paulista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grafiteiros|skts|rap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[16-30]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 digital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rgbClr val="00FF00"/>
                          </a:solidFill>
                        </a:rPr>
                        <a:t>ESP02</a:t>
                      </a:r>
                      <a:endParaRPr lang="pt-BR" sz="1800" smtClean="0">
                        <a:solidFill>
                          <a:srgbClr val="00FF00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rgbClr val="00FF00"/>
                          </a:solidFill>
                        </a:rPr>
                        <a:t>FABRICAÇÃO</a:t>
                      </a:r>
                    </a:p>
                    <a:p>
                      <a:endParaRPr lang="pt-BR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 brasil gr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IAU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usp|cdhu 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[20-60]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corte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 a laser</a:t>
                      </a:r>
                    </a:p>
                    <a:p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cnc</a:t>
                      </a:r>
                      <a:endParaRPr lang="pt-BR" sz="1600" smtClean="0">
                        <a:solidFill>
                          <a:srgbClr val="00FF00"/>
                        </a:solidFill>
                      </a:endParaRPr>
                    </a:p>
                    <a:p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>
                    <a:lumMod val="50000"/>
                  </a:schemeClr>
                </a:solidFill>
              </a:rPr>
              <a:t>ação graffiti: grito rock no parque do bicão, são carlos</a:t>
            </a:r>
            <a:endParaRPr lang="pt-BR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mtClean="0">
                <a:solidFill>
                  <a:schemeClr val="bg1"/>
                </a:solidFill>
              </a:rPr>
              <a:t>www.nomads.usp.br/territorioshibridos</a:t>
            </a:r>
            <a:endParaRPr lang="pt-BR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477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4226" r="32990" b="6720"/>
          <a:stretch/>
        </p:blipFill>
        <p:spPr bwMode="auto">
          <a:xfrm>
            <a:off x="0" y="11124"/>
            <a:ext cx="9144000" cy="684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COR01 &gt; </a:t>
            </a:r>
            <a:r>
              <a:rPr lang="pt-BR" sz="2000" b="1">
                <a:solidFill>
                  <a:prstClr val="black"/>
                </a:solidFill>
              </a:rPr>
              <a:t>captas</a:t>
            </a:r>
            <a:r>
              <a:rPr lang="pt-BR" sz="2000">
                <a:solidFill>
                  <a:prstClr val="black"/>
                </a:solidFill>
              </a:rPr>
              <a:t>:  </a:t>
            </a:r>
            <a:r>
              <a:rPr lang="pt-BR" sz="2000" smtClean="0">
                <a:solidFill>
                  <a:prstClr val="black"/>
                </a:solidFill>
              </a:rPr>
              <a:t>capes and cell phones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BODY 01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wearable </a:t>
            </a:r>
            <a:r>
              <a:rPr lang="pt-BR" sz="1400" smtClean="0">
                <a:solidFill>
                  <a:schemeClr val="bg1"/>
                </a:solidFill>
              </a:rPr>
              <a:t>interface, </a:t>
            </a:r>
            <a:br>
              <a:rPr lang="pt-BR" sz="1400" smtClean="0">
                <a:solidFill>
                  <a:schemeClr val="bg1"/>
                </a:solidFill>
              </a:rPr>
            </a:br>
            <a:r>
              <a:rPr lang="pt-BR" sz="1400" smtClean="0">
                <a:solidFill>
                  <a:schemeClr val="bg1"/>
                </a:solidFill>
              </a:rPr>
              <a:t>cell phones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b="3842"/>
          <a:stretch/>
        </p:blipFill>
        <p:spPr bwMode="auto">
          <a:xfrm>
            <a:off x="8998" y="-28829"/>
            <a:ext cx="9116364" cy="688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COR01 &gt; </a:t>
            </a:r>
            <a:r>
              <a:rPr lang="pt-BR" sz="2000" b="1">
                <a:solidFill>
                  <a:prstClr val="black"/>
                </a:solidFill>
              </a:rPr>
              <a:t>captas</a:t>
            </a:r>
            <a:r>
              <a:rPr lang="pt-BR" sz="2000">
                <a:solidFill>
                  <a:prstClr val="black"/>
                </a:solidFill>
              </a:rPr>
              <a:t>:  </a:t>
            </a:r>
            <a:r>
              <a:rPr lang="pt-BR" sz="2000" smtClean="0">
                <a:solidFill>
                  <a:prstClr val="black"/>
                </a:solidFill>
              </a:rPr>
              <a:t>capes and cell phones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BODY 01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wearable </a:t>
            </a:r>
            <a:r>
              <a:rPr lang="pt-BR" sz="1400" smtClean="0">
                <a:solidFill>
                  <a:schemeClr val="bg1"/>
                </a:solidFill>
              </a:rPr>
              <a:t>interface, </a:t>
            </a:r>
            <a:br>
              <a:rPr lang="pt-BR" sz="1400" smtClean="0">
                <a:solidFill>
                  <a:schemeClr val="bg1"/>
                </a:solidFill>
              </a:rPr>
            </a:br>
            <a:r>
              <a:rPr lang="pt-BR" sz="1400" smtClean="0">
                <a:solidFill>
                  <a:schemeClr val="bg1"/>
                </a:solidFill>
              </a:rPr>
              <a:t>cell phones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1"/>
          <a:stretch/>
        </p:blipFill>
        <p:spPr bwMode="auto">
          <a:xfrm>
            <a:off x="4430904" y="0"/>
            <a:ext cx="2420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mt\Documents\T-HIB\COR_02_conjuntos\workshopCDHU_121111\3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r="60250"/>
          <a:stretch/>
        </p:blipFill>
        <p:spPr bwMode="auto">
          <a:xfrm>
            <a:off x="6851879" y="-2"/>
            <a:ext cx="229212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r="48133"/>
          <a:stretch/>
        </p:blipFill>
        <p:spPr bwMode="auto">
          <a:xfrm>
            <a:off x="0" y="6663"/>
            <a:ext cx="4438918" cy="685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schemeClr val="bg1"/>
                </a:solidFill>
              </a:rPr>
              <a:t>action </a:t>
            </a:r>
            <a:r>
              <a:rPr lang="pt-BR" sz="2000">
                <a:solidFill>
                  <a:schemeClr val="bg1"/>
                </a:solidFill>
              </a:rPr>
              <a:t>COR02 &gt; </a:t>
            </a:r>
            <a:r>
              <a:rPr lang="pt-BR" sz="2000" b="1" smtClean="0">
                <a:solidFill>
                  <a:schemeClr val="bg1"/>
                </a:solidFill>
              </a:rPr>
              <a:t>housing complexes</a:t>
            </a:r>
            <a:r>
              <a:rPr lang="pt-BR" sz="2000" smtClean="0">
                <a:solidFill>
                  <a:schemeClr val="bg1"/>
                </a:solidFill>
              </a:rPr>
              <a:t>: street radio in sao carlos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BODY 02</a:t>
            </a:r>
          </a:p>
          <a:p>
            <a:pPr algn="r"/>
            <a:r>
              <a:rPr lang="pt-BR" sz="1400"/>
              <a:t>street radio, </a:t>
            </a:r>
            <a:r>
              <a:rPr lang="pt-BR" sz="1400" smtClean="0"/>
              <a:t>skype, webfanzine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4196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r="5789"/>
          <a:stretch/>
        </p:blipFill>
        <p:spPr bwMode="auto">
          <a:xfrm>
            <a:off x="8998" y="16149"/>
            <a:ext cx="9135002" cy="684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COR02 &gt; </a:t>
            </a:r>
            <a:r>
              <a:rPr lang="pt-BR" sz="2000" b="1" smtClean="0">
                <a:solidFill>
                  <a:prstClr val="black"/>
                </a:solidFill>
              </a:rPr>
              <a:t>housing complexes</a:t>
            </a:r>
            <a:r>
              <a:rPr lang="pt-BR" sz="2000" smtClean="0">
                <a:solidFill>
                  <a:prstClr val="black"/>
                </a:solidFill>
              </a:rPr>
              <a:t>: street radio in sao paulo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BODY 02</a:t>
            </a:r>
          </a:p>
          <a:p>
            <a:pPr algn="r"/>
            <a:r>
              <a:rPr lang="pt-BR" sz="1400"/>
              <a:t>street radio, </a:t>
            </a:r>
            <a:r>
              <a:rPr lang="pt-BR" sz="1400" smtClean="0"/>
              <a:t>skype, webfanzine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23026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t\Documents\T-HIB\SOM_01_dialogos\Ursula\IMG_2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SOM01 &gt; </a:t>
            </a:r>
            <a:r>
              <a:rPr lang="pt-BR" sz="2000" b="1" smtClean="0">
                <a:solidFill>
                  <a:prstClr val="black"/>
                </a:solidFill>
              </a:rPr>
              <a:t>intercultural dialogues</a:t>
            </a:r>
            <a:r>
              <a:rPr lang="pt-BR" sz="2000" smtClean="0">
                <a:solidFill>
                  <a:prstClr val="black"/>
                </a:solidFill>
              </a:rPr>
              <a:t>:  musicians in lüneburg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SOUND 02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electronic music, </a:t>
            </a:r>
            <a:r>
              <a:rPr lang="pt-BR" sz="1400" smtClean="0">
                <a:solidFill>
                  <a:schemeClr val="bg1"/>
                </a:solidFill>
              </a:rPr>
              <a:t>polycom, simultaneous play, non-verbal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r="18665" b="13307"/>
          <a:stretch/>
        </p:blipFill>
        <p:spPr bwMode="auto">
          <a:xfrm>
            <a:off x="8998" y="0"/>
            <a:ext cx="9135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SOM01 &gt; </a:t>
            </a:r>
            <a:r>
              <a:rPr lang="pt-BR" sz="2000" b="1" smtClean="0">
                <a:solidFill>
                  <a:prstClr val="black"/>
                </a:solidFill>
              </a:rPr>
              <a:t>intercultural dialogues</a:t>
            </a:r>
            <a:r>
              <a:rPr lang="pt-BR" sz="2000" smtClean="0">
                <a:solidFill>
                  <a:prstClr val="black"/>
                </a:solidFill>
              </a:rPr>
              <a:t>:  musicians in sao carlos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SOUND 02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electronic music, </a:t>
            </a:r>
            <a:r>
              <a:rPr lang="pt-BR" sz="1400" smtClean="0">
                <a:solidFill>
                  <a:schemeClr val="bg1"/>
                </a:solidFill>
              </a:rPr>
              <a:t>polycom, simultaneous play, non-verbal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8695" b="100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graffiti</a:t>
            </a:r>
            <a:r>
              <a:rPr lang="pt-BR" sz="2000">
                <a:solidFill>
                  <a:prstClr val="black"/>
                </a:solidFill>
              </a:rPr>
              <a:t>: </a:t>
            </a:r>
            <a:r>
              <a:rPr lang="pt-BR" sz="2000" smtClean="0">
                <a:solidFill>
                  <a:prstClr val="black"/>
                </a:solidFill>
              </a:rPr>
              <a:t>digital graffiti in belo horizonte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skype, crossed projections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2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graffiti</a:t>
            </a:r>
            <a:r>
              <a:rPr lang="pt-BR" sz="2000">
                <a:solidFill>
                  <a:prstClr val="black"/>
                </a:solidFill>
              </a:rPr>
              <a:t>: </a:t>
            </a:r>
            <a:r>
              <a:rPr lang="pt-BR" sz="2000" smtClean="0">
                <a:solidFill>
                  <a:prstClr val="black"/>
                </a:solidFill>
              </a:rPr>
              <a:t>digital graffiti in sao carlos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skype, crossed projections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t\Documents\T-HIB\ESP_01_graffiti\img\2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r="20732"/>
          <a:stretch/>
        </p:blipFill>
        <p:spPr bwMode="auto">
          <a:xfrm>
            <a:off x="-23889" y="0"/>
            <a:ext cx="91678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graffiti</a:t>
            </a:r>
            <a:r>
              <a:rPr lang="pt-BR" sz="2000">
                <a:solidFill>
                  <a:prstClr val="black"/>
                </a:solidFill>
              </a:rPr>
              <a:t>:  </a:t>
            </a:r>
            <a:r>
              <a:rPr lang="pt-BR" sz="2000" smtClean="0">
                <a:solidFill>
                  <a:prstClr val="black"/>
                </a:solidFill>
              </a:rPr>
              <a:t>public bus in sao carlos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skype, crossed projections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1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IMG_02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290"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5399088" y="5851525"/>
            <a:ext cx="37449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 smtClean="0">
                <a:solidFill>
                  <a:srgbClr val="FFFFFF"/>
                </a:solidFill>
              </a:rPr>
              <a:t>unidade experimental</a:t>
            </a:r>
            <a:r>
              <a:rPr lang="pt-BR" sz="6000" b="1" smtClean="0">
                <a:solidFill>
                  <a:srgbClr val="FFFFFF"/>
                </a:solidFill>
                <a:latin typeface="Arial Black" pitchFamily="34" charset="0"/>
              </a:rPr>
              <a:t>001</a:t>
            </a:r>
          </a:p>
        </p:txBody>
      </p:sp>
      <p:grpSp>
        <p:nvGrpSpPr>
          <p:cNvPr id="207876" name="Group 4"/>
          <p:cNvGrpSpPr>
            <a:grpSpLocks/>
          </p:cNvGrpSpPr>
          <p:nvPr/>
        </p:nvGrpSpPr>
        <p:grpSpPr bwMode="auto">
          <a:xfrm>
            <a:off x="6873544" y="4617957"/>
            <a:ext cx="2503488" cy="2160587"/>
            <a:chOff x="4304" y="2387"/>
            <a:chExt cx="1577" cy="1361"/>
          </a:xfrm>
        </p:grpSpPr>
        <p:grpSp>
          <p:nvGrpSpPr>
            <p:cNvPr id="207877" name="Group 5"/>
            <p:cNvGrpSpPr>
              <a:grpSpLocks/>
            </p:cNvGrpSpPr>
            <p:nvPr/>
          </p:nvGrpSpPr>
          <p:grpSpPr bwMode="auto">
            <a:xfrm>
              <a:off x="4304" y="2387"/>
              <a:ext cx="1577" cy="1361"/>
              <a:chOff x="4304" y="2387"/>
              <a:chExt cx="1577" cy="1361"/>
            </a:xfrm>
          </p:grpSpPr>
          <p:grpSp>
            <p:nvGrpSpPr>
              <p:cNvPr id="207878" name="Group 6"/>
              <p:cNvGrpSpPr>
                <a:grpSpLocks/>
              </p:cNvGrpSpPr>
              <p:nvPr/>
            </p:nvGrpSpPr>
            <p:grpSpPr bwMode="auto">
              <a:xfrm rot="2091275">
                <a:off x="4395" y="2784"/>
                <a:ext cx="1133" cy="635"/>
                <a:chOff x="4513" y="3022"/>
                <a:chExt cx="1133" cy="635"/>
              </a:xfrm>
            </p:grpSpPr>
            <p:sp>
              <p:nvSpPr>
                <p:cNvPr id="207879" name="Rectangle 7"/>
                <p:cNvSpPr>
                  <a:spLocks noChangeArrowheads="1"/>
                </p:cNvSpPr>
                <p:nvPr/>
              </p:nvSpPr>
              <p:spPr bwMode="auto">
                <a:xfrm>
                  <a:off x="4740" y="3475"/>
                  <a:ext cx="453" cy="182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880" name="Rectangle 8"/>
                <p:cNvSpPr>
                  <a:spLocks noChangeArrowheads="1"/>
                </p:cNvSpPr>
                <p:nvPr/>
              </p:nvSpPr>
              <p:spPr bwMode="auto">
                <a:xfrm>
                  <a:off x="4513" y="3022"/>
                  <a:ext cx="226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881" name="Rectangle 9"/>
                <p:cNvSpPr>
                  <a:spLocks noChangeArrowheads="1"/>
                </p:cNvSpPr>
                <p:nvPr/>
              </p:nvSpPr>
              <p:spPr bwMode="auto">
                <a:xfrm>
                  <a:off x="5193" y="3022"/>
                  <a:ext cx="453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882" name="Rectangle 10"/>
                <p:cNvSpPr>
                  <a:spLocks noChangeArrowheads="1"/>
                </p:cNvSpPr>
                <p:nvPr/>
              </p:nvSpPr>
              <p:spPr bwMode="auto">
                <a:xfrm>
                  <a:off x="4740" y="3022"/>
                  <a:ext cx="453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7883" name="Oval 11"/>
              <p:cNvSpPr>
                <a:spLocks noChangeArrowheads="1"/>
              </p:cNvSpPr>
              <p:nvPr/>
            </p:nvSpPr>
            <p:spPr bwMode="auto">
              <a:xfrm>
                <a:off x="4304" y="2387"/>
                <a:ext cx="1361" cy="136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884" name="Text Box 12"/>
              <p:cNvSpPr txBox="1">
                <a:spLocks noChangeArrowheads="1"/>
              </p:cNvSpPr>
              <p:nvPr/>
            </p:nvSpPr>
            <p:spPr bwMode="auto">
              <a:xfrm>
                <a:off x="5473" y="3283"/>
                <a:ext cx="4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pt-BR" smtClean="0">
                    <a:solidFill>
                      <a:srgbClr val="FFFFFF"/>
                    </a:solidFill>
                  </a:rPr>
                  <a:t>N</a:t>
                </a:r>
              </a:p>
            </p:txBody>
          </p:sp>
        </p:grpSp>
        <p:sp>
          <p:nvSpPr>
            <p:cNvPr id="207885" name="Line 13"/>
            <p:cNvSpPr>
              <a:spLocks noChangeShapeType="1"/>
            </p:cNvSpPr>
            <p:nvPr/>
          </p:nvSpPr>
          <p:spPr bwMode="auto">
            <a:xfrm>
              <a:off x="4468" y="2659"/>
              <a:ext cx="1179" cy="81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9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t\Documents\T-HIB\ESP_01_graffiti\2012 - parque do bicão - são carlos\touch tag\DSCF1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ESP01 &gt; </a:t>
            </a:r>
            <a:r>
              <a:rPr lang="pt-BR" sz="2000" b="1">
                <a:solidFill>
                  <a:prstClr val="white"/>
                </a:solidFill>
              </a:rPr>
              <a:t> graffiti </a:t>
            </a:r>
            <a:r>
              <a:rPr lang="pt-BR" sz="2000">
                <a:solidFill>
                  <a:prstClr val="white"/>
                </a:solidFill>
              </a:rPr>
              <a:t>:  grito rock </a:t>
            </a:r>
            <a:r>
              <a:rPr lang="pt-BR" sz="2000" smtClean="0">
                <a:solidFill>
                  <a:prstClr val="white"/>
                </a:solidFill>
              </a:rPr>
              <a:t>festival, bicao park, sao </a:t>
            </a:r>
            <a:r>
              <a:rPr lang="pt-BR" sz="2000">
                <a:solidFill>
                  <a:prstClr val="white"/>
                </a:solidFill>
              </a:rPr>
              <a:t>carlos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livestream, audience comments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15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t\Documents\T-HIB\ESP_01_graffiti\2012 - parque do bicão - são carlos\comentarios\DSCF13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71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/>
              <a:t>action </a:t>
            </a:r>
            <a:r>
              <a:rPr lang="pt-BR" sz="2000"/>
              <a:t>ESP01 &gt; </a:t>
            </a:r>
            <a:r>
              <a:rPr lang="pt-BR" sz="2000" b="1"/>
              <a:t> graffiti </a:t>
            </a:r>
            <a:r>
              <a:rPr lang="pt-BR" sz="2000"/>
              <a:t>:  grito rock </a:t>
            </a:r>
            <a:r>
              <a:rPr lang="pt-BR" sz="2000" smtClean="0"/>
              <a:t>festival, bicao park, sao </a:t>
            </a:r>
            <a:r>
              <a:rPr lang="pt-BR" sz="2000"/>
              <a:t>carlos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livestream, audience comments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t\Documents\T-HIB\ESP_01_graffiti\graffiti cdhu 25maio12\DSCF2510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21112"/>
          <a:stretch/>
        </p:blipFill>
        <p:spPr bwMode="auto">
          <a:xfrm>
            <a:off x="-7527" y="3528811"/>
            <a:ext cx="9168052" cy="33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t\Documents\T-HIB\ESP_01_graffiti\graffiti cdhu 25maio12\fotos\DSC00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17818"/>
          <a:stretch/>
        </p:blipFill>
        <p:spPr bwMode="auto">
          <a:xfrm>
            <a:off x="-24052" y="-2005"/>
            <a:ext cx="9168052" cy="353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 graffiti </a:t>
            </a:r>
            <a:r>
              <a:rPr lang="pt-BR" sz="2000">
                <a:solidFill>
                  <a:prstClr val="black"/>
                </a:solidFill>
              </a:rPr>
              <a:t>: </a:t>
            </a:r>
            <a:r>
              <a:rPr lang="pt-BR" sz="2000" smtClean="0">
                <a:solidFill>
                  <a:prstClr val="black"/>
                </a:solidFill>
              </a:rPr>
              <a:t>playing rap remotely, sao </a:t>
            </a:r>
            <a:r>
              <a:rPr lang="pt-BR" sz="2000">
                <a:solidFill>
                  <a:prstClr val="black"/>
                </a:solidFill>
              </a:rPr>
              <a:t>carlos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prstClr val="white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prstClr val="white"/>
                </a:solidFill>
              </a:rPr>
              <a:t>simultaneous play, livestream, audience comments</a:t>
            </a:r>
            <a:endParaRPr lang="pt-BR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r="57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IMG01 &gt; </a:t>
            </a:r>
            <a:r>
              <a:rPr lang="pt-BR" sz="2000" b="1" smtClean="0">
                <a:solidFill>
                  <a:prstClr val="white"/>
                </a:solidFill>
              </a:rPr>
              <a:t>urban scenes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simultaneous exhibition in three cities: sao carlos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photos, </a:t>
            </a:r>
            <a:r>
              <a:rPr lang="pt-BR" sz="1400">
                <a:solidFill>
                  <a:schemeClr val="bg1"/>
                </a:solidFill>
              </a:rPr>
              <a:t>facebook, livestream</a:t>
            </a:r>
          </a:p>
        </p:txBody>
      </p:sp>
    </p:spTree>
    <p:extLst>
      <p:ext uri="{BB962C8B-B14F-4D97-AF65-F5344CB8AC3E}">
        <p14:creationId xmlns:p14="http://schemas.microsoft.com/office/powerpoint/2010/main" val="149874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9" b="43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IMG01 &gt; </a:t>
            </a:r>
            <a:r>
              <a:rPr lang="pt-BR" sz="2000" b="1" smtClean="0">
                <a:solidFill>
                  <a:prstClr val="white"/>
                </a:solidFill>
              </a:rPr>
              <a:t>urban scenes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simultaneous exhibition in three cities: rio branco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photos, </a:t>
            </a:r>
            <a:r>
              <a:rPr lang="pt-BR" sz="1400">
                <a:solidFill>
                  <a:schemeClr val="bg1"/>
                </a:solidFill>
              </a:rPr>
              <a:t>facebook, livestream</a:t>
            </a:r>
          </a:p>
        </p:txBody>
      </p:sp>
    </p:spTree>
    <p:extLst>
      <p:ext uri="{BB962C8B-B14F-4D97-AF65-F5344CB8AC3E}">
        <p14:creationId xmlns:p14="http://schemas.microsoft.com/office/powerpoint/2010/main" val="42639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" r="67"/>
          <a:stretch/>
        </p:blipFill>
        <p:spPr bwMode="auto">
          <a:xfrm>
            <a:off x="750115" y="24849"/>
            <a:ext cx="8384147" cy="471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IMG01 &gt; </a:t>
            </a:r>
            <a:r>
              <a:rPr lang="pt-BR" sz="2000" b="1" smtClean="0">
                <a:solidFill>
                  <a:prstClr val="white"/>
                </a:solidFill>
              </a:rPr>
              <a:t>urban scenes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simultaneous exhibition in three cities: uberaba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photos, </a:t>
            </a:r>
            <a:r>
              <a:rPr lang="pt-BR" sz="1400">
                <a:solidFill>
                  <a:schemeClr val="bg1"/>
                </a:solidFill>
              </a:rPr>
              <a:t>facebook, livestream</a:t>
            </a:r>
          </a:p>
        </p:txBody>
      </p:sp>
    </p:spTree>
    <p:extLst>
      <p:ext uri="{BB962C8B-B14F-4D97-AF65-F5344CB8AC3E}">
        <p14:creationId xmlns:p14="http://schemas.microsoft.com/office/powerpoint/2010/main" val="39129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ocumentário Graffitis\making of\13jul12\130720121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r="21483"/>
          <a:stretch/>
        </p:blipFill>
        <p:spPr bwMode="auto">
          <a:xfrm>
            <a:off x="13369" y="0"/>
            <a:ext cx="91306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576064"/>
            <a:ext cx="58326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graffiti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pt-BR" sz="9000" smtClean="0">
                <a:solidFill>
                  <a:srgbClr val="FF0000"/>
                </a:solidFill>
                <a:latin typeface="Crazy Killer" pitchFamily="2" charset="0"/>
                <a:cs typeface="Arial" pitchFamily="34" charset="0"/>
              </a:rPr>
              <a:t>s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pt-BR" sz="9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184656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movie</a:t>
            </a:r>
            <a:endParaRPr lang="pt-BR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ESP01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>
                <a:solidFill>
                  <a:prstClr val="white"/>
                </a:solidFill>
              </a:rPr>
              <a:t> </a:t>
            </a:r>
            <a:r>
              <a:rPr lang="pt-BR" sz="2000" b="1" smtClean="0">
                <a:solidFill>
                  <a:prstClr val="white"/>
                </a:solidFill>
              </a:rPr>
              <a:t>graffitis</a:t>
            </a:r>
            <a:r>
              <a:rPr lang="pt-BR" sz="2000" smtClean="0">
                <a:solidFill>
                  <a:prstClr val="white"/>
                </a:solidFill>
              </a:rPr>
              <a:t>: documentary movie about four graffiti artists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SPACE 01</a:t>
            </a:r>
          </a:p>
          <a:p>
            <a:pPr algn="r"/>
            <a:r>
              <a:rPr lang="pt-BR" sz="1400" smtClean="0"/>
              <a:t>documentary movie, digital graffiti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23970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-HIB\ESP_01_graffiti\graffiti cdhu 25maio12\DSCF2326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9870" b="24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576064"/>
            <a:ext cx="58326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graffiti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pt-BR" sz="9000" smtClean="0">
                <a:solidFill>
                  <a:srgbClr val="FF0000"/>
                </a:solidFill>
                <a:latin typeface="Crazy Killer" pitchFamily="2" charset="0"/>
                <a:cs typeface="Arial" pitchFamily="34" charset="0"/>
              </a:rPr>
              <a:t>s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pt-BR" sz="9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184656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movie</a:t>
            </a:r>
            <a:endParaRPr lang="pt-BR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ESP01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>
                <a:solidFill>
                  <a:prstClr val="white"/>
                </a:solidFill>
              </a:rPr>
              <a:t> </a:t>
            </a:r>
            <a:r>
              <a:rPr lang="pt-BR" sz="2000" b="1" smtClean="0">
                <a:solidFill>
                  <a:prstClr val="white"/>
                </a:solidFill>
              </a:rPr>
              <a:t>graffitis</a:t>
            </a:r>
            <a:r>
              <a:rPr lang="pt-BR" sz="2000" smtClean="0">
                <a:solidFill>
                  <a:prstClr val="white"/>
                </a:solidFill>
              </a:rPr>
              <a:t>: documentary  movie about four graffiti artists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documentary movie, digital graffiti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8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31108" r="39225" b="-108"/>
          <a:stretch/>
        </p:blipFill>
        <p:spPr bwMode="auto">
          <a:xfrm>
            <a:off x="-38638" y="0"/>
            <a:ext cx="9182637" cy="687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IMG02 &gt; </a:t>
            </a:r>
            <a:r>
              <a:rPr lang="pt-BR" sz="2000" b="1">
                <a:solidFill>
                  <a:prstClr val="white"/>
                </a:solidFill>
              </a:rPr>
              <a:t> cross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videos and information by internet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02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video, livestream, info through internet, simultaneous projection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38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554" name="Picture 2" descr="DSC03728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9555" name="Text Box 3"/>
          <p:cNvSpPr txBox="1">
            <a:spLocks noChangeArrowheads="1"/>
          </p:cNvSpPr>
          <p:nvPr/>
        </p:nvSpPr>
        <p:spPr bwMode="auto">
          <a:xfrm>
            <a:off x="827088" y="4076700"/>
            <a:ext cx="6481762" cy="15541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smtClean="0">
                <a:solidFill>
                  <a:srgbClr val="000000"/>
                </a:solidFill>
                <a:latin typeface="Arial Black" pitchFamily="34" charset="0"/>
              </a:rPr>
              <a:t>em que </a:t>
            </a:r>
            <a:r>
              <a:rPr lang="pt-BR" sz="3200" smtClean="0">
                <a:solidFill>
                  <a:srgbClr val="000000"/>
                </a:solidFill>
              </a:rPr>
              <a:t>esse processos seriam </a:t>
            </a:r>
            <a:r>
              <a:rPr lang="pt-BR" sz="3200" b="1" smtClean="0">
                <a:solidFill>
                  <a:srgbClr val="000000"/>
                </a:solidFill>
              </a:rPr>
              <a:t>diferentes</a:t>
            </a:r>
            <a:r>
              <a:rPr lang="pt-BR" sz="3200" smtClean="0">
                <a:solidFill>
                  <a:srgbClr val="000000"/>
                </a:solidFill>
              </a:rPr>
              <a:t> de processos convencionais de </a:t>
            </a:r>
            <a:r>
              <a:rPr lang="pt-BR" sz="3200" i="1" smtClean="0">
                <a:solidFill>
                  <a:srgbClr val="000000"/>
                </a:solidFill>
              </a:rPr>
              <a:t>design</a:t>
            </a:r>
          </a:p>
        </p:txBody>
      </p:sp>
      <p:sp>
        <p:nvSpPr>
          <p:cNvPr id="919556" name="Text Box 4"/>
          <p:cNvSpPr txBox="1">
            <a:spLocks noChangeArrowheads="1"/>
          </p:cNvSpPr>
          <p:nvPr/>
        </p:nvSpPr>
        <p:spPr bwMode="auto">
          <a:xfrm>
            <a:off x="539750" y="692150"/>
            <a:ext cx="6408738" cy="822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000000"/>
                </a:solidFill>
              </a:rPr>
              <a:t>desenhar </a:t>
            </a:r>
            <a:r>
              <a:rPr lang="pt-BR" sz="2400" smtClean="0">
                <a:solidFill>
                  <a:srgbClr val="000000"/>
                </a:solidFill>
                <a:latin typeface="Arial Black" pitchFamily="34" charset="0"/>
              </a:rPr>
              <a:t>objetos </a:t>
            </a:r>
            <a:br>
              <a:rPr lang="pt-BR" sz="2400" smtClean="0">
                <a:solidFill>
                  <a:srgbClr val="000000"/>
                </a:solidFill>
                <a:latin typeface="Arial Black" pitchFamily="34" charset="0"/>
              </a:rPr>
            </a:br>
            <a:r>
              <a:rPr lang="pt-BR" sz="2400" smtClean="0">
                <a:solidFill>
                  <a:srgbClr val="000000"/>
                </a:solidFill>
              </a:rPr>
              <a:t>ou</a:t>
            </a:r>
            <a:r>
              <a:rPr lang="pt-BR" sz="2400" smtClean="0">
                <a:solidFill>
                  <a:srgbClr val="000000"/>
                </a:solidFill>
                <a:latin typeface="Arial Black" pitchFamily="34" charset="0"/>
              </a:rPr>
              <a:t> ambientes interativos híbridos </a:t>
            </a:r>
          </a:p>
        </p:txBody>
      </p:sp>
      <p:sp>
        <p:nvSpPr>
          <p:cNvPr id="919557" name="Text Box 5"/>
          <p:cNvSpPr txBox="1">
            <a:spLocks noChangeArrowheads="1"/>
          </p:cNvSpPr>
          <p:nvPr/>
        </p:nvSpPr>
        <p:spPr bwMode="auto">
          <a:xfrm>
            <a:off x="1042988" y="2466975"/>
            <a:ext cx="46101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000000"/>
                </a:solidFill>
              </a:rPr>
              <a:t>para estimular </a:t>
            </a:r>
            <a:r>
              <a:rPr lang="pt-BR" sz="2400" smtClean="0">
                <a:solidFill>
                  <a:srgbClr val="000000"/>
                </a:solidFill>
                <a:latin typeface="Arial Black" pitchFamily="34" charset="0"/>
              </a:rPr>
              <a:t>experiências:</a:t>
            </a:r>
          </a:p>
        </p:txBody>
      </p:sp>
      <p:sp>
        <p:nvSpPr>
          <p:cNvPr id="919558" name="Text Box 6"/>
          <p:cNvSpPr txBox="1">
            <a:spLocks noChangeArrowheads="1"/>
          </p:cNvSpPr>
          <p:nvPr/>
        </p:nvSpPr>
        <p:spPr bwMode="auto">
          <a:xfrm>
            <a:off x="1476375" y="1747838"/>
            <a:ext cx="44640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000000"/>
                </a:solidFill>
              </a:rPr>
              <a:t>como </a:t>
            </a:r>
            <a:r>
              <a:rPr lang="pt-BR" sz="2400" smtClean="0">
                <a:solidFill>
                  <a:srgbClr val="000000"/>
                </a:solidFill>
                <a:latin typeface="Arial Black" pitchFamily="34" charset="0"/>
              </a:rPr>
              <a:t>sistemas complexos</a:t>
            </a:r>
          </a:p>
        </p:txBody>
      </p:sp>
      <p:sp>
        <p:nvSpPr>
          <p:cNvPr id="919559" name="Text Box 7"/>
          <p:cNvSpPr txBox="1">
            <a:spLocks noChangeArrowheads="1"/>
          </p:cNvSpPr>
          <p:nvPr/>
        </p:nvSpPr>
        <p:spPr bwMode="auto">
          <a:xfrm>
            <a:off x="5435600" y="-250825"/>
            <a:ext cx="4824413" cy="7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50000" b="1" smtClean="0">
                <a:solidFill>
                  <a:srgbClr val="80808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3546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1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9555" grpId="0" animBg="1"/>
      <p:bldP spid="919556" grpId="0" animBg="1"/>
      <p:bldP spid="919557" grpId="0" animBg="1"/>
      <p:bldP spid="919558" grpId="0" animBg="1"/>
      <p:bldP spid="9195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IMG_02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6042" r="1138"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9923" name="Group 3"/>
          <p:cNvGrpSpPr>
            <a:grpSpLocks/>
          </p:cNvGrpSpPr>
          <p:nvPr/>
        </p:nvGrpSpPr>
        <p:grpSpPr bwMode="auto">
          <a:xfrm rot="-2070918">
            <a:off x="6843713" y="4541838"/>
            <a:ext cx="2503487" cy="2160587"/>
            <a:chOff x="4304" y="2387"/>
            <a:chExt cx="1577" cy="1361"/>
          </a:xfrm>
        </p:grpSpPr>
        <p:grpSp>
          <p:nvGrpSpPr>
            <p:cNvPr id="209924" name="Group 4"/>
            <p:cNvGrpSpPr>
              <a:grpSpLocks/>
            </p:cNvGrpSpPr>
            <p:nvPr/>
          </p:nvGrpSpPr>
          <p:grpSpPr bwMode="auto">
            <a:xfrm>
              <a:off x="4304" y="2387"/>
              <a:ext cx="1577" cy="1361"/>
              <a:chOff x="4304" y="2387"/>
              <a:chExt cx="1577" cy="1361"/>
            </a:xfrm>
          </p:grpSpPr>
          <p:grpSp>
            <p:nvGrpSpPr>
              <p:cNvPr id="209925" name="Group 5"/>
              <p:cNvGrpSpPr>
                <a:grpSpLocks/>
              </p:cNvGrpSpPr>
              <p:nvPr/>
            </p:nvGrpSpPr>
            <p:grpSpPr bwMode="auto">
              <a:xfrm rot="2091275">
                <a:off x="4395" y="2784"/>
                <a:ext cx="1133" cy="635"/>
                <a:chOff x="4513" y="3022"/>
                <a:chExt cx="1133" cy="635"/>
              </a:xfrm>
            </p:grpSpPr>
            <p:sp>
              <p:nvSpPr>
                <p:cNvPr id="209926" name="Rectangle 6"/>
                <p:cNvSpPr>
                  <a:spLocks noChangeArrowheads="1"/>
                </p:cNvSpPr>
                <p:nvPr/>
              </p:nvSpPr>
              <p:spPr bwMode="auto">
                <a:xfrm>
                  <a:off x="4740" y="3475"/>
                  <a:ext cx="453" cy="182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927" name="Rectangle 7"/>
                <p:cNvSpPr>
                  <a:spLocks noChangeArrowheads="1"/>
                </p:cNvSpPr>
                <p:nvPr/>
              </p:nvSpPr>
              <p:spPr bwMode="auto">
                <a:xfrm>
                  <a:off x="4513" y="3022"/>
                  <a:ext cx="226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928" name="Rectangle 8"/>
                <p:cNvSpPr>
                  <a:spLocks noChangeArrowheads="1"/>
                </p:cNvSpPr>
                <p:nvPr/>
              </p:nvSpPr>
              <p:spPr bwMode="auto">
                <a:xfrm>
                  <a:off x="5193" y="3022"/>
                  <a:ext cx="453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929" name="Rectangle 9"/>
                <p:cNvSpPr>
                  <a:spLocks noChangeArrowheads="1"/>
                </p:cNvSpPr>
                <p:nvPr/>
              </p:nvSpPr>
              <p:spPr bwMode="auto">
                <a:xfrm>
                  <a:off x="4740" y="3022"/>
                  <a:ext cx="453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9930" name="Oval 10"/>
              <p:cNvSpPr>
                <a:spLocks noChangeArrowheads="1"/>
              </p:cNvSpPr>
              <p:nvPr/>
            </p:nvSpPr>
            <p:spPr bwMode="auto">
              <a:xfrm>
                <a:off x="4304" y="2387"/>
                <a:ext cx="1361" cy="136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931" name="Text Box 11"/>
              <p:cNvSpPr txBox="1">
                <a:spLocks noChangeArrowheads="1"/>
              </p:cNvSpPr>
              <p:nvPr/>
            </p:nvSpPr>
            <p:spPr bwMode="auto">
              <a:xfrm>
                <a:off x="5473" y="3283"/>
                <a:ext cx="4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pt-BR" smtClean="0">
                    <a:solidFill>
                      <a:srgbClr val="FFFFFF"/>
                    </a:solidFill>
                  </a:rPr>
                  <a:t>N</a:t>
                </a:r>
              </a:p>
            </p:txBody>
          </p:sp>
        </p:grpSp>
        <p:sp>
          <p:nvSpPr>
            <p:cNvPr id="209932" name="Line 12"/>
            <p:cNvSpPr>
              <a:spLocks noChangeShapeType="1"/>
            </p:cNvSpPr>
            <p:nvPr/>
          </p:nvSpPr>
          <p:spPr bwMode="auto">
            <a:xfrm>
              <a:off x="4468" y="2659"/>
              <a:ext cx="1179" cy="81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5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2" name="Picture 2" descr="DSC03728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03" name="Picture 3" descr="titu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016625"/>
            <a:ext cx="23050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04" name="Text Box 4"/>
          <p:cNvSpPr txBox="1">
            <a:spLocks noChangeArrowheads="1"/>
          </p:cNvSpPr>
          <p:nvPr/>
        </p:nvSpPr>
        <p:spPr bwMode="auto">
          <a:xfrm>
            <a:off x="6659563" y="1844675"/>
            <a:ext cx="2449512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000" smtClean="0">
                <a:solidFill>
                  <a:srgbClr val="FFFFFF"/>
                </a:solidFill>
                <a:latin typeface="Verdana" pitchFamily="34" charset="0"/>
              </a:rPr>
              <a:t>uma sala imersiva com equipamentos para projetar </a:t>
            </a:r>
            <a:r>
              <a:rPr lang="pt-BR" sz="2000" smtClean="0">
                <a:solidFill>
                  <a:srgbClr val="FF0000"/>
                </a:solidFill>
                <a:latin typeface="Verdana" pitchFamily="34" charset="0"/>
              </a:rPr>
              <a:t>modelos virtuais</a:t>
            </a:r>
            <a:r>
              <a:rPr lang="pt-BR" sz="2000" smtClean="0">
                <a:solidFill>
                  <a:srgbClr val="FFFFFF"/>
                </a:solidFill>
                <a:latin typeface="Verdana" pitchFamily="34" charset="0"/>
              </a:rPr>
              <a:t> de objetos e espaços e para produzir </a:t>
            </a:r>
            <a:r>
              <a:rPr lang="pt-BR" sz="2000" smtClean="0">
                <a:solidFill>
                  <a:srgbClr val="FF0000"/>
                </a:solidFill>
                <a:latin typeface="Verdana" pitchFamily="34" charset="0"/>
              </a:rPr>
              <a:t>protótipos físicos</a:t>
            </a:r>
            <a:r>
              <a:rPr lang="pt-BR" sz="2000" smtClean="0">
                <a:solidFill>
                  <a:srgbClr val="FFFFFF"/>
                </a:solidFill>
                <a:latin typeface="Verdana" pitchFamily="34" charset="0"/>
              </a:rPr>
              <a:t> utilizando internet avançada</a:t>
            </a:r>
          </a:p>
        </p:txBody>
      </p:sp>
      <p:sp>
        <p:nvSpPr>
          <p:cNvPr id="921605" name="Text Box 5"/>
          <p:cNvSpPr txBox="1">
            <a:spLocks noChangeArrowheads="1"/>
          </p:cNvSpPr>
          <p:nvPr/>
        </p:nvSpPr>
        <p:spPr bwMode="auto">
          <a:xfrm>
            <a:off x="0" y="6521450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808080"/>
                </a:solidFill>
                <a:cs typeface="Tahoma" pitchFamily="34" charset="0"/>
              </a:rPr>
              <a:t>www.nomads.usp.br/pesquisas/design/dos/design_lab/</a:t>
            </a:r>
            <a:endParaRPr lang="pt-BR" sz="1600" smtClean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15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design_lab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pic>
        <p:nvPicPr>
          <p:cNvPr id="923651" name="Imagem 3" descr="explicativo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/>
          <a:stretch>
            <a:fillRect/>
          </a:stretch>
        </p:blipFill>
        <p:spPr bwMode="auto">
          <a:xfrm>
            <a:off x="0" y="773113"/>
            <a:ext cx="9144000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52" name="Text Box 4"/>
          <p:cNvSpPr txBox="1">
            <a:spLocks noChangeArrowheads="1"/>
          </p:cNvSpPr>
          <p:nvPr/>
        </p:nvSpPr>
        <p:spPr bwMode="auto">
          <a:xfrm>
            <a:off x="6443663" y="1557338"/>
            <a:ext cx="2700337" cy="3881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1. LCD TV 40"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2. Projetores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3. Computadores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4. Mesas com conexões de internet e energia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5. Câmeras de vídeo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6. Telas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7. Som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8. Scanner 3D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9. Robot digital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10. Iluminação RGB</a:t>
            </a:r>
          </a:p>
        </p:txBody>
      </p:sp>
    </p:spTree>
    <p:extLst>
      <p:ext uri="{BB962C8B-B14F-4D97-AF65-F5344CB8AC3E}">
        <p14:creationId xmlns:p14="http://schemas.microsoft.com/office/powerpoint/2010/main" val="2088528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design_lab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pic>
        <p:nvPicPr>
          <p:cNvPr id="929795" name="Picture 3" descr="imagem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2"/>
          <a:stretch>
            <a:fillRect/>
          </a:stretch>
        </p:blipFill>
        <p:spPr bwMode="auto">
          <a:xfrm>
            <a:off x="0" y="0"/>
            <a:ext cx="264795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96" name="Picture 4" descr="imagem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/>
          <a:stretch>
            <a:fillRect/>
          </a:stretch>
        </p:blipFill>
        <p:spPr bwMode="auto">
          <a:xfrm>
            <a:off x="2627313" y="0"/>
            <a:ext cx="25527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97" name="Picture 5" descr="imagem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0" r="2071" b="6206"/>
          <a:stretch>
            <a:fillRect/>
          </a:stretch>
        </p:blipFill>
        <p:spPr bwMode="auto">
          <a:xfrm>
            <a:off x="0" y="1773238"/>
            <a:ext cx="26384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98" name="Picture 6" descr="DSC_05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1" r="4839"/>
          <a:stretch>
            <a:fillRect/>
          </a:stretch>
        </p:blipFill>
        <p:spPr bwMode="auto">
          <a:xfrm>
            <a:off x="0" y="3417888"/>
            <a:ext cx="385127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99" name="Picture 7" descr="DSC_04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/>
          <a:stretch>
            <a:fillRect/>
          </a:stretch>
        </p:blipFill>
        <p:spPr bwMode="auto">
          <a:xfrm>
            <a:off x="3851275" y="3422650"/>
            <a:ext cx="52927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9800" name="Text Box 5"/>
          <p:cNvSpPr txBox="1">
            <a:spLocks noChangeArrowheads="1"/>
          </p:cNvSpPr>
          <p:nvPr/>
        </p:nvSpPr>
        <p:spPr bwMode="auto">
          <a:xfrm>
            <a:off x="-11113" y="6524625"/>
            <a:ext cx="9144001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design_lab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pic>
        <p:nvPicPr>
          <p:cNvPr id="929801" name="Picture 9" descr="malha eos test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17920" b="2040"/>
          <a:stretch>
            <a:fillRect/>
          </a:stretch>
        </p:blipFill>
        <p:spPr bwMode="auto">
          <a:xfrm>
            <a:off x="5148263" y="0"/>
            <a:ext cx="39957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802" name="Picture 10" descr="EXP3_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7281" r="6682" b="14024"/>
          <a:stretch>
            <a:fillRect/>
          </a:stretch>
        </p:blipFill>
        <p:spPr bwMode="auto">
          <a:xfrm>
            <a:off x="2627313" y="1747838"/>
            <a:ext cx="252095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926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42" name="Picture 4" descr="f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/>
          <a:stretch>
            <a:fillRect/>
          </a:stretch>
        </p:blipFill>
        <p:spPr bwMode="auto">
          <a:xfrm>
            <a:off x="0" y="0"/>
            <a:ext cx="4819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43" name="Picture 3" descr="DSC_04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0"/>
            <a:ext cx="469106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44" name="Picture 4" descr="EXP3_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5"/>
          <a:stretch>
            <a:fillRect/>
          </a:stretch>
        </p:blipFill>
        <p:spPr bwMode="auto">
          <a:xfrm>
            <a:off x="4449763" y="4937125"/>
            <a:ext cx="2341562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45" name="Picture 5" descr="EXP3_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8304"/>
          <a:stretch>
            <a:fillRect/>
          </a:stretch>
        </p:blipFill>
        <p:spPr bwMode="auto">
          <a:xfrm>
            <a:off x="6791325" y="4957763"/>
            <a:ext cx="2352675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46" name="Picture 6" descr="EXP3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1816" r="1381"/>
          <a:stretch>
            <a:fillRect/>
          </a:stretch>
        </p:blipFill>
        <p:spPr bwMode="auto">
          <a:xfrm>
            <a:off x="4452938" y="3068638"/>
            <a:ext cx="235108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48" name="Picture 8" descr="EXP3_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" r="9181"/>
          <a:stretch>
            <a:fillRect/>
          </a:stretch>
        </p:blipFill>
        <p:spPr bwMode="auto">
          <a:xfrm>
            <a:off x="6804025" y="3068638"/>
            <a:ext cx="23399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49" name="Text Box 5"/>
          <p:cNvSpPr txBox="1">
            <a:spLocks noChangeArrowheads="1"/>
          </p:cNvSpPr>
          <p:nvPr/>
        </p:nvSpPr>
        <p:spPr bwMode="auto">
          <a:xfrm>
            <a:off x="-11113" y="6524625"/>
            <a:ext cx="9144001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design_lab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</p:spTree>
    <p:extLst>
      <p:ext uri="{BB962C8B-B14F-4D97-AF65-F5344CB8AC3E}">
        <p14:creationId xmlns:p14="http://schemas.microsoft.com/office/powerpoint/2010/main" val="3991617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ESP02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 smtClean="0">
                <a:solidFill>
                  <a:prstClr val="white"/>
                </a:solidFill>
              </a:rPr>
              <a:t>slice</a:t>
            </a:r>
            <a:r>
              <a:rPr lang="pt-BR" sz="2000" smtClean="0">
                <a:solidFill>
                  <a:prstClr val="white"/>
                </a:solidFill>
              </a:rPr>
              <a:t>:  parametric design and digital fabrication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02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parametric design, </a:t>
            </a:r>
            <a:r>
              <a:rPr lang="pt-BR" sz="1400" smtClean="0"/>
              <a:t>digital fabrication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6070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t="-261" r="17583" b="261"/>
          <a:stretch/>
        </p:blipFill>
        <p:spPr>
          <a:xfrm>
            <a:off x="-7763" y="0"/>
            <a:ext cx="9151763" cy="6858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/>
              <a:t>action ESP02 </a:t>
            </a:r>
            <a:r>
              <a:rPr lang="pt-BR" sz="2000"/>
              <a:t>&gt; </a:t>
            </a:r>
            <a:r>
              <a:rPr lang="pt-BR" sz="2000" b="1" smtClean="0"/>
              <a:t>slice</a:t>
            </a:r>
            <a:r>
              <a:rPr lang="pt-BR" sz="2000" smtClean="0"/>
              <a:t>:  parametric design and digital fabrication</a:t>
            </a:r>
            <a:endParaRPr lang="pt-BR" sz="2000"/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SPACE 02</a:t>
            </a:r>
          </a:p>
          <a:p>
            <a:pPr algn="r"/>
            <a:r>
              <a:rPr lang="pt-BR" sz="1400" smtClean="0"/>
              <a:t>parametric design, digital fabrication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20127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48" r="13943" b="-48"/>
          <a:stretch/>
        </p:blipFill>
        <p:spPr>
          <a:xfrm>
            <a:off x="0" y="0"/>
            <a:ext cx="9126575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/>
              <a:t>action ESP02 </a:t>
            </a:r>
            <a:r>
              <a:rPr lang="pt-BR" sz="2000"/>
              <a:t>&gt; </a:t>
            </a:r>
            <a:r>
              <a:rPr lang="pt-BR" sz="2000" b="1" smtClean="0"/>
              <a:t>slice</a:t>
            </a:r>
            <a:r>
              <a:rPr lang="pt-BR" sz="2000" smtClean="0"/>
              <a:t>:  parametric design and digital fabrication</a:t>
            </a:r>
            <a:endParaRPr lang="pt-BR" sz="2000"/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SPACE 02</a:t>
            </a:r>
          </a:p>
          <a:p>
            <a:pPr algn="r"/>
            <a:r>
              <a:rPr lang="pt-BR" sz="1400" smtClean="0"/>
              <a:t>parametric design, digital fabrication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35919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>
                <a:solidFill>
                  <a:prstClr val="white"/>
                </a:solidFill>
              </a:rPr>
              <a:t>ação </a:t>
            </a:r>
            <a:r>
              <a:rPr lang="pt-BR" sz="2000" smtClean="0">
                <a:solidFill>
                  <a:prstClr val="white"/>
                </a:solidFill>
              </a:rPr>
              <a:t>ESP02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>
                <a:solidFill>
                  <a:prstClr val="white"/>
                </a:solidFill>
              </a:rPr>
              <a:t> </a:t>
            </a:r>
            <a:r>
              <a:rPr lang="pt-BR" sz="2000" b="1" smtClean="0">
                <a:solidFill>
                  <a:prstClr val="white"/>
                </a:solidFill>
              </a:rPr>
              <a:t>slice 01</a:t>
            </a:r>
            <a:r>
              <a:rPr lang="pt-BR" sz="2000" smtClean="0">
                <a:solidFill>
                  <a:prstClr val="white"/>
                </a:solidFill>
              </a:rPr>
              <a:t>:  parametric design and digital fabrication</a:t>
            </a:r>
            <a:endParaRPr lang="pt-BR" sz="200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2" r="12455" b="-182"/>
          <a:stretch/>
        </p:blipFill>
        <p:spPr>
          <a:xfrm>
            <a:off x="1" y="-1"/>
            <a:ext cx="9144000" cy="686186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0" y="6461751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/>
              <a:t>action ESP02 </a:t>
            </a:r>
            <a:r>
              <a:rPr lang="pt-BR" sz="2000"/>
              <a:t>&gt; </a:t>
            </a:r>
            <a:r>
              <a:rPr lang="pt-BR" sz="2000" b="1" smtClean="0"/>
              <a:t>slice</a:t>
            </a:r>
            <a:r>
              <a:rPr lang="pt-BR" sz="2000" smtClean="0"/>
              <a:t>:  parametric design and digital fabrication</a:t>
            </a:r>
            <a:endParaRPr lang="pt-BR" sz="2000"/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02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parametric design, digital fabrication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-18" r="24780" b="18"/>
          <a:stretch/>
        </p:blipFill>
        <p:spPr>
          <a:xfrm>
            <a:off x="0" y="-910"/>
            <a:ext cx="9144000" cy="685890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ESP02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 smtClean="0">
                <a:solidFill>
                  <a:prstClr val="white"/>
                </a:solidFill>
              </a:rPr>
              <a:t>slice</a:t>
            </a:r>
            <a:r>
              <a:rPr lang="pt-BR" sz="2000" smtClean="0">
                <a:solidFill>
                  <a:prstClr val="white"/>
                </a:solidFill>
              </a:rPr>
              <a:t>:  parametric design and digital fabrication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SPACE 02</a:t>
            </a:r>
          </a:p>
          <a:p>
            <a:pPr algn="r"/>
            <a:r>
              <a:rPr lang="pt-BR" sz="1400" smtClean="0"/>
              <a:t>parametric design, digital fabrication, </a:t>
            </a:r>
            <a:br>
              <a:rPr lang="pt-BR" sz="1400" smtClean="0"/>
            </a:br>
            <a:r>
              <a:rPr lang="pt-BR" sz="1400" smtClean="0"/>
              <a:t>leds installation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37776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ESP02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 smtClean="0">
                <a:solidFill>
                  <a:prstClr val="white"/>
                </a:solidFill>
              </a:rPr>
              <a:t>slice</a:t>
            </a:r>
            <a:r>
              <a:rPr lang="pt-BR" sz="2000" smtClean="0">
                <a:solidFill>
                  <a:prstClr val="white"/>
                </a:solidFill>
              </a:rPr>
              <a:t>:  parametric design and digital fabrication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02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parametric design, digital fabrication, </a:t>
            </a:r>
            <a:br>
              <a:rPr lang="pt-BR" sz="1400" smtClean="0">
                <a:solidFill>
                  <a:schemeClr val="bg1"/>
                </a:solidFill>
              </a:rPr>
            </a:br>
            <a:r>
              <a:rPr lang="pt-BR" sz="1400" smtClean="0">
                <a:solidFill>
                  <a:schemeClr val="bg1"/>
                </a:solidFill>
              </a:rPr>
              <a:t>leds installation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9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95288" y="2420938"/>
            <a:ext cx="3240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000" smtClean="0">
                <a:solidFill>
                  <a:srgbClr val="FFFFFF"/>
                </a:solidFill>
              </a:rPr>
              <a:t>espacialidades </a:t>
            </a:r>
            <a:r>
              <a:rPr lang="pt-BR" sz="2000" b="1" smtClean="0">
                <a:solidFill>
                  <a:srgbClr val="FFFFFF"/>
                </a:solidFill>
              </a:rPr>
              <a:t>híbridas</a:t>
            </a:r>
            <a:r>
              <a:rPr lang="pt-BR" sz="200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908175" y="3127375"/>
            <a:ext cx="723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smtClean="0">
                <a:solidFill>
                  <a:srgbClr val="00FF00"/>
                </a:solidFill>
                <a:latin typeface="Arial Black" pitchFamily="34" charset="0"/>
              </a:rPr>
              <a:t>corpo</a:t>
            </a:r>
            <a:r>
              <a:rPr lang="pt-BR" sz="2800" smtClean="0">
                <a:solidFill>
                  <a:srgbClr val="FFFFFF"/>
                </a:solidFill>
              </a:rPr>
              <a:t>computação vestível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908175" y="3559175"/>
            <a:ext cx="723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smtClean="0">
                <a:solidFill>
                  <a:srgbClr val="00FF00"/>
                </a:solidFill>
                <a:latin typeface="Arial Black" pitchFamily="34" charset="0"/>
              </a:rPr>
              <a:t>objetos</a:t>
            </a:r>
            <a:r>
              <a:rPr lang="pt-BR" sz="2800" smtClean="0">
                <a:solidFill>
                  <a:srgbClr val="FFFFFF"/>
                </a:solidFill>
              </a:rPr>
              <a:t>mobiliário conectados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908175" y="3992563"/>
            <a:ext cx="7235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smtClean="0">
                <a:solidFill>
                  <a:srgbClr val="00FF00"/>
                </a:solidFill>
                <a:latin typeface="Arial Black" pitchFamily="34" charset="0"/>
              </a:rPr>
              <a:t>edifício</a:t>
            </a:r>
            <a:r>
              <a:rPr lang="pt-BR" sz="2800" smtClean="0">
                <a:solidFill>
                  <a:srgbClr val="FFFFFF"/>
                </a:solidFill>
              </a:rPr>
              <a:t>a casa como interface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908175" y="4422775"/>
            <a:ext cx="723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smtClean="0">
                <a:solidFill>
                  <a:srgbClr val="00FF00"/>
                </a:solidFill>
                <a:latin typeface="Arial Black" pitchFamily="34" charset="0"/>
              </a:rPr>
              <a:t>urbano</a:t>
            </a:r>
            <a:r>
              <a:rPr lang="pt-BR" sz="2800" smtClean="0">
                <a:solidFill>
                  <a:srgbClr val="FFFFFF"/>
                </a:solidFill>
              </a:rPr>
              <a:t>redes comunitárias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908175" y="2708275"/>
            <a:ext cx="723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smtClean="0">
                <a:solidFill>
                  <a:srgbClr val="00FF00"/>
                </a:solidFill>
                <a:latin typeface="Arial Black" pitchFamily="34" charset="0"/>
              </a:rPr>
              <a:t>virtual</a:t>
            </a:r>
            <a:r>
              <a:rPr lang="pt-BR" sz="2800" smtClean="0">
                <a:solidFill>
                  <a:srgbClr val="FFFFFF"/>
                </a:solidFill>
              </a:rPr>
              <a:t>sistemas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23210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/>
      <p:bldP spid="33797" grpId="0"/>
      <p:bldP spid="33798" grpId="0"/>
      <p:bldP spid="3379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998" y="6161779"/>
            <a:ext cx="9135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mtClean="0">
                <a:solidFill>
                  <a:prstClr val="white"/>
                </a:solidFill>
              </a:rPr>
              <a:t>www.nomads.usp.br/th</a:t>
            </a:r>
            <a:endParaRPr lang="pt-BR" sz="4000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3"/>
          <a:stretch/>
        </p:blipFill>
        <p:spPr bwMode="auto">
          <a:xfrm>
            <a:off x="1" y="141669"/>
            <a:ext cx="9143999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0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-179" r="6328" b="179"/>
          <a:stretch/>
        </p:blipFill>
        <p:spPr bwMode="auto">
          <a:xfrm>
            <a:off x="1" y="0"/>
            <a:ext cx="91440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161779"/>
            <a:ext cx="9135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pt-BR" sz="2400" b="1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r>
              <a:rPr lang="pt-BR" sz="3200" b="1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rus journal </a:t>
            </a:r>
            <a:r>
              <a:rPr lang="pt-BR" sz="320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www.nomads.usp.br/virus </a:t>
            </a:r>
            <a:endParaRPr lang="pt-BR" sz="320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 rot="21266685">
            <a:off x="-247014" y="4648666"/>
            <a:ext cx="9701931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v</a:t>
            </a:r>
            <a:r>
              <a:rPr lang="pt-BR" sz="2200" b="1" dirty="0" smtClean="0"/>
              <a:t>!</a:t>
            </a:r>
            <a:r>
              <a:rPr lang="pt-BR" sz="2800" dirty="0" err="1" smtClean="0"/>
              <a:t>rus</a:t>
            </a:r>
            <a:r>
              <a:rPr lang="pt-BR" sz="2800" dirty="0" smtClean="0"/>
              <a:t> 09 &gt; lançamento. julho, </a:t>
            </a:r>
            <a:r>
              <a:rPr lang="pt-BR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2013 &gt; www.nomads.usp.br/virus</a:t>
            </a:r>
            <a:endParaRPr lang="pt-BR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938" name="Picture 2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3"/>
            <a:ext cx="795655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9939" name="Rectangle 3"/>
          <p:cNvSpPr>
            <a:spLocks noChangeArrowheads="1"/>
          </p:cNvSpPr>
          <p:nvPr/>
        </p:nvSpPr>
        <p:spPr bwMode="auto">
          <a:xfrm>
            <a:off x="0" y="6237288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>
                <a:solidFill>
                  <a:srgbClr val="FFFFFF"/>
                </a:solidFill>
              </a:rPr>
              <a:t>www.nomads.usp.br</a:t>
            </a:r>
            <a:endParaRPr lang="pt-BR" sz="400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1319940" name="Rectangle 4"/>
          <p:cNvSpPr>
            <a:spLocks noChangeArrowheads="1"/>
          </p:cNvSpPr>
          <p:nvPr/>
        </p:nvSpPr>
        <p:spPr bwMode="auto">
          <a:xfrm>
            <a:off x="3565525" y="1254125"/>
            <a:ext cx="1944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research</a:t>
            </a:r>
            <a:r>
              <a:rPr lang="pt-BR" sz="1400">
                <a:solidFill>
                  <a:srgbClr val="FFFFFF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pesquisas</a:t>
            </a:r>
          </a:p>
        </p:txBody>
      </p:sp>
      <p:sp>
        <p:nvSpPr>
          <p:cNvPr id="1319941" name="Rectangle 5"/>
          <p:cNvSpPr>
            <a:spLocks noChangeArrowheads="1"/>
          </p:cNvSpPr>
          <p:nvPr/>
        </p:nvSpPr>
        <p:spPr bwMode="auto">
          <a:xfrm>
            <a:off x="3800475" y="1541463"/>
            <a:ext cx="28597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v</a:t>
            </a:r>
            <a:r>
              <a:rPr lang="pt-BR" sz="1200">
                <a:solidFill>
                  <a:srgbClr val="FF0000"/>
                </a:solidFill>
              </a:rPr>
              <a:t>!</a:t>
            </a:r>
            <a:r>
              <a:rPr lang="pt-BR" sz="1400">
                <a:solidFill>
                  <a:srgbClr val="FF0000"/>
                </a:solidFill>
              </a:rPr>
              <a:t>rus journal </a:t>
            </a:r>
            <a:r>
              <a:rPr lang="pt-BR" sz="1400" b="1">
                <a:solidFill>
                  <a:srgbClr val="FFFFFF">
                    <a:lumMod val="65000"/>
                  </a:srgbClr>
                </a:solidFill>
                <a:latin typeface="Arial Black" pitchFamily="34" charset="0"/>
              </a:rPr>
              <a:t>revista v</a:t>
            </a:r>
            <a:r>
              <a:rPr lang="pt-BR" sz="1200" b="1">
                <a:solidFill>
                  <a:srgbClr val="FFFFFF">
                    <a:lumMod val="65000"/>
                  </a:srgbClr>
                </a:solidFill>
                <a:latin typeface="Arial Black" pitchFamily="34" charset="0"/>
              </a:rPr>
              <a:t>!</a:t>
            </a:r>
            <a:r>
              <a:rPr lang="pt-BR" sz="1400" b="1">
                <a:solidFill>
                  <a:srgbClr val="FFFFFF">
                    <a:lumMod val="65000"/>
                  </a:srgbClr>
                </a:solidFill>
                <a:latin typeface="Arial Black" pitchFamily="34" charset="0"/>
              </a:rPr>
              <a:t>rus</a:t>
            </a:r>
          </a:p>
        </p:txBody>
      </p:sp>
      <p:sp>
        <p:nvSpPr>
          <p:cNvPr id="1319942" name="Rectangle 6"/>
          <p:cNvSpPr>
            <a:spLocks noChangeArrowheads="1"/>
          </p:cNvSpPr>
          <p:nvPr/>
        </p:nvSpPr>
        <p:spPr bwMode="auto">
          <a:xfrm>
            <a:off x="3709988" y="1901825"/>
            <a:ext cx="3743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digital fabrication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fabricação digital</a:t>
            </a:r>
          </a:p>
        </p:txBody>
      </p:sp>
      <p:sp>
        <p:nvSpPr>
          <p:cNvPr id="1319943" name="Rectangle 7"/>
          <p:cNvSpPr>
            <a:spLocks noChangeArrowheads="1"/>
          </p:cNvSpPr>
          <p:nvPr/>
        </p:nvSpPr>
        <p:spPr bwMode="auto">
          <a:xfrm>
            <a:off x="2557463" y="3630613"/>
            <a:ext cx="446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design lab</a:t>
            </a:r>
            <a:r>
              <a:rPr lang="pt-BR" sz="1400">
                <a:solidFill>
                  <a:srgbClr val="FFFFFF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laboratório de design</a:t>
            </a:r>
          </a:p>
        </p:txBody>
      </p:sp>
      <p:sp>
        <p:nvSpPr>
          <p:cNvPr id="1319944" name="Rectangle 8"/>
          <p:cNvSpPr>
            <a:spLocks noChangeArrowheads="1"/>
          </p:cNvSpPr>
          <p:nvPr/>
        </p:nvSpPr>
        <p:spPr bwMode="auto">
          <a:xfrm>
            <a:off x="3205163" y="3125788"/>
            <a:ext cx="2141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e-survey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e-pesquisa</a:t>
            </a:r>
          </a:p>
        </p:txBody>
      </p:sp>
      <p:sp>
        <p:nvSpPr>
          <p:cNvPr id="1319945" name="Rectangle 9"/>
          <p:cNvSpPr>
            <a:spLocks noChangeArrowheads="1"/>
          </p:cNvSpPr>
          <p:nvPr/>
        </p:nvSpPr>
        <p:spPr bwMode="auto">
          <a:xfrm>
            <a:off x="3800475" y="3414713"/>
            <a:ext cx="2141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crew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pessoas</a:t>
            </a:r>
          </a:p>
        </p:txBody>
      </p:sp>
      <p:sp>
        <p:nvSpPr>
          <p:cNvPr id="1319946" name="Rectangle 10"/>
          <p:cNvSpPr>
            <a:spLocks noChangeArrowheads="1"/>
          </p:cNvSpPr>
          <p:nvPr/>
        </p:nvSpPr>
        <p:spPr bwMode="auto">
          <a:xfrm>
            <a:off x="2557463" y="2767013"/>
            <a:ext cx="48958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hybrid territories project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projeto territórios híbridos</a:t>
            </a:r>
          </a:p>
        </p:txBody>
      </p:sp>
      <p:sp>
        <p:nvSpPr>
          <p:cNvPr id="1319947" name="Rectangle 11"/>
          <p:cNvSpPr>
            <a:spLocks noChangeArrowheads="1"/>
          </p:cNvSpPr>
          <p:nvPr/>
        </p:nvSpPr>
        <p:spPr bwMode="auto">
          <a:xfrm>
            <a:off x="3421063" y="39909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design processes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processos de </a:t>
            </a:r>
            <a:r>
              <a:rPr lang="pt-BR" sz="1400" i="1">
                <a:solidFill>
                  <a:srgbClr val="B2B2B2"/>
                </a:solidFill>
                <a:latin typeface="Arial Black" pitchFamily="34" charset="0"/>
              </a:rPr>
              <a:t>design</a:t>
            </a:r>
          </a:p>
        </p:txBody>
      </p:sp>
      <p:sp>
        <p:nvSpPr>
          <p:cNvPr id="1319948" name="Rectangle 12"/>
          <p:cNvSpPr>
            <a:spLocks noChangeArrowheads="1"/>
          </p:cNvSpPr>
          <p:nvPr/>
        </p:nvSpPr>
        <p:spPr bwMode="auto">
          <a:xfrm>
            <a:off x="1836738" y="4278313"/>
            <a:ext cx="540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online_communities project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projeto comunidades_</a:t>
            </a:r>
            <a:r>
              <a:rPr lang="pt-BR" sz="1400" i="1">
                <a:solidFill>
                  <a:srgbClr val="B2B2B2"/>
                </a:solidFill>
                <a:latin typeface="Arial Black" pitchFamily="34" charset="0"/>
              </a:rPr>
              <a:t>online</a:t>
            </a:r>
          </a:p>
        </p:txBody>
      </p:sp>
      <p:sp>
        <p:nvSpPr>
          <p:cNvPr id="1319949" name="Rectangle 13"/>
          <p:cNvSpPr>
            <a:spLocks noChangeArrowheads="1"/>
          </p:cNvSpPr>
          <p:nvPr/>
        </p:nvSpPr>
        <p:spPr bwMode="auto">
          <a:xfrm>
            <a:off x="2989263" y="4654550"/>
            <a:ext cx="5111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public policies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políticas públicas</a:t>
            </a:r>
          </a:p>
        </p:txBody>
      </p:sp>
      <p:sp>
        <p:nvSpPr>
          <p:cNvPr id="1319950" name="Rectangle 14"/>
          <p:cNvSpPr>
            <a:spLocks noChangeArrowheads="1"/>
          </p:cNvSpPr>
          <p:nvPr/>
        </p:nvSpPr>
        <p:spPr bwMode="auto">
          <a:xfrm>
            <a:off x="2773363" y="2206625"/>
            <a:ext cx="4967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hybrid spatialities 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espacialidades híbridas</a:t>
            </a:r>
          </a:p>
        </p:txBody>
      </p:sp>
      <p:sp>
        <p:nvSpPr>
          <p:cNvPr id="1319951" name="Rectangle 15"/>
          <p:cNvSpPr>
            <a:spLocks noChangeArrowheads="1"/>
          </p:cNvSpPr>
          <p:nvPr/>
        </p:nvSpPr>
        <p:spPr bwMode="auto">
          <a:xfrm>
            <a:off x="1909763" y="4924425"/>
            <a:ext cx="4319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virtual spatialities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espacialidades virtuais</a:t>
            </a:r>
          </a:p>
        </p:txBody>
      </p:sp>
      <p:sp>
        <p:nvSpPr>
          <p:cNvPr id="1319952" name="Rectangle 16"/>
          <p:cNvSpPr>
            <a:spLocks noChangeArrowheads="1"/>
          </p:cNvSpPr>
          <p:nvPr/>
        </p:nvSpPr>
        <p:spPr bwMode="auto">
          <a:xfrm>
            <a:off x="2197100" y="2495550"/>
            <a:ext cx="475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physical spatialities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espacialidades concretas</a:t>
            </a:r>
          </a:p>
        </p:txBody>
      </p:sp>
      <p:sp>
        <p:nvSpPr>
          <p:cNvPr id="1319953" name="Rectangle 17"/>
          <p:cNvSpPr>
            <a:spLocks noChangeArrowheads="1"/>
          </p:cNvSpPr>
          <p:nvPr/>
        </p:nvSpPr>
        <p:spPr bwMode="auto">
          <a:xfrm>
            <a:off x="3205162" y="5211763"/>
            <a:ext cx="50752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communication processes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processos de comunicação</a:t>
            </a:r>
          </a:p>
        </p:txBody>
      </p:sp>
      <p:sp>
        <p:nvSpPr>
          <p:cNvPr id="1319954" name="Rectangle 18"/>
          <p:cNvSpPr>
            <a:spLocks noChangeArrowheads="1"/>
          </p:cNvSpPr>
          <p:nvPr/>
        </p:nvSpPr>
        <p:spPr bwMode="auto">
          <a:xfrm>
            <a:off x="3421063" y="981075"/>
            <a:ext cx="4248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transdisciplinarities</a:t>
            </a:r>
            <a:r>
              <a:rPr lang="pt-BR" sz="1400">
                <a:solidFill>
                  <a:srgbClr val="FFFFFF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transdisciplinaridades</a:t>
            </a:r>
          </a:p>
        </p:txBody>
      </p:sp>
    </p:spTree>
    <p:extLst>
      <p:ext uri="{BB962C8B-B14F-4D97-AF65-F5344CB8AC3E}">
        <p14:creationId xmlns:p14="http://schemas.microsoft.com/office/powerpoint/2010/main" val="10053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1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xit" presetSubtype="0" repeatCount="indefinite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131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131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31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1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9" presetClass="exit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31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131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31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1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31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31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319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9" presetClass="exit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131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31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31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1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31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31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31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131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131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1319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1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131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131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0"/>
                                        <p:tgtEl>
                                          <p:spTgt spid="1319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1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31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31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319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31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131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1319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1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131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131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1319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1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31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31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319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9" presetClass="exit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31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31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319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0"/>
                                        <p:tgtEl>
                                          <p:spTgt spid="131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/>
                                        <p:tgtEl>
                                          <p:spTgt spid="131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319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1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31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31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319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31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31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319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9940" grpId="0"/>
      <p:bldP spid="1319941" grpId="0"/>
      <p:bldP spid="1319942" grpId="0"/>
      <p:bldP spid="1319943" grpId="0"/>
      <p:bldP spid="1319944" grpId="0"/>
      <p:bldP spid="1319945" grpId="0"/>
      <p:bldP spid="1319946" grpId="0"/>
      <p:bldP spid="1319947" grpId="0"/>
      <p:bldP spid="1319948" grpId="0"/>
      <p:bldP spid="1319949" grpId="0"/>
      <p:bldP spid="1319950" grpId="0"/>
      <p:bldP spid="1319951" grpId="0"/>
      <p:bldP spid="1319952" grpId="0"/>
      <p:bldP spid="1319953" grpId="0"/>
      <p:bldP spid="13199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754" name="Group 2"/>
          <p:cNvGrpSpPr>
            <a:grpSpLocks/>
          </p:cNvGrpSpPr>
          <p:nvPr/>
        </p:nvGrpSpPr>
        <p:grpSpPr bwMode="auto">
          <a:xfrm>
            <a:off x="2123379" y="1370291"/>
            <a:ext cx="5112917" cy="3855438"/>
            <a:chOff x="1383" y="836"/>
            <a:chExt cx="2812" cy="2100"/>
          </a:xfrm>
        </p:grpSpPr>
        <p:sp>
          <p:nvSpPr>
            <p:cNvPr id="330756" name="Rectangle 4"/>
            <p:cNvSpPr>
              <a:spLocks noChangeArrowheads="1"/>
            </p:cNvSpPr>
            <p:nvPr/>
          </p:nvSpPr>
          <p:spPr bwMode="auto">
            <a:xfrm>
              <a:off x="1383" y="2752"/>
              <a:ext cx="2812" cy="184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1600">
                  <a:solidFill>
                    <a:srgbClr val="969696"/>
                  </a:solidFill>
                </a:rPr>
                <a:t>http://www.nomads.usp.br/pesquisas/design/dos/pix/</a:t>
              </a:r>
              <a:endParaRPr lang="pt-BR" sz="1600" smtClean="0">
                <a:solidFill>
                  <a:srgbClr val="969696"/>
                </a:solidFill>
              </a:endParaRPr>
            </a:p>
          </p:txBody>
        </p:sp>
        <p:pic>
          <p:nvPicPr>
            <p:cNvPr id="330755" name="Picture 3" descr="pix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836"/>
              <a:ext cx="2812" cy="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58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t\Documents\tidia\DOS\PIX\pix_flash03_mai09\RIMG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03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</p:spTree>
    <p:extLst>
      <p:ext uri="{BB962C8B-B14F-4D97-AF65-F5344CB8AC3E}">
        <p14:creationId xmlns:p14="http://schemas.microsoft.com/office/powerpoint/2010/main" val="34312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Design padrão">
  <a:themeElements>
    <a:clrScheme name="4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sign padrão">
  <a:themeElements>
    <a:clrScheme name="4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sign padrão">
  <a:themeElements>
    <a:clrScheme name="3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sign padrão">
  <a:themeElements>
    <a:clrScheme name="5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sign padrão">
  <a:themeElements>
    <a:clrScheme name="7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7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sign padrão">
  <a:themeElements>
    <a:clrScheme name="4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2086</Words>
  <Application>Microsoft Office PowerPoint</Application>
  <PresentationFormat>Apresentação na tela (4:3)</PresentationFormat>
  <Paragraphs>631</Paragraphs>
  <Slides>72</Slides>
  <Notes>39</Notes>
  <HiddenSlides>21</HiddenSlides>
  <MMClips>0</MMClips>
  <ScaleCrop>false</ScaleCrop>
  <HeadingPairs>
    <vt:vector size="6" baseType="variant">
      <vt:variant>
        <vt:lpstr>Tema</vt:lpstr>
      </vt:variant>
      <vt:variant>
        <vt:i4>12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85" baseType="lpstr">
      <vt:lpstr>Tema do Office</vt:lpstr>
      <vt:lpstr>3_Design padrão</vt:lpstr>
      <vt:lpstr>5_Design padrão</vt:lpstr>
      <vt:lpstr>Design padrão</vt:lpstr>
      <vt:lpstr>Blank Presentation</vt:lpstr>
      <vt:lpstr>7_Design padrão</vt:lpstr>
      <vt:lpstr>Default Design</vt:lpstr>
      <vt:lpstr>1_Design padrão</vt:lpstr>
      <vt:lpstr>4_Design padrão</vt:lpstr>
      <vt:lpstr>6_Design padrão</vt:lpstr>
      <vt:lpstr>9_Design padrão</vt:lpstr>
      <vt:lpstr>2_Design padrão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mt</dc:creator>
  <cp:lastModifiedBy>Anja Pratschke</cp:lastModifiedBy>
  <cp:revision>82</cp:revision>
  <dcterms:created xsi:type="dcterms:W3CDTF">2012-04-17T02:33:42Z</dcterms:created>
  <dcterms:modified xsi:type="dcterms:W3CDTF">2016-03-09T20:05:21Z</dcterms:modified>
</cp:coreProperties>
</file>