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0" d="100"/>
          <a:sy n="90" d="100"/>
        </p:scale>
        <p:origin x="-8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845B5068-3C6D-4619-AEB3-B2C30CEB60AA}" type="datetimeFigureOut">
              <a:rPr lang="pt-BR" smtClean="0"/>
              <a:t>31/03/2020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151335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45B5068-3C6D-4619-AEB3-B2C30CEB60AA}" type="datetimeFigureOut">
              <a:rPr lang="pt-BR" smtClean="0"/>
              <a:t>31/03/2020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375091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45B5068-3C6D-4619-AEB3-B2C30CEB60AA}" type="datetimeFigureOut">
              <a:rPr lang="pt-BR" smtClean="0"/>
              <a:t>31/03/2020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209885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45B5068-3C6D-4619-AEB3-B2C30CEB60AA}" type="datetimeFigureOut">
              <a:rPr lang="pt-BR" smtClean="0"/>
              <a:t>31/03/2020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95615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B5068-3C6D-4619-AEB3-B2C30CEB60AA}" type="datetimeFigureOut">
              <a:rPr lang="pt-BR" smtClean="0"/>
              <a:t>31/03/2020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3839261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845B5068-3C6D-4619-AEB3-B2C30CEB60AA}" type="datetimeFigureOut">
              <a:rPr lang="pt-BR" smtClean="0"/>
              <a:t>31/03/2020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384376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845B5068-3C6D-4619-AEB3-B2C30CEB60AA}" type="datetimeFigureOut">
              <a:rPr lang="pt-BR" smtClean="0"/>
              <a:t>31/03/2020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42868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845B5068-3C6D-4619-AEB3-B2C30CEB60AA}" type="datetimeFigureOut">
              <a:rPr lang="pt-BR" smtClean="0"/>
              <a:t>31/03/2020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318548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B5068-3C6D-4619-AEB3-B2C30CEB60AA}" type="datetimeFigureOut">
              <a:rPr lang="pt-BR" smtClean="0"/>
              <a:t>31/03/2020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40847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B5068-3C6D-4619-AEB3-B2C30CEB60AA}" type="datetimeFigureOut">
              <a:rPr lang="pt-BR" smtClean="0"/>
              <a:t>31/03/2020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279632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B5068-3C6D-4619-AEB3-B2C30CEB60AA}" type="datetimeFigureOut">
              <a:rPr lang="pt-BR" smtClean="0"/>
              <a:t>31/03/2020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01314B-A46A-4F5A-AC12-3FAAF606746C}" type="slidenum">
              <a:rPr lang="pt-BR" smtClean="0"/>
              <a:t>‹#›</a:t>
            </a:fld>
            <a:endParaRPr lang="pt-BR"/>
          </a:p>
        </p:txBody>
      </p:sp>
    </p:spTree>
    <p:extLst>
      <p:ext uri="{BB962C8B-B14F-4D97-AF65-F5344CB8AC3E}">
        <p14:creationId xmlns:p14="http://schemas.microsoft.com/office/powerpoint/2010/main" val="268078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B5068-3C6D-4619-AEB3-B2C30CEB60AA}" type="datetimeFigureOut">
              <a:rPr lang="pt-BR" smtClean="0"/>
              <a:t>31/03/2020</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1314B-A46A-4F5A-AC12-3FAAF606746C}" type="slidenum">
              <a:rPr lang="pt-BR" smtClean="0"/>
              <a:t>‹#›</a:t>
            </a:fld>
            <a:endParaRPr lang="pt-BR"/>
          </a:p>
        </p:txBody>
      </p:sp>
    </p:spTree>
    <p:extLst>
      <p:ext uri="{BB962C8B-B14F-4D97-AF65-F5344CB8AC3E}">
        <p14:creationId xmlns:p14="http://schemas.microsoft.com/office/powerpoint/2010/main" val="2790873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508" y="260648"/>
            <a:ext cx="8856984" cy="5447645"/>
          </a:xfrm>
          <a:prstGeom prst="rect">
            <a:avLst/>
          </a:prstGeom>
        </p:spPr>
        <p:txBody>
          <a:bodyPr wrap="square">
            <a:spAutoFit/>
          </a:bodyPr>
          <a:lstStyle/>
          <a:p>
            <a:pPr algn="ctr"/>
            <a:r>
              <a:rPr lang="pt-BR" sz="1200" b="1" dirty="0"/>
              <a:t> AULA S4</a:t>
            </a:r>
            <a:endParaRPr lang="pt-BR" sz="1200" b="1" u="sng" dirty="0"/>
          </a:p>
          <a:p>
            <a:r>
              <a:rPr lang="pt-BR" sz="1200" b="1" dirty="0"/>
              <a:t> </a:t>
            </a:r>
            <a:endParaRPr lang="pt-BR" sz="1200" b="1" u="sng" dirty="0"/>
          </a:p>
          <a:p>
            <a:r>
              <a:rPr lang="pt-BR" sz="1200" b="1" dirty="0"/>
              <a:t>Definição do problema</a:t>
            </a:r>
            <a:r>
              <a:rPr lang="pt-BR" sz="1200" dirty="0"/>
              <a:t> </a:t>
            </a:r>
          </a:p>
          <a:p>
            <a:r>
              <a:rPr lang="pt-BR" sz="1200" dirty="0" smtClean="0"/>
              <a:t>Cada </a:t>
            </a:r>
            <a:r>
              <a:rPr lang="pt-BR" sz="1200" dirty="0"/>
              <a:t>grupo </a:t>
            </a:r>
            <a:r>
              <a:rPr lang="pt-BR" sz="1200" dirty="0" smtClean="0"/>
              <a:t>deve </a:t>
            </a:r>
            <a:r>
              <a:rPr lang="pt-BR" sz="1200" dirty="0"/>
              <a:t>expor a definição do </a:t>
            </a:r>
            <a:r>
              <a:rPr lang="pt-BR" sz="1200" dirty="0" smtClean="0"/>
              <a:t>problema, todos os membros </a:t>
            </a:r>
            <a:r>
              <a:rPr lang="pt-BR" sz="1200" dirty="0"/>
              <a:t>do grupo </a:t>
            </a:r>
            <a:r>
              <a:rPr lang="pt-BR" sz="1200" dirty="0" smtClean="0"/>
              <a:t>participam </a:t>
            </a:r>
            <a:r>
              <a:rPr lang="pt-BR" sz="1200" dirty="0"/>
              <a:t>da apresentação.</a:t>
            </a:r>
            <a:endParaRPr lang="pt-BR" sz="1200" b="1" u="sng" dirty="0"/>
          </a:p>
          <a:p>
            <a:r>
              <a:rPr lang="pt-BR" sz="1200" dirty="0"/>
              <a:t> A classe como um todo participa da discussão, de forma que o projeto da turma seja definido adequadamente. É importante que haja um consenso, principalmente entre grupos-espelho, sobre o problema que vai ser resolvido.</a:t>
            </a:r>
            <a:endParaRPr lang="pt-BR" sz="1200" b="1" u="sng" dirty="0"/>
          </a:p>
          <a:p>
            <a:r>
              <a:rPr lang="pt-BR" sz="1200" dirty="0"/>
              <a:t>Deve ser estabelecida a meta bem como os requisitos e restrições da solução. Caso não tenha ficado fechada a definição do problema, o grupo deve complementar o trabalho durante a aula.</a:t>
            </a:r>
          </a:p>
          <a:p>
            <a:r>
              <a:rPr lang="pt-BR" sz="1200" dirty="0"/>
              <a:t>OBSERVAÇÃO: A DEFINIÇÃO DO PROBLEMA DEVE SER IGUAL PARA OS 2 GRUPOS QUE TRABALHAM NO MESMO SUBPROJETO,</a:t>
            </a:r>
          </a:p>
          <a:p>
            <a:r>
              <a:rPr lang="pt-BR" sz="1200" dirty="0"/>
              <a:t> </a:t>
            </a:r>
          </a:p>
          <a:p>
            <a:r>
              <a:rPr lang="pt-BR" sz="1200" b="1" dirty="0"/>
              <a:t>3. Formulação de soluções </a:t>
            </a:r>
            <a:endParaRPr lang="pt-BR" sz="1200" dirty="0"/>
          </a:p>
          <a:p>
            <a:r>
              <a:rPr lang="pt-BR" sz="1200" dirty="0"/>
              <a:t>Os alunos voltam a trabalhar em seus grupos. Em um primeiro momento, eles podem adequar a definição do problema.</a:t>
            </a:r>
            <a:endParaRPr lang="pt-BR" sz="1200" b="1" u="sng" dirty="0"/>
          </a:p>
          <a:p>
            <a:r>
              <a:rPr lang="pt-BR" sz="1200" dirty="0"/>
              <a:t>Iniciam, então, a geração de soluções; podem recorrer a soluções encontradas na pesquisa bibliográfica e de sites, mas devem propor alternativas novas. </a:t>
            </a:r>
            <a:r>
              <a:rPr lang="pt-BR" sz="1200" dirty="0" smtClean="0"/>
              <a:t> </a:t>
            </a:r>
            <a:r>
              <a:rPr lang="pt-BR" sz="1200" dirty="0"/>
              <a:t>(soluções clássicas, combinação de soluções e, principalmente, inovação).</a:t>
            </a:r>
            <a:r>
              <a:rPr lang="pt-BR" sz="1200" b="1" dirty="0"/>
              <a:t> </a:t>
            </a:r>
            <a:endParaRPr lang="pt-BR" sz="1200" dirty="0"/>
          </a:p>
          <a:p>
            <a:r>
              <a:rPr lang="pt-BR" sz="1200" dirty="0"/>
              <a:t>É importante lembrar aos alunos, adicionalmente, que as soluções devem ser propostas ainda num nível de concepção, apenas com as características mais importantes para uma primeira descrição delas. Um detalhamento maior deverá ser feito nas etapas de análise das alternativas e de especificação da solução final. </a:t>
            </a:r>
            <a:r>
              <a:rPr lang="pt-BR" sz="1200" dirty="0" smtClean="0"/>
              <a:t>E necessario </a:t>
            </a:r>
            <a:r>
              <a:rPr lang="pt-BR" sz="1200" dirty="0"/>
              <a:t>gerar um grande numero de soluções.</a:t>
            </a:r>
          </a:p>
          <a:p>
            <a:r>
              <a:rPr lang="pt-BR" sz="1200" b="1" dirty="0"/>
              <a:t> </a:t>
            </a:r>
            <a:endParaRPr lang="pt-BR" sz="1200" dirty="0"/>
          </a:p>
          <a:p>
            <a:r>
              <a:rPr lang="pt-BR" sz="1200" b="1" dirty="0"/>
              <a:t>4. Preparação para a Aula S5</a:t>
            </a:r>
            <a:endParaRPr lang="pt-BR" sz="1200" dirty="0"/>
          </a:p>
          <a:p>
            <a:r>
              <a:rPr lang="pt-BR" sz="1200" dirty="0"/>
              <a:t>Cada grupo deve trazer para a próxima aula uma minuta de relatório, com os seguintes itens:</a:t>
            </a:r>
          </a:p>
          <a:p>
            <a:r>
              <a:rPr lang="pt-BR" sz="1200" dirty="0"/>
              <a:t> </a:t>
            </a:r>
          </a:p>
          <a:p>
            <a:r>
              <a:rPr lang="pt-BR" sz="1200" dirty="0"/>
              <a:t>i) Introdução ao tema, justificando a importância do tema e do problema tratado;</a:t>
            </a:r>
          </a:p>
          <a:p>
            <a:r>
              <a:rPr lang="pt-BR" sz="1200" dirty="0"/>
              <a:t>ii) Levantamento de dados, explicitando as fontes e a forma de obtenção;</a:t>
            </a:r>
          </a:p>
          <a:p>
            <a:r>
              <a:rPr lang="pt-BR" sz="1200" dirty="0"/>
              <a:t>iii) Análise das informações, apresentando considerações pessoais e não simplesmente reproduzindo textos e “sites” da internet;</a:t>
            </a:r>
          </a:p>
          <a:p>
            <a:r>
              <a:rPr lang="pt-BR" sz="1200" dirty="0"/>
              <a:t>iv) Definição do problema, bem clara e completa, com especificação de objetivo, meta, requisitos e restrições da solução;</a:t>
            </a:r>
          </a:p>
          <a:p>
            <a:r>
              <a:rPr lang="pt-BR" sz="1200" dirty="0"/>
              <a:t>v) Formulação de alternativas de solução, bem enunciadas e diferenciadas.</a:t>
            </a:r>
          </a:p>
          <a:p>
            <a:r>
              <a:rPr lang="pt-BR" sz="1200" dirty="0"/>
              <a:t>O docente informa os alunos que na atribuição de notas aos relatórios da primeira fase será considerada não só o relatório entregue na data da competição intergrupos, mas também esta minuta</a:t>
            </a:r>
            <a:r>
              <a:rPr lang="pt-BR" sz="1200" dirty="0" smtClean="0"/>
              <a:t>.</a:t>
            </a:r>
            <a:endParaRPr lang="pt-BR" sz="1200" dirty="0"/>
          </a:p>
        </p:txBody>
      </p:sp>
    </p:spTree>
    <p:extLst>
      <p:ext uri="{BB962C8B-B14F-4D97-AF65-F5344CB8AC3E}">
        <p14:creationId xmlns:p14="http://schemas.microsoft.com/office/powerpoint/2010/main" val="4294461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jramirez</dc:creator>
  <cp:lastModifiedBy>jramirez</cp:lastModifiedBy>
  <cp:revision>4</cp:revision>
  <dcterms:created xsi:type="dcterms:W3CDTF">2020-03-31T13:17:12Z</dcterms:created>
  <dcterms:modified xsi:type="dcterms:W3CDTF">2020-03-31T13:51:52Z</dcterms:modified>
</cp:coreProperties>
</file>