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08" r:id="rId3"/>
    <p:sldId id="309" r:id="rId4"/>
    <p:sldId id="257" r:id="rId5"/>
    <p:sldId id="310" r:id="rId6"/>
    <p:sldId id="273" r:id="rId7"/>
    <p:sldId id="275" r:id="rId8"/>
    <p:sldId id="276" r:id="rId9"/>
    <p:sldId id="277" r:id="rId10"/>
    <p:sldId id="274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11" r:id="rId23"/>
    <p:sldId id="289" r:id="rId24"/>
    <p:sldId id="291" r:id="rId25"/>
    <p:sldId id="292" r:id="rId26"/>
    <p:sldId id="295" r:id="rId27"/>
    <p:sldId id="293" r:id="rId28"/>
    <p:sldId id="297" r:id="rId29"/>
    <p:sldId id="300" r:id="rId30"/>
    <p:sldId id="298" r:id="rId31"/>
    <p:sldId id="302" r:id="rId32"/>
    <p:sldId id="303" r:id="rId33"/>
    <p:sldId id="305" r:id="rId34"/>
    <p:sldId id="304" r:id="rId35"/>
    <p:sldId id="306" r:id="rId36"/>
    <p:sldId id="30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8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30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2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9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6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0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1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62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8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7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9010-EB4A-4FD4-B167-BD0FAD942A43}" type="datetimeFigureOut">
              <a:rPr lang="pt-BR" smtClean="0"/>
              <a:pPr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DBC4-F033-4E62-8CA7-73C2B1C31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pdf/ts/v10n1/a03v10n1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85800" y="47667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Governança pelo algoritmo</a:t>
            </a:r>
          </a:p>
          <a:p>
            <a:r>
              <a:rPr lang="pt-BR" b="1" dirty="0" smtClean="0"/>
              <a:t>Parte 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71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8532" r="10089" b="11309"/>
          <a:stretch/>
        </p:blipFill>
        <p:spPr bwMode="auto">
          <a:xfrm>
            <a:off x="426693" y="1340768"/>
            <a:ext cx="8371498" cy="50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6693" y="332656"/>
            <a:ext cx="673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http://post-planetary.tumblr.com/</a:t>
            </a:r>
          </a:p>
        </p:txBody>
      </p:sp>
    </p:spTree>
    <p:extLst>
      <p:ext uri="{BB962C8B-B14F-4D97-AF65-F5344CB8AC3E}">
        <p14:creationId xmlns:p14="http://schemas.microsoft.com/office/powerpoint/2010/main" val="41087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... Voltando para o Algoritmo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Biologia e Tecnologia são da “mesma família”: sistemas complexos.</a:t>
            </a:r>
          </a:p>
          <a:p>
            <a:r>
              <a:rPr lang="pt-BR" dirty="0" smtClean="0"/>
              <a:t>... podemos pensar também nas famílias como sistemas humanos bastante complexos...</a:t>
            </a:r>
          </a:p>
          <a:p>
            <a:r>
              <a:rPr lang="pt-BR" dirty="0" err="1" smtClean="0"/>
              <a:t>BioTecnologia</a:t>
            </a:r>
            <a:r>
              <a:rPr lang="pt-BR" dirty="0" smtClean="0"/>
              <a:t>: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700" t="41600" r="17051" b="10521"/>
          <a:stretch/>
        </p:blipFill>
        <p:spPr>
          <a:xfrm>
            <a:off x="3347864" y="4005064"/>
            <a:ext cx="5441210" cy="2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2" y="0"/>
            <a:ext cx="830093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76056" y="58070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Patricia</a:t>
            </a:r>
            <a:r>
              <a:rPr lang="pt-BR" b="1" dirty="0" smtClean="0">
                <a:solidFill>
                  <a:schemeClr val="bg1"/>
                </a:solidFill>
              </a:rPr>
              <a:t> Piccinini (1965)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Esculturas </a:t>
            </a:r>
            <a:r>
              <a:rPr lang="pt-BR" b="1" dirty="0" err="1" smtClean="0">
                <a:solidFill>
                  <a:schemeClr val="bg1"/>
                </a:solidFill>
              </a:rPr>
              <a:t>hiperrealistas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2" y="841450"/>
            <a:ext cx="7925830" cy="44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Interdependência de elementos;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Desenvolvimento não-linear;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Emergência e </a:t>
            </a:r>
            <a:r>
              <a:rPr lang="pt-BR" i="1" dirty="0" smtClean="0"/>
              <a:t>feedbacks loops</a:t>
            </a:r>
            <a:r>
              <a:rPr lang="pt-BR" dirty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180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Biologia e Tecnologia são ambos sistemas </a:t>
            </a:r>
            <a:r>
              <a:rPr lang="pt-BR" dirty="0" smtClean="0"/>
              <a:t>nos quais </a:t>
            </a:r>
            <a:r>
              <a:rPr lang="pt-BR" dirty="0" smtClean="0"/>
              <a:t>“grandes </a:t>
            </a:r>
            <a:r>
              <a:rPr lang="pt-BR" dirty="0"/>
              <a:t>redes de componentes interdependentes sem direção central e com </a:t>
            </a:r>
            <a:r>
              <a:rPr lang="pt-BR" dirty="0" smtClean="0"/>
              <a:t>regras </a:t>
            </a:r>
            <a:r>
              <a:rPr lang="pt-BR" dirty="0"/>
              <a:t>simples no nível individual desenvolvem um comportamento coletivo sofisticado, </a:t>
            </a:r>
            <a:r>
              <a:rPr lang="pt-BR" dirty="0" smtClean="0"/>
              <a:t>altamente desenvolvido</a:t>
            </a:r>
            <a:r>
              <a:rPr lang="pt-PT" dirty="0" smtClean="0"/>
              <a:t> </a:t>
            </a:r>
            <a:r>
              <a:rPr lang="pt-PT" dirty="0"/>
              <a:t>de processamento de informações e uma capacidade de adaptação via </a:t>
            </a:r>
            <a:r>
              <a:rPr lang="pt-PT" dirty="0" smtClean="0"/>
              <a:t>tentativa e erro, que </a:t>
            </a:r>
            <a:r>
              <a:rPr lang="pt-PT" dirty="0"/>
              <a:t>é característica da evolução (Mitchell, 2009</a:t>
            </a:r>
            <a:r>
              <a:rPr lang="pt-PT" dirty="0" smtClean="0"/>
              <a:t>).” (p.7)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Essa complexidade </a:t>
            </a:r>
            <a:r>
              <a:rPr lang="pt-PT" dirty="0" smtClean="0"/>
              <a:t>de características</a:t>
            </a:r>
            <a:r>
              <a:rPr lang="pt-PT" dirty="0"/>
              <a:t>, incluindo a baixa previsibilidade e controlabilidade na formulação de políticas (Latzer, 2013b), são úteis na compreensão da evolução da Internet em geral e </a:t>
            </a:r>
            <a:r>
              <a:rPr lang="pt-PT" dirty="0" smtClean="0"/>
              <a:t>dos efeitos </a:t>
            </a:r>
            <a:r>
              <a:rPr lang="pt-PT" dirty="0"/>
              <a:t>de algoritmos na </a:t>
            </a:r>
            <a:r>
              <a:rPr lang="pt-PT" dirty="0" smtClean="0"/>
              <a:t>internet </a:t>
            </a:r>
            <a:r>
              <a:rPr lang="pt-PT" dirty="0"/>
              <a:t>em particular</a:t>
            </a:r>
            <a:r>
              <a:rPr lang="pt-PT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Sistemas complexos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Ainda há, nesta abordagem, o fator da cooperação (ou co-evolução) como </a:t>
            </a:r>
            <a:r>
              <a:rPr lang="pt-PT" dirty="0"/>
              <a:t>factor de sucesso nos processos de </a:t>
            </a:r>
            <a:r>
              <a:rPr lang="pt-PT" dirty="0" smtClean="0"/>
              <a:t>seleção de informação realizada através de algoritmos.</a:t>
            </a:r>
          </a:p>
          <a:p>
            <a:r>
              <a:rPr lang="pt-PT" dirty="0" smtClean="0"/>
              <a:t>Cooperação também é ordem social. </a:t>
            </a:r>
          </a:p>
          <a:p>
            <a:r>
              <a:rPr lang="pt-PT" dirty="0" smtClean="0"/>
              <a:t>Papel do compartilhamento na Economia da internet + esfera pública conectada (Benkler, 2011).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0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1684978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DDoS</a:t>
            </a:r>
            <a:r>
              <a:rPr lang="en-US" dirty="0"/>
              <a:t> is short for Distributed </a:t>
            </a:r>
            <a:r>
              <a:rPr lang="en-US" b="1" dirty="0"/>
              <a:t>Denial of Service</a:t>
            </a:r>
            <a:r>
              <a:rPr lang="en-US" dirty="0"/>
              <a:t>. </a:t>
            </a:r>
            <a:r>
              <a:rPr lang="en-US" b="1" dirty="0"/>
              <a:t>DDoS</a:t>
            </a:r>
            <a:r>
              <a:rPr lang="en-US" dirty="0"/>
              <a:t> is a type of </a:t>
            </a:r>
            <a:r>
              <a:rPr lang="en-US" b="1" dirty="0"/>
              <a:t>DOS </a:t>
            </a:r>
            <a:r>
              <a:rPr lang="en-US" b="1" dirty="0" smtClean="0"/>
              <a:t>attack </a:t>
            </a:r>
            <a:r>
              <a:rPr lang="en-US" dirty="0" smtClean="0"/>
              <a:t>where </a:t>
            </a:r>
            <a:r>
              <a:rPr lang="en-US" dirty="0"/>
              <a:t>multiple compromised systems, which are often infected with a Trojan, are used to target a single system causing a </a:t>
            </a:r>
            <a:r>
              <a:rPr lang="en-US" b="1" dirty="0"/>
              <a:t>Denial of Service</a:t>
            </a:r>
            <a:r>
              <a:rPr lang="en-US" dirty="0"/>
              <a:t> (</a:t>
            </a:r>
            <a:r>
              <a:rPr lang="en-US" b="1" dirty="0" err="1"/>
              <a:t>DoS</a:t>
            </a:r>
            <a:r>
              <a:rPr lang="en-US" dirty="0"/>
              <a:t>) </a:t>
            </a:r>
            <a:r>
              <a:rPr lang="en-US" b="1" dirty="0"/>
              <a:t>attack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b="1" dirty="0" err="1" smtClean="0"/>
              <a:t>Vídeo</a:t>
            </a:r>
            <a:r>
              <a:rPr lang="en-US" b="1" dirty="0" smtClean="0"/>
              <a:t>: </a:t>
            </a:r>
            <a:r>
              <a:rPr lang="pt-BR" dirty="0" smtClean="0"/>
              <a:t>http</a:t>
            </a:r>
            <a:r>
              <a:rPr lang="pt-BR" dirty="0"/>
              <a:t>://www.digitalattackmap.com/understanding-ddos/</a:t>
            </a:r>
          </a:p>
        </p:txBody>
      </p:sp>
    </p:spTree>
    <p:extLst>
      <p:ext uri="{BB962C8B-B14F-4D97-AF65-F5344CB8AC3E}">
        <p14:creationId xmlns:p14="http://schemas.microsoft.com/office/powerpoint/2010/main" val="3239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Resumindo esta parte...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O foco está no papel dos algoritmos como instituições (como instrumentos de governança) e </a:t>
            </a:r>
            <a:r>
              <a:rPr lang="pt-PT" dirty="0" smtClean="0"/>
              <a:t>também atores-chave que governam. </a:t>
            </a:r>
          </a:p>
          <a:p>
            <a:r>
              <a:rPr lang="pt-PT" dirty="0" smtClean="0"/>
              <a:t>Uma </a:t>
            </a:r>
            <a:r>
              <a:rPr lang="pt-PT" dirty="0"/>
              <a:t>perspectiva institucional identifica algoritmos </a:t>
            </a:r>
            <a:r>
              <a:rPr lang="pt-PT" dirty="0" smtClean="0"/>
              <a:t>como normas </a:t>
            </a:r>
            <a:r>
              <a:rPr lang="pt-PT" dirty="0"/>
              <a:t>e regras que afetam o comportamento do lado da oferta e da demanda, </a:t>
            </a:r>
            <a:r>
              <a:rPr lang="pt-PT" dirty="0" smtClean="0"/>
              <a:t> </a:t>
            </a:r>
            <a:r>
              <a:rPr lang="pt-PT" dirty="0"/>
              <a:t>regras e rotinas que limitam as atividades e criam novas margens de manobra. </a:t>
            </a:r>
            <a:endParaRPr lang="pt-PT" dirty="0" smtClean="0"/>
          </a:p>
          <a:p>
            <a:r>
              <a:rPr lang="pt-PT" dirty="0" smtClean="0"/>
              <a:t>Alguns derivam </a:t>
            </a:r>
            <a:r>
              <a:rPr lang="pt-PT" dirty="0"/>
              <a:t>do resultado de processos de projeto evolutivos (de tentativa e erro), de </a:t>
            </a:r>
            <a:r>
              <a:rPr lang="pt-PT" dirty="0" smtClean="0"/>
              <a:t>código </a:t>
            </a:r>
            <a:r>
              <a:rPr lang="pt-PT" dirty="0"/>
              <a:t>e arquitetura.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0"/>
            <a:ext cx="6927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88640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Eu, Daniel Blake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4605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Resumindo esta parte...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Arquitetura é política;</a:t>
            </a:r>
          </a:p>
          <a:p>
            <a:r>
              <a:rPr lang="pt-PT" dirty="0" smtClean="0"/>
              <a:t>Código é a lei (Code is law) – Lessig, 1999. </a:t>
            </a:r>
          </a:p>
          <a:p>
            <a:endParaRPr lang="pt-PT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805047" cy="29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Resumindo esta parte...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Protocolo, diagrama, gestão;</a:t>
            </a:r>
            <a:endParaRPr lang="pt-PT" dirty="0" smtClean="0"/>
          </a:p>
          <a:p>
            <a:r>
              <a:rPr lang="pt-PT" dirty="0" smtClean="0"/>
              <a:t>Protocol: Galloway</a:t>
            </a:r>
            <a:endParaRPr lang="pt-PT" dirty="0" smtClean="0"/>
          </a:p>
          <a:p>
            <a:endParaRPr lang="pt-PT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r="29189"/>
          <a:stretch/>
        </p:blipFill>
        <p:spPr>
          <a:xfrm>
            <a:off x="5004048" y="2492896"/>
            <a:ext cx="3006313" cy="37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7857" r="31060" b="26588"/>
          <a:stretch/>
        </p:blipFill>
        <p:spPr bwMode="auto">
          <a:xfrm>
            <a:off x="606219" y="836712"/>
            <a:ext cx="7998229" cy="574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 pelo algoritmo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governança algorítmica é mais baseada em evidências </a:t>
            </a:r>
            <a:r>
              <a:rPr lang="pt-PT" dirty="0" smtClean="0"/>
              <a:t>de padrões calculados por dados </a:t>
            </a:r>
            <a:r>
              <a:rPr lang="pt-PT" dirty="0"/>
              <a:t>do que a governança tradicional</a:t>
            </a:r>
            <a:r>
              <a:rPr lang="pt-PT" dirty="0" smtClean="0"/>
              <a:t>.</a:t>
            </a:r>
          </a:p>
          <a:p>
            <a:r>
              <a:rPr lang="pt-PT" dirty="0" smtClean="0"/>
              <a:t>Exemplo: prevenção de crimes por identificação de padrões.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2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Governança pelo algoritmo e Mídia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Do ponto de vista da mídia, a seleção algorítmica influencia significativamente </a:t>
            </a:r>
            <a:r>
              <a:rPr lang="pt-PT" dirty="0" smtClean="0"/>
              <a:t>a produção </a:t>
            </a:r>
            <a:r>
              <a:rPr lang="pt-PT" dirty="0"/>
              <a:t>e consumo de mídia (Napoli, 2014). </a:t>
            </a:r>
            <a:endParaRPr lang="pt-PT" dirty="0" smtClean="0"/>
          </a:p>
          <a:p>
            <a:r>
              <a:rPr lang="pt-PT" dirty="0" smtClean="0"/>
              <a:t>Seleção </a:t>
            </a:r>
            <a:r>
              <a:rPr lang="pt-PT" dirty="0"/>
              <a:t>algorítmica na </a:t>
            </a:r>
            <a:r>
              <a:rPr lang="pt-PT" dirty="0" smtClean="0"/>
              <a:t>internet </a:t>
            </a:r>
            <a:r>
              <a:rPr lang="pt-PT" dirty="0"/>
              <a:t>não </a:t>
            </a:r>
            <a:r>
              <a:rPr lang="pt-PT" dirty="0" smtClean="0"/>
              <a:t>só </a:t>
            </a:r>
            <a:r>
              <a:rPr lang="pt-PT" dirty="0"/>
              <a:t>influencia </a:t>
            </a:r>
            <a:r>
              <a:rPr lang="pt-PT" b="1" dirty="0"/>
              <a:t>o que</a:t>
            </a:r>
            <a:r>
              <a:rPr lang="pt-PT" dirty="0"/>
              <a:t> pensamos (agenda-setting), mas também </a:t>
            </a:r>
            <a:r>
              <a:rPr lang="pt-PT" b="1" dirty="0"/>
              <a:t>como </a:t>
            </a:r>
            <a:r>
              <a:rPr lang="pt-PT" dirty="0"/>
              <a:t>pensamos sobre isso </a:t>
            </a:r>
            <a:r>
              <a:rPr lang="pt-PT" dirty="0" smtClean="0"/>
              <a:t>(framing) </a:t>
            </a:r>
            <a:r>
              <a:rPr lang="pt-PT" dirty="0"/>
              <a:t>e, conseqüentemente, como agimos</a:t>
            </a:r>
            <a:r>
              <a:rPr lang="pt-PT" dirty="0" smtClean="0"/>
              <a:t>.</a:t>
            </a:r>
          </a:p>
          <a:p>
            <a:r>
              <a:rPr lang="pt-PT" dirty="0" smtClean="0"/>
              <a:t>Mas não foi sempre assim?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4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Por que é diferente?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GRANDE diferença: percepção em “real time” de como as pessoas estão recebendo as mensagens.</a:t>
            </a:r>
          </a:p>
          <a:p>
            <a:r>
              <a:rPr lang="pt-BR" dirty="0"/>
              <a:t>O banco de dados para aplicações de seleção algorítmica consiste tanto na entrada ativa do consumidor (por exemplo, feedback) como em dados passivos </a:t>
            </a:r>
            <a:r>
              <a:rPr lang="pt-BR" dirty="0" smtClean="0"/>
              <a:t> - por </a:t>
            </a:r>
            <a:r>
              <a:rPr lang="pt-BR" dirty="0"/>
              <a:t>exemplo, nos contatos sociais baseados em </a:t>
            </a:r>
            <a:r>
              <a:rPr lang="pt-BR" dirty="0" smtClean="0"/>
              <a:t>localização e </a:t>
            </a:r>
            <a:r>
              <a:rPr lang="pt-BR" dirty="0" err="1" smtClean="0"/>
              <a:t>likes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 e </a:t>
            </a:r>
            <a:r>
              <a:rPr lang="pt-BR" dirty="0" err="1" smtClean="0"/>
              <a:t>Facebook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Consequências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“Amplifica </a:t>
            </a:r>
            <a:r>
              <a:rPr lang="pt-BR" dirty="0"/>
              <a:t>as tendências existentes de fragmentação e individualização da audiência, resultantes da proliferação de meios de </a:t>
            </a:r>
            <a:r>
              <a:rPr lang="pt-BR" dirty="0" smtClean="0"/>
              <a:t>comunicação, o que foi desencadeado pela </a:t>
            </a:r>
            <a:r>
              <a:rPr lang="pt-BR" dirty="0"/>
              <a:t>liberalização, privatização e digitalização</a:t>
            </a:r>
            <a:r>
              <a:rPr lang="pt-BR" dirty="0" smtClean="0"/>
              <a:t>.”</a:t>
            </a:r>
          </a:p>
          <a:p>
            <a:r>
              <a:rPr lang="pt-BR" dirty="0" smtClean="0"/>
              <a:t>“Em </a:t>
            </a:r>
            <a:r>
              <a:rPr lang="pt-BR" dirty="0"/>
              <a:t>geral, tanto a fragmentação quanto a individualização de audiências foram discutidas como prejudiciais à democracia (Katz, 1996; Mancini, 2013), e as construções personalizadas de realidade por seleção algorítmica exacerbam essas </a:t>
            </a:r>
            <a:r>
              <a:rPr lang="pt-BR" dirty="0" smtClean="0"/>
              <a:t>preocupações.”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4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Consequências – Pessoas perigosas e pessoas em perigo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“Enquanto </a:t>
            </a:r>
            <a:r>
              <a:rPr lang="pt-PT" dirty="0"/>
              <a:t>o debate sobre o indivíduo perigoso se concentra na ameaça </a:t>
            </a:r>
            <a:r>
              <a:rPr lang="pt-PT" dirty="0" smtClean="0"/>
              <a:t>da </a:t>
            </a:r>
            <a:r>
              <a:rPr lang="pt-PT" dirty="0"/>
              <a:t>c</a:t>
            </a:r>
            <a:r>
              <a:rPr lang="pt-PT" dirty="0" smtClean="0"/>
              <a:t>oesão </a:t>
            </a:r>
            <a:r>
              <a:rPr lang="pt-PT" dirty="0"/>
              <a:t>e ordem social, devido ao aumento da individualização e à subsequente erosão </a:t>
            </a:r>
            <a:r>
              <a:rPr lang="pt-PT" dirty="0" smtClean="0"/>
              <a:t>de normas </a:t>
            </a:r>
            <a:r>
              <a:rPr lang="pt-PT" dirty="0"/>
              <a:t>e instituições comuns, a discussão sobre o indivíduo em perigo destaca </a:t>
            </a:r>
            <a:r>
              <a:rPr lang="pt-PT" dirty="0" smtClean="0"/>
              <a:t>o “indivíduo controlado”.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1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O </a:t>
            </a:r>
            <a:r>
              <a:rPr lang="pt-BR" dirty="0"/>
              <a:t>n</a:t>
            </a:r>
            <a:r>
              <a:rPr lang="pt-BR" dirty="0" smtClean="0"/>
              <a:t>ovo paradigma da violência – Michel </a:t>
            </a:r>
            <a:r>
              <a:rPr lang="pt-BR" dirty="0" err="1" smtClean="0"/>
              <a:t>Wieviorka</a:t>
            </a:r>
            <a:r>
              <a:rPr lang="pt-BR" dirty="0" smtClean="0"/>
              <a:t>, 1997, p. 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Quatro níveis de análise, sendo os três primeiros os clássicos nas Ciências Sociais:</a:t>
            </a:r>
          </a:p>
          <a:p>
            <a:r>
              <a:rPr lang="pt-PT" dirty="0" smtClean="0"/>
              <a:t>Internacional</a:t>
            </a:r>
          </a:p>
          <a:p>
            <a:r>
              <a:rPr lang="pt-PT" dirty="0" smtClean="0"/>
              <a:t>Estados</a:t>
            </a:r>
          </a:p>
          <a:p>
            <a:r>
              <a:rPr lang="pt-PT" dirty="0" smtClean="0"/>
              <a:t>Sociedades (no interior dos Estados)</a:t>
            </a:r>
          </a:p>
          <a:p>
            <a:r>
              <a:rPr lang="pt-PT" dirty="0" smtClean="0"/>
              <a:t>Indivíduo, “... Não para introduzir qualquer psicologia em nossas análises, mas para insistir sobre um fenômeno contemporâneo de maior importância, que tem um peso enorme sobre a produção da violência contemporânea: o crescimento do individualismo moderno.”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11111" r="25594" b="16856"/>
          <a:stretch/>
        </p:blipFill>
        <p:spPr bwMode="auto">
          <a:xfrm>
            <a:off x="755576" y="596125"/>
            <a:ext cx="7560840" cy="62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Dominância de governança privada por companhias globais</a:t>
            </a:r>
          </a:p>
        </p:txBody>
      </p:sp>
    </p:spTree>
    <p:extLst>
      <p:ext uri="{BB962C8B-B14F-4D97-AF65-F5344CB8AC3E}">
        <p14:creationId xmlns:p14="http://schemas.microsoft.com/office/powerpoint/2010/main" val="4476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Legitimidade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“Numa </a:t>
            </a:r>
            <a:r>
              <a:rPr lang="pt-BR" dirty="0"/>
              <a:t>perspectiva de política pública, surge a questão de saber se e como esta </a:t>
            </a:r>
            <a:r>
              <a:rPr lang="pt-BR" dirty="0" smtClean="0"/>
              <a:t>forma </a:t>
            </a:r>
            <a:r>
              <a:rPr lang="pt-BR" dirty="0"/>
              <a:t>algorítmica de governança, que é principalmente </a:t>
            </a:r>
            <a:r>
              <a:rPr lang="pt-BR" dirty="0" smtClean="0"/>
              <a:t>concebida </a:t>
            </a:r>
            <a:r>
              <a:rPr lang="pt-BR" dirty="0"/>
              <a:t>para aumentar </a:t>
            </a:r>
            <a:r>
              <a:rPr lang="pt-BR" dirty="0" smtClean="0"/>
              <a:t>e maximizar o </a:t>
            </a:r>
            <a:r>
              <a:rPr lang="pt-BR" dirty="0"/>
              <a:t>lucro </a:t>
            </a:r>
            <a:r>
              <a:rPr lang="pt-BR" dirty="0" smtClean="0"/>
              <a:t>individual poderia </a:t>
            </a:r>
            <a:r>
              <a:rPr lang="pt-BR" dirty="0"/>
              <a:t>ser legitimado</a:t>
            </a:r>
            <a:r>
              <a:rPr lang="pt-BR" dirty="0" smtClean="0"/>
              <a:t>.”</a:t>
            </a:r>
          </a:p>
          <a:p>
            <a:r>
              <a:rPr lang="pt-BR" dirty="0" smtClean="0"/>
              <a:t>“Na </a:t>
            </a:r>
            <a:r>
              <a:rPr lang="pt-BR" dirty="0"/>
              <a:t>sua forma </a:t>
            </a:r>
            <a:r>
              <a:rPr lang="pt-BR" dirty="0" smtClean="0"/>
              <a:t>atual</a:t>
            </a:r>
            <a:r>
              <a:rPr lang="pt-BR" dirty="0"/>
              <a:t>, a </a:t>
            </a:r>
            <a:r>
              <a:rPr lang="pt-BR" dirty="0" smtClean="0"/>
              <a:t>seleção </a:t>
            </a:r>
            <a:r>
              <a:rPr lang="pt-BR" dirty="0"/>
              <a:t>algorítmica é pouco utilizada </a:t>
            </a:r>
            <a:r>
              <a:rPr lang="pt-BR" dirty="0" smtClean="0"/>
              <a:t>para </a:t>
            </a:r>
            <a:r>
              <a:rPr lang="pt-BR" dirty="0"/>
              <a:t>fins de governação </a:t>
            </a:r>
            <a:r>
              <a:rPr lang="pt-BR" dirty="0" smtClean="0"/>
              <a:t>social-política e sim para fins </a:t>
            </a:r>
            <a:r>
              <a:rPr lang="pt-BR" dirty="0"/>
              <a:t>puramente comerciais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Teoria Ator-Rede – Bruno </a:t>
            </a:r>
            <a:r>
              <a:rPr lang="pt-BR" dirty="0" err="1" smtClean="0"/>
              <a:t>Latour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Os seres humanos dão forma a algoritmos e </a:t>
            </a:r>
            <a:r>
              <a:rPr lang="pt-PT" dirty="0" smtClean="0"/>
              <a:t>são, simultaneamente, “formados” </a:t>
            </a:r>
            <a:r>
              <a:rPr lang="pt-PT" dirty="0"/>
              <a:t>por eles. De acordo com a </a:t>
            </a:r>
            <a:r>
              <a:rPr lang="pt-PT" dirty="0" smtClean="0"/>
              <a:t>Teoria Ator Rede (TAR), (</a:t>
            </a:r>
            <a:r>
              <a:rPr lang="pt-PT" dirty="0"/>
              <a:t>Latour 2005) humanos e </a:t>
            </a:r>
            <a:r>
              <a:rPr lang="pt-PT" dirty="0" smtClean="0"/>
              <a:t>algoritmos são </a:t>
            </a:r>
            <a:r>
              <a:rPr lang="pt-PT" dirty="0"/>
              <a:t>actantes iguais dentro desta rede.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Conclusão: tecnologia como problema E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Três categorias de </a:t>
            </a:r>
            <a:r>
              <a:rPr lang="pt-PT" dirty="0" smtClean="0"/>
              <a:t>risco:</a:t>
            </a:r>
          </a:p>
          <a:p>
            <a:r>
              <a:rPr lang="pt-PT" dirty="0" smtClean="0"/>
              <a:t>Impactos </a:t>
            </a:r>
            <a:r>
              <a:rPr lang="pt-PT" dirty="0"/>
              <a:t>na mediação da </a:t>
            </a:r>
            <a:r>
              <a:rPr lang="pt-PT" dirty="0" smtClean="0"/>
              <a:t>realidade</a:t>
            </a:r>
          </a:p>
          <a:p>
            <a:r>
              <a:rPr lang="pt-PT" dirty="0" smtClean="0"/>
              <a:t>Ameaças </a:t>
            </a:r>
            <a:r>
              <a:rPr lang="pt-PT" dirty="0"/>
              <a:t>aos direitos e liberdades fundamentais </a:t>
            </a:r>
            <a:endParaRPr lang="pt-PT" dirty="0" smtClean="0"/>
          </a:p>
          <a:p>
            <a:r>
              <a:rPr lang="pt-PT" dirty="0" smtClean="0"/>
              <a:t>Desafios </a:t>
            </a:r>
            <a:r>
              <a:rPr lang="pt-PT" dirty="0"/>
              <a:t>para o desenvolvimento futuro da </a:t>
            </a:r>
            <a:r>
              <a:rPr lang="pt-PT" dirty="0" smtClean="0"/>
              <a:t>espécie.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2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Conclusão: tecnologia como problema E 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Design pode criar ou eliminar </a:t>
            </a:r>
            <a:r>
              <a:rPr lang="pt-PT" smtClean="0"/>
              <a:t>bolhas...</a:t>
            </a:r>
            <a:br>
              <a:rPr lang="pt-PT" smtClean="0"/>
            </a:br>
            <a:endParaRPr lang="pt-PT" dirty="0" smtClean="0"/>
          </a:p>
          <a:p>
            <a:r>
              <a:rPr lang="pt-PT" dirty="0"/>
              <a:t>“A governança pela tecnologia, mais precisamente pela sua arquitetura e </a:t>
            </a:r>
            <a:r>
              <a:rPr lang="pt-PT" dirty="0" smtClean="0"/>
              <a:t>design, </a:t>
            </a:r>
            <a:r>
              <a:rPr lang="pt-PT" dirty="0"/>
              <a:t>poderia ser </a:t>
            </a:r>
            <a:r>
              <a:rPr lang="pt-PT" dirty="0" smtClean="0"/>
              <a:t>usada </a:t>
            </a:r>
            <a:r>
              <a:rPr lang="pt-PT" dirty="0"/>
              <a:t>para promover políticas públicas e metas públicas</a:t>
            </a:r>
            <a:r>
              <a:rPr lang="pt-PT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tecnologia não está afetando somente o “desarranjo” de tecnologia de mídia e conteúdo;</a:t>
            </a:r>
          </a:p>
          <a:p>
            <a:r>
              <a:rPr lang="pt-BR" dirty="0" smtClean="0"/>
              <a:t>Crescente preocupação em entender os efeitos da tecnologia:</a:t>
            </a:r>
          </a:p>
          <a:p>
            <a:r>
              <a:rPr lang="pt-BR" dirty="0" smtClean="0"/>
              <a:t>Tecnologia como ator – conceito das Ciências Sociais - ou como agência sobre o comportamento individual / coletivo e ordem social.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8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Desarranjos sociais: “anomia”, ausência de ordem: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118"/>
            <a:ext cx="2306714" cy="345660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8392" y="33418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ADORNO, Sergio. Conflitualidade e violência. Reflexões sobre a anomia na contemporaneidade. Revista Tempo Social, USP, São Paulo, pp. 19-47, Maio 1998. Disponível em: &lt; </a:t>
            </a:r>
            <a:r>
              <a:rPr lang="pt-BR" u="sng" dirty="0">
                <a:hlinkClick r:id="rId3"/>
              </a:rPr>
              <a:t>http://www.scielo.br/pdf/ts/v10n1/a03v10n1.pdf</a:t>
            </a:r>
            <a:r>
              <a:rPr lang="pt-BR" dirty="0"/>
              <a:t>&gt;.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Perspectiva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Tecnologia pode ser uma estrutura ativa na sociedade, uma instituição e mesmo ator.</a:t>
            </a:r>
          </a:p>
          <a:p>
            <a:r>
              <a:rPr lang="pt-BR" dirty="0" smtClean="0"/>
              <a:t>Algumas novas teorias aproximam a tecnologia da metáfora “evolucionária”. </a:t>
            </a:r>
            <a:r>
              <a:rPr lang="pt-BR" dirty="0" err="1" smtClean="0"/>
              <a:t>Ex</a:t>
            </a:r>
            <a:r>
              <a:rPr lang="pt-BR" dirty="0" smtClean="0"/>
              <a:t>: O gene egoísta, </a:t>
            </a:r>
            <a:r>
              <a:rPr lang="pt-BR" dirty="0"/>
              <a:t>Richard </a:t>
            </a:r>
            <a:r>
              <a:rPr lang="pt-BR" dirty="0" err="1" smtClean="0"/>
              <a:t>Dawkins</a:t>
            </a:r>
            <a:r>
              <a:rPr lang="pt-BR" dirty="0" smtClean="0"/>
              <a:t>; no entanto, NÃO HÁ SELEÇÃO NATURAL neste campo.</a:t>
            </a:r>
          </a:p>
          <a:p>
            <a:r>
              <a:rPr lang="pt-BR" dirty="0" smtClean="0"/>
              <a:t>A tecnologia é produto de esforços de DESIGN.</a:t>
            </a:r>
          </a:p>
          <a:p>
            <a:r>
              <a:rPr lang="pt-BR" dirty="0" smtClean="0"/>
              <a:t>Podemos pensar o Design como “desenho de narrativa”. Que mundo queremos criar?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87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Design é intencional. “Tramar”, “simular”, “projetar”, “esquematizar”, “configurar”, “proceder de forma estratégica”. (Etimologia por </a:t>
            </a:r>
            <a:r>
              <a:rPr lang="pt-BR" dirty="0" err="1"/>
              <a:t>Flusser</a:t>
            </a:r>
            <a:r>
              <a:rPr lang="pt-BR" dirty="0"/>
              <a:t> – p. </a:t>
            </a:r>
            <a:r>
              <a:rPr lang="pt-BR" dirty="0" smtClean="0"/>
              <a:t>181 – O Mundo Codificado)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252662"/>
            <a:ext cx="5905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“A forma do mundo criada pelo homem é design. Design é, portanto,  um termo que carrega mais que uma fortíssima carga de conceito: é o nome próprio do que em filosofia chamamos conceito. Conceito que, por sua vez, fez-se o mundo, ordem concreta, realidade”.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(Marcia </a:t>
            </a:r>
            <a:r>
              <a:rPr lang="pt-BR" dirty="0" err="1"/>
              <a:t>Tiburi</a:t>
            </a:r>
            <a:r>
              <a:rPr lang="pt-BR" dirty="0"/>
              <a:t> – resenha “O mundo codificado”)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3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1131</Words>
  <Application>Microsoft Office PowerPoint</Application>
  <PresentationFormat>Apresentação na tela (4:3)</PresentationFormat>
  <Paragraphs>86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Apresentação do PowerPoint</vt:lpstr>
      <vt:lpstr>Design</vt:lpstr>
      <vt:lpstr>Design</vt:lpstr>
      <vt:lpstr>Perspectiva institucional</vt:lpstr>
      <vt:lpstr>Design</vt:lpstr>
      <vt:lpstr>Apresentação do PowerPoint</vt:lpstr>
      <vt:lpstr>Design</vt:lpstr>
      <vt:lpstr>Apresentação do PowerPoint</vt:lpstr>
      <vt:lpstr>... Voltando para o Algoritmo</vt:lpstr>
      <vt:lpstr>Apresentação do PowerPoint</vt:lpstr>
      <vt:lpstr>Apresentação do PowerPoint</vt:lpstr>
      <vt:lpstr>Sistemas complexos</vt:lpstr>
      <vt:lpstr>Sistemas complexos</vt:lpstr>
      <vt:lpstr>Sistemas complexos</vt:lpstr>
      <vt:lpstr>Sistemas complexos</vt:lpstr>
      <vt:lpstr>Apresentação do PowerPoint</vt:lpstr>
      <vt:lpstr>Resumindo esta parte...</vt:lpstr>
      <vt:lpstr>Apresentação do PowerPoint</vt:lpstr>
      <vt:lpstr>Resumindo esta parte...</vt:lpstr>
      <vt:lpstr>Resumindo esta parte...</vt:lpstr>
      <vt:lpstr>Apresentação do PowerPoint</vt:lpstr>
      <vt:lpstr>Governança pelo algoritmo</vt:lpstr>
      <vt:lpstr>Governança pelo algoritmo e Mídia</vt:lpstr>
      <vt:lpstr>Por que é diferente?</vt:lpstr>
      <vt:lpstr>Consequências</vt:lpstr>
      <vt:lpstr>Consequências – Pessoas perigosas e pessoas em perigo</vt:lpstr>
      <vt:lpstr>Apresentação do PowerPoint</vt:lpstr>
      <vt:lpstr>O novo paradigma da violência – Michel Wieviorka, 1997, p. 15</vt:lpstr>
      <vt:lpstr>Apresentação do PowerPoint</vt:lpstr>
      <vt:lpstr>Legitimidade</vt:lpstr>
      <vt:lpstr>Apresentação do PowerPoint</vt:lpstr>
      <vt:lpstr>Teoria Ator-Rede – Bruno Latour</vt:lpstr>
      <vt:lpstr>Conclusão: tecnologia como problema E solução</vt:lpstr>
      <vt:lpstr>Conclusão: tecnologia como problema E 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pelo algoritmo e ética no jornalismo feito por algoritmos</dc:title>
  <dc:creator>Dosvald1</dc:creator>
  <cp:lastModifiedBy>Dosvald1</cp:lastModifiedBy>
  <cp:revision>135</cp:revision>
  <dcterms:created xsi:type="dcterms:W3CDTF">2017-03-08T23:29:25Z</dcterms:created>
  <dcterms:modified xsi:type="dcterms:W3CDTF">2018-04-18T14:12:20Z</dcterms:modified>
</cp:coreProperties>
</file>