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0"/>
  </p:handoutMasterIdLst>
  <p:sldIdLst>
    <p:sldId id="256" r:id="rId13"/>
    <p:sldId id="257" r:id="rId14"/>
    <p:sldId id="578" r:id="rId15"/>
    <p:sldId id="595" r:id="rId16"/>
    <p:sldId id="594" r:id="rId17"/>
    <p:sldId id="585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196" autoAdjust="0"/>
  </p:normalViewPr>
  <p:slideViewPr>
    <p:cSldViewPr snapToGrid="0" snapToObjects="1">
      <p:cViewPr varScale="1">
        <p:scale>
          <a:sx n="150" d="100"/>
          <a:sy n="150" d="100"/>
        </p:scale>
        <p:origin x="34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778" y="4275963"/>
            <a:ext cx="5783499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19 – 2/9: Aplicação do método dos mínimos quadrados quando há erro na variável preditora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5562" y="450574"/>
            <a:ext cx="84225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propriedades de não-tendenciosidade e variância mínima do 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método dos mínimos quadrados (MMQ) quando aplicado ao modelo linear 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dependem do conhecimento exato da matriz de planejamento. A</a:t>
            </a:r>
          </a:p>
          <a:p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Quando os elementos dessa matriz são variáveis aleatórias, 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propriedades ótimas desse estimador não são mais garantidas. </a:t>
            </a:r>
          </a:p>
          <a:p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 é possível usar o MMQ: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omo fazer isso,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maneira de corrigir quando o método é tendencioso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modo de</a:t>
            </a:r>
            <a:r>
              <a:rPr lang="pt-B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determinar que é melhor buscar outro caminho</a:t>
            </a:r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A15468-6A56-6339-24A7-294D76570F8C}"/>
              </a:ext>
            </a:extLst>
          </p:cNvPr>
          <p:cNvSpPr txBox="1"/>
          <p:nvPr/>
        </p:nvSpPr>
        <p:spPr>
          <a:xfrm>
            <a:off x="115562" y="3867150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é uma atividade comprida (muitas horas) iniciada aqui e entregue 11/6,</a:t>
            </a:r>
          </a:p>
          <a:p>
            <a:r>
              <a:rPr lang="pt-BR" dirty="0"/>
              <a:t>Junto como outra atividade que começaremos na próxima aula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O modelo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78904" y="1182921"/>
                <a:ext cx="8786192" cy="12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Começamos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/>
                  <a:t> para todo i, bem menor que a diferença entre </a:t>
                </a:r>
              </a:p>
              <a:p>
                <a:r>
                  <a:rPr lang="pt-BR" dirty="0"/>
                  <a:t>valores consecutivos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/>
                  <a:t>O modelo para a variância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será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/>
                        </m:ctrlPr>
                      </m:sSubSupPr>
                      <m:e>
                        <m:r>
                          <a:rPr lang="pt-BR" i="1"/>
                          <m:t>𝜎</m:t>
                        </m:r>
                      </m:e>
                      <m:sub>
                        <m:r>
                          <a:rPr lang="pt-BR" i="1"/>
                          <m:t>𝑦</m:t>
                        </m:r>
                      </m:sub>
                      <m:sup>
                        <m:r>
                          <a:rPr lang="pt-BR" i="1"/>
                          <m:t>2</m:t>
                        </m:r>
                      </m:sup>
                    </m:sSubSup>
                    <m:r>
                      <a:rPr lang="pt-BR" i="1"/>
                      <m:t>=</m:t>
                    </m:r>
                    <m:sSubSup>
                      <m:sSubSupPr>
                        <m:ctrlPr>
                          <a:rPr lang="pt-BR" i="1"/>
                        </m:ctrlPr>
                      </m:sSubSupPr>
                      <m:e>
                        <m:r>
                          <a:rPr lang="pt-BR" i="1"/>
                          <m:t>𝜎</m:t>
                        </m:r>
                      </m:e>
                      <m:sub>
                        <m:r>
                          <a:rPr lang="pt-BR" i="1"/>
                          <m:t>0</m:t>
                        </m:r>
                      </m:sub>
                      <m:sup>
                        <m:r>
                          <a:rPr lang="pt-BR" i="1"/>
                          <m:t>2</m:t>
                        </m:r>
                      </m:sup>
                    </m:sSubSup>
                    <m:r>
                      <a:rPr lang="pt-BR" i="1"/>
                      <m:t>+ </m:t>
                    </m:r>
                    <m:sSup>
                      <m:sSupPr>
                        <m:ctrlPr>
                          <a:rPr lang="pt-BR" i="1"/>
                        </m:ctrlPr>
                      </m:sSupPr>
                      <m:e>
                        <m:d>
                          <m:dPr>
                            <m:ctrlPr>
                              <a:rPr lang="pt-BR" i="1"/>
                            </m:ctrlPr>
                          </m:dPr>
                          <m:e>
                            <m:r>
                              <a:rPr lang="pt-BR" i="1"/>
                              <m:t>𝑓</m:t>
                            </m:r>
                            <m:r>
                              <a:rPr lang="pt-BR" i="1"/>
                              <m:t> </m:t>
                            </m:r>
                            <m:r>
                              <a:rPr lang="pt-BR" i="1"/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i="1"/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4" y="1182921"/>
                <a:ext cx="8786192" cy="1287853"/>
              </a:xfrm>
              <a:prstGeom prst="rect">
                <a:avLst/>
              </a:prstGeom>
              <a:blipFill>
                <a:blip r:embed="rId2"/>
                <a:stretch>
                  <a:fillRect l="-555" t="-474" b="-5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43A10A3-4639-6D57-FAE9-BAE25A8F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823" y="796792"/>
            <a:ext cx="1408298" cy="3414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5F5E9BB-BE5C-F8C0-F958-A54EF8E99FAC}"/>
              </a:ext>
            </a:extLst>
          </p:cNvPr>
          <p:cNvSpPr txBox="1"/>
          <p:nvPr/>
        </p:nvSpPr>
        <p:spPr>
          <a:xfrm>
            <a:off x="229219" y="427460"/>
            <a:ext cx="694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Iniciamos com um modelo simples, que será bem comportado: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80EDA70-5B4C-2307-EACD-9B76AFF26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486024"/>
            <a:ext cx="3357563" cy="2126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213DBD-9546-BB60-D60C-F098D1071A4E}"/>
                  </a:ext>
                </a:extLst>
              </p:cNvPr>
              <p:cNvSpPr txBox="1"/>
              <p:nvPr/>
            </p:nvSpPr>
            <p:spPr>
              <a:xfrm>
                <a:off x="4358421" y="2686051"/>
                <a:ext cx="3707084" cy="151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Simulação: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=−2,5;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=0,1;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213DBD-9546-BB60-D60C-F098D1071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21" y="2686051"/>
                <a:ext cx="3707084" cy="1519006"/>
              </a:xfrm>
              <a:prstGeom prst="rect">
                <a:avLst/>
              </a:prstGeom>
              <a:blipFill>
                <a:blip r:embed="rId6"/>
                <a:stretch>
                  <a:fillRect l="-1480" t="-2410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D29F-12B0-5A8C-2E06-32D55ACF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91683"/>
            <a:ext cx="6580293" cy="253757"/>
          </a:xfrm>
        </p:spPr>
        <p:txBody>
          <a:bodyPr>
            <a:noAutofit/>
          </a:bodyPr>
          <a:lstStyle/>
          <a:p>
            <a:r>
              <a:rPr lang="pt-BR" sz="2400" dirty="0"/>
              <a:t>Ajuste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36B9FCA-6177-BD4C-32F1-9C1FE94E3B5D}"/>
                  </a:ext>
                </a:extLst>
              </p:cNvPr>
              <p:cNvSpPr txBox="1"/>
              <p:nvPr/>
            </p:nvSpPr>
            <p:spPr>
              <a:xfrm>
                <a:off x="389466" y="492413"/>
                <a:ext cx="3811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Primeiro ajuste ignorando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36B9FCA-6177-BD4C-32F1-9C1FE94E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6" y="492413"/>
                <a:ext cx="3811059" cy="369332"/>
              </a:xfrm>
              <a:prstGeom prst="rect">
                <a:avLst/>
              </a:prstGeom>
              <a:blipFill>
                <a:blip r:embed="rId2"/>
                <a:stretch>
                  <a:fillRect l="-144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716AD607-E412-8B98-2F36-7E3381EFD352}"/>
              </a:ext>
            </a:extLst>
          </p:cNvPr>
          <p:cNvGrpSpPr/>
          <p:nvPr/>
        </p:nvGrpSpPr>
        <p:grpSpPr>
          <a:xfrm>
            <a:off x="389466" y="963337"/>
            <a:ext cx="5917133" cy="655377"/>
            <a:chOff x="389466" y="1286798"/>
            <a:chExt cx="5917133" cy="655377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3885950-9DF5-EE7E-738B-C97C1D046596}"/>
                </a:ext>
              </a:extLst>
            </p:cNvPr>
            <p:cNvSpPr txBox="1"/>
            <p:nvPr/>
          </p:nvSpPr>
          <p:spPr>
            <a:xfrm>
              <a:off x="389466" y="1393031"/>
              <a:ext cx="391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Calcula as variâncias efetivas:</a:t>
              </a:r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DC43242B-0C08-8BDE-E75B-E6C23AF5E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6125" y="1286798"/>
              <a:ext cx="2240474" cy="655377"/>
            </a:xfrm>
            <a:prstGeom prst="rect">
              <a:avLst/>
            </a:prstGeom>
          </p:spPr>
        </p:pic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58405D1-83B1-4B9D-3459-E1C6CC88F3D1}"/>
              </a:ext>
            </a:extLst>
          </p:cNvPr>
          <p:cNvSpPr txBox="1"/>
          <p:nvPr/>
        </p:nvSpPr>
        <p:spPr>
          <a:xfrm>
            <a:off x="389466" y="1573470"/>
            <a:ext cx="799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os parâmetros mudam muito, recalcular as variâncias efetivas e reiterar.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188A8AF-A56E-4008-5C11-C8C5FC962B21}"/>
                  </a:ext>
                </a:extLst>
              </p:cNvPr>
              <p:cNvSpPr txBox="1"/>
              <p:nvPr/>
            </p:nvSpPr>
            <p:spPr>
              <a:xfrm>
                <a:off x="353355" y="2095926"/>
                <a:ext cx="8597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/>
                  <a:t> pequeno, duas iterações bastam;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/>
                  <a:t> grande, pode não convergir.</a:t>
                </a:r>
              </a:p>
            </p:txBody>
          </p:sp>
        </mc:Choice>
        <mc:Fallback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188A8AF-A56E-4008-5C11-C8C5FC9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55" y="2095926"/>
                <a:ext cx="8597763" cy="369332"/>
              </a:xfrm>
              <a:prstGeom prst="rect">
                <a:avLst/>
              </a:prstGeom>
              <a:blipFill>
                <a:blip r:embed="rId4"/>
                <a:stretch>
                  <a:fillRect l="-63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Gráfico 36">
            <a:extLst>
              <a:ext uri="{FF2B5EF4-FFF2-40B4-BE49-F238E27FC236}">
                <a16:creationId xmlns:a16="http://schemas.microsoft.com/office/drawing/2014/main" id="{B03003D6-5E42-4E5B-EF29-43A374BA4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466" y="2487209"/>
            <a:ext cx="3446728" cy="21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9F6D29F-12B0-5A8C-2E06-32D55ACF87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466" y="91683"/>
                <a:ext cx="6580293" cy="253757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Resultados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400" dirty="0"/>
                  <a:t> pequeno 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9F6D29F-12B0-5A8C-2E06-32D55ACF8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466" y="91683"/>
                <a:ext cx="6580293" cy="253757"/>
              </a:xfrm>
              <a:blipFill>
                <a:blip r:embed="rId2"/>
                <a:stretch>
                  <a:fillRect t="-59524" b="-9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áfico 9">
            <a:extLst>
              <a:ext uri="{FF2B5EF4-FFF2-40B4-BE49-F238E27FC236}">
                <a16:creationId xmlns:a16="http://schemas.microsoft.com/office/drawing/2014/main" id="{A680CA21-0E5F-0DB1-74D4-58927907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50" y="581723"/>
            <a:ext cx="5448300" cy="174345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E60369CD-A9F6-2306-685C-E7E516F48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00" y="2810224"/>
            <a:ext cx="5410200" cy="175155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25B2F6D-9056-9230-02EA-A9B911718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7050" y="421344"/>
            <a:ext cx="3291767" cy="206421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ECCC62A-6B02-0F12-553F-3E43CB006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5876" y="2657944"/>
            <a:ext cx="2786024" cy="18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Resultados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200" b="1" dirty="0"/>
                  <a:t> grande</a:t>
                </a:r>
                <a:endParaRPr lang="pt-BR" sz="22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3636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áfico 12">
            <a:extLst>
              <a:ext uri="{FF2B5EF4-FFF2-40B4-BE49-F238E27FC236}">
                <a16:creationId xmlns:a16="http://schemas.microsoft.com/office/drawing/2014/main" id="{F5AC92A6-0C47-10E7-8A84-859C9BF38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51" y="410265"/>
            <a:ext cx="5645600" cy="179953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E7EC83-147D-1AC4-EA29-D0C6970DA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" y="2374566"/>
            <a:ext cx="5854700" cy="191009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C621B15C-6A83-0784-6D21-5E1EB17E8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5950" y="581381"/>
            <a:ext cx="3048000" cy="19113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ABA4A48-B74A-B87F-5E74-9586C47DD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149" y="2633607"/>
            <a:ext cx="2809501" cy="19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265</Words>
  <Application>Microsoft Office PowerPoint</Application>
  <PresentationFormat>Apresentação na tela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7</vt:i4>
      </vt:variant>
    </vt:vector>
  </HeadingPairs>
  <TitlesOfParts>
    <vt:vector size="26" baseType="lpstr">
      <vt:lpstr>Arial</vt:lpstr>
      <vt:lpstr>Calibri</vt:lpstr>
      <vt:lpstr>Cambria Math</vt:lpstr>
      <vt:lpstr>Eau</vt:lpstr>
      <vt:lpstr>Eau Sans Bold</vt:lpstr>
      <vt:lpstr>Eau Sans Bold Lining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O modelo</vt:lpstr>
      <vt:lpstr>Ajuste</vt:lpstr>
      <vt:lpstr>Resultados σ_x pequeno </vt:lpstr>
      <vt:lpstr>Resultados σ_x grande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454</cp:revision>
  <dcterms:created xsi:type="dcterms:W3CDTF">2016-03-09T00:36:12Z</dcterms:created>
  <dcterms:modified xsi:type="dcterms:W3CDTF">2023-06-02T15:01:29Z</dcterms:modified>
</cp:coreProperties>
</file>