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337" r:id="rId2"/>
    <p:sldId id="258" r:id="rId3"/>
    <p:sldId id="279" r:id="rId4"/>
    <p:sldId id="265" r:id="rId5"/>
    <p:sldId id="278" r:id="rId6"/>
    <p:sldId id="263" r:id="rId7"/>
    <p:sldId id="264" r:id="rId8"/>
    <p:sldId id="259" r:id="rId9"/>
    <p:sldId id="274" r:id="rId10"/>
    <p:sldId id="275" r:id="rId11"/>
    <p:sldId id="276" r:id="rId12"/>
    <p:sldId id="260" r:id="rId13"/>
    <p:sldId id="289" r:id="rId14"/>
    <p:sldId id="288" r:id="rId15"/>
    <p:sldId id="266" r:id="rId16"/>
    <p:sldId id="277" r:id="rId17"/>
    <p:sldId id="267" r:id="rId18"/>
    <p:sldId id="268" r:id="rId19"/>
    <p:sldId id="269" r:id="rId20"/>
    <p:sldId id="270" r:id="rId21"/>
    <p:sldId id="290" r:id="rId22"/>
    <p:sldId id="280" r:id="rId23"/>
    <p:sldId id="281" r:id="rId24"/>
    <p:sldId id="343" r:id="rId25"/>
    <p:sldId id="341" r:id="rId26"/>
    <p:sldId id="342" r:id="rId27"/>
    <p:sldId id="271" r:id="rId28"/>
    <p:sldId id="340" r:id="rId29"/>
    <p:sldId id="338" r:id="rId30"/>
    <p:sldId id="339" r:id="rId31"/>
    <p:sldId id="286" r:id="rId32"/>
    <p:sldId id="287" r:id="rId33"/>
    <p:sldId id="285" r:id="rId34"/>
    <p:sldId id="284" r:id="rId35"/>
    <p:sldId id="283" r:id="rId36"/>
    <p:sldId id="282" r:id="rId37"/>
    <p:sldId id="334" r:id="rId38"/>
    <p:sldId id="335" r:id="rId39"/>
    <p:sldId id="336" r:id="rId40"/>
    <p:sldId id="262" r:id="rId41"/>
    <p:sldId id="272" r:id="rId42"/>
    <p:sldId id="273" r:id="rId4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755"/>
    <p:restoredTop sz="94697"/>
  </p:normalViewPr>
  <p:slideViewPr>
    <p:cSldViewPr snapToGrid="0" snapToObjects="1">
      <p:cViewPr varScale="1">
        <p:scale>
          <a:sx n="46" d="100"/>
          <a:sy n="46" d="100"/>
        </p:scale>
        <p:origin x="4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1C564-6E0E-9247-94B3-B51B92FEBAD3}" type="datetimeFigureOut">
              <a:rPr lang="pt-BR" smtClean="0"/>
              <a:t>17/03/2020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84D04D-1E23-4348-A8EF-444FBA983D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5437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9EF6-F2D0-E648-9724-80CA154C15C9}" type="datetimeFigureOut">
              <a:rPr lang="pt-BR" smtClean="0"/>
              <a:t>17/03/2020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F8E52-540F-3846-B18A-C94984836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768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9EF6-F2D0-E648-9724-80CA154C15C9}" type="datetimeFigureOut">
              <a:rPr lang="pt-BR" smtClean="0"/>
              <a:t>17/03/2020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F8E52-540F-3846-B18A-C94984836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1351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9EF6-F2D0-E648-9724-80CA154C15C9}" type="datetimeFigureOut">
              <a:rPr lang="pt-BR" smtClean="0"/>
              <a:t>17/03/2020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F8E52-540F-3846-B18A-C94984836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3638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9EF6-F2D0-E648-9724-80CA154C15C9}" type="datetimeFigureOut">
              <a:rPr lang="pt-BR" smtClean="0"/>
              <a:t>17/03/2020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F8E52-540F-3846-B18A-C94984836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8386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9EF6-F2D0-E648-9724-80CA154C15C9}" type="datetimeFigureOut">
              <a:rPr lang="pt-BR" smtClean="0"/>
              <a:t>17/03/2020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F8E52-540F-3846-B18A-C94984836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6237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9EF6-F2D0-E648-9724-80CA154C15C9}" type="datetimeFigureOut">
              <a:rPr lang="pt-BR" smtClean="0"/>
              <a:t>17/03/2020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F8E52-540F-3846-B18A-C94984836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2839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9EF6-F2D0-E648-9724-80CA154C15C9}" type="datetimeFigureOut">
              <a:rPr lang="pt-BR" smtClean="0"/>
              <a:t>17/03/2020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F8E52-540F-3846-B18A-C94984836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328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9EF6-F2D0-E648-9724-80CA154C15C9}" type="datetimeFigureOut">
              <a:rPr lang="pt-BR" smtClean="0"/>
              <a:t>17/03/2020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F8E52-540F-3846-B18A-C94984836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4824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9EF6-F2D0-E648-9724-80CA154C15C9}" type="datetimeFigureOut">
              <a:rPr lang="pt-BR" smtClean="0"/>
              <a:t>17/03/2020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F8E52-540F-3846-B18A-C94984836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4294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9EF6-F2D0-E648-9724-80CA154C15C9}" type="datetimeFigureOut">
              <a:rPr lang="pt-BR" smtClean="0"/>
              <a:t>17/03/2020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F8E52-540F-3846-B18A-C94984836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9545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9EF6-F2D0-E648-9724-80CA154C15C9}" type="datetimeFigureOut">
              <a:rPr lang="pt-BR" smtClean="0"/>
              <a:t>17/03/2020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F8E52-540F-3846-B18A-C94984836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076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59EF6-F2D0-E648-9724-80CA154C15C9}" type="datetimeFigureOut">
              <a:rPr lang="pt-BR" smtClean="0"/>
              <a:t>17/03/2020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F8E52-540F-3846-B18A-C94984836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716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Apresentação geral da Ética entre os gregos antigos </a:t>
            </a:r>
            <a:br>
              <a:rPr lang="pt-BR" dirty="0"/>
            </a:br>
            <a:r>
              <a:rPr lang="pt-BR" sz="4400" dirty="0"/>
              <a:t>(um passeio entre a Filosofia e a mitologia)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4211638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pt-BR" dirty="0"/>
              <a:t>Eugênio </a:t>
            </a:r>
            <a:r>
              <a:rPr lang="pt-BR" dirty="0" err="1"/>
              <a:t>Bucci</a:t>
            </a:r>
            <a:endParaRPr lang="pt-BR" dirty="0"/>
          </a:p>
          <a:p>
            <a:r>
              <a:rPr lang="pt-BR" dirty="0"/>
              <a:t>ECA – USP</a:t>
            </a:r>
          </a:p>
          <a:p>
            <a:r>
              <a:rPr lang="pt-BR" dirty="0"/>
              <a:t>Curso de Graduação CJE</a:t>
            </a:r>
          </a:p>
          <a:p>
            <a:r>
              <a:rPr lang="pt-BR" smtClean="0"/>
              <a:t>2020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2697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719" y="334156"/>
            <a:ext cx="9113521" cy="623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05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t="28305" r="35492"/>
          <a:stretch/>
        </p:blipFill>
        <p:spPr>
          <a:xfrm>
            <a:off x="2996826" y="320685"/>
            <a:ext cx="6087362" cy="635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63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03030" y="1016302"/>
            <a:ext cx="6096000" cy="461305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42900">
              <a:lnSpc>
                <a:spcPct val="150000"/>
              </a:lnSpc>
              <a:spcAft>
                <a:spcPts val="0"/>
              </a:spcAft>
            </a:pPr>
            <a:r>
              <a:rPr lang="pt-BR" dirty="0" err="1">
                <a:effectLst/>
                <a:latin typeface="Times New Roman" charset="0"/>
                <a:ea typeface="Times New Roman" charset="0"/>
              </a:rPr>
              <a:t>Laio</a:t>
            </a:r>
            <a:r>
              <a:rPr lang="pt-BR" dirty="0">
                <a:effectLst/>
                <a:latin typeface="Times New Roman" charset="0"/>
                <a:ea typeface="Times New Roman" charset="0"/>
              </a:rPr>
              <a:t> era rei de Tebas e </a:t>
            </a:r>
            <a:r>
              <a:rPr lang="pt-BR" dirty="0" err="1">
                <a:effectLst/>
                <a:latin typeface="Times New Roman" charset="0"/>
                <a:ea typeface="Times New Roman" charset="0"/>
              </a:rPr>
              <a:t>descentente</a:t>
            </a:r>
            <a:r>
              <a:rPr lang="pt-BR" dirty="0">
                <a:effectLst/>
                <a:latin typeface="Times New Roman" charset="0"/>
                <a:ea typeface="Times New Roman" charset="0"/>
              </a:rPr>
              <a:t> de Cadmo, fundador da cidade. </a:t>
            </a:r>
          </a:p>
          <a:p>
            <a:pPr indent="342900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Times New Roman" charset="0"/>
                <a:ea typeface="Times New Roman" charset="0"/>
              </a:rPr>
              <a:t>Q</a:t>
            </a:r>
            <a:r>
              <a:rPr lang="pt-BR" dirty="0">
                <a:effectLst/>
                <a:latin typeface="Times New Roman" charset="0"/>
                <a:ea typeface="Times New Roman" charset="0"/>
              </a:rPr>
              <a:t>uando </a:t>
            </a:r>
            <a:r>
              <a:rPr lang="pt-BR" dirty="0">
                <a:latin typeface="Times New Roman" charset="0"/>
                <a:ea typeface="Times New Roman" charset="0"/>
              </a:rPr>
              <a:t>seu filho</a:t>
            </a:r>
            <a:r>
              <a:rPr lang="pt-BR" dirty="0">
                <a:effectLst/>
                <a:latin typeface="Times New Roman" charset="0"/>
                <a:ea typeface="Times New Roman" charset="0"/>
              </a:rPr>
              <a:t> nasceu, </a:t>
            </a:r>
            <a:r>
              <a:rPr lang="pt-BR" dirty="0" err="1">
                <a:effectLst/>
                <a:latin typeface="Times New Roman" charset="0"/>
                <a:ea typeface="Times New Roman" charset="0"/>
              </a:rPr>
              <a:t>Laio</a:t>
            </a:r>
            <a:r>
              <a:rPr lang="pt-BR" dirty="0">
                <a:effectLst/>
                <a:latin typeface="Times New Roman" charset="0"/>
                <a:ea typeface="Times New Roman" charset="0"/>
              </a:rPr>
              <a:t> foi ao oráculo de Delfos, que lhe revelou que o seu herdeiro o mataria.</a:t>
            </a:r>
          </a:p>
          <a:p>
            <a:pPr indent="342900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effectLst/>
                <a:latin typeface="Times New Roman" charset="0"/>
                <a:ea typeface="Times New Roman" charset="0"/>
              </a:rPr>
              <a:t>O rei resolveu abandonar o recém-nascido no monte </a:t>
            </a:r>
            <a:r>
              <a:rPr lang="pt-BR" dirty="0" err="1">
                <a:effectLst/>
                <a:latin typeface="Times New Roman" charset="0"/>
                <a:ea typeface="Times New Roman" charset="0"/>
              </a:rPr>
              <a:t>Citeron</a:t>
            </a:r>
            <a:r>
              <a:rPr lang="pt-BR" dirty="0">
                <a:effectLst/>
                <a:latin typeface="Times New Roman" charset="0"/>
                <a:ea typeface="Times New Roman" charset="0"/>
              </a:rPr>
              <a:t>, e para que ele não escapasse aos animais selvagens, prendeu-o pelo pé. </a:t>
            </a:r>
          </a:p>
          <a:p>
            <a:pPr indent="342900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effectLst/>
                <a:latin typeface="Times New Roman" charset="0"/>
                <a:ea typeface="Times New Roman" charset="0"/>
              </a:rPr>
              <a:t>O menino foi encontrado pelo rei de Corinto, </a:t>
            </a:r>
            <a:r>
              <a:rPr lang="pt-BR" dirty="0" err="1">
                <a:effectLst/>
                <a:latin typeface="Times New Roman" charset="0"/>
                <a:ea typeface="Times New Roman" charset="0"/>
              </a:rPr>
              <a:t>Pólibo</a:t>
            </a:r>
            <a:r>
              <a:rPr lang="pt-BR" dirty="0">
                <a:effectLst/>
                <a:latin typeface="Times New Roman" charset="0"/>
                <a:ea typeface="Times New Roman" charset="0"/>
              </a:rPr>
              <a:t> e pela rainha </a:t>
            </a:r>
            <a:r>
              <a:rPr lang="pt-BR" dirty="0" err="1">
                <a:effectLst/>
                <a:latin typeface="Times New Roman" charset="0"/>
                <a:ea typeface="Times New Roman" charset="0"/>
              </a:rPr>
              <a:t>Peribeia</a:t>
            </a:r>
            <a:r>
              <a:rPr lang="pt-BR" dirty="0">
                <a:effectLst/>
                <a:latin typeface="Times New Roman" charset="0"/>
                <a:ea typeface="Times New Roman" charset="0"/>
              </a:rPr>
              <a:t>. </a:t>
            </a:r>
          </a:p>
          <a:p>
            <a:pPr indent="342900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Times New Roman" charset="0"/>
                <a:ea typeface="Times New Roman" charset="0"/>
              </a:rPr>
              <a:t>Deram-lhe o nome de </a:t>
            </a:r>
            <a:r>
              <a:rPr lang="pt-BR" dirty="0" err="1">
                <a:latin typeface="Times New Roman" charset="0"/>
                <a:ea typeface="Times New Roman" charset="0"/>
              </a:rPr>
              <a:t>Oidipous</a:t>
            </a:r>
            <a:r>
              <a:rPr lang="pt-BR" dirty="0">
                <a:latin typeface="Times New Roman" charset="0"/>
                <a:ea typeface="Times New Roman" charset="0"/>
              </a:rPr>
              <a:t>, (</a:t>
            </a:r>
            <a:r>
              <a:rPr lang="pt-BR" dirty="0">
                <a:effectLst/>
                <a:latin typeface="Times New Roman" charset="0"/>
                <a:ea typeface="Times New Roman" charset="0"/>
              </a:rPr>
              <a:t>Pé-Inchado </a:t>
            </a:r>
            <a:r>
              <a:rPr lang="pt-BR" dirty="0">
                <a:latin typeface="Times New Roman" charset="0"/>
                <a:ea typeface="Times New Roman" charset="0"/>
              </a:rPr>
              <a:t>ou </a:t>
            </a:r>
            <a:r>
              <a:rPr lang="pt-BR" dirty="0">
                <a:effectLst/>
                <a:latin typeface="Times New Roman" charset="0"/>
                <a:ea typeface="Times New Roman" charset="0"/>
              </a:rPr>
              <a:t>Pé-Aleijado, em grego) e o educaram como seu próprio filho.</a:t>
            </a:r>
          </a:p>
        </p:txBody>
      </p:sp>
    </p:spTree>
    <p:extLst>
      <p:ext uri="{BB962C8B-B14F-4D97-AF65-F5344CB8AC3E}">
        <p14:creationId xmlns:p14="http://schemas.microsoft.com/office/powerpoint/2010/main" val="33892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carruagem mitologia grega">
            <a:extLst>
              <a:ext uri="{FF2B5EF4-FFF2-40B4-BE49-F238E27FC236}">
                <a16:creationId xmlns:a16="http://schemas.microsoft.com/office/drawing/2014/main" id="{4B6EC4BC-EF55-45F6-B3EA-3028532D2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924" y="1908313"/>
            <a:ext cx="4768888" cy="303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670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3C43B94-AC54-48E3-8948-981F5844DC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88" t="13913" r="17536" b="7826"/>
          <a:stretch/>
        </p:blipFill>
        <p:spPr>
          <a:xfrm>
            <a:off x="3392556" y="89722"/>
            <a:ext cx="4369919" cy="667855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E4F480D-936D-4DBD-8419-84E426DC42E2}"/>
              </a:ext>
            </a:extLst>
          </p:cNvPr>
          <p:cNvSpPr txBox="1"/>
          <p:nvPr/>
        </p:nvSpPr>
        <p:spPr>
          <a:xfrm>
            <a:off x="7898296" y="4611757"/>
            <a:ext cx="36310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222222"/>
                </a:solidFill>
                <a:latin typeface="Arial" panose="020B0604020202020204" pitchFamily="34" charset="0"/>
              </a:rPr>
              <a:t>Charioteer of Delphi (Auriga de </a:t>
            </a:r>
            <a:r>
              <a:rPr lang="en-US" sz="1400" b="1" i="1" dirty="0" err="1">
                <a:solidFill>
                  <a:srgbClr val="222222"/>
                </a:solidFill>
                <a:latin typeface="Arial" panose="020B0604020202020204" pitchFamily="34" charset="0"/>
              </a:rPr>
              <a:t>Delfos</a:t>
            </a:r>
            <a:r>
              <a:rPr lang="en-US" sz="1400" b="1" i="1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ou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n-US" sz="1400" i="1" dirty="0" err="1">
                <a:solidFill>
                  <a:srgbClr val="222222"/>
                </a:solidFill>
                <a:latin typeface="Arial" panose="020B0604020202020204" pitchFamily="34" charset="0"/>
              </a:rPr>
              <a:t>Heniokhos</a:t>
            </a: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,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uma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das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mais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célebres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estátuas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da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Antiga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Grécia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considerada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uma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obra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prima entre as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antigas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esculturas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das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antigas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obras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em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bronze.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Tem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o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tamanho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natural (1,8 m) e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foi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encontrada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em1896 no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Santuário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de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Apolo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em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Delfos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Está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hoje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no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Museu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Arqueológico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de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Delfos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414524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475" y="323220"/>
            <a:ext cx="7601050" cy="626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86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0" y="1174750"/>
            <a:ext cx="75692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80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00" y="0"/>
            <a:ext cx="4498300" cy="626827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1F70DE7-437C-4A5C-A03B-5A1571AA30D5}"/>
              </a:ext>
            </a:extLst>
          </p:cNvPr>
          <p:cNvSpPr txBox="1"/>
          <p:nvPr/>
        </p:nvSpPr>
        <p:spPr>
          <a:xfrm>
            <a:off x="4187687" y="6347791"/>
            <a:ext cx="3816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Museu Arqueológico de Delfos</a:t>
            </a:r>
          </a:p>
        </p:txBody>
      </p:sp>
    </p:spTree>
    <p:extLst>
      <p:ext uri="{BB962C8B-B14F-4D97-AF65-F5344CB8AC3E}">
        <p14:creationId xmlns:p14="http://schemas.microsoft.com/office/powerpoint/2010/main" val="1228081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25" y="742950"/>
            <a:ext cx="7296149" cy="547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54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11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813810" y="1214125"/>
            <a:ext cx="7210269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effectLst/>
                <a:latin typeface="Times New Roman" charset="0"/>
                <a:ea typeface="Times New Roman" charset="0"/>
                <a:cs typeface="Times New Roman" charset="0"/>
              </a:rPr>
              <a:t>Clássico de 2 500 anos. Trilogia Tebana, de </a:t>
            </a:r>
            <a:r>
              <a:rPr lang="pt-BR" b="1" dirty="0">
                <a:latin typeface="Times New Roman" charset="0"/>
                <a:ea typeface="Times New Roman" charset="0"/>
                <a:cs typeface="Times New Roman" charset="0"/>
              </a:rPr>
              <a:t>Sófocles (496-406)</a:t>
            </a:r>
            <a:r>
              <a:rPr lang="pt-BR" dirty="0">
                <a:effectLst/>
                <a:latin typeface="Times New Roman" charset="0"/>
                <a:ea typeface="Times New Roman" charset="0"/>
                <a:cs typeface="Times New Roman" charset="0"/>
              </a:rPr>
              <a:t>: </a:t>
            </a:r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r>
              <a:rPr lang="pt-BR" dirty="0">
                <a:effectLst/>
                <a:latin typeface="Times New Roman" charset="0"/>
                <a:ea typeface="Times New Roman" charset="0"/>
                <a:cs typeface="Times New Roman" charset="0"/>
              </a:rPr>
              <a:t>“Édipo-Rei” (430 a.C.), </a:t>
            </a:r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r>
              <a:rPr lang="pt-BR" dirty="0">
                <a:effectLst/>
                <a:latin typeface="Times New Roman" charset="0"/>
                <a:ea typeface="Times New Roman" charset="0"/>
                <a:cs typeface="Times New Roman" charset="0"/>
              </a:rPr>
              <a:t>“Édipo-Colono” (401 </a:t>
            </a:r>
            <a:r>
              <a:rPr lang="pt-BR" dirty="0" err="1">
                <a:effectLst/>
                <a:latin typeface="Times New Roman" charset="0"/>
                <a:ea typeface="Times New Roman" charset="0"/>
                <a:cs typeface="Times New Roman" charset="0"/>
              </a:rPr>
              <a:t>a.C</a:t>
            </a:r>
            <a:r>
              <a:rPr lang="pt-BR" dirty="0">
                <a:effectLst/>
                <a:latin typeface="Times New Roman" charset="0"/>
                <a:ea typeface="Times New Roman" charset="0"/>
                <a:cs typeface="Times New Roman" charset="0"/>
              </a:rPr>
              <a:t>) e </a:t>
            </a:r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r>
              <a:rPr lang="pt-BR" dirty="0">
                <a:effectLst/>
                <a:latin typeface="Times New Roman" charset="0"/>
                <a:ea typeface="Times New Roman" charset="0"/>
                <a:cs typeface="Times New Roman" charset="0"/>
              </a:rPr>
              <a:t>“Antígona” (441 a.C.).  </a:t>
            </a:r>
          </a:p>
          <a:p>
            <a:pPr indent="342900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effectLst/>
                <a:latin typeface="Times New Roman" charset="0"/>
                <a:ea typeface="Times New Roman" charset="0"/>
                <a:cs typeface="Times New Roman" charset="0"/>
              </a:rPr>
              <a:t>Funções da tragédia: expressão artística, educação do público, função catártica, ou redução da tensão pulsional</a:t>
            </a:r>
            <a:r>
              <a:rPr lang="pt-BR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pt-BR" dirty="0">
              <a:effectLst/>
              <a:latin typeface="Times New Roman" charset="0"/>
              <a:ea typeface="Times New Roman" charset="0"/>
              <a:cs typeface="Times New Roman" charset="0"/>
            </a:endParaRPr>
          </a:p>
          <a:p>
            <a:pPr indent="342900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effectLst/>
                <a:latin typeface="Times New Roman" charset="0"/>
                <a:ea typeface="Times New Roman" charset="0"/>
                <a:cs typeface="Times New Roman" charset="0"/>
              </a:rPr>
              <a:t>(Bárbara </a:t>
            </a:r>
            <a:r>
              <a:rPr lang="pt-BR" dirty="0" err="1">
                <a:effectLst/>
                <a:latin typeface="Times New Roman" charset="0"/>
                <a:ea typeface="Times New Roman" charset="0"/>
                <a:cs typeface="Times New Roman" charset="0"/>
              </a:rPr>
              <a:t>Freitag</a:t>
            </a:r>
            <a:r>
              <a:rPr lang="pt-BR" dirty="0">
                <a:effectLst/>
                <a:latin typeface="Times New Roman" charset="0"/>
                <a:ea typeface="Times New Roman" charset="0"/>
                <a:cs typeface="Times New Roman" charset="0"/>
              </a:rPr>
              <a:t>, em </a:t>
            </a:r>
            <a:r>
              <a:rPr lang="pt-BR" i="1" dirty="0">
                <a:effectLst/>
                <a:latin typeface="Times New Roman" charset="0"/>
                <a:ea typeface="Times New Roman" charset="0"/>
                <a:cs typeface="Times New Roman" charset="0"/>
              </a:rPr>
              <a:t>Itinerários de Antígona</a:t>
            </a:r>
            <a:r>
              <a:rPr lang="pt-BR" dirty="0">
                <a:effectLst/>
                <a:latin typeface="Times New Roman" charset="0"/>
                <a:ea typeface="Times New Roman" charset="0"/>
                <a:cs typeface="Times New Roman" charset="0"/>
              </a:rPr>
              <a:t>.) </a:t>
            </a:r>
          </a:p>
          <a:p>
            <a:pPr indent="342900">
              <a:lnSpc>
                <a:spcPct val="150000"/>
              </a:lnSpc>
              <a:spcAft>
                <a:spcPts val="0"/>
              </a:spcAft>
            </a:pPr>
            <a:endParaRPr lang="pt-BR" dirty="0">
              <a:latin typeface="Times New Roman" charset="0"/>
              <a:ea typeface="Times New Roman" charset="0"/>
              <a:cs typeface="Times New Roman" charset="0"/>
            </a:endParaRPr>
          </a:p>
          <a:p>
            <a:pPr indent="342900">
              <a:lnSpc>
                <a:spcPct val="150000"/>
              </a:lnSpc>
              <a:spcAft>
                <a:spcPts val="0"/>
              </a:spcAft>
            </a:pPr>
            <a:endParaRPr lang="pt-BR" dirty="0"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851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t="8332" r="6174" b="2292"/>
          <a:stretch/>
        </p:blipFill>
        <p:spPr>
          <a:xfrm>
            <a:off x="3779520" y="314325"/>
            <a:ext cx="4335780" cy="61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34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fflch.usp.br/dh/heros/personas/grecia/mitica/edipo/ensaios/OedipeSphixIngresLouvreJocondem503604_94de60188_p.jpg">
            <a:extLst>
              <a:ext uri="{FF2B5EF4-FFF2-40B4-BE49-F238E27FC236}">
                <a16:creationId xmlns:a16="http://schemas.microsoft.com/office/drawing/2014/main" id="{30BDA9AE-7BBE-4C31-B8F3-D5BA8FA07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143000"/>
            <a:ext cx="35052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9EEFCC8-4776-46F0-83DD-29DAA3836044}"/>
              </a:ext>
            </a:extLst>
          </p:cNvPr>
          <p:cNvSpPr txBox="1"/>
          <p:nvPr/>
        </p:nvSpPr>
        <p:spPr>
          <a:xfrm>
            <a:off x="5155096" y="6069497"/>
            <a:ext cx="2173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/>
              <a:t>Edipo</a:t>
            </a:r>
            <a:r>
              <a:rPr lang="pt-BR" sz="1200" dirty="0"/>
              <a:t> e a Esfinge, de </a:t>
            </a:r>
            <a:r>
              <a:rPr lang="pt-BR" sz="1200" dirty="0" err="1"/>
              <a:t>Ingres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573019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8633EE4-22CE-43E9-B87C-7C515D194859}"/>
              </a:ext>
            </a:extLst>
          </p:cNvPr>
          <p:cNvSpPr/>
          <p:nvPr/>
        </p:nvSpPr>
        <p:spPr>
          <a:xfrm>
            <a:off x="3048000" y="612845"/>
            <a:ext cx="6096000" cy="50285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Oráculo de Delfos foi um dos mais famosos oráculos do mundo grego antigo. Alexandre o Grande, Sócrates e Édipo foram até ele. Todos foram. 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“Umbigo do mundo”: a cidade de Delfos recebeu esta alcunha graças ao mito segundo o qual Zeus, para achar o ponto médio da Terra, enviou duas águias aos extremos opostos do mundo, soltou-as e viu que o ponto em que elas se encontraram era Delfos. 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ponto de encontro das águias foi demarcado com uma pedra oval, o </a:t>
            </a:r>
            <a:r>
              <a:rPr lang="pt-BR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ônfalo</a:t>
            </a:r>
            <a:r>
              <a:rPr lang="pt-BR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(umbigo, em grego). O formato ovalado da pedra provavelmente deriva de uma crença de que esse formato transmitia boas energias àqueles que a tocassem.</a:t>
            </a:r>
            <a:endParaRPr lang="pt-BR" b="0" i="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78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6/62/Onfalosdelfoslou.jpg">
            <a:extLst>
              <a:ext uri="{FF2B5EF4-FFF2-40B4-BE49-F238E27FC236}">
                <a16:creationId xmlns:a16="http://schemas.microsoft.com/office/drawing/2014/main" id="{391E9C56-D248-4961-8CB0-14F4FAAAE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802" y="503377"/>
            <a:ext cx="4126396" cy="479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B4838E6-3CB0-4A30-8386-684E7C10F04B}"/>
              </a:ext>
            </a:extLst>
          </p:cNvPr>
          <p:cNvSpPr txBox="1"/>
          <p:nvPr/>
        </p:nvSpPr>
        <p:spPr>
          <a:xfrm>
            <a:off x="4273257" y="5518956"/>
            <a:ext cx="3645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Oh, homem, conhece-te a ti mesmo </a:t>
            </a:r>
          </a:p>
          <a:p>
            <a:r>
              <a:rPr lang="pt-BR" dirty="0"/>
              <a:t>e conhecerás os deuses e o universo.</a:t>
            </a:r>
          </a:p>
        </p:txBody>
      </p:sp>
    </p:spTree>
    <p:extLst>
      <p:ext uri="{BB962C8B-B14F-4D97-AF65-F5344CB8AC3E}">
        <p14:creationId xmlns:p14="http://schemas.microsoft.com/office/powerpoint/2010/main" val="3176184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2539522-173C-4F61-A4FD-EF1FC2B5E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3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083FBFB-830D-4504-B27B-400DBACF4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452" y="689898"/>
            <a:ext cx="9735096" cy="547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44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5A8F143-154C-4E7A-A969-23A06D7E8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697" y="1416843"/>
            <a:ext cx="10130605" cy="40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219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208631"/>
            <a:ext cx="7056783" cy="529258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733DE4D-06B3-47FE-932B-09B4C8107287}"/>
              </a:ext>
            </a:extLst>
          </p:cNvPr>
          <p:cNvSpPr txBox="1"/>
          <p:nvPr/>
        </p:nvSpPr>
        <p:spPr>
          <a:xfrm>
            <a:off x="2973810" y="5726039"/>
            <a:ext cx="6244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Templo de Apolo no Oráculo de Delfos. Lugar das Pitonisas, as sacerdotisas (virgens com mais de 50 anos), que adivinhavam o futuro em mensagens cifradas</a:t>
            </a:r>
          </a:p>
        </p:txBody>
      </p:sp>
    </p:spTree>
    <p:extLst>
      <p:ext uri="{BB962C8B-B14F-4D97-AF65-F5344CB8AC3E}">
        <p14:creationId xmlns:p14="http://schemas.microsoft.com/office/powerpoint/2010/main" val="286691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AE34F3B-5904-4332-91CC-EE7C61141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071" y="387803"/>
            <a:ext cx="8109857" cy="608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869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47F04B5-381D-4AF7-B763-68A92DB9F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271" y="444953"/>
            <a:ext cx="7957457" cy="596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38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2A99546-A81E-44FD-99CB-52AC3CE121E2}"/>
              </a:ext>
            </a:extLst>
          </p:cNvPr>
          <p:cNvSpPr/>
          <p:nvPr/>
        </p:nvSpPr>
        <p:spPr>
          <a:xfrm>
            <a:off x="2994991" y="706973"/>
            <a:ext cx="6228522" cy="5444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pt-BR" dirty="0">
                <a:latin typeface="Times New Roman" charset="0"/>
                <a:ea typeface="Times New Roman" charset="0"/>
                <a:cs typeface="Times New Roman" charset="0"/>
              </a:rPr>
              <a:t>Sófocles nasce em Colono.</a:t>
            </a:r>
          </a:p>
          <a:p>
            <a:pPr fontAlgn="base">
              <a:lnSpc>
                <a:spcPct val="150000"/>
              </a:lnSpc>
            </a:pPr>
            <a:r>
              <a:rPr lang="pt-BR" dirty="0">
                <a:latin typeface="Times New Roman" charset="0"/>
                <a:ea typeface="Times New Roman" charset="0"/>
                <a:cs typeface="Times New Roman" charset="0"/>
              </a:rPr>
              <a:t>Século V a.C.</a:t>
            </a:r>
          </a:p>
          <a:p>
            <a:pPr fontAlgn="base">
              <a:lnSpc>
                <a:spcPct val="150000"/>
              </a:lnSpc>
            </a:pPr>
            <a:r>
              <a:rPr lang="pt-BR" b="1" dirty="0">
                <a:latin typeface="Times New Roman" charset="0"/>
                <a:ea typeface="Times New Roman" charset="0"/>
                <a:cs typeface="Times New Roman" charset="0"/>
              </a:rPr>
              <a:t>Vive no tempo de Péricles (495-429 a.C.)</a:t>
            </a:r>
          </a:p>
          <a:p>
            <a:pPr fontAlgn="base">
              <a:lnSpc>
                <a:spcPct val="150000"/>
              </a:lnSpc>
            </a:pPr>
            <a:r>
              <a:rPr lang="pt-BR" dirty="0">
                <a:latin typeface="Times New Roman" charset="0"/>
                <a:cs typeface="Times New Roman" charset="0"/>
              </a:rPr>
              <a:t>Idade de Ouro de Atenas.</a:t>
            </a:r>
          </a:p>
          <a:p>
            <a:pPr fontAlgn="base">
              <a:lnSpc>
                <a:spcPct val="150000"/>
              </a:lnSpc>
            </a:pPr>
            <a:r>
              <a:rPr lang="pt-BR" dirty="0">
                <a:latin typeface="Times New Roman" charset="0"/>
                <a:cs typeface="Times New Roman" charset="0"/>
              </a:rPr>
              <a:t>Período Clássico.</a:t>
            </a:r>
          </a:p>
          <a:p>
            <a:pPr fontAlgn="base">
              <a:lnSpc>
                <a:spcPct val="150000"/>
              </a:lnSpc>
            </a:pPr>
            <a:r>
              <a:rPr lang="pt-BR" dirty="0">
                <a:latin typeface="Times New Roman" charset="0"/>
                <a:cs typeface="Times New Roman" charset="0"/>
              </a:rPr>
              <a:t>Ápice: 444 </a:t>
            </a:r>
            <a:r>
              <a:rPr lang="pt-BR" dirty="0" err="1">
                <a:latin typeface="Times New Roman" charset="0"/>
                <a:cs typeface="Times New Roman" charset="0"/>
              </a:rPr>
              <a:t>a.C</a:t>
            </a:r>
            <a:r>
              <a:rPr lang="pt-BR" dirty="0">
                <a:latin typeface="Times New Roman" charset="0"/>
                <a:cs typeface="Times New Roman" charset="0"/>
              </a:rPr>
              <a:t> a 429 a.C., sob o governo de Péricles.</a:t>
            </a:r>
          </a:p>
          <a:p>
            <a:pPr fontAlgn="base">
              <a:lnSpc>
                <a:spcPct val="150000"/>
              </a:lnSpc>
            </a:pPr>
            <a:r>
              <a:rPr lang="pt-BR" dirty="0">
                <a:latin typeface="Times New Roman" charset="0"/>
                <a:cs typeface="Times New Roman" charset="0"/>
              </a:rPr>
              <a:t>O século de Péricles é delimitado por guerras: </a:t>
            </a:r>
          </a:p>
          <a:p>
            <a:pPr marL="342900" indent="-342900" fontAlgn="base">
              <a:lnSpc>
                <a:spcPct val="150000"/>
              </a:lnSpc>
              <a:buAutoNum type="arabicPeriod"/>
            </a:pPr>
            <a:r>
              <a:rPr lang="pt-BR" dirty="0">
                <a:latin typeface="Times New Roman" charset="0"/>
                <a:cs typeface="Times New Roman" charset="0"/>
              </a:rPr>
              <a:t>Atenas sai vitoriosa contra os persas. Xerxes é derrotado pela esquadra grega da Batalha de Salamina, com Atenas liderando a Liga de </a:t>
            </a:r>
            <a:r>
              <a:rPr lang="pt-BR" dirty="0" err="1">
                <a:latin typeface="Times New Roman" charset="0"/>
                <a:cs typeface="Times New Roman" charset="0"/>
              </a:rPr>
              <a:t>Delos</a:t>
            </a:r>
            <a:r>
              <a:rPr lang="pt-BR" dirty="0">
                <a:latin typeface="Times New Roman" charset="0"/>
                <a:cs typeface="Times New Roman" charset="0"/>
              </a:rPr>
              <a:t>. São as Guerras Médicas. 480 a. C. </a:t>
            </a:r>
          </a:p>
          <a:p>
            <a:pPr marL="342900" indent="-342900" fontAlgn="base">
              <a:lnSpc>
                <a:spcPct val="150000"/>
              </a:lnSpc>
              <a:buAutoNum type="arabicPeriod"/>
            </a:pPr>
            <a:r>
              <a:rPr lang="pt-BR" dirty="0">
                <a:latin typeface="Times New Roman" charset="0"/>
                <a:cs typeface="Times New Roman" charset="0"/>
              </a:rPr>
              <a:t>Guerra do Peloponeso: Atenas perde para Esparta em 404 a.C.</a:t>
            </a:r>
          </a:p>
          <a:p>
            <a:pPr marL="342900" indent="-342900" fontAlgn="base">
              <a:lnSpc>
                <a:spcPct val="150000"/>
              </a:lnSpc>
              <a:buAutoNum type="arabicPeriod"/>
            </a:pPr>
            <a:r>
              <a:rPr lang="pt-BR" dirty="0">
                <a:latin typeface="Times New Roman" charset="0"/>
                <a:cs typeface="Times New Roman" charset="0"/>
              </a:rPr>
              <a:t>O período helenístico tem início com a vitória dos Macedônios, com Felipe II, em 338 a. C, contra os gregos.</a:t>
            </a:r>
          </a:p>
        </p:txBody>
      </p:sp>
    </p:spTree>
    <p:extLst>
      <p:ext uri="{BB962C8B-B14F-4D97-AF65-F5344CB8AC3E}">
        <p14:creationId xmlns:p14="http://schemas.microsoft.com/office/powerpoint/2010/main" val="3951685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453C1B7-B2B8-4AFE-B8C9-F0E60B535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509" y="513442"/>
            <a:ext cx="4156982" cy="554264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5C85D40-D854-4D29-835A-D1C02812AFC7}"/>
              </a:ext>
            </a:extLst>
          </p:cNvPr>
          <p:cNvSpPr txBox="1"/>
          <p:nvPr/>
        </p:nvSpPr>
        <p:spPr>
          <a:xfrm>
            <a:off x="3907142" y="6159892"/>
            <a:ext cx="3010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Tesouro de Atenas, em Delfos</a:t>
            </a:r>
          </a:p>
        </p:txBody>
      </p:sp>
    </p:spTree>
    <p:extLst>
      <p:ext uri="{BB962C8B-B14F-4D97-AF65-F5344CB8AC3E}">
        <p14:creationId xmlns:p14="http://schemas.microsoft.com/office/powerpoint/2010/main" val="1555396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e/e6/Belvedere_Apollo_Pio-Clementino_Inv1015.jpg">
            <a:extLst>
              <a:ext uri="{FF2B5EF4-FFF2-40B4-BE49-F238E27FC236}">
                <a16:creationId xmlns:a16="http://schemas.microsoft.com/office/drawing/2014/main" id="{9FCA19F4-7511-41A2-9521-072E1B933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645" y="826446"/>
            <a:ext cx="3308120" cy="532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3589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ED02A4B-D3D7-450C-9D56-1A9B47B77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922" y="755374"/>
            <a:ext cx="7089913" cy="531743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4AF4A93-B271-47F2-B07F-F432858FC846}"/>
              </a:ext>
            </a:extLst>
          </p:cNvPr>
          <p:cNvSpPr txBox="1"/>
          <p:nvPr/>
        </p:nvSpPr>
        <p:spPr>
          <a:xfrm>
            <a:off x="3424949" y="6308035"/>
            <a:ext cx="5381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Ilha de </a:t>
            </a:r>
            <a:r>
              <a:rPr lang="pt-BR" dirty="0" err="1"/>
              <a:t>Delos</a:t>
            </a:r>
            <a:r>
              <a:rPr lang="pt-BR" dirty="0"/>
              <a:t>, onde nasceu Apolo (ao lado de </a:t>
            </a:r>
            <a:r>
              <a:rPr lang="pt-BR" dirty="0" err="1"/>
              <a:t>Mykonos</a:t>
            </a:r>
            <a:r>
              <a:rPr lang="pt-B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57824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7590CB4-EF47-4772-9CDE-B655C7600A5D}"/>
              </a:ext>
            </a:extLst>
          </p:cNvPr>
          <p:cNvSpPr/>
          <p:nvPr/>
        </p:nvSpPr>
        <p:spPr>
          <a:xfrm>
            <a:off x="2928731" y="2222336"/>
            <a:ext cx="6096000" cy="33665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Eros flecha Apolo com setas que o fazem se apaixonar. E flecha Dafne com fechas que a fazem rejeitá-lo. </a:t>
            </a:r>
            <a:br>
              <a:rPr lang="pt-BR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Apolo persegue Dafne, que suplica ao seu pai, Pneu, que interrompesse seu sofrimento. </a:t>
            </a:r>
            <a:r>
              <a:rPr lang="pt-BR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Peneu</a:t>
            </a:r>
            <a:r>
              <a:rPr lang="pt-BR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enfeitiça e ela vira uma árvore.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Apolo se agarra à árvore e chora. Os ramos de loureiro (</a:t>
            </a:r>
            <a:r>
              <a:rPr lang="pt-BR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r>
              <a:rPr lang="pt-BR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tree</a:t>
            </a:r>
            <a:r>
              <a:rPr lang="pt-BR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ficaram associados a ele. Até hoje, a coroa de louros faz parte dos Jogos Olímpicos.</a:t>
            </a:r>
            <a:endParaRPr lang="pt-BR" b="0" i="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5302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d/df/ApolloAndDaphne.JPG/800px-ApolloAndDaphne.JPG">
            <a:extLst>
              <a:ext uri="{FF2B5EF4-FFF2-40B4-BE49-F238E27FC236}">
                <a16:creationId xmlns:a16="http://schemas.microsoft.com/office/drawing/2014/main" id="{1A0E7C40-6614-4BC2-BA88-337E73CD0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374" y="372280"/>
            <a:ext cx="4200939" cy="560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8F86EFA-E7DD-498B-A536-949D562D4FBB}"/>
              </a:ext>
            </a:extLst>
          </p:cNvPr>
          <p:cNvSpPr txBox="1"/>
          <p:nvPr/>
        </p:nvSpPr>
        <p:spPr>
          <a:xfrm>
            <a:off x="4439477" y="6185789"/>
            <a:ext cx="3763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Gian Lorenzo </a:t>
            </a:r>
            <a:r>
              <a:rPr lang="pt-BR" sz="1400" dirty="0" err="1"/>
              <a:t>Bernini</a:t>
            </a:r>
            <a:r>
              <a:rPr lang="pt-BR" sz="1400" dirty="0"/>
              <a:t> (1598-1680) </a:t>
            </a:r>
          </a:p>
        </p:txBody>
      </p:sp>
    </p:spTree>
    <p:extLst>
      <p:ext uri="{BB962C8B-B14F-4D97-AF65-F5344CB8AC3E}">
        <p14:creationId xmlns:p14="http://schemas.microsoft.com/office/powerpoint/2010/main" val="3362896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q1jnZUlmqT0/UcBqB9SoLnI/AAAAAAAAGMk/_7IKjMwOgBk/s1600/Bernini-ApolloyDafne-detall.jpg">
            <a:extLst>
              <a:ext uri="{FF2B5EF4-FFF2-40B4-BE49-F238E27FC236}">
                <a16:creationId xmlns:a16="http://schemas.microsoft.com/office/drawing/2014/main" id="{6BE5D7FF-0F0D-432C-97A0-30469D826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8" y="1704975"/>
            <a:ext cx="4810125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2505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1869DC8-7C85-44C8-91F2-CF80BDC1C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678" y="813904"/>
            <a:ext cx="3832364" cy="510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388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>
            <a:extLst>
              <a:ext uri="{FF2B5EF4-FFF2-40B4-BE49-F238E27FC236}">
                <a16:creationId xmlns:a16="http://schemas.microsoft.com/office/drawing/2014/main" id="{793A5A29-2825-400C-8D4B-7E0825B5E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996951"/>
            <a:ext cx="4968875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7533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>
            <a:extLst>
              <a:ext uri="{FF2B5EF4-FFF2-40B4-BE49-F238E27FC236}">
                <a16:creationId xmlns:a16="http://schemas.microsoft.com/office/drawing/2014/main" id="{81F3D725-1DBF-400A-96CB-4B69308D5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843089"/>
            <a:ext cx="61912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3197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>
            <a:extLst>
              <a:ext uri="{FF2B5EF4-FFF2-40B4-BE49-F238E27FC236}">
                <a16:creationId xmlns:a16="http://schemas.microsoft.com/office/drawing/2014/main" id="{A9B23AAD-B5E1-4101-BB99-58A750B36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1" y="620713"/>
            <a:ext cx="4303713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334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107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48000" y="2136339"/>
            <a:ext cx="6096000" cy="378206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42900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effectLst/>
                <a:latin typeface="Times New Roman" charset="0"/>
                <a:ea typeface="Times New Roman" charset="0"/>
              </a:rPr>
              <a:t>Estamos num tempo em que a filosofia cuidava da felicidade.</a:t>
            </a:r>
          </a:p>
          <a:p>
            <a:pPr indent="342900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effectLst/>
                <a:latin typeface="Times New Roman" charset="0"/>
                <a:ea typeface="Times New Roman" charset="0"/>
              </a:rPr>
              <a:t> </a:t>
            </a:r>
          </a:p>
          <a:p>
            <a:pPr indent="342900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effectLst/>
                <a:latin typeface="Times New Roman" charset="0"/>
                <a:ea typeface="Times New Roman" charset="0"/>
              </a:rPr>
              <a:t>“A felicidade confunde-se com a virtude em geral ou com alguma virtude em especial porque a felicidade é, na nossa opinião, a atividade da alma voltada para a virtude.” (Aristóteles, </a:t>
            </a:r>
            <a:r>
              <a:rPr lang="pt-BR" i="1" dirty="0">
                <a:effectLst/>
                <a:latin typeface="Times New Roman" charset="0"/>
                <a:ea typeface="Times New Roman" charset="0"/>
              </a:rPr>
              <a:t>Ética a </a:t>
            </a:r>
            <a:r>
              <a:rPr lang="pt-BR" i="1" dirty="0" err="1">
                <a:effectLst/>
                <a:latin typeface="Times New Roman" charset="0"/>
                <a:ea typeface="Times New Roman" charset="0"/>
              </a:rPr>
              <a:t>Nicômaco</a:t>
            </a:r>
            <a:r>
              <a:rPr lang="pt-BR" dirty="0">
                <a:effectLst/>
                <a:latin typeface="Times New Roman" charset="0"/>
                <a:ea typeface="Times New Roman" charset="0"/>
              </a:rPr>
              <a:t>).</a:t>
            </a:r>
          </a:p>
          <a:p>
            <a:pPr indent="342900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effectLst/>
                <a:latin typeface="Times New Roman" charset="0"/>
                <a:ea typeface="Times New Roman" charset="0"/>
              </a:rPr>
              <a:t> </a:t>
            </a:r>
          </a:p>
          <a:p>
            <a:pPr indent="342900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effectLst/>
                <a:latin typeface="Times New Roman" charset="0"/>
                <a:ea typeface="Times New Roman" charset="0"/>
              </a:rPr>
              <a:t>A felicidade é a forma suprema da virtude em Platão.</a:t>
            </a:r>
          </a:p>
        </p:txBody>
      </p:sp>
    </p:spTree>
    <p:extLst>
      <p:ext uri="{BB962C8B-B14F-4D97-AF65-F5344CB8AC3E}">
        <p14:creationId xmlns:p14="http://schemas.microsoft.com/office/powerpoint/2010/main" val="19728958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1051560"/>
            <a:ext cx="6583680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585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720" y="891540"/>
            <a:ext cx="6918960" cy="518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8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4E26E8A-7976-49F6-BC0D-7AC3FFA3D645}"/>
              </a:ext>
            </a:extLst>
          </p:cNvPr>
          <p:cNvSpPr/>
          <p:nvPr/>
        </p:nvSpPr>
        <p:spPr>
          <a:xfrm>
            <a:off x="3048000" y="1859340"/>
            <a:ext cx="6096000" cy="30008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Sófocles escreveu 123 peças. Apenas sete sobreviveram em uma forma completa. Por quase 50 anos, Sófocles foi o mais celebrado dos dramaturgos nos concursos dramáticos em Atenas. Participou de cerca de trinta, venceu 24 e, talvez, nunca tenha ficado abaixo do segundo lugar. Ésquilo venceu 14 concursos e foi derrotado por Sófocles várias vezes. Eurípides ganhou apenas quatro.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915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84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49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48000" y="2274838"/>
            <a:ext cx="6096000" cy="87357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42900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Times New Roman" charset="0"/>
                <a:ea typeface="Times New Roman" charset="0"/>
              </a:rPr>
              <a:t>Tudo aconteceu em consequência da</a:t>
            </a:r>
          </a:p>
          <a:p>
            <a:pPr indent="342900">
              <a:lnSpc>
                <a:spcPct val="150000"/>
              </a:lnSpc>
              <a:spcAft>
                <a:spcPts val="0"/>
              </a:spcAft>
            </a:pPr>
            <a:r>
              <a:rPr lang="pt-BR" b="1" dirty="0">
                <a:effectLst/>
                <a:latin typeface="Times New Roman" charset="0"/>
                <a:ea typeface="Times New Roman" charset="0"/>
              </a:rPr>
              <a:t>primeira briga de trânsito da história da humanidade</a:t>
            </a:r>
          </a:p>
        </p:txBody>
      </p:sp>
    </p:spTree>
    <p:extLst>
      <p:ext uri="{BB962C8B-B14F-4D97-AF65-F5344CB8AC3E}">
        <p14:creationId xmlns:p14="http://schemas.microsoft.com/office/powerpoint/2010/main" val="1723023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615950"/>
            <a:ext cx="7239000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643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497</Words>
  <Application>Microsoft Office PowerPoint</Application>
  <PresentationFormat>Widescreen</PresentationFormat>
  <Paragraphs>48</Paragraphs>
  <Slides>42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Tema do Office</vt:lpstr>
      <vt:lpstr>Apresentação geral da Ética entre os gregos antigos  (um passeio entre a Filosofia e a mitologia)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geral da ética entre os gregos antigos</dc:title>
  <dc:creator>paula dallari</dc:creator>
  <cp:lastModifiedBy>ECA-USP Eugênio</cp:lastModifiedBy>
  <cp:revision>42</cp:revision>
  <dcterms:created xsi:type="dcterms:W3CDTF">2017-07-30T15:29:21Z</dcterms:created>
  <dcterms:modified xsi:type="dcterms:W3CDTF">2020-03-17T19:11:24Z</dcterms:modified>
</cp:coreProperties>
</file>