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2" r:id="rId2"/>
    <p:sldId id="283" r:id="rId3"/>
    <p:sldId id="284" r:id="rId4"/>
    <p:sldId id="285" r:id="rId5"/>
    <p:sldId id="286" r:id="rId6"/>
    <p:sldId id="289" r:id="rId7"/>
    <p:sldId id="287" r:id="rId8"/>
    <p:sldId id="288" r:id="rId9"/>
    <p:sldId id="290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5C867-B671-475B-8CD9-E426CB2940C1}" type="datetimeFigureOut">
              <a:rPr lang="pt-BR" smtClean="0"/>
              <a:t>28/02/2019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A032E-C5DA-43CF-9A3E-E695BC939A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289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010484f2a_0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010484f2a_0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2127701"/>
            <a:ext cx="6321600" cy="40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6251679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770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75E4089-6EC2-44AE-869B-DD6CC960EA20}" type="datetimeFigureOut">
              <a:rPr lang="pt-BR" smtClean="0"/>
              <a:t>27/02/2019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9563CA-6287-427A-94E1-F271E79C974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disciplinas.usp.br/course/view.php?id=6642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7344816" cy="1828800"/>
          </a:xfrm>
        </p:spPr>
        <p:txBody>
          <a:bodyPr>
            <a:normAutofit fontScale="90000"/>
          </a:bodyPr>
          <a:lstStyle/>
          <a:p>
            <a:r>
              <a:rPr lang="pt-BR" sz="5400" dirty="0"/>
              <a:t>Disciplina: LCF0662 - Projetos de Educação Ambiental</a:t>
            </a: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102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dirty="0">
                <a:solidFill>
                  <a:srgbClr val="003300"/>
                </a:solidFill>
              </a:rPr>
              <a:t>- Contribuir para a capacitação dos/das estudantes na análise, planejamento, implantação e avaliação de projetos de educação ambiental, Agroecologia e </a:t>
            </a:r>
            <a:r>
              <a:rPr lang="pt-BR" dirty="0" err="1">
                <a:solidFill>
                  <a:srgbClr val="003300"/>
                </a:solidFill>
              </a:rPr>
              <a:t>Permacultura</a:t>
            </a:r>
            <a:r>
              <a:rPr lang="pt-BR" dirty="0">
                <a:solidFill>
                  <a:srgbClr val="003300"/>
                </a:solidFill>
              </a:rPr>
              <a:t>;</a:t>
            </a:r>
          </a:p>
          <a:p>
            <a:pPr marL="0" lvl="0" indent="0" algn="just">
              <a:spcBef>
                <a:spcPts val="1600"/>
              </a:spcBef>
              <a:buClr>
                <a:schemeClr val="dk2"/>
              </a:buClr>
              <a:buSzPts val="1100"/>
              <a:buNone/>
            </a:pPr>
            <a:r>
              <a:rPr lang="pt-BR" dirty="0">
                <a:solidFill>
                  <a:srgbClr val="003300"/>
                </a:solidFill>
              </a:rPr>
              <a:t>- Contribuir para a formação ambiental e pedagógica dos/das estudantes;</a:t>
            </a:r>
          </a:p>
          <a:p>
            <a:pPr marL="0" lvl="0" indent="0" algn="just">
              <a:spcBef>
                <a:spcPts val="1600"/>
              </a:spcBef>
              <a:buClr>
                <a:schemeClr val="dk2"/>
              </a:buClr>
              <a:buSzPts val="1100"/>
              <a:buNone/>
            </a:pPr>
            <a:r>
              <a:rPr lang="pt-BR" dirty="0">
                <a:solidFill>
                  <a:srgbClr val="003300"/>
                </a:solidFill>
              </a:rPr>
              <a:t>- Aprofundar os conhecimentos teóricos e prático dos/das participantes sobre a questão educacional voltada à resolução de problemas ambientais.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RESUMIDO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Clr>
                <a:schemeClr val="dk2"/>
              </a:buClr>
              <a:buSzPts val="1100"/>
            </a:pPr>
            <a:r>
              <a:rPr lang="pt-BR" dirty="0">
                <a:solidFill>
                  <a:srgbClr val="003300"/>
                </a:solidFill>
              </a:rPr>
              <a:t>Análise de Projetos de Educação Ambiental;</a:t>
            </a:r>
          </a:p>
          <a:p>
            <a:pPr>
              <a:spcBef>
                <a:spcPts val="1600"/>
              </a:spcBef>
              <a:buClr>
                <a:schemeClr val="dk2"/>
              </a:buClr>
              <a:buSzPts val="1100"/>
            </a:pPr>
            <a:r>
              <a:rPr lang="pt-BR" dirty="0">
                <a:solidFill>
                  <a:srgbClr val="003300"/>
                </a:solidFill>
              </a:rPr>
              <a:t>Identificação de todas etapas para elaboração de um projeto;</a:t>
            </a:r>
          </a:p>
          <a:p>
            <a:pPr>
              <a:spcBef>
                <a:spcPts val="1600"/>
              </a:spcBef>
              <a:buClr>
                <a:schemeClr val="dk2"/>
              </a:buClr>
              <a:buSzPts val="1100"/>
            </a:pPr>
            <a:r>
              <a:rPr lang="pt-BR" dirty="0">
                <a:solidFill>
                  <a:srgbClr val="003300"/>
                </a:solidFill>
              </a:rPr>
              <a:t>Elaboração de um projeto de educação ambiental;</a:t>
            </a:r>
          </a:p>
          <a:p>
            <a:pPr>
              <a:spcBef>
                <a:spcPts val="1600"/>
              </a:spcBef>
              <a:buClr>
                <a:schemeClr val="dk2"/>
              </a:buClr>
              <a:buSzPts val="1100"/>
            </a:pPr>
            <a:r>
              <a:rPr lang="pt-BR" dirty="0">
                <a:solidFill>
                  <a:srgbClr val="003300"/>
                </a:solidFill>
              </a:rPr>
              <a:t>Leitura de textos, conferências e debates sobre diferentes propostas de educação ambiental;</a:t>
            </a:r>
          </a:p>
          <a:p>
            <a:pPr>
              <a:spcBef>
                <a:spcPts val="1600"/>
              </a:spcBef>
              <a:buClr>
                <a:schemeClr val="dk2"/>
              </a:buClr>
              <a:buSzPts val="1100"/>
            </a:pPr>
            <a:r>
              <a:rPr lang="pt-BR" dirty="0">
                <a:solidFill>
                  <a:srgbClr val="003300"/>
                </a:solidFill>
              </a:rPr>
              <a:t>Pesquisa-intervenção e educação ambiental;</a:t>
            </a:r>
          </a:p>
          <a:p>
            <a:pPr>
              <a:spcBef>
                <a:spcPts val="1600"/>
              </a:spcBef>
              <a:buClr>
                <a:schemeClr val="dk2"/>
              </a:buClr>
              <a:buSzPts val="1100"/>
            </a:pPr>
            <a:r>
              <a:rPr lang="pt-BR" dirty="0">
                <a:solidFill>
                  <a:srgbClr val="003300"/>
                </a:solidFill>
              </a:rPr>
              <a:t>Proposição de um projeto de educação </a:t>
            </a:r>
            <a:r>
              <a:rPr lang="pt-BR" dirty="0" smtClean="0">
                <a:solidFill>
                  <a:srgbClr val="003300"/>
                </a:solidFill>
              </a:rPr>
              <a:t>ambiental;</a:t>
            </a:r>
            <a:endParaRPr lang="pt-BR" dirty="0">
              <a:solidFill>
                <a:srgbClr val="0033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83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Eixos de atuação na disciplina</a:t>
            </a:r>
          </a:p>
        </p:txBody>
      </p:sp>
      <p:sp>
        <p:nvSpPr>
          <p:cNvPr id="4" name="Google Shape;92;p16"/>
          <p:cNvSpPr/>
          <p:nvPr/>
        </p:nvSpPr>
        <p:spPr>
          <a:xfrm>
            <a:off x="2074534" y="2309008"/>
            <a:ext cx="2683800" cy="2254800"/>
          </a:xfrm>
          <a:prstGeom prst="ellipse">
            <a:avLst/>
          </a:prstGeom>
          <a:solidFill>
            <a:srgbClr val="93C47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1">
                <a:latin typeface="Raleway"/>
                <a:ea typeface="Raleway"/>
                <a:cs typeface="Raleway"/>
                <a:sym typeface="Raleway"/>
              </a:rPr>
              <a:t>PRÁXIS</a:t>
            </a:r>
            <a:endParaRPr sz="2400" b="1"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5" name="Google Shape;93;p16"/>
          <p:cNvSpPr/>
          <p:nvPr/>
        </p:nvSpPr>
        <p:spPr>
          <a:xfrm>
            <a:off x="4465734" y="2309008"/>
            <a:ext cx="2683800" cy="2254800"/>
          </a:xfrm>
          <a:prstGeom prst="ellipse">
            <a:avLst/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1">
                <a:latin typeface="Raleway"/>
                <a:ea typeface="Raleway"/>
                <a:cs typeface="Raleway"/>
                <a:sym typeface="Raleway"/>
              </a:rPr>
              <a:t>TEMÁTICAS</a:t>
            </a:r>
            <a:endParaRPr sz="2400" b="1"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" name="Google Shape;94;p16"/>
          <p:cNvSpPr/>
          <p:nvPr/>
        </p:nvSpPr>
        <p:spPr>
          <a:xfrm>
            <a:off x="3161584" y="3818683"/>
            <a:ext cx="2683800" cy="2254800"/>
          </a:xfrm>
          <a:prstGeom prst="ellipse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i="1">
                <a:latin typeface="Raleway"/>
                <a:ea typeface="Raleway"/>
                <a:cs typeface="Raleway"/>
                <a:sym typeface="Raleway"/>
              </a:rPr>
              <a:t>DIÁLOGO</a:t>
            </a:r>
            <a:endParaRPr sz="2400" b="1" i="1">
              <a:latin typeface="Raleway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41483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/>
              <a:t>Eixos de atuação na disciplina</a:t>
            </a:r>
            <a:br>
              <a:rPr lang="pt-BR" dirty="0"/>
            </a:br>
            <a:endParaRPr lang="pt-BR" dirty="0"/>
          </a:p>
        </p:txBody>
      </p:sp>
      <p:sp>
        <p:nvSpPr>
          <p:cNvPr id="4" name="Google Shape;99;p17"/>
          <p:cNvSpPr txBox="1">
            <a:spLocks/>
          </p:cNvSpPr>
          <p:nvPr/>
        </p:nvSpPr>
        <p:spPr>
          <a:xfrm>
            <a:off x="2439270" y="1368474"/>
            <a:ext cx="6321600" cy="5084861"/>
          </a:xfrm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endParaRPr lang="pt-BR" dirty="0" smtClean="0"/>
          </a:p>
          <a:p>
            <a:pPr>
              <a:spcBef>
                <a:spcPts val="0"/>
              </a:spcBef>
            </a:pPr>
            <a:endParaRPr lang="pt-BR" dirty="0"/>
          </a:p>
        </p:txBody>
      </p:sp>
      <p:sp>
        <p:nvSpPr>
          <p:cNvPr id="5" name="Google Shape;101;p17"/>
          <p:cNvSpPr/>
          <p:nvPr/>
        </p:nvSpPr>
        <p:spPr>
          <a:xfrm>
            <a:off x="168520" y="1628800"/>
            <a:ext cx="2109300" cy="1812600"/>
          </a:xfrm>
          <a:prstGeom prst="ellipse">
            <a:avLst/>
          </a:prstGeom>
          <a:solidFill>
            <a:srgbClr val="6FA8D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i="1">
                <a:latin typeface="Raleway"/>
                <a:ea typeface="Raleway"/>
                <a:cs typeface="Raleway"/>
                <a:sym typeface="Raleway"/>
              </a:rPr>
              <a:t>DIÁLOGO</a:t>
            </a:r>
            <a:endParaRPr sz="2200" b="1"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" name="Google Shape;102;p17"/>
          <p:cNvSpPr/>
          <p:nvPr/>
        </p:nvSpPr>
        <p:spPr>
          <a:xfrm>
            <a:off x="227845" y="3228250"/>
            <a:ext cx="2306100" cy="1880100"/>
          </a:xfrm>
          <a:prstGeom prst="ellipse">
            <a:avLst/>
          </a:prstGeom>
          <a:solidFill>
            <a:srgbClr val="FFE5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 i="1">
                <a:latin typeface="Raleway"/>
                <a:ea typeface="Raleway"/>
                <a:cs typeface="Raleway"/>
                <a:sym typeface="Raleway"/>
              </a:rPr>
              <a:t>TEMÁTICAS</a:t>
            </a:r>
            <a:endParaRPr sz="2100" b="1"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" name="Google Shape;105;p17"/>
          <p:cNvSpPr/>
          <p:nvPr/>
        </p:nvSpPr>
        <p:spPr>
          <a:xfrm>
            <a:off x="227845" y="4730250"/>
            <a:ext cx="2306100" cy="1880100"/>
          </a:xfrm>
          <a:prstGeom prst="ellipse">
            <a:avLst/>
          </a:prstGeom>
          <a:solidFill>
            <a:srgbClr val="6AA84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100" b="1" i="1">
                <a:latin typeface="Raleway"/>
                <a:ea typeface="Raleway"/>
                <a:cs typeface="Raleway"/>
                <a:sym typeface="Raleway"/>
              </a:rPr>
              <a:t>PRÁXIS</a:t>
            </a:r>
            <a:endParaRPr sz="2100" b="1"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771800" y="1916832"/>
            <a:ext cx="59890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i="1" dirty="0" smtClean="0">
                <a:solidFill>
                  <a:srgbClr val="0070C0"/>
                </a:solidFill>
              </a:rPr>
              <a:t>“</a:t>
            </a:r>
            <a:r>
              <a:rPr lang="pt-BR" sz="2000" i="1" dirty="0">
                <a:solidFill>
                  <a:srgbClr val="0070C0"/>
                </a:solidFill>
              </a:rPr>
              <a:t>Ninguém ignora tudo. Ninguém sabe tudo. Todos nós sabemos alguma coisa. Todos nós ignoramos alguma coisa. Por isso aprendemos sempre”</a:t>
            </a:r>
            <a:r>
              <a:rPr lang="pt-BR" sz="2000" dirty="0">
                <a:solidFill>
                  <a:srgbClr val="0070C0"/>
                </a:solidFill>
              </a:rPr>
              <a:t> Paulo Freire</a:t>
            </a:r>
            <a:endParaRPr lang="pt-BR" sz="2000" dirty="0">
              <a:solidFill>
                <a:srgbClr val="0070C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801339" y="3172240"/>
            <a:ext cx="59299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600"/>
              </a:spcAft>
            </a:pPr>
            <a:r>
              <a:rPr lang="pt-BR" sz="2000" i="1" dirty="0">
                <a:solidFill>
                  <a:schemeClr val="accent4">
                    <a:lumMod val="75000"/>
                  </a:schemeClr>
                </a:solidFill>
              </a:rPr>
              <a:t>“Somos o solo, somos o ar, somos a semente, somos a água. E  a  comida  que  cultivamos  na  terra  se  converte  em  nosso corpo, nosso sangue, nossas células. A comida é a força da vida,  é  a  rede  da  vida,  e  é  a  continuidade  da  vida,  da Terra e de nós mesmos” </a:t>
            </a:r>
            <a:r>
              <a:rPr lang="pt-BR" sz="2000" i="1" dirty="0" err="1">
                <a:solidFill>
                  <a:schemeClr val="accent4">
                    <a:lumMod val="75000"/>
                  </a:schemeClr>
                </a:solidFill>
              </a:rPr>
              <a:t>Vandana</a:t>
            </a:r>
            <a:r>
              <a:rPr lang="pt-BR" sz="2000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pt-BR" sz="2000" i="1" dirty="0" err="1">
                <a:solidFill>
                  <a:schemeClr val="accent4">
                    <a:lumMod val="75000"/>
                  </a:schemeClr>
                </a:solidFill>
              </a:rPr>
              <a:t>Shiva</a:t>
            </a:r>
            <a:endParaRPr lang="pt-BR" sz="20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810306" y="5221649"/>
            <a:ext cx="5921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sz="2000" dirty="0">
                <a:solidFill>
                  <a:srgbClr val="003300"/>
                </a:solidFill>
              </a:rPr>
              <a:t>“</a:t>
            </a:r>
            <a:r>
              <a:rPr lang="pt-BR" sz="2000" i="1" dirty="0">
                <a:solidFill>
                  <a:srgbClr val="003300"/>
                </a:solidFill>
              </a:rPr>
              <a:t>A atitude dialógica é, antes de tudo, uma atitude de amor, humildade e fé nos homens, no seu poder de fazer e de refazer, de criar e de recriar</a:t>
            </a:r>
            <a:r>
              <a:rPr lang="pt-BR" sz="2000" dirty="0">
                <a:solidFill>
                  <a:srgbClr val="003300"/>
                </a:solidFill>
              </a:rPr>
              <a:t>”. Paulo Freire</a:t>
            </a:r>
            <a:endParaRPr lang="pt-BR" sz="20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83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>
            <a:spLocks noGrp="1"/>
          </p:cNvSpPr>
          <p:nvPr>
            <p:ph type="title"/>
          </p:nvPr>
        </p:nvSpPr>
        <p:spPr>
          <a:xfrm>
            <a:off x="1547664" y="332656"/>
            <a:ext cx="6321600" cy="84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Atividades </a:t>
            </a:r>
            <a:r>
              <a:rPr lang="pt-BR" dirty="0" err="1"/>
              <a:t>educand@s</a:t>
            </a:r>
            <a:r>
              <a:rPr lang="pt-BR" dirty="0"/>
              <a:t>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p18"/>
          <p:cNvSpPr txBox="1">
            <a:spLocks noGrp="1"/>
          </p:cNvSpPr>
          <p:nvPr>
            <p:ph type="body" idx="1"/>
          </p:nvPr>
        </p:nvSpPr>
        <p:spPr>
          <a:xfrm>
            <a:off x="323528" y="1628800"/>
            <a:ext cx="8496944" cy="573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36600"/>
                </a:solidFill>
              </a:rPr>
              <a:t>Projeto/Oficina em Grupo (PO)</a:t>
            </a:r>
            <a:br>
              <a:rPr lang="pt-BR" sz="2400" b="1" dirty="0">
                <a:solidFill>
                  <a:srgbClr val="336600"/>
                </a:solidFill>
              </a:rPr>
            </a:br>
            <a:r>
              <a:rPr lang="pt-BR" sz="2400" dirty="0">
                <a:solidFill>
                  <a:srgbClr val="336600"/>
                </a:solidFill>
              </a:rPr>
              <a:t>-Elaborar o projeto de uma oficina ligada à Casa do Bem Viver, Agroecologia e </a:t>
            </a:r>
            <a:r>
              <a:rPr lang="pt-BR" sz="2400" dirty="0" err="1">
                <a:solidFill>
                  <a:srgbClr val="336600"/>
                </a:solidFill>
              </a:rPr>
              <a:t>Permacultura</a:t>
            </a:r>
            <a:r>
              <a:rPr lang="pt-BR" sz="2400" dirty="0">
                <a:solidFill>
                  <a:srgbClr val="336600"/>
                </a:solidFill>
              </a:rPr>
              <a:t/>
            </a:r>
            <a:br>
              <a:rPr lang="pt-BR" sz="2400" dirty="0">
                <a:solidFill>
                  <a:srgbClr val="336600"/>
                </a:solidFill>
              </a:rPr>
            </a:br>
            <a:r>
              <a:rPr lang="pt-BR" sz="2400" dirty="0">
                <a:solidFill>
                  <a:srgbClr val="336600"/>
                </a:solidFill>
              </a:rPr>
              <a:t>-Executar a oficina</a:t>
            </a:r>
            <a:br>
              <a:rPr lang="pt-BR" sz="2400" dirty="0">
                <a:solidFill>
                  <a:srgbClr val="336600"/>
                </a:solidFill>
              </a:rPr>
            </a:br>
            <a:r>
              <a:rPr lang="pt-BR" sz="2400" dirty="0">
                <a:solidFill>
                  <a:srgbClr val="336600"/>
                </a:solidFill>
              </a:rPr>
              <a:t>-Avaliar o processo da construção e execução (levando em conta os indicadores)</a:t>
            </a:r>
            <a:endParaRPr sz="2400" dirty="0">
              <a:solidFill>
                <a:srgbClr val="3366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36600"/>
                </a:solidFill>
              </a:rPr>
              <a:t>Projeto Individual (PI)</a:t>
            </a:r>
            <a:r>
              <a:rPr lang="pt-BR" sz="2400" dirty="0">
                <a:solidFill>
                  <a:srgbClr val="336600"/>
                </a:solidFill>
              </a:rPr>
              <a:t/>
            </a:r>
            <a:br>
              <a:rPr lang="pt-BR" sz="2400" dirty="0">
                <a:solidFill>
                  <a:srgbClr val="336600"/>
                </a:solidFill>
              </a:rPr>
            </a:br>
            <a:r>
              <a:rPr lang="pt-BR" sz="2400" dirty="0">
                <a:solidFill>
                  <a:srgbClr val="336600"/>
                </a:solidFill>
              </a:rPr>
              <a:t>-Elaborar a escrita de um projeto.</a:t>
            </a:r>
            <a:endParaRPr sz="2400" dirty="0">
              <a:solidFill>
                <a:srgbClr val="3366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36600"/>
                </a:solidFill>
              </a:rPr>
              <a:t>Memória e lanche </a:t>
            </a:r>
            <a:r>
              <a:rPr lang="pt-BR" sz="2400" dirty="0">
                <a:solidFill>
                  <a:srgbClr val="336600"/>
                </a:solidFill>
              </a:rPr>
              <a:t/>
            </a:r>
            <a:br>
              <a:rPr lang="pt-BR" sz="2400" dirty="0">
                <a:solidFill>
                  <a:srgbClr val="336600"/>
                </a:solidFill>
              </a:rPr>
            </a:br>
            <a:r>
              <a:rPr lang="pt-BR" sz="2400" dirty="0">
                <a:solidFill>
                  <a:srgbClr val="336600"/>
                </a:solidFill>
              </a:rPr>
              <a:t>-Trazer a memória da aula anterior e trazer lanche coletivo</a:t>
            </a:r>
            <a:endParaRPr sz="2400" dirty="0">
              <a:solidFill>
                <a:srgbClr val="3366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336600"/>
                </a:solidFill>
              </a:rPr>
              <a:t>Leituras e Caderno de campo</a:t>
            </a:r>
            <a:endParaRPr sz="2400" b="1" dirty="0">
              <a:solidFill>
                <a:srgbClr val="3366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15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Transversal às </a:t>
            </a:r>
            <a:r>
              <a:rPr lang="pt-BR" dirty="0" smtClean="0"/>
              <a:t>aulas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153400" cy="4925144"/>
          </a:xfrm>
        </p:spPr>
        <p:txBody>
          <a:bodyPr>
            <a:normAutofit/>
          </a:bodyPr>
          <a:lstStyle/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Metodologias participativas diversas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Construção projetos individuais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Presentes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Memória e Relatoria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Lanche coletivo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Leitura de textos/caderno de campo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Avaliação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Leituras cruzadas sobre os projetos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Acompanhamento individual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dirty="0">
                <a:solidFill>
                  <a:srgbClr val="336600"/>
                </a:solidFill>
              </a:rPr>
              <a:t>Estudo de casos</a:t>
            </a:r>
            <a:endParaRPr lang="pt-BR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83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1048" y="1988840"/>
            <a:ext cx="8153400" cy="4495800"/>
          </a:xfrm>
        </p:spPr>
        <p:txBody>
          <a:bodyPr/>
          <a:lstStyle/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Presentes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Memória da aula passada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Apresentação das atividades de casa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TEMA DO DIA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Lanche coletivo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Avaliação</a:t>
            </a:r>
          </a:p>
          <a:p>
            <a:pPr marL="457200" lvl="0" indent="-342900">
              <a:spcBef>
                <a:spcPts val="0"/>
              </a:spcBef>
              <a:buSzPts val="1800"/>
              <a:buChar char="●"/>
            </a:pPr>
            <a:r>
              <a:rPr lang="pt-BR" sz="3200" dirty="0">
                <a:solidFill>
                  <a:srgbClr val="336600"/>
                </a:solidFill>
              </a:rPr>
              <a:t>Encaminhamentos</a:t>
            </a:r>
          </a:p>
          <a:p>
            <a:endParaRPr lang="pt-BR" dirty="0"/>
          </a:p>
        </p:txBody>
      </p:sp>
      <p:pic>
        <p:nvPicPr>
          <p:cNvPr id="4" name="Google Shape;130;p21">
            <a:hlinkClick r:id="rId2"/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483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267744" y="1484784"/>
            <a:ext cx="6498304" cy="5760640"/>
          </a:xfrm>
        </p:spPr>
        <p:txBody>
          <a:bodyPr>
            <a:normAutofit fontScale="40000" lnSpcReduction="20000"/>
          </a:bodyPr>
          <a:lstStyle/>
          <a:p>
            <a:pPr marL="0" lvl="0" indent="45720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endParaRPr lang="pt-BR" sz="3200" b="1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98450">
              <a:spcBef>
                <a:spcPts val="0"/>
              </a:spcBef>
              <a:buSzPts val="1100"/>
              <a:buFont typeface="Arial"/>
              <a:buChar char="●"/>
            </a:pPr>
            <a:r>
              <a:rPr lang="pt-BR" sz="5300" b="1" dirty="0" err="1">
                <a:solidFill>
                  <a:schemeClr val="accent1">
                    <a:lumMod val="75000"/>
                  </a:schemeClr>
                </a:solidFill>
                <a:sym typeface="Arial"/>
              </a:rPr>
              <a:t>Autoavaliação</a:t>
            </a:r>
            <a:r>
              <a:rPr lang="pt-BR" sz="5300" b="1" dirty="0">
                <a:solidFill>
                  <a:schemeClr val="accent1">
                    <a:lumMod val="75000"/>
                  </a:schemeClr>
                </a:solidFill>
                <a:sym typeface="Arial"/>
              </a:rPr>
              <a:t> (A)</a:t>
            </a: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 smtClean="0">
                <a:solidFill>
                  <a:srgbClr val="336600"/>
                </a:solidFill>
                <a:sym typeface="Arial"/>
              </a:rPr>
              <a:t>	-</a:t>
            </a:r>
            <a:r>
              <a:rPr lang="pt-BR" sz="5300" dirty="0">
                <a:solidFill>
                  <a:srgbClr val="336600"/>
                </a:solidFill>
                <a:sym typeface="Arial"/>
              </a:rPr>
              <a:t>Seguindo os critérios de participação e envolvimento nas atividades durante a </a:t>
            </a:r>
            <a:r>
              <a:rPr lang="pt-BR" sz="5300" dirty="0" smtClean="0">
                <a:solidFill>
                  <a:srgbClr val="336600"/>
                </a:solidFill>
                <a:sym typeface="Arial"/>
              </a:rPr>
              <a:t>disciplina</a:t>
            </a: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endParaRPr lang="pt-BR" sz="5300" dirty="0">
              <a:solidFill>
                <a:srgbClr val="336600"/>
              </a:solidFill>
              <a:sym typeface="Arial"/>
            </a:endParaRPr>
          </a:p>
          <a:p>
            <a:pPr marL="457200" indent="-298450">
              <a:spcBef>
                <a:spcPts val="0"/>
              </a:spcBef>
              <a:buSzPts val="1100"/>
              <a:buFont typeface="Arial"/>
              <a:buChar char="●"/>
            </a:pPr>
            <a:r>
              <a:rPr lang="pt-BR" sz="5300" b="1" dirty="0">
                <a:solidFill>
                  <a:schemeClr val="accent1">
                    <a:lumMod val="75000"/>
                  </a:schemeClr>
                </a:solidFill>
                <a:sym typeface="Arial"/>
              </a:rPr>
              <a:t>Projeto/Oficina em Grupo (PO)</a:t>
            </a: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-Elaborar o projeto de uma oficina ligada à Casa do Bem Viver, Agroecologia e </a:t>
            </a:r>
            <a:r>
              <a:rPr lang="pt-BR" sz="5300" dirty="0" err="1">
                <a:solidFill>
                  <a:srgbClr val="336600"/>
                </a:solidFill>
                <a:sym typeface="Arial"/>
              </a:rPr>
              <a:t>Permacultura</a:t>
            </a:r>
            <a:endParaRPr lang="pt-BR" sz="5300" dirty="0">
              <a:solidFill>
                <a:srgbClr val="336600"/>
              </a:solidFill>
              <a:sym typeface="Arial"/>
            </a:endParaRP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-Executar a oficina</a:t>
            </a: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-Avaliar o processo da construção e execução (levando em conta os indicadores)</a:t>
            </a:r>
          </a:p>
          <a:p>
            <a:pPr marL="457200" lvl="0" indent="-298450">
              <a:spcBef>
                <a:spcPts val="0"/>
              </a:spcBef>
              <a:buSzPts val="1100"/>
              <a:buFont typeface="Arial"/>
              <a:buChar char="●"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Projeto Individual (PI)</a:t>
            </a: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-Elaborar a escrita de um </a:t>
            </a:r>
            <a:r>
              <a:rPr lang="pt-BR" sz="5300" dirty="0" smtClean="0">
                <a:solidFill>
                  <a:srgbClr val="336600"/>
                </a:solidFill>
                <a:sym typeface="Arial"/>
              </a:rPr>
              <a:t>projeto.</a:t>
            </a: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endParaRPr lang="pt-BR" sz="5300" dirty="0" smtClean="0">
              <a:solidFill>
                <a:srgbClr val="336600"/>
              </a:solidFill>
              <a:sym typeface="Arial"/>
            </a:endParaRPr>
          </a:p>
          <a:p>
            <a:pPr marL="457200" lvl="0" indent="-298450">
              <a:spcBef>
                <a:spcPts val="0"/>
              </a:spcBef>
              <a:buSzPts val="1100"/>
              <a:buFont typeface="Arial"/>
              <a:buChar char="●"/>
            </a:pPr>
            <a:r>
              <a:rPr lang="pt-BR" sz="5300" b="1" dirty="0">
                <a:solidFill>
                  <a:schemeClr val="accent1">
                    <a:lumMod val="75000"/>
                  </a:schemeClr>
                </a:solidFill>
                <a:sym typeface="Arial"/>
              </a:rPr>
              <a:t>Critérios</a:t>
            </a:r>
            <a:endParaRPr lang="pt-BR" sz="5300" b="1" dirty="0">
              <a:solidFill>
                <a:schemeClr val="accent1">
                  <a:lumMod val="75000"/>
                </a:schemeClr>
              </a:solidFill>
              <a:sym typeface="Arial"/>
            </a:endParaRPr>
          </a:p>
          <a:p>
            <a:pPr marL="457200" lvl="0" indent="0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 smtClean="0">
                <a:solidFill>
                  <a:srgbClr val="336600"/>
                </a:solidFill>
                <a:sym typeface="Arial"/>
              </a:rPr>
              <a:t>- </a:t>
            </a:r>
            <a:r>
              <a:rPr lang="pt-BR" sz="5300" dirty="0">
                <a:solidFill>
                  <a:srgbClr val="336600"/>
                </a:solidFill>
                <a:sym typeface="Arial"/>
              </a:rPr>
              <a:t>Participação em todas as atividades; </a:t>
            </a:r>
          </a:p>
          <a:p>
            <a:pPr marL="0" lvl="0" indent="457200" algn="just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 Envolvimento nas atividades;</a:t>
            </a:r>
          </a:p>
          <a:p>
            <a:pPr marL="0" lvl="0" indent="457200" algn="just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 Textos críticos sobre as mesmas; </a:t>
            </a:r>
          </a:p>
          <a:p>
            <a:pPr marL="0" lvl="0" indent="457200" algn="just">
              <a:spcBef>
                <a:spcPts val="0"/>
              </a:spcBef>
              <a:buClr>
                <a:schemeClr val="dk2"/>
              </a:buClr>
              <a:buSzPts val="1100"/>
              <a:buNone/>
            </a:pPr>
            <a:r>
              <a:rPr lang="pt-BR" sz="5300" dirty="0">
                <a:solidFill>
                  <a:srgbClr val="336600"/>
                </a:solidFill>
                <a:sym typeface="Arial"/>
              </a:rPr>
              <a:t>- Elaboração de um projeto de educação</a:t>
            </a:r>
            <a:br>
              <a:rPr lang="pt-BR" sz="5300" dirty="0">
                <a:solidFill>
                  <a:srgbClr val="336600"/>
                </a:solidFill>
                <a:sym typeface="Arial"/>
              </a:rPr>
            </a:br>
            <a:r>
              <a:rPr lang="pt-BR" sz="5300" dirty="0">
                <a:solidFill>
                  <a:srgbClr val="336600"/>
                </a:solidFill>
                <a:sym typeface="Arial"/>
              </a:rPr>
              <a:t>ambiental, seguindo as orientações e textos base para o mesmo.</a:t>
            </a:r>
          </a:p>
        </p:txBody>
      </p:sp>
      <p:pic>
        <p:nvPicPr>
          <p:cNvPr id="4" name="Google Shape;137;p2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5682" y="3429000"/>
            <a:ext cx="2322497" cy="635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127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6792</TotalTime>
  <Words>329</Words>
  <Application>Microsoft Office PowerPoint</Application>
  <PresentationFormat>Apresentação na tela (4:3)</PresentationFormat>
  <Paragraphs>67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Mediano</vt:lpstr>
      <vt:lpstr>Disciplina: LCF0662 - Projetos de Educação Ambiental</vt:lpstr>
      <vt:lpstr>OBJETIVOS</vt:lpstr>
      <vt:lpstr>PROGRAMA RESUMIDO</vt:lpstr>
      <vt:lpstr>Eixos de atuação na disciplina</vt:lpstr>
      <vt:lpstr>Eixos de atuação na disciplina </vt:lpstr>
      <vt:lpstr>Atividades educand@s   </vt:lpstr>
      <vt:lpstr>Transversal às aulas</vt:lpstr>
      <vt:lpstr>Metodologia</vt:lpstr>
      <vt:lpstr>Avaliação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</dc:creator>
  <cp:lastModifiedBy>João</cp:lastModifiedBy>
  <cp:revision>96</cp:revision>
  <dcterms:created xsi:type="dcterms:W3CDTF">2019-02-13T16:18:16Z</dcterms:created>
  <dcterms:modified xsi:type="dcterms:W3CDTF">2019-02-28T17:04:06Z</dcterms:modified>
</cp:coreProperties>
</file>