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58"/>
  </p:notesMasterIdLst>
  <p:handoutMasterIdLst>
    <p:handoutMasterId r:id="rId59"/>
  </p:handoutMasterIdLst>
  <p:sldIdLst>
    <p:sldId id="256" r:id="rId2"/>
    <p:sldId id="294" r:id="rId3"/>
    <p:sldId id="489" r:id="rId4"/>
    <p:sldId id="460" r:id="rId5"/>
    <p:sldId id="461" r:id="rId6"/>
    <p:sldId id="462" r:id="rId7"/>
    <p:sldId id="491" r:id="rId8"/>
    <p:sldId id="471" r:id="rId9"/>
    <p:sldId id="496" r:id="rId10"/>
    <p:sldId id="497" r:id="rId11"/>
    <p:sldId id="500" r:id="rId12"/>
    <p:sldId id="498" r:id="rId13"/>
    <p:sldId id="472" r:id="rId14"/>
    <p:sldId id="486" r:id="rId15"/>
    <p:sldId id="537" r:id="rId16"/>
    <p:sldId id="488" r:id="rId17"/>
    <p:sldId id="473" r:id="rId18"/>
    <p:sldId id="484" r:id="rId19"/>
    <p:sldId id="524" r:id="rId20"/>
    <p:sldId id="535" r:id="rId21"/>
    <p:sldId id="485" r:id="rId22"/>
    <p:sldId id="474" r:id="rId23"/>
    <p:sldId id="526" r:id="rId24"/>
    <p:sldId id="523" r:id="rId25"/>
    <p:sldId id="522" r:id="rId26"/>
    <p:sldId id="527" r:id="rId27"/>
    <p:sldId id="507" r:id="rId28"/>
    <p:sldId id="508" r:id="rId29"/>
    <p:sldId id="530" r:id="rId30"/>
    <p:sldId id="525" r:id="rId31"/>
    <p:sldId id="475" r:id="rId32"/>
    <p:sldId id="495" r:id="rId33"/>
    <p:sldId id="519" r:id="rId34"/>
    <p:sldId id="531" r:id="rId35"/>
    <p:sldId id="533" r:id="rId36"/>
    <p:sldId id="534" r:id="rId37"/>
    <p:sldId id="518" r:id="rId38"/>
    <p:sldId id="492" r:id="rId39"/>
    <p:sldId id="511" r:id="rId40"/>
    <p:sldId id="493" r:id="rId41"/>
    <p:sldId id="528" r:id="rId42"/>
    <p:sldId id="476" r:id="rId43"/>
    <p:sldId id="529" r:id="rId44"/>
    <p:sldId id="506" r:id="rId45"/>
    <p:sldId id="536" r:id="rId46"/>
    <p:sldId id="494" r:id="rId47"/>
    <p:sldId id="477" r:id="rId48"/>
    <p:sldId id="513" r:id="rId49"/>
    <p:sldId id="514" r:id="rId50"/>
    <p:sldId id="515" r:id="rId51"/>
    <p:sldId id="516" r:id="rId52"/>
    <p:sldId id="467" r:id="rId53"/>
    <p:sldId id="538" r:id="rId54"/>
    <p:sldId id="532" r:id="rId55"/>
    <p:sldId id="465" r:id="rId56"/>
    <p:sldId id="483" r:id="rId5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87" autoAdjust="0"/>
    <p:restoredTop sz="99572" autoAdjust="0"/>
  </p:normalViewPr>
  <p:slideViewPr>
    <p:cSldViewPr>
      <p:cViewPr varScale="1">
        <p:scale>
          <a:sx n="91" d="100"/>
          <a:sy n="91" d="100"/>
        </p:scale>
        <p:origin x="9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08684863523578"/>
          <c:y val="0.18009478672985788"/>
          <c:w val="0.785359801488834"/>
          <c:h val="0.5355450236966826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Grãos</c:v>
                </c:pt>
              </c:strCache>
            </c:strRef>
          </c:tx>
          <c:spPr>
            <a:ln w="38097">
              <a:solidFill>
                <a:srgbClr val="FF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Sheet1!$B$1:$N$1</c:f>
              <c:numCache>
                <c:formatCode>General</c:formatCode>
                <c:ptCount val="13"/>
                <c:pt idx="0">
                  <c:v>-2</c:v>
                </c:pt>
                <c:pt idx="1">
                  <c:v>-1</c:v>
                </c:pt>
                <c:pt idx="2">
                  <c:v>0</c:v>
                </c:pt>
                <c:pt idx="3">
                  <c:v>0.5</c:v>
                </c:pt>
                <c:pt idx="4">
                  <c:v>1</c:v>
                </c:pt>
                <c:pt idx="5">
                  <c:v>1.5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</c:v>
                </c:pt>
              </c:numCache>
            </c:numRef>
          </c:cat>
          <c:val>
            <c:numRef>
              <c:f>Sheet1!$B$2:$N$2</c:f>
              <c:numCache>
                <c:formatCode>General</c:formatCode>
                <c:ptCount val="13"/>
                <c:pt idx="3">
                  <c:v>110</c:v>
                </c:pt>
                <c:pt idx="4">
                  <c:v>124</c:v>
                </c:pt>
                <c:pt idx="5">
                  <c:v>132</c:v>
                </c:pt>
                <c:pt idx="6">
                  <c:v>130</c:v>
                </c:pt>
                <c:pt idx="7">
                  <c:v>119</c:v>
                </c:pt>
                <c:pt idx="8">
                  <c:v>108</c:v>
                </c:pt>
                <c:pt idx="9">
                  <c:v>90</c:v>
                </c:pt>
                <c:pt idx="10">
                  <c:v>94</c:v>
                </c:pt>
                <c:pt idx="11">
                  <c:v>100</c:v>
                </c:pt>
                <c:pt idx="12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D8-49F7-B308-3E4B1ADDCFE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Grãos +Verde</c:v>
                </c:pt>
              </c:strCache>
            </c:strRef>
          </c:tx>
          <c:spPr>
            <a:ln w="38097">
              <a:solidFill>
                <a:srgbClr val="FFFF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Sheet1!$B$1:$N$1</c:f>
              <c:numCache>
                <c:formatCode>General</c:formatCode>
                <c:ptCount val="13"/>
                <c:pt idx="0">
                  <c:v>-2</c:v>
                </c:pt>
                <c:pt idx="1">
                  <c:v>-1</c:v>
                </c:pt>
                <c:pt idx="2">
                  <c:v>0</c:v>
                </c:pt>
                <c:pt idx="3">
                  <c:v>0.5</c:v>
                </c:pt>
                <c:pt idx="4">
                  <c:v>1</c:v>
                </c:pt>
                <c:pt idx="5">
                  <c:v>1.5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</c:v>
                </c:pt>
              </c:numCache>
            </c:numRef>
          </c:cat>
          <c:val>
            <c:numRef>
              <c:f>Sheet1!$B$3:$N$3</c:f>
              <c:numCache>
                <c:formatCode>General</c:formatCode>
                <c:ptCount val="13"/>
                <c:pt idx="3">
                  <c:v>105</c:v>
                </c:pt>
                <c:pt idx="4">
                  <c:v>112</c:v>
                </c:pt>
                <c:pt idx="5">
                  <c:v>111</c:v>
                </c:pt>
                <c:pt idx="6">
                  <c:v>108</c:v>
                </c:pt>
                <c:pt idx="7">
                  <c:v>109</c:v>
                </c:pt>
                <c:pt idx="8">
                  <c:v>107</c:v>
                </c:pt>
                <c:pt idx="9">
                  <c:v>106</c:v>
                </c:pt>
                <c:pt idx="10">
                  <c:v>105</c:v>
                </c:pt>
                <c:pt idx="11">
                  <c:v>100</c:v>
                </c:pt>
                <c:pt idx="12">
                  <c:v>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D8-49F7-B308-3E4B1ADDCFE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Verde - 2hrs</c:v>
                </c:pt>
              </c:strCache>
            </c:strRef>
          </c:tx>
          <c:spPr>
            <a:ln w="38097">
              <a:solidFill>
                <a:srgbClr val="00FF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numRef>
              <c:f>Sheet1!$B$1:$N$1</c:f>
              <c:numCache>
                <c:formatCode>General</c:formatCode>
                <c:ptCount val="13"/>
                <c:pt idx="0">
                  <c:v>-2</c:v>
                </c:pt>
                <c:pt idx="1">
                  <c:v>-1</c:v>
                </c:pt>
                <c:pt idx="2">
                  <c:v>0</c:v>
                </c:pt>
                <c:pt idx="3">
                  <c:v>0.5</c:v>
                </c:pt>
                <c:pt idx="4">
                  <c:v>1</c:v>
                </c:pt>
                <c:pt idx="5">
                  <c:v>1.5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</c:v>
                </c:pt>
              </c:numCache>
            </c:numRef>
          </c:cat>
          <c:val>
            <c:numRef>
              <c:f>Sheet1!$B$4:$N$4</c:f>
              <c:numCache>
                <c:formatCode>General</c:formatCode>
                <c:ptCount val="13"/>
                <c:pt idx="0">
                  <c:v>97</c:v>
                </c:pt>
                <c:pt idx="1">
                  <c:v>93</c:v>
                </c:pt>
                <c:pt idx="2">
                  <c:v>97</c:v>
                </c:pt>
                <c:pt idx="3">
                  <c:v>109</c:v>
                </c:pt>
                <c:pt idx="4">
                  <c:v>110</c:v>
                </c:pt>
                <c:pt idx="5">
                  <c:v>106</c:v>
                </c:pt>
                <c:pt idx="6">
                  <c:v>105</c:v>
                </c:pt>
                <c:pt idx="7">
                  <c:v>115</c:v>
                </c:pt>
                <c:pt idx="8">
                  <c:v>108</c:v>
                </c:pt>
                <c:pt idx="9">
                  <c:v>110</c:v>
                </c:pt>
                <c:pt idx="10">
                  <c:v>103</c:v>
                </c:pt>
                <c:pt idx="11">
                  <c:v>98</c:v>
                </c:pt>
                <c:pt idx="12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D8-49F7-B308-3E4B1ADDC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047424"/>
        <c:axId val="111049728"/>
      </c:lineChart>
      <c:catAx>
        <c:axId val="111047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horas</a:t>
                </a:r>
              </a:p>
            </c:rich>
          </c:tx>
          <c:layout>
            <c:manualLayout>
              <c:xMode val="edge"/>
              <c:yMode val="edge"/>
              <c:x val="0.50124069478908184"/>
              <c:y val="0.84597156398104267"/>
            </c:manualLayout>
          </c:layout>
          <c:overlay val="0"/>
          <c:spPr>
            <a:noFill/>
            <a:ln w="2539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pt-BR"/>
          </a:p>
        </c:txPr>
        <c:crossAx val="111049728"/>
        <c:crosses val="autoZero"/>
        <c:auto val="0"/>
        <c:lblAlgn val="ctr"/>
        <c:lblOffset val="100"/>
        <c:tickLblSkip val="2"/>
        <c:tickMarkSkip val="2"/>
        <c:noMultiLvlLbl val="0"/>
      </c:catAx>
      <c:valAx>
        <c:axId val="111049728"/>
        <c:scaling>
          <c:orientation val="minMax"/>
          <c:min val="8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glucose (mg/dl)</a:t>
                </a:r>
              </a:p>
            </c:rich>
          </c:tx>
          <c:layout>
            <c:manualLayout>
              <c:xMode val="edge"/>
              <c:yMode val="edge"/>
              <c:x val="1.4888337468982639E-2"/>
              <c:y val="0.22511848341232249"/>
            </c:manualLayout>
          </c:layout>
          <c:overlay val="0"/>
          <c:spPr>
            <a:noFill/>
            <a:ln w="2539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pt-BR"/>
          </a:p>
        </c:txPr>
        <c:crossAx val="111047424"/>
        <c:crosses val="autoZero"/>
        <c:crossBetween val="midCat"/>
      </c:valAx>
      <c:spPr>
        <a:noFill/>
        <a:ln w="25398">
          <a:noFill/>
        </a:ln>
      </c:spPr>
    </c:plotArea>
    <c:legend>
      <c:legendPos val="t"/>
      <c:layout>
        <c:manualLayout>
          <c:xMode val="edge"/>
          <c:yMode val="edge"/>
          <c:x val="0.11538461538461542"/>
          <c:y val="7.1090047393364926E-3"/>
          <c:w val="0.65880893300248189"/>
          <c:h val="8.5308056872037949E-2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1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284ED2-ADA4-43B9-AB34-9980429A43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0"/>
            <a:r>
              <a:rPr lang="pt-BR" noProof="0" smtClean="0"/>
              <a:t>Segundo nível</a:t>
            </a:r>
          </a:p>
          <a:p>
            <a:pPr lvl="0"/>
            <a:r>
              <a:rPr lang="pt-BR" noProof="0" smtClean="0"/>
              <a:t>Terceiro nível</a:t>
            </a:r>
          </a:p>
          <a:p>
            <a:pPr lvl="0"/>
            <a:r>
              <a:rPr lang="pt-BR" noProof="0" smtClean="0"/>
              <a:t>Quarto nível</a:t>
            </a:r>
          </a:p>
          <a:p>
            <a:pPr lvl="0"/>
            <a:r>
              <a:rPr lang="pt-BR" noProof="0" smtClean="0"/>
              <a:t>Quinto nível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2524FA7-8BF5-48B4-8049-5B34FDFA17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41BF9D-D87C-45D3-A244-F1ED4A972008}" type="slidenum">
              <a:rPr lang="pt-BR" smtClean="0"/>
              <a:pPr/>
              <a:t>2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3365500"/>
            <a:chOff x="0" y="0"/>
            <a:chExt cx="5760" cy="2120"/>
          </a:xfrm>
        </p:grpSpPr>
        <p:pic>
          <p:nvPicPr>
            <p:cNvPr id="5" name="Picture 3" descr="D:\FRONTPAGE THEMES\ARTSY\ARTBANNA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8125"/>
            <a:stretch>
              <a:fillRect/>
            </a:stretch>
          </p:blipFill>
          <p:spPr bwMode="invGray">
            <a:xfrm>
              <a:off x="0" y="0"/>
              <a:ext cx="57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P:\!Themes\Artsy\Arthsepa.gif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8" y="2059"/>
              <a:ext cx="2832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22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359150" y="63436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6019800" y="63436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5413" y="6361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AC1A0-F6BC-4CBA-9623-105BFE3912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1CD3-18A8-4D13-8749-39CB557148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96088" y="722313"/>
            <a:ext cx="2159000" cy="5334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26188" cy="5334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43C38-6D65-4708-B921-7E3DEEF5A0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328613" y="1941513"/>
            <a:ext cx="8208962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01536-E525-4AD8-BB30-5D88FAEA33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8DB34-348C-4ABB-9146-96A3D8921C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F80AD-2D7B-43DA-A3AA-7E90A026B4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B087B-DC10-4345-8A6A-276F1FC4C7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FD8B6-D737-46B2-A7E0-4CF21C4B3B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90A2E-1C4F-413D-AF76-7A941B499D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15694-3B79-4ECD-891C-171F9342F5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65882-1DE2-4E56-9712-5CDFF48BE6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C86AD-291B-4E2B-9849-2AF4D49D62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1636713"/>
            <a:ext cx="9148763" cy="4618037"/>
            <a:chOff x="-5" y="1031"/>
            <a:chExt cx="5763" cy="2909"/>
          </a:xfrm>
        </p:grpSpPr>
        <p:pic>
          <p:nvPicPr>
            <p:cNvPr id="2056" name="Picture 3" descr="D:\FRONTPAGE THEMES\ARTSY\ARTHSEPA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3778" y="3893"/>
              <a:ext cx="1980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4" descr="P:\!Themes\Artsy\Arthsepa.gi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-5" y="1031"/>
              <a:ext cx="2832" cy="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33763" y="6343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12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08700" y="63436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12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361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5B5F48A-0985-4A3C-9043-F5B08E2F07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19" r:id="rId2"/>
    <p:sldLayoutId id="2147483818" r:id="rId3"/>
    <p:sldLayoutId id="2147483817" r:id="rId4"/>
    <p:sldLayoutId id="2147483816" r:id="rId5"/>
    <p:sldLayoutId id="2147483815" r:id="rId6"/>
    <p:sldLayoutId id="2147483814" r:id="rId7"/>
    <p:sldLayoutId id="2147483813" r:id="rId8"/>
    <p:sldLayoutId id="2147483812" r:id="rId9"/>
    <p:sldLayoutId id="2147483811" r:id="rId10"/>
    <p:sldLayoutId id="2147483810" r:id="rId11"/>
    <p:sldLayoutId id="214748380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00125"/>
            <a:ext cx="8458200" cy="1754188"/>
          </a:xfrm>
        </p:spPr>
        <p:txBody>
          <a:bodyPr/>
          <a:lstStyle/>
          <a:p>
            <a:pPr algn="ctr" eaLnBrk="1" hangingPunct="1"/>
            <a:r>
              <a:rPr lang="pt-BR" sz="3600" b="1" smtClean="0">
                <a:latin typeface="Comic Sans MS" pitchFamily="66" charset="0"/>
              </a:rPr>
              <a:t>CÓLICA</a:t>
            </a:r>
            <a:br>
              <a:rPr lang="pt-BR" sz="3600" b="1" smtClean="0">
                <a:latin typeface="Comic Sans MS" pitchFamily="66" charset="0"/>
              </a:rPr>
            </a:br>
            <a:r>
              <a:rPr lang="pt-BR" sz="3600" b="1" smtClean="0">
                <a:latin typeface="Comic Sans MS" pitchFamily="66" charset="0"/>
              </a:rPr>
              <a:t>Obstáculos a Adoção das Praticas Alimentares de Menor Risco</a:t>
            </a:r>
            <a:endParaRPr lang="pt-BR" sz="36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2938" y="4495800"/>
            <a:ext cx="8120062" cy="1752600"/>
          </a:xfrm>
        </p:spPr>
        <p:txBody>
          <a:bodyPr/>
          <a:lstStyle/>
          <a:p>
            <a:pPr algn="ctr" eaLnBrk="1" hangingPunct="1"/>
            <a:r>
              <a:rPr lang="pt-BR" sz="2400" b="1" smtClean="0">
                <a:latin typeface="Comic Sans MS" pitchFamily="66" charset="0"/>
              </a:rPr>
              <a:t>Prof. Dr. Alexandre A. de O. Gobesso</a:t>
            </a:r>
          </a:p>
          <a:p>
            <a:pPr algn="ctr" eaLnBrk="1" hangingPunct="1"/>
            <a:r>
              <a:rPr lang="pt-BR" sz="2400" b="1" smtClean="0">
                <a:latin typeface="Comic Sans MS" pitchFamily="66" charset="0"/>
              </a:rPr>
              <a:t>Laboratório de Pesquisa em Alimentação e Fisiologia do Exercício de Eqüinos</a:t>
            </a:r>
          </a:p>
          <a:p>
            <a:pPr algn="ctr" eaLnBrk="1" hangingPunct="1"/>
            <a:r>
              <a:rPr lang="pt-BR" sz="2400" b="1" smtClean="0">
                <a:latin typeface="Comic Sans MS" pitchFamily="66" charset="0"/>
              </a:rPr>
              <a:t>VNP/FMVZ/USP – Pirassununga/SP</a:t>
            </a:r>
          </a:p>
          <a:p>
            <a:pPr algn="ctr" eaLnBrk="1" hangingPunct="1"/>
            <a:r>
              <a:rPr lang="pt-BR" sz="2400" b="1" smtClean="0">
                <a:latin typeface="Comic Sans MS" pitchFamily="66" charset="0"/>
              </a:rPr>
              <a:t>gobesso.fmvz@usp.br</a:t>
            </a:r>
            <a:endParaRPr lang="pt-BR" sz="2400" smtClean="0">
              <a:latin typeface="Comic Sans MS" pitchFamily="66" charset="0"/>
            </a:endParaRPr>
          </a:p>
        </p:txBody>
      </p:sp>
      <p:pic>
        <p:nvPicPr>
          <p:cNvPr id="4100" name="Imagem 5" descr="logo final 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2928938"/>
            <a:ext cx="19192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D12BE-F483-4BEB-B065-2693E7FFDCA2}" type="slidenum">
              <a:rPr lang="pt-BR" sz="1600" smtClean="0"/>
              <a:pPr>
                <a:defRPr/>
              </a:pPr>
              <a:t>1</a:t>
            </a:fld>
            <a:endParaRPr lang="pt-BR" sz="1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FATORES RELACIONADOS</a:t>
            </a:r>
          </a:p>
        </p:txBody>
      </p:sp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smtClean="0"/>
              <a:t>Diminuição ou variações no nível de atividade física</a:t>
            </a:r>
          </a:p>
          <a:p>
            <a:r>
              <a:rPr lang="pt-BR" sz="2400" smtClean="0"/>
              <a:t>Alterações súbitas na dieta</a:t>
            </a:r>
          </a:p>
          <a:p>
            <a:r>
              <a:rPr lang="pt-BR" sz="2400" smtClean="0"/>
              <a:t>Alterações nas condições de estabulação</a:t>
            </a:r>
          </a:p>
          <a:p>
            <a:r>
              <a:rPr lang="pt-BR" sz="2400" smtClean="0"/>
              <a:t>Alimentação rica em concentrados</a:t>
            </a:r>
          </a:p>
          <a:p>
            <a:r>
              <a:rPr lang="pt-BR" sz="2400" smtClean="0"/>
              <a:t>Volumoso ou ração de má qualidade</a:t>
            </a:r>
          </a:p>
          <a:p>
            <a:r>
              <a:rPr lang="pt-BR" sz="2400" smtClean="0"/>
              <a:t>Consumo excessivamente rápido da ração</a:t>
            </a:r>
          </a:p>
          <a:p>
            <a:r>
              <a:rPr lang="pt-BR" sz="2400" smtClean="0"/>
              <a:t>Privação de água</a:t>
            </a:r>
          </a:p>
          <a:p>
            <a:r>
              <a:rPr lang="pt-BR" sz="2400" smtClean="0"/>
              <a:t>Transporte e viagens</a:t>
            </a:r>
          </a:p>
          <a:p>
            <a:endParaRPr lang="pt-BR" smtClean="0"/>
          </a:p>
          <a:p>
            <a:endParaRPr lang="pt-BR" smtClean="0"/>
          </a:p>
        </p:txBody>
      </p:sp>
      <p:pic>
        <p:nvPicPr>
          <p:cNvPr id="13316" name="Picture 19" descr="Logo 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B1195-FB0E-4464-949F-F9E8AB54B841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smtClean="0"/>
              <a:t>Segundo Pagan (1996), eqüinos necessitam de certo volume de alimento para sustentar a função digestiva normal e, ao privá-los de alimentos volumosos, as curvaturas do intestino ficam propensas a torções e cólicas.</a:t>
            </a:r>
          </a:p>
          <a:p>
            <a:pPr algn="just"/>
            <a:endParaRPr lang="pt-BR" sz="2400" smtClean="0"/>
          </a:p>
          <a:p>
            <a:r>
              <a:rPr lang="pt-BR" sz="2400" smtClean="0"/>
              <a:t>A consistência das fezes do cavalo, é o principal indicador da saúde digestível do animal, está diretamente ligada ao teor de fibra na alimentação. </a:t>
            </a:r>
          </a:p>
          <a:p>
            <a:endParaRPr lang="pt-BR" smtClean="0"/>
          </a:p>
        </p:txBody>
      </p:sp>
      <p:pic>
        <p:nvPicPr>
          <p:cNvPr id="14340" name="Picture 19" descr="Logo 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98232-A6E7-4DD0-96B9-EB047E225E70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smtClean="0"/>
              <a:t>A domesticação modificou hábitos da espécie, pois o cavalo passa a caminhar pouco e a ficar longos períodos em jejum, para depois se alimentar com ansiedade e compulsão. A maioria dos casos de cólica tem origem na alimentação irregular. </a:t>
            </a:r>
            <a:r>
              <a:rPr lang="pt-BR" sz="1400" smtClean="0"/>
              <a:t>(GENOUD et al., 2001)</a:t>
            </a:r>
          </a:p>
          <a:p>
            <a:endParaRPr lang="pt-BR" sz="2000" smtClean="0"/>
          </a:p>
          <a:p>
            <a:r>
              <a:rPr lang="pt-BR" sz="2000" smtClean="0"/>
              <a:t>Qualquer programa de alimentação que negligencie os níveis de fibra na dieta pode ter conseqüências indesejáveis sobre a fisiologia digestiva destes animais </a:t>
            </a:r>
            <a:r>
              <a:rPr lang="pt-BR" sz="1400" smtClean="0"/>
              <a:t>(PAGAN, 1996).</a:t>
            </a:r>
          </a:p>
          <a:p>
            <a:endParaRPr lang="pt-BR" sz="2000" smtClean="0"/>
          </a:p>
        </p:txBody>
      </p:sp>
      <p:pic>
        <p:nvPicPr>
          <p:cNvPr id="15364" name="Picture 19" descr="Logo 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8F96B-2026-4A42-8CA9-BB540EF27DC3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2397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Impactos na criação e no esporte</a:t>
            </a:r>
            <a:endParaRPr lang="pt-BR" dirty="0"/>
          </a:p>
        </p:txBody>
      </p:sp>
      <p:sp>
        <p:nvSpPr>
          <p:cNvPr id="16387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16388" name="Picture 19" descr="Logo 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98B9F-E115-4434-BF8A-3242F6D373B2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Liz-Benw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04813"/>
            <a:ext cx="561657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9" descr="Logo U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58F66-DCE1-48FE-81BE-D8BD39A858BA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328613" y="1785938"/>
            <a:ext cx="8208962" cy="4429125"/>
          </a:xfrm>
        </p:spPr>
        <p:txBody>
          <a:bodyPr/>
          <a:lstStyle/>
          <a:p>
            <a:r>
              <a:rPr lang="pt-BR" smtClean="0"/>
              <a:t>Maior incidência clínica em Jockey Club’s</a:t>
            </a:r>
          </a:p>
          <a:p>
            <a:r>
              <a:rPr lang="pt-BR" smtClean="0"/>
              <a:t>Hospitais Veterinários</a:t>
            </a:r>
          </a:p>
          <a:p>
            <a:pPr lvl="2"/>
            <a:r>
              <a:rPr lang="pt-BR" smtClean="0"/>
              <a:t>50% atendimento sistema gastrointestinal</a:t>
            </a:r>
          </a:p>
          <a:p>
            <a:pPr lvl="3"/>
            <a:r>
              <a:rPr lang="pt-BR" smtClean="0"/>
              <a:t>70% clinica</a:t>
            </a:r>
          </a:p>
          <a:p>
            <a:pPr lvl="3"/>
            <a:r>
              <a:rPr lang="pt-BR" smtClean="0"/>
              <a:t>30% procedimentos cirúrgicos</a:t>
            </a:r>
          </a:p>
          <a:p>
            <a:r>
              <a:rPr lang="pt-BR" smtClean="0"/>
              <a:t>Óbitos </a:t>
            </a:r>
          </a:p>
          <a:p>
            <a:pPr lvl="2"/>
            <a:r>
              <a:rPr lang="pt-BR" smtClean="0"/>
              <a:t>Segmento afetado</a:t>
            </a:r>
          </a:p>
          <a:p>
            <a:pPr lvl="2"/>
            <a:r>
              <a:rPr lang="pt-BR" smtClean="0"/>
              <a:t>Tempo atendimento</a:t>
            </a:r>
          </a:p>
          <a:p>
            <a:r>
              <a:rPr lang="pt-BR" smtClean="0"/>
              <a:t>Implicações pós cirúrgicas – esporte?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AA690-5862-4C70-BD97-8A6CC45239E7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A:\caval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113" y="995363"/>
            <a:ext cx="581977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9" descr="Logo U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67330-4FD1-4116-AAFA-B43BB4FDE022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2397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Impactos para a atuação profissional</a:t>
            </a:r>
            <a:endParaRPr lang="pt-BR" dirty="0"/>
          </a:p>
        </p:txBody>
      </p:sp>
      <p:sp>
        <p:nvSpPr>
          <p:cNvPr id="2048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20484" name="Picture 19" descr="Logo 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8EA22-9566-41B6-A71D-263A0AC925CF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burr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0525"/>
            <a:ext cx="91440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9" descr="Logo U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0160F-1352-4984-9787-E9ED5EC4281F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Médico Veterinário “Apaga fogo”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8613" y="1714500"/>
            <a:ext cx="8208962" cy="4341813"/>
          </a:xfrm>
        </p:spPr>
        <p:txBody>
          <a:bodyPr/>
          <a:lstStyle/>
          <a:p>
            <a:r>
              <a:rPr lang="pt-BR" sz="2800" smtClean="0"/>
              <a:t>Formação profissional deficiente – Médico</a:t>
            </a:r>
          </a:p>
          <a:p>
            <a:endParaRPr lang="pt-BR" sz="2800" smtClean="0"/>
          </a:p>
          <a:p>
            <a:r>
              <a:rPr lang="pt-BR" sz="2800" smtClean="0"/>
              <a:t>Desinteresse pelo – “cavalo sadio”</a:t>
            </a:r>
          </a:p>
          <a:p>
            <a:endParaRPr lang="pt-BR" sz="2800" smtClean="0"/>
          </a:p>
          <a:p>
            <a:r>
              <a:rPr lang="pt-BR" sz="2800" smtClean="0"/>
              <a:t>Necessidade financeira – volume de trabalho</a:t>
            </a:r>
          </a:p>
          <a:p>
            <a:endParaRPr lang="pt-BR" sz="2800" smtClean="0"/>
          </a:p>
          <a:p>
            <a:r>
              <a:rPr lang="pt-BR" sz="2800" smtClean="0"/>
              <a:t>Dificuldade do monitoramento casos</a:t>
            </a:r>
          </a:p>
          <a:p>
            <a:endParaRPr lang="pt-BR" sz="2800" smtClean="0"/>
          </a:p>
          <a:p>
            <a:r>
              <a:rPr lang="pt-BR" sz="2800" smtClean="0"/>
              <a:t>Pouca valorização – Veterinário Nutricionista</a:t>
            </a:r>
          </a:p>
          <a:p>
            <a:endParaRPr lang="pt-BR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BA0D4-3829-4358-B40F-AD7E9C07AE7A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A:\UNTIT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286000"/>
            <a:ext cx="39814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9" descr="Logo US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729D9-35BE-4F09-A5FC-488F54474661}" type="slidenum">
              <a:rPr lang="pt-BR" sz="1600" smtClean="0"/>
              <a:pPr>
                <a:defRPr/>
              </a:pPr>
              <a:t>2</a:t>
            </a:fld>
            <a:endParaRPr lang="pt-BR" sz="1600" dirty="0"/>
          </a:p>
        </p:txBody>
      </p:sp>
      <p:pic>
        <p:nvPicPr>
          <p:cNvPr id="5125" name="Picture 6" descr="Cr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2286000"/>
            <a:ext cx="3786187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Aulas\V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3058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E3E72-5F6F-4AD8-A206-47B351073967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Estalage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557338"/>
            <a:ext cx="6264275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9" descr="Logo U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AB6F7-66C4-417F-8B6F-F21063C3D01D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2397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Conhecimentos básicos da espécie</a:t>
            </a:r>
            <a:endParaRPr lang="pt-BR" dirty="0"/>
          </a:p>
        </p:txBody>
      </p:sp>
      <p:sp>
        <p:nvSpPr>
          <p:cNvPr id="2560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25604" name="Picture 19" descr="Logo 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2BB9F-8D94-48EC-BD50-9CEA02482EE4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Aulas\Fotos\shsnow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47775"/>
            <a:ext cx="5105400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A588E-3AE8-45DB-B755-FCD104C0A6FB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pastag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714500"/>
            <a:ext cx="7921625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CD608-4AB6-4083-BA29-E25F5661D8BE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Características Anatômicas</a:t>
            </a:r>
          </a:p>
        </p:txBody>
      </p:sp>
      <p:pic>
        <p:nvPicPr>
          <p:cNvPr id="28675" name="Picture 5" descr="C:\Aulas\Aulas\Sistema Digestório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0725" y="1941513"/>
            <a:ext cx="7424738" cy="4114800"/>
          </a:xfrm>
          <a:noFill/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C6C4F-0800-4E34-A8FA-B41B12BC8DD6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/>
              <a:t>Características Fisiológicas</a:t>
            </a:r>
            <a:endParaRPr 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pt-BR" smtClean="0"/>
              <a:t>mastigação e salivação</a:t>
            </a:r>
          </a:p>
          <a:p>
            <a:pPr eaLnBrk="1" hangingPunct="1">
              <a:lnSpc>
                <a:spcPct val="150000"/>
              </a:lnSpc>
            </a:pPr>
            <a:r>
              <a:rPr lang="pt-BR" smtClean="0"/>
              <a:t>eructação e regurgitação</a:t>
            </a:r>
          </a:p>
          <a:p>
            <a:pPr eaLnBrk="1" hangingPunct="1">
              <a:lnSpc>
                <a:spcPct val="140000"/>
              </a:lnSpc>
            </a:pPr>
            <a:r>
              <a:rPr lang="pt-BR" smtClean="0"/>
              <a:t>velocidade de trânsito</a:t>
            </a:r>
          </a:p>
          <a:p>
            <a:pPr eaLnBrk="1" hangingPunct="1">
              <a:lnSpc>
                <a:spcPct val="130000"/>
              </a:lnSpc>
            </a:pPr>
            <a:r>
              <a:rPr lang="pt-BR" smtClean="0"/>
              <a:t>fermentação microbiana</a:t>
            </a:r>
          </a:p>
          <a:p>
            <a:endParaRPr lang="pt-BR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38959-54FA-48DF-8035-787B0ED7A401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0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1384300"/>
          </a:xfrm>
        </p:spPr>
        <p:txBody>
          <a:bodyPr/>
          <a:lstStyle/>
          <a:p>
            <a:r>
              <a:rPr lang="pt-BR" sz="2800" smtClean="0">
                <a:solidFill>
                  <a:schemeClr val="tx1"/>
                </a:solidFill>
              </a:rPr>
              <a:t>Velocidade normal média dos alimentos no trato gastrointestinal eqüino conforme o segmento.</a:t>
            </a:r>
            <a:br>
              <a:rPr lang="pt-BR" sz="2800" smtClean="0">
                <a:solidFill>
                  <a:schemeClr val="tx1"/>
                </a:solidFill>
              </a:rPr>
            </a:br>
            <a:endParaRPr lang="pt-BR" sz="2800" smtClean="0"/>
          </a:p>
        </p:txBody>
      </p:sp>
      <p:sp>
        <p:nvSpPr>
          <p:cNvPr id="30723" name="Espaço Reservado para Conteúd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2000" b="1" smtClean="0"/>
              <a:t>Segmento                                                      Tempo de trânsito</a:t>
            </a:r>
            <a:endParaRPr lang="pt-BR" sz="2000" smtClean="0"/>
          </a:p>
          <a:p>
            <a:pPr>
              <a:buFont typeface="Wingdings" pitchFamily="2" charset="2"/>
              <a:buNone/>
            </a:pPr>
            <a:r>
              <a:rPr lang="pt-BR" sz="2000" smtClean="0"/>
              <a:t> </a:t>
            </a:r>
          </a:p>
          <a:p>
            <a:pPr>
              <a:buFont typeface="Wingdings" pitchFamily="2" charset="2"/>
              <a:buNone/>
            </a:pPr>
            <a:r>
              <a:rPr lang="pt-BR" sz="2000" smtClean="0"/>
              <a:t>Esôfago                                                           10 a 15 segundos</a:t>
            </a:r>
          </a:p>
          <a:p>
            <a:pPr>
              <a:buFont typeface="Wingdings" pitchFamily="2" charset="2"/>
              <a:buNone/>
            </a:pPr>
            <a:r>
              <a:rPr lang="pt-BR" sz="2000" smtClean="0"/>
              <a:t>Estômago                                                            1 a 5 horas</a:t>
            </a:r>
          </a:p>
          <a:p>
            <a:pPr>
              <a:buFont typeface="Wingdings" pitchFamily="2" charset="2"/>
              <a:buNone/>
            </a:pPr>
            <a:r>
              <a:rPr lang="pt-BR" sz="2000" smtClean="0"/>
              <a:t>Intestino Delgado                                                  1,5 horas</a:t>
            </a:r>
          </a:p>
          <a:p>
            <a:pPr>
              <a:buFont typeface="Wingdings" pitchFamily="2" charset="2"/>
              <a:buNone/>
            </a:pPr>
            <a:r>
              <a:rPr lang="pt-BR" sz="2000" smtClean="0"/>
              <a:t>Ceco                                                                   15 a 20 horas</a:t>
            </a:r>
          </a:p>
          <a:p>
            <a:pPr>
              <a:buFont typeface="Wingdings" pitchFamily="2" charset="2"/>
              <a:buNone/>
            </a:pPr>
            <a:r>
              <a:rPr lang="pt-BR" sz="2000" smtClean="0"/>
              <a:t>Cólon maior e menor                                          18 a 24 horas</a:t>
            </a:r>
          </a:p>
          <a:p>
            <a:pPr>
              <a:buFont typeface="Wingdings" pitchFamily="2" charset="2"/>
              <a:buNone/>
            </a:pPr>
            <a:r>
              <a:rPr lang="pt-BR" sz="2000" smtClean="0"/>
              <a:t>Reto                                                                      1 a 2 horas</a:t>
            </a:r>
          </a:p>
          <a:p>
            <a:pPr>
              <a:buFont typeface="Wingdings" pitchFamily="2" charset="2"/>
              <a:buNone/>
            </a:pPr>
            <a:r>
              <a:rPr lang="pt-BR" sz="2000" b="1" smtClean="0"/>
              <a:t>Tempo total médio                                               </a:t>
            </a:r>
            <a:r>
              <a:rPr lang="pt-BR" sz="2000" smtClean="0"/>
              <a:t>56 horas</a:t>
            </a:r>
          </a:p>
          <a:p>
            <a:pPr algn="r">
              <a:buFont typeface="Wingdings" pitchFamily="2" charset="2"/>
              <a:buNone/>
            </a:pPr>
            <a:endParaRPr lang="pt-BR" sz="1400" b="1" smtClean="0"/>
          </a:p>
          <a:p>
            <a:pPr algn="r">
              <a:buFont typeface="Wingdings" pitchFamily="2" charset="2"/>
              <a:buNone/>
            </a:pPr>
            <a:endParaRPr lang="pt-BR" sz="1400" b="1" smtClean="0"/>
          </a:p>
          <a:p>
            <a:pPr algn="r">
              <a:buFont typeface="Wingdings" pitchFamily="2" charset="2"/>
              <a:buNone/>
            </a:pPr>
            <a:r>
              <a:rPr lang="pt-BR" sz="1400" b="1" smtClean="0"/>
              <a:t>Fonte: </a:t>
            </a:r>
            <a:r>
              <a:rPr lang="pt-BR" sz="1400" smtClean="0"/>
              <a:t>Thomassian, 2005.</a:t>
            </a:r>
          </a:p>
          <a:p>
            <a:endParaRPr lang="pt-BR" sz="2000" smtClean="0"/>
          </a:p>
        </p:txBody>
      </p:sp>
      <p:pic>
        <p:nvPicPr>
          <p:cNvPr id="30724" name="Picture 19" descr="Logo 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B9370-29AE-4238-B847-1E7034F640C3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COMPORTAMENTO</a:t>
            </a:r>
          </a:p>
        </p:txBody>
      </p:sp>
      <p:sp>
        <p:nvSpPr>
          <p:cNvPr id="3686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smtClean="0"/>
              <a:t>A fibra, além de ser importante para manutenção da população de microrganismos desejáveis no intestino grosso, proporciona aos eqüinos o efeito psicológico da saciedade e produção de β - endorfinas durante os movimentos de mastigação. </a:t>
            </a:r>
          </a:p>
          <a:p>
            <a:endParaRPr lang="pt-BR" sz="2400" smtClean="0"/>
          </a:p>
          <a:p>
            <a:r>
              <a:rPr lang="pt-BR" sz="2400" smtClean="0"/>
              <a:t>A fermentação das fibras pelos microrganismos intestinais produz energia e previne a proliferação de outras bactérias, potencialmente patogênicas </a:t>
            </a:r>
            <a:r>
              <a:rPr lang="pt-BR" sz="1400" smtClean="0"/>
              <a:t>(FRAPE, 1992).</a:t>
            </a:r>
          </a:p>
        </p:txBody>
      </p:sp>
      <p:pic>
        <p:nvPicPr>
          <p:cNvPr id="31748" name="Picture 19" descr="Logo 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5AA62-0043-452F-8484-3D85726D96CB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Aulas\3038t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04825"/>
            <a:ext cx="60198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2F5F2-DB91-414D-9F05-CF78B9934113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  <p:pic>
        <p:nvPicPr>
          <p:cNvPr id="32772" name="Picture 19" descr="Logo U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Quadro Cavalo de Guer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714500"/>
            <a:ext cx="38735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0E0E2-D4AD-48FF-B008-DAA41EAFE46A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  <p:pic>
        <p:nvPicPr>
          <p:cNvPr id="6148" name="Picture 2" descr="A:\UNTITL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857375"/>
            <a:ext cx="44545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:\UNTITL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2200"/>
            <a:ext cx="26860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6" descr="C:\Aulas\Fenação\balesamples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905000"/>
            <a:ext cx="48006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 descr="C:\Aulas\Fenação\samples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4114800"/>
            <a:ext cx="48006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0AA95-2633-4700-BC58-2B923AA631D3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2397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Mitos da criação de cavalos</a:t>
            </a:r>
            <a:endParaRPr lang="pt-BR" dirty="0"/>
          </a:p>
        </p:txBody>
      </p:sp>
      <p:sp>
        <p:nvSpPr>
          <p:cNvPr id="34819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34820" name="Picture 19" descr="Logo 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C0B4D-D40B-4525-8EB0-7B43710B66BF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TEMP.DPROFMVZ2.008\Desktop\Peppa.temp\hmmm!!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7938" y="533400"/>
            <a:ext cx="42386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19" descr="Logo U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08198-72B2-46C0-ACFD-287D08C8F808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HÁBITOS CONSOLIDADOS</a:t>
            </a:r>
          </a:p>
        </p:txBody>
      </p:sp>
      <p:sp>
        <p:nvSpPr>
          <p:cNvPr id="39939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smtClean="0"/>
              <a:t>A compra dos cavalos sempre precede a formação da pastagem</a:t>
            </a:r>
          </a:p>
          <a:p>
            <a:r>
              <a:rPr lang="pt-BR" sz="2800" smtClean="0"/>
              <a:t>O volumoso apenas tem a função de manter o transito intestinal;</a:t>
            </a:r>
          </a:p>
          <a:p>
            <a:r>
              <a:rPr lang="pt-BR" sz="2800" smtClean="0"/>
              <a:t>Farelo de trigo previne a ocorrência de cólicas;</a:t>
            </a:r>
          </a:p>
          <a:p>
            <a:r>
              <a:rPr lang="pt-BR" sz="2800" smtClean="0"/>
              <a:t>Dietas com melaço são muito boas para os cavalos;</a:t>
            </a:r>
          </a:p>
          <a:p>
            <a:r>
              <a:rPr lang="pt-BR" sz="2800" smtClean="0"/>
              <a:t>Alfafa é o melhora alimento que existe;</a:t>
            </a:r>
          </a:p>
          <a:p>
            <a:endParaRPr lang="pt-BR" sz="280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3C385-D609-4F21-99C2-8EED6D2BCE3E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Pastagem</a:t>
            </a:r>
          </a:p>
        </p:txBody>
      </p:sp>
      <p:sp>
        <p:nvSpPr>
          <p:cNvPr id="3789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40 he. – 10 éguas em ciclo completo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Genêro </a:t>
            </a:r>
            <a:r>
              <a:rPr lang="pt-BR" i="1" smtClean="0"/>
              <a:t>cynodon</a:t>
            </a:r>
          </a:p>
          <a:p>
            <a:pPr lvl="2" eaLnBrk="1" hangingPunct="1"/>
            <a:r>
              <a:rPr lang="pt-BR" smtClean="0"/>
              <a:t>Coast-cross, tifton, Jiggis</a:t>
            </a:r>
          </a:p>
          <a:p>
            <a:pPr eaLnBrk="1" hangingPunct="1"/>
            <a:endParaRPr lang="pt-BR" i="1" smtClean="0"/>
          </a:p>
          <a:p>
            <a:pPr eaLnBrk="1" hangingPunct="1"/>
            <a:r>
              <a:rPr lang="pt-BR" smtClean="0"/>
              <a:t>Panicum</a:t>
            </a:r>
          </a:p>
          <a:p>
            <a:pPr lvl="2" eaLnBrk="1" hangingPunct="1"/>
            <a:r>
              <a:rPr lang="pt-BR" smtClean="0"/>
              <a:t>Colonião, tanzânia, mombaça</a:t>
            </a:r>
          </a:p>
          <a:p>
            <a:endParaRPr lang="pt-BR" smtClean="0"/>
          </a:p>
        </p:txBody>
      </p:sp>
      <p:pic>
        <p:nvPicPr>
          <p:cNvPr id="37892" name="Picture 4" descr="C:\Meus documentos\PALESTRA\fotos ja utilizadas\FOTOS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8194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184DE-7173-43B5-B9DE-14C93324E150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Forragens Conservadas</a:t>
            </a:r>
          </a:p>
        </p:txBody>
      </p:sp>
      <p:sp>
        <p:nvSpPr>
          <p:cNvPr id="38915" name="Espaço Reservado para Conteúdo 2"/>
          <p:cNvSpPr>
            <a:spLocks noGrp="1"/>
          </p:cNvSpPr>
          <p:nvPr>
            <p:ph idx="1"/>
          </p:nvPr>
        </p:nvSpPr>
        <p:spPr>
          <a:xfrm>
            <a:off x="328613" y="1785938"/>
            <a:ext cx="8208962" cy="4643437"/>
          </a:xfrm>
        </p:spPr>
        <p:txBody>
          <a:bodyPr/>
          <a:lstStyle/>
          <a:p>
            <a:pPr eaLnBrk="1" hangingPunct="1"/>
            <a:r>
              <a:rPr lang="pt-BR" smtClean="0"/>
              <a:t>Cana-de-açúcar</a:t>
            </a:r>
          </a:p>
          <a:p>
            <a:pPr lvl="2" eaLnBrk="1" hangingPunct="1"/>
            <a:r>
              <a:rPr lang="pt-BR" smtClean="0"/>
              <a:t>Alta qualidade no inverno</a:t>
            </a:r>
          </a:p>
          <a:p>
            <a:pPr lvl="2" eaLnBrk="1" hangingPunct="1"/>
            <a:r>
              <a:rPr lang="pt-BR" smtClean="0"/>
              <a:t>Alta fermentação</a:t>
            </a:r>
          </a:p>
          <a:p>
            <a:pPr eaLnBrk="1" hangingPunct="1"/>
            <a:r>
              <a:rPr lang="pt-BR" smtClean="0"/>
              <a:t>Napier</a:t>
            </a:r>
          </a:p>
          <a:p>
            <a:pPr lvl="2" eaLnBrk="1" hangingPunct="1"/>
            <a:r>
              <a:rPr lang="pt-BR" smtClean="0"/>
              <a:t>Sazonal</a:t>
            </a:r>
          </a:p>
          <a:p>
            <a:pPr lvl="2" eaLnBrk="1" hangingPunct="1"/>
            <a:r>
              <a:rPr lang="pt-BR" smtClean="0"/>
              <a:t>Cuidado impactação</a:t>
            </a:r>
          </a:p>
          <a:p>
            <a:pPr eaLnBrk="1" hangingPunct="1"/>
            <a:r>
              <a:rPr lang="pt-BR" smtClean="0"/>
              <a:t>Gramíneas ou leguminosas</a:t>
            </a:r>
          </a:p>
          <a:p>
            <a:pPr lvl="2" eaLnBrk="1" hangingPunct="1"/>
            <a:r>
              <a:rPr lang="pt-BR" smtClean="0"/>
              <a:t>Manejo exigente</a:t>
            </a:r>
          </a:p>
          <a:p>
            <a:r>
              <a:rPr lang="pt-BR" smtClean="0"/>
              <a:t>Silagem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28F07-C184-45EB-9E4B-E2AFAB67387F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1feed04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357313"/>
            <a:ext cx="4786313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6" descr="alimentação equin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1357313"/>
            <a:ext cx="2857500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00990-426C-4637-AEFE-4282B867DF0E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FATORES DE RISCO </a:t>
            </a:r>
          </a:p>
        </p:txBody>
      </p:sp>
      <p:sp>
        <p:nvSpPr>
          <p:cNvPr id="40963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smtClean="0"/>
              <a:t>Adição de outros ingredientes à ração balanceada, como os minerais (suplemento mineral), pois este altera o equilíbrio do produto;</a:t>
            </a:r>
          </a:p>
          <a:p>
            <a:r>
              <a:rPr lang="pt-BR" sz="2400" smtClean="0"/>
              <a:t>Mistura, no cocho alimento concentrado com alimento volumoso. </a:t>
            </a:r>
          </a:p>
          <a:p>
            <a:r>
              <a:rPr lang="pt-BR" sz="2400" smtClean="0"/>
              <a:t>Mistura de ração nova nos cochos sobre sobra de alimentos da última refeição;</a:t>
            </a:r>
          </a:p>
          <a:p>
            <a:r>
              <a:rPr lang="pt-BR" sz="2400" smtClean="0"/>
              <a:t>Uso de suplementos vitamínicos, minerais, energizantes e "milk-shakes" sem receita médica;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2A741-DC3F-464E-B350-37889F8AE6AD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potros bret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620713"/>
            <a:ext cx="7561263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19" descr="Logo U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86296-3BB6-483E-A4D2-4B7C113EA413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FATOR COMPORTAMENTAL</a:t>
            </a:r>
          </a:p>
        </p:txBody>
      </p:sp>
      <p:sp>
        <p:nvSpPr>
          <p:cNvPr id="43011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smtClean="0"/>
              <a:t>Há uma hierarquia social entre os animais e esta é mais freqüentemente expressa de forma mais clara durante estes períodos de alimentação onde os animais mais dominantes podem perseguir os mais submissos mantendo-os longe do alimento. </a:t>
            </a:r>
          </a:p>
          <a:p>
            <a:endParaRPr lang="pt-BR" sz="2400" smtClean="0"/>
          </a:p>
          <a:p>
            <a:r>
              <a:rPr lang="pt-BR" sz="2400" smtClean="0"/>
              <a:t>Nessas situações é comum encontrarmos os animais dominantes OBESOS e, se o alimento suplementar for concentrado poderá levar à ocorrência de cólica e laminite. </a:t>
            </a:r>
          </a:p>
        </p:txBody>
      </p:sp>
      <p:pic>
        <p:nvPicPr>
          <p:cNvPr id="43012" name="Picture 19" descr="Logo 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48F34-E385-4935-A326-AC58F185108C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4800" b="1" smtClean="0"/>
              <a:t>COLICAS</a:t>
            </a:r>
            <a:endParaRPr lang="pt-BR" sz="48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722313" y="4406900"/>
            <a:ext cx="7772400" cy="708025"/>
          </a:xfrm>
        </p:spPr>
        <p:txBody>
          <a:bodyPr/>
          <a:lstStyle/>
          <a:p>
            <a:pPr eaLnBrk="1" hangingPunct="1"/>
            <a:r>
              <a:rPr lang="pt-BR" cap="none" smtClean="0"/>
              <a:t>Causas e Identificação.</a:t>
            </a:r>
          </a:p>
        </p:txBody>
      </p:sp>
      <p:pic>
        <p:nvPicPr>
          <p:cNvPr id="7172" name="Picture 19" descr="Logo 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283BA-F408-4C6D-8B38-73BA70BF88D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UNTITL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04813"/>
            <a:ext cx="7200900" cy="622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19" descr="Logo U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94EFD-7A5B-44F5-8014-D7409F5C8CF4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OTOS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071563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EAF07-1A1F-4B27-B93B-B6AFBF3ED8D1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2397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Mitos da utilização do cavalo no esporte</a:t>
            </a:r>
            <a:endParaRPr lang="pt-BR" dirty="0"/>
          </a:p>
        </p:txBody>
      </p:sp>
      <p:sp>
        <p:nvSpPr>
          <p:cNvPr id="4608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46084" name="Picture 19" descr="Logo 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01E74-D713-414E-AC91-01B3DF6A7332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genralida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766763"/>
            <a:ext cx="54737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F5EA9-869E-4860-843D-88C82B97C779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4"/>
          <p:cNvSpPr>
            <a:spLocks noGrp="1"/>
          </p:cNvSpPr>
          <p:nvPr>
            <p:ph type="title"/>
          </p:nvPr>
        </p:nvSpPr>
        <p:spPr>
          <a:xfrm>
            <a:off x="317500" y="357188"/>
            <a:ext cx="8637588" cy="928687"/>
          </a:xfrm>
        </p:spPr>
        <p:txBody>
          <a:bodyPr/>
          <a:lstStyle/>
          <a:p>
            <a:r>
              <a:rPr lang="pt-BR" smtClean="0"/>
              <a:t>LIGADOS AO MANEJO</a:t>
            </a:r>
          </a:p>
        </p:txBody>
      </p:sp>
      <p:sp>
        <p:nvSpPr>
          <p:cNvPr id="46083" name="Espaço Reservado para Conteúdo 5"/>
          <p:cNvSpPr>
            <a:spLocks noGrp="1"/>
          </p:cNvSpPr>
          <p:nvPr>
            <p:ph idx="1"/>
          </p:nvPr>
        </p:nvSpPr>
        <p:spPr>
          <a:xfrm>
            <a:off x="328613" y="1928813"/>
            <a:ext cx="8208962" cy="4127500"/>
          </a:xfrm>
        </p:spPr>
        <p:txBody>
          <a:bodyPr/>
          <a:lstStyle/>
          <a:p>
            <a:r>
              <a:rPr lang="pt-BR" sz="2400" smtClean="0"/>
              <a:t>Grande quantidade de concentrado antes da forragem ingerida rapidamente e ter reduzido o seu apetite pela forragem. </a:t>
            </a:r>
          </a:p>
          <a:p>
            <a:r>
              <a:rPr lang="pt-BR" sz="2400" smtClean="0"/>
              <a:t>Os cavalos de esporte precisam em alguma das refeições receber alimento verde;</a:t>
            </a:r>
          </a:p>
          <a:p>
            <a:r>
              <a:rPr lang="pt-BR" sz="2400" smtClean="0"/>
              <a:t>As refeições com alimentos concentrados devem ser 2 horas antes da prova (Pico glicêmico)</a:t>
            </a:r>
          </a:p>
          <a:p>
            <a:r>
              <a:rPr lang="pt-BR" sz="2400" smtClean="0"/>
              <a:t>As refeições com alimento volumoso somente 2 horas após o concentrado  (“empurra a ração”)</a:t>
            </a:r>
          </a:p>
          <a:p>
            <a:r>
              <a:rPr lang="pt-BR" sz="2400" smtClean="0"/>
              <a:t>Linhaça previne a ocorrência de cólicas;</a:t>
            </a:r>
          </a:p>
          <a:p>
            <a:endParaRPr lang="pt-BR" sz="2400" smtClean="0"/>
          </a:p>
        </p:txBody>
      </p:sp>
      <p:pic>
        <p:nvPicPr>
          <p:cNvPr id="48132" name="Picture 19" descr="Logo 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FCB21-B26B-4997-9275-CBC14849F4A8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ítulo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830262"/>
          </a:xfrm>
        </p:spPr>
        <p:txBody>
          <a:bodyPr/>
          <a:lstStyle/>
          <a:p>
            <a:r>
              <a:rPr lang="pt-BR" sz="2400" smtClean="0">
                <a:cs typeface="Tahoma" pitchFamily="34" charset="0"/>
              </a:rPr>
              <a:t>Efeito do sistema de fornecimento utilizado para dietas de eqüinos sobre a resposta plasmática de glicose.</a:t>
            </a:r>
            <a:endParaRPr lang="pt-BR" sz="2400" smtClean="0"/>
          </a:p>
        </p:txBody>
      </p:sp>
      <p:graphicFrame>
        <p:nvGraphicFramePr>
          <p:cNvPr id="6" name="Object 4"/>
          <p:cNvGraphicFramePr>
            <a:graphicFrameLocks/>
          </p:cNvGraphicFramePr>
          <p:nvPr/>
        </p:nvGraphicFramePr>
        <p:xfrm>
          <a:off x="328613" y="1941513"/>
          <a:ext cx="820896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293F2-585B-40F3-83C0-BFEFAE7E140C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vitil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08050"/>
            <a:ext cx="3590925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5" descr="vitili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268413"/>
            <a:ext cx="41148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19" descr="Logo US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34A93-CE43-40CF-9536-A1DDF9BA2673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25" y="4143375"/>
            <a:ext cx="8286750" cy="2817813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latin typeface="Comic Sans MS" pitchFamily="66" charset="0"/>
              </a:rPr>
              <a:t>Obstáculos a Adoção das Praticas Alimentares de Menor Risco</a:t>
            </a:r>
            <a:endParaRPr lang="pt-BR" dirty="0"/>
          </a:p>
        </p:txBody>
      </p:sp>
      <p:sp>
        <p:nvSpPr>
          <p:cNvPr id="50179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50180" name="Picture 19" descr="Logo 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3CC59-0562-43D5-ABB3-E6F3943D826D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5120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 </a:t>
            </a:r>
            <a:r>
              <a:rPr lang="pt-BR" sz="2400" smtClean="0"/>
              <a:t>Não esquecer de manter o bebedouro sempre com água limpa, retirando-se restos de alimentos que o cavalo deixar cair no local quando toma água;</a:t>
            </a:r>
          </a:p>
          <a:p>
            <a:endParaRPr lang="pt-BR" sz="2400" smtClean="0"/>
          </a:p>
          <a:p>
            <a:r>
              <a:rPr lang="pt-BR" sz="2400" smtClean="0"/>
              <a:t> Na hora de medir o alimento a ser fornecido aos cavalos, não confundir peso com volume;</a:t>
            </a:r>
          </a:p>
          <a:p>
            <a:endParaRPr lang="pt-BR" sz="2400" smtClean="0"/>
          </a:p>
          <a:p>
            <a:r>
              <a:rPr lang="pt-BR" sz="2400" smtClean="0"/>
              <a:t>Não se deve dar à mesma quantidade de ração no dia de folga dos cavalos. O correto é reduzir a quantidade da ração, mantendo-se apenas a quantidade de volumoso;</a:t>
            </a:r>
          </a:p>
        </p:txBody>
      </p:sp>
      <p:pic>
        <p:nvPicPr>
          <p:cNvPr id="51204" name="Picture 19" descr="Logo 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FFBDAA-A6A6-40E1-8FA3-1F9C9167931C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>
          <a:xfrm>
            <a:off x="317500" y="285750"/>
            <a:ext cx="8637588" cy="1500188"/>
          </a:xfrm>
        </p:spPr>
        <p:txBody>
          <a:bodyPr/>
          <a:lstStyle/>
          <a:p>
            <a:r>
              <a:rPr lang="it-IT" sz="2400" smtClean="0"/>
              <a:t>Segundo Thomassian, 2005 e Hinchcliff et al. </a:t>
            </a:r>
            <a:r>
              <a:rPr lang="pt-BR" sz="2400" smtClean="0"/>
              <a:t>(2002) a prevenção dos episódios de cólica depende dos fatores de manejo que consistem em:</a:t>
            </a:r>
            <a:br>
              <a:rPr lang="pt-BR" sz="2400" smtClean="0"/>
            </a:br>
            <a:endParaRPr lang="pt-BR" sz="2400" smtClean="0"/>
          </a:p>
        </p:txBody>
      </p:sp>
      <p:sp>
        <p:nvSpPr>
          <p:cNvPr id="5222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smtClean="0"/>
              <a:t>Alimentação </a:t>
            </a:r>
          </a:p>
          <a:p>
            <a:pPr lvl="2"/>
            <a:r>
              <a:rPr lang="pt-BR" sz="2000" smtClean="0"/>
              <a:t>Qualidade</a:t>
            </a:r>
          </a:p>
          <a:p>
            <a:pPr lvl="2"/>
            <a:r>
              <a:rPr lang="pt-BR" sz="2000" smtClean="0"/>
              <a:t>Quantidade</a:t>
            </a:r>
          </a:p>
          <a:p>
            <a:pPr lvl="2"/>
            <a:r>
              <a:rPr lang="pt-BR" sz="2000" smtClean="0"/>
              <a:t>Freqüência</a:t>
            </a:r>
          </a:p>
          <a:p>
            <a:pPr lvl="2"/>
            <a:r>
              <a:rPr lang="pt-BR" sz="2000" smtClean="0"/>
              <a:t>Mudanças.</a:t>
            </a:r>
          </a:p>
          <a:p>
            <a:r>
              <a:rPr lang="pt-BR" sz="2800" smtClean="0"/>
              <a:t>Dentes </a:t>
            </a:r>
          </a:p>
          <a:p>
            <a:pPr lvl="2"/>
            <a:r>
              <a:rPr lang="pt-BR" sz="2000" smtClean="0"/>
              <a:t>Mudas</a:t>
            </a:r>
          </a:p>
          <a:p>
            <a:pPr lvl="2"/>
            <a:r>
              <a:rPr lang="pt-BR" sz="2000" smtClean="0"/>
              <a:t>Pontas dentárias</a:t>
            </a:r>
          </a:p>
          <a:p>
            <a:pPr lvl="2"/>
            <a:r>
              <a:rPr lang="pt-BR" sz="2000" smtClean="0"/>
              <a:t> Rasamento, má oclusão, cáries etc..</a:t>
            </a:r>
          </a:p>
          <a:p>
            <a:r>
              <a:rPr lang="pt-BR" sz="2800" smtClean="0"/>
              <a:t>Ingestão de água. </a:t>
            </a:r>
            <a:r>
              <a:rPr lang="pt-BR" sz="2000" smtClean="0"/>
              <a:t/>
            </a:r>
            <a:br>
              <a:rPr lang="pt-BR" sz="2000" smtClean="0"/>
            </a:br>
            <a:endParaRPr lang="pt-BR" sz="2000" smtClean="0"/>
          </a:p>
          <a:p>
            <a:endParaRPr lang="pt-BR" smtClean="0"/>
          </a:p>
        </p:txBody>
      </p:sp>
      <p:pic>
        <p:nvPicPr>
          <p:cNvPr id="52228" name="Picture 19" descr="Logo 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80DEE-C1F2-490F-8205-163EAF703FFD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A:\cavalo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6329363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9" descr="Logo U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471C2-3223-46F1-8A60-36DFD3BED18A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5325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smtClean="0"/>
              <a:t>Indigestão de areia ('sablose') </a:t>
            </a:r>
          </a:p>
          <a:p>
            <a:endParaRPr lang="pt-BR" sz="2800" smtClean="0"/>
          </a:p>
          <a:p>
            <a:r>
              <a:rPr lang="pt-BR" sz="2800" smtClean="0"/>
              <a:t>Vasos mesentéricos - lesões verminóticas.</a:t>
            </a:r>
          </a:p>
          <a:p>
            <a:endParaRPr lang="pt-BR" sz="2800" smtClean="0"/>
          </a:p>
          <a:p>
            <a:r>
              <a:rPr lang="pt-BR" sz="2800" smtClean="0"/>
              <a:t>Gastropatias - gastrites, úlceras e parasitas. </a:t>
            </a:r>
          </a:p>
          <a:p>
            <a:endParaRPr lang="pt-BR" sz="2800" smtClean="0"/>
          </a:p>
          <a:p>
            <a:r>
              <a:rPr lang="pt-BR" sz="2800" smtClean="0"/>
              <a:t>Causas secundárias a processos dolorosos fora do trato gastrointestinal (rins e fígado); </a:t>
            </a:r>
          </a:p>
          <a:p>
            <a:pPr>
              <a:buFont typeface="Wingdings" pitchFamily="2" charset="2"/>
              <a:buNone/>
            </a:pPr>
            <a:endParaRPr lang="pt-BR" sz="2000" smtClean="0"/>
          </a:p>
          <a:p>
            <a:endParaRPr lang="pt-BR" sz="2000" smtClean="0"/>
          </a:p>
          <a:p>
            <a:endParaRPr lang="pt-BR" smtClean="0"/>
          </a:p>
        </p:txBody>
      </p:sp>
      <p:pic>
        <p:nvPicPr>
          <p:cNvPr id="53252" name="Picture 19" descr="Logo 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A8DA1-B512-42B2-BCFA-D4D53DE60282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54275" name="Espaço Reservado para Conteúdo 2"/>
          <p:cNvSpPr>
            <a:spLocks noGrp="1"/>
          </p:cNvSpPr>
          <p:nvPr>
            <p:ph idx="1"/>
          </p:nvPr>
        </p:nvSpPr>
        <p:spPr>
          <a:xfrm>
            <a:off x="328613" y="1785938"/>
            <a:ext cx="8208962" cy="4786312"/>
          </a:xfrm>
        </p:spPr>
        <p:txBody>
          <a:bodyPr/>
          <a:lstStyle/>
          <a:p>
            <a:r>
              <a:rPr lang="pt-BR" sz="2400" smtClean="0"/>
              <a:t>Abortamentos, parto prematuro e torções uterinas;</a:t>
            </a:r>
          </a:p>
          <a:p>
            <a:endParaRPr lang="pt-BR" sz="2400" smtClean="0"/>
          </a:p>
          <a:p>
            <a:r>
              <a:rPr lang="pt-BR" sz="2400" smtClean="0"/>
              <a:t>Hemoparasitoses (babesiose)</a:t>
            </a:r>
          </a:p>
          <a:p>
            <a:endParaRPr lang="pt-BR" sz="2400" smtClean="0"/>
          </a:p>
          <a:p>
            <a:r>
              <a:rPr lang="pt-BR" sz="2400" smtClean="0"/>
              <a:t>Componente doloroso retal - proctites e lacerações. </a:t>
            </a:r>
          </a:p>
          <a:p>
            <a:endParaRPr lang="pt-BR" sz="2400" smtClean="0"/>
          </a:p>
          <a:p>
            <a:r>
              <a:rPr lang="pt-BR" sz="2400" smtClean="0"/>
              <a:t>Iatrogênese (indevidamente causadas pelo profissional veterinário) Algumas drogas parassimpaticomiméticas, </a:t>
            </a:r>
          </a:p>
          <a:p>
            <a:endParaRPr lang="pt-BR" sz="2400" smtClean="0"/>
          </a:p>
          <a:p>
            <a:r>
              <a:rPr lang="pt-BR" sz="2400" smtClean="0"/>
              <a:t>Enterólitos - relacionados ao tipo de alimentação. </a:t>
            </a:r>
          </a:p>
          <a:p>
            <a:endParaRPr lang="pt-BR" smtClean="0"/>
          </a:p>
        </p:txBody>
      </p:sp>
      <p:pic>
        <p:nvPicPr>
          <p:cNvPr id="54276" name="Picture 19" descr="Logo 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0C5FC-6F5A-44F2-B3F1-94773E96CEEB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Programa de Treinamento</a:t>
            </a:r>
          </a:p>
        </p:txBody>
      </p:sp>
      <p:sp>
        <p:nvSpPr>
          <p:cNvPr id="57347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i="1" smtClean="0"/>
              <a:t>Sensibilidade do Treinador</a:t>
            </a:r>
          </a:p>
          <a:p>
            <a:pPr lvl="2" eaLnBrk="1" hangingPunct="1">
              <a:lnSpc>
                <a:spcPct val="90000"/>
              </a:lnSpc>
            </a:pPr>
            <a:r>
              <a:rPr lang="pt-BR" i="1" smtClean="0"/>
              <a:t>Respeito a evolução individual</a:t>
            </a:r>
          </a:p>
          <a:p>
            <a:pPr lvl="2" eaLnBrk="1" hangingPunct="1">
              <a:lnSpc>
                <a:spcPct val="90000"/>
              </a:lnSpc>
            </a:pPr>
            <a:r>
              <a:rPr lang="pt-BR" i="1" smtClean="0"/>
              <a:t>Over training</a:t>
            </a:r>
          </a:p>
          <a:p>
            <a:pPr eaLnBrk="1" hangingPunct="1">
              <a:lnSpc>
                <a:spcPct val="90000"/>
              </a:lnSpc>
            </a:pPr>
            <a:endParaRPr lang="pt-BR" i="1" smtClean="0"/>
          </a:p>
          <a:p>
            <a:pPr eaLnBrk="1" hangingPunct="1">
              <a:lnSpc>
                <a:spcPct val="90000"/>
              </a:lnSpc>
            </a:pPr>
            <a:r>
              <a:rPr lang="pt-BR" i="1" smtClean="0"/>
              <a:t>Precocidade de resultados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i="1" smtClean="0"/>
          </a:p>
          <a:p>
            <a:pPr eaLnBrk="1" hangingPunct="1">
              <a:lnSpc>
                <a:spcPct val="90000"/>
              </a:lnSpc>
            </a:pPr>
            <a:r>
              <a:rPr lang="pt-BR" i="1" smtClean="0"/>
              <a:t>Uso de técnicas inadequadas</a:t>
            </a:r>
          </a:p>
          <a:p>
            <a:pPr lvl="2" eaLnBrk="1" hangingPunct="1">
              <a:lnSpc>
                <a:spcPct val="90000"/>
              </a:lnSpc>
            </a:pPr>
            <a:r>
              <a:rPr lang="pt-BR" i="1" smtClean="0"/>
              <a:t>Modelos usados em outros países</a:t>
            </a:r>
          </a:p>
        </p:txBody>
      </p:sp>
      <p:pic>
        <p:nvPicPr>
          <p:cNvPr id="55300" name="Picture 19" descr="Logo 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21893-9334-4E0F-8483-0862A38B5E4F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FA6C5-3897-4DAD-9B82-0DB6CA2768BF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  <p:pic>
        <p:nvPicPr>
          <p:cNvPr id="56323" name="Picture 4" descr="rad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785813"/>
            <a:ext cx="49276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080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57347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B99C1-F564-437C-A0CE-D83FB17587BF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Opção</a:t>
            </a:r>
          </a:p>
        </p:txBody>
      </p:sp>
      <p:sp>
        <p:nvSpPr>
          <p:cNvPr id="819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b="1" i="1" smtClean="0"/>
              <a:t>O máximo desempenho depende da alimentação e manejo adequado</a:t>
            </a:r>
          </a:p>
          <a:p>
            <a:pPr eaLnBrk="1" hangingPunct="1">
              <a:lnSpc>
                <a:spcPct val="80000"/>
              </a:lnSpc>
            </a:pPr>
            <a:endParaRPr lang="pt-BR" b="1" i="1" smtClean="0"/>
          </a:p>
          <a:p>
            <a:pPr eaLnBrk="1" hangingPunct="1">
              <a:lnSpc>
                <a:spcPct val="80000"/>
              </a:lnSpc>
            </a:pPr>
            <a:r>
              <a:rPr lang="pt-BR" b="1" i="1" smtClean="0"/>
              <a:t>Balanço entre saúde e performance  </a:t>
            </a:r>
          </a:p>
          <a:p>
            <a:endParaRPr lang="pt-BR" smtClean="0"/>
          </a:p>
          <a:p>
            <a:endParaRPr lang="pt-BR" smtClean="0"/>
          </a:p>
        </p:txBody>
      </p:sp>
      <p:pic>
        <p:nvPicPr>
          <p:cNvPr id="58372" name="Picture 19" descr="Logo 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SA hal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3929063"/>
            <a:ext cx="3371850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908AD-A112-4383-8801-1344C4E025C7}" type="slidenum">
              <a:rPr lang="pt-BR" smtClean="0"/>
              <a:pPr>
                <a:defRPr/>
              </a:pPr>
              <a:t>55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C:\Meus documentos\crianç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19" descr="Logo U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C78AF-2B9A-4AA4-8AC2-B3915043F08C}" type="slidenum">
              <a:rPr lang="pt-BR" smtClean="0"/>
              <a:pPr>
                <a:defRPr/>
              </a:pPr>
              <a:t>56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/>
              <a:t>Prevenção</a:t>
            </a:r>
            <a:endParaRPr lang="pt-BR" smtClean="0"/>
          </a:p>
        </p:txBody>
      </p:sp>
      <p:sp>
        <p:nvSpPr>
          <p:cNvPr id="9219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pt-BR" smtClean="0"/>
              <a:t>Que alimento fornecer ?</a:t>
            </a:r>
          </a:p>
          <a:p>
            <a:pPr eaLnBrk="1" hangingPunct="1">
              <a:lnSpc>
                <a:spcPct val="160000"/>
              </a:lnSpc>
            </a:pPr>
            <a:r>
              <a:rPr lang="pt-BR" smtClean="0"/>
              <a:t>Quanto fornecer ?</a:t>
            </a:r>
          </a:p>
          <a:p>
            <a:pPr eaLnBrk="1" hangingPunct="1">
              <a:lnSpc>
                <a:spcPct val="160000"/>
              </a:lnSpc>
            </a:pPr>
            <a:r>
              <a:rPr lang="pt-BR" smtClean="0"/>
              <a:t>Como fornecer ?</a:t>
            </a:r>
          </a:p>
          <a:p>
            <a:endParaRPr lang="pt-BR" smtClean="0"/>
          </a:p>
        </p:txBody>
      </p:sp>
      <p:pic>
        <p:nvPicPr>
          <p:cNvPr id="9220" name="Picture 19" descr="Logo 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8FE2B-FE5E-4CC1-9776-0D2667F57A0C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uidados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765175"/>
            <a:ext cx="7416800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9" descr="Logo U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01E18-F65C-4BCB-B476-D0C1726C3A92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080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Principais causas</a:t>
            </a:r>
            <a:endParaRPr lang="pt-BR" dirty="0"/>
          </a:p>
        </p:txBody>
      </p:sp>
      <p:sp>
        <p:nvSpPr>
          <p:cNvPr id="11267" name="Espaço Reservado para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11268" name="Picture 19" descr="Logo 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B7E6B-E6CA-418C-A4A8-19EEA505D540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DEFINIÇÃO</a:t>
            </a:r>
          </a:p>
        </p:txBody>
      </p:sp>
      <p:sp>
        <p:nvSpPr>
          <p:cNvPr id="16387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smtClean="0"/>
              <a:t>Síndrome Cólica ou abdômen agudo é um conjunto de sintomas e sinais clínicos que juntamente associados à história clínica do animal refletem aspectos fisiológicos no trato gastrointestinal que evidenciam o desconforto abdominal (HINCHCLIFF et al, 2002).</a:t>
            </a:r>
          </a:p>
          <a:p>
            <a:endParaRPr lang="pt-BR" sz="2800" smtClean="0"/>
          </a:p>
          <a:p>
            <a:r>
              <a:rPr lang="pt-BR" sz="2800" smtClean="0"/>
              <a:t>É uma das maiores causas de óbito na espécie eqüina (Thomassian, 1990).</a:t>
            </a:r>
          </a:p>
        </p:txBody>
      </p:sp>
      <p:pic>
        <p:nvPicPr>
          <p:cNvPr id="12292" name="Picture 19" descr="Logo U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6610350"/>
            <a:ext cx="2087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15C14-FF7E-4662-95F6-05A03AC1A62B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theme/theme1.xml><?xml version="1.0" encoding="utf-8"?>
<a:theme xmlns:a="http://schemas.openxmlformats.org/drawingml/2006/main" name="Artes">
  <a:themeElements>
    <a:clrScheme name="Artes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rtes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es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e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es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es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es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es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apresentação\Artes.pot</Template>
  <TotalTime>1608</TotalTime>
  <Words>1094</Words>
  <Application>Microsoft Office PowerPoint</Application>
  <PresentationFormat>Apresentação na tela (4:3)</PresentationFormat>
  <Paragraphs>225</Paragraphs>
  <Slides>56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2" baseType="lpstr">
      <vt:lpstr>Arial</vt:lpstr>
      <vt:lpstr>Comic Sans MS</vt:lpstr>
      <vt:lpstr>Tahoma</vt:lpstr>
      <vt:lpstr>Times New Roman</vt:lpstr>
      <vt:lpstr>Wingdings</vt:lpstr>
      <vt:lpstr>Artes</vt:lpstr>
      <vt:lpstr>CÓLICA Obstáculos a Adoção das Praticas Alimentares de Menor Risco</vt:lpstr>
      <vt:lpstr>Apresentação do PowerPoint</vt:lpstr>
      <vt:lpstr>Apresentação do PowerPoint</vt:lpstr>
      <vt:lpstr>Causas e Identificação.</vt:lpstr>
      <vt:lpstr>Apresentação do PowerPoint</vt:lpstr>
      <vt:lpstr>Prevenção</vt:lpstr>
      <vt:lpstr>Apresentação do PowerPoint</vt:lpstr>
      <vt:lpstr>Principais causas</vt:lpstr>
      <vt:lpstr>DEFINIÇÃO</vt:lpstr>
      <vt:lpstr>FATORES RELACIONADOS</vt:lpstr>
      <vt:lpstr>Apresentação do PowerPoint</vt:lpstr>
      <vt:lpstr>Apresentação do PowerPoint</vt:lpstr>
      <vt:lpstr>Impactos na criação e no esporte</vt:lpstr>
      <vt:lpstr>Apresentação do PowerPoint</vt:lpstr>
      <vt:lpstr>Apresentação do PowerPoint</vt:lpstr>
      <vt:lpstr>Apresentação do PowerPoint</vt:lpstr>
      <vt:lpstr>Impactos para a atuação profissional</vt:lpstr>
      <vt:lpstr>Apresentação do PowerPoint</vt:lpstr>
      <vt:lpstr>Médico Veterinário “Apaga fogo”</vt:lpstr>
      <vt:lpstr>Apresentação do PowerPoint</vt:lpstr>
      <vt:lpstr>Apresentação do PowerPoint</vt:lpstr>
      <vt:lpstr>Conhecimentos básicos da espécie</vt:lpstr>
      <vt:lpstr>Apresentação do PowerPoint</vt:lpstr>
      <vt:lpstr>Apresentação do PowerPoint</vt:lpstr>
      <vt:lpstr>Características Anatômicas</vt:lpstr>
      <vt:lpstr>Características Fisiológicas</vt:lpstr>
      <vt:lpstr>Velocidade normal média dos alimentos no trato gastrointestinal eqüino conforme o segmento. </vt:lpstr>
      <vt:lpstr>COMPORTAMENTO</vt:lpstr>
      <vt:lpstr>Apresentação do PowerPoint</vt:lpstr>
      <vt:lpstr>Apresentação do PowerPoint</vt:lpstr>
      <vt:lpstr>Mitos da criação de cavalos</vt:lpstr>
      <vt:lpstr>Apresentação do PowerPoint</vt:lpstr>
      <vt:lpstr>HÁBITOS CONSOLIDADOS</vt:lpstr>
      <vt:lpstr>Pastagem</vt:lpstr>
      <vt:lpstr>Forragens Conservadas</vt:lpstr>
      <vt:lpstr>Apresentação do PowerPoint</vt:lpstr>
      <vt:lpstr>FATORES DE RISCO </vt:lpstr>
      <vt:lpstr>Apresentação do PowerPoint</vt:lpstr>
      <vt:lpstr>FATOR COMPORTAMENTAL</vt:lpstr>
      <vt:lpstr>Apresentação do PowerPoint</vt:lpstr>
      <vt:lpstr>Apresentação do PowerPoint</vt:lpstr>
      <vt:lpstr>Mitos da utilização do cavalo no esporte</vt:lpstr>
      <vt:lpstr>Apresentação do PowerPoint</vt:lpstr>
      <vt:lpstr>LIGADOS AO MANEJO</vt:lpstr>
      <vt:lpstr>Efeito do sistema de fornecimento utilizado para dietas de eqüinos sobre a resposta plasmática de glicose.</vt:lpstr>
      <vt:lpstr>Apresentação do PowerPoint</vt:lpstr>
      <vt:lpstr>Obstáculos a Adoção das Praticas Alimentares de Menor Risco</vt:lpstr>
      <vt:lpstr>Apresentação do PowerPoint</vt:lpstr>
      <vt:lpstr>Segundo Thomassian, 2005 e Hinchcliff et al. (2002) a prevenção dos episódios de cólica depende dos fatores de manejo que consistem em: </vt:lpstr>
      <vt:lpstr>Apresentação do PowerPoint</vt:lpstr>
      <vt:lpstr>Apresentação do PowerPoint</vt:lpstr>
      <vt:lpstr>Programa de Treinamento</vt:lpstr>
      <vt:lpstr>Apresentação do PowerPoint</vt:lpstr>
      <vt:lpstr>Conclusões</vt:lpstr>
      <vt:lpstr>Opção</vt:lpstr>
      <vt:lpstr>Apresentação do PowerPoint</vt:lpstr>
    </vt:vector>
  </TitlesOfParts>
  <Company>LUIZ EDUARDO CAMPOS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FISIOLOGIA DIGESTIVA DOS EQUINOS</dc:title>
  <dc:creator>Alexandre Gobesso</dc:creator>
  <cp:lastModifiedBy>Gobesso</cp:lastModifiedBy>
  <cp:revision>72</cp:revision>
  <dcterms:created xsi:type="dcterms:W3CDTF">2000-07-18T18:22:06Z</dcterms:created>
  <dcterms:modified xsi:type="dcterms:W3CDTF">2021-05-24T12:11:29Z</dcterms:modified>
</cp:coreProperties>
</file>