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6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8.png" ContentType="image/png"/>
  <Override PartName="/ppt/media/image16.png" ContentType="image/png"/>
  <Override PartName="/ppt/media/image2.png" ContentType="image/png"/>
  <Override PartName="/ppt/media/image10.png" ContentType="image/png"/>
  <Override PartName="/ppt/media/image17.png" ContentType="image/png"/>
  <Override PartName="/ppt/media/image9.png" ContentType="image/png"/>
  <Override PartName="/ppt/media/image3.png" ContentType="image/png"/>
  <Override PartName="/ppt/media/image11.png" ContentType="image/png"/>
  <Override PartName="/ppt/media/image20.png" ContentType="image/png"/>
  <Override PartName="/ppt/media/image18.png" ContentType="image/png"/>
  <Override PartName="/ppt/media/image21.png" ContentType="image/png"/>
  <Override PartName="/ppt/media/image19.png" ContentType="image/png"/>
  <Override PartName="/ppt/media/image22.png" ContentType="image/png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50.xml.rels" ContentType="application/vnd.openxmlformats-package.relationships+xml"/>
  <Override PartName="/ppt/slides/_rels/slide17.xml.rels" ContentType="application/vnd.openxmlformats-package.relationships+xml"/>
  <Override PartName="/ppt/slides/_rels/slide35.xml.rels" ContentType="application/vnd.openxmlformats-package.relationships+xml"/>
  <Override PartName="/ppt/slides/_rels/slide29.xml.rels" ContentType="application/vnd.openxmlformats-package.relationships+xml"/>
  <Override PartName="/ppt/slides/_rels/slide4.xml.rels" ContentType="application/vnd.openxmlformats-package.relationships+xml"/>
  <Override PartName="/ppt/slides/_rels/slide44.xml.rels" ContentType="application/vnd.openxmlformats-package.relationships+xml"/>
  <Override PartName="/ppt/slides/_rels/slide30.xml.rels" ContentType="application/vnd.openxmlformats-package.relationships+xml"/>
  <Override PartName="/ppt/slides/_rels/slide5.xml.rels" ContentType="application/vnd.openxmlformats-package.relationships+xml"/>
  <Override PartName="/ppt/slides/_rels/slide45.xml.rels" ContentType="application/vnd.openxmlformats-package.relationships+xml"/>
  <Override PartName="/ppt/slides/_rels/slide3.xml.rels" ContentType="application/vnd.openxmlformats-package.relationships+xml"/>
  <Override PartName="/ppt/slides/_rels/slide43.xml.rels" ContentType="application/vnd.openxmlformats-package.relationships+xml"/>
  <Override PartName="/ppt/slides/_rels/slide28.xml.rels" ContentType="application/vnd.openxmlformats-package.relationships+xml"/>
  <Override PartName="/ppt/slides/_rels/slide2.xml.rels" ContentType="application/vnd.openxmlformats-package.relationships+xml"/>
  <Override PartName="/ppt/slides/_rels/slide42.xml.rels" ContentType="application/vnd.openxmlformats-package.relationships+xml"/>
  <Override PartName="/ppt/slides/_rels/slide1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49.xml.rels" ContentType="application/vnd.openxmlformats-package.relationships+xml"/>
  <Override PartName="/ppt/slides/_rels/slide33.xml.rels" ContentType="application/vnd.openxmlformats-package.relationships+xml"/>
  <Override PartName="/ppt/slides/_rels/slide8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7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46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6.xml.rels" ContentType="application/vnd.openxmlformats-package.relationships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8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8.xml" ContentType="application/vnd.openxmlformats-officedocument.presentationml.slide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47.xml" ContentType="application/vnd.openxmlformats-officedocument.presentationml.slide+xml"/>
  <Override PartName="/ppt/slides/slide29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06EB863-C802-4EC0-8C43-EEFA05744658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799160" cy="359892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0720" cy="43192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600" bIns="4860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39"/>
          </p:nvPr>
        </p:nvSpPr>
        <p:spPr>
          <a:xfrm>
            <a:off x="4143600" y="9119520"/>
            <a:ext cx="3168360" cy="47844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600" bIns="486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4463CF-9A9B-432E-B14D-3228E7CCFAA3}" type="slidenum"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2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3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5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6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7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19836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048120" y="1676520"/>
            <a:ext cx="56372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sldNum" idx="1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639EE9-E8ED-4386-8B4C-A0B00C57E762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914400" y="838080"/>
            <a:ext cx="66279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_TITLE_AND_VERTICAL_TEX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41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42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43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45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46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47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 rot="5400000">
            <a:off x="4733640" y="2171520"/>
            <a:ext cx="5850000" cy="2055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 rot="5400000">
            <a:off x="542880" y="189000"/>
            <a:ext cx="5850000" cy="601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sldNum" idx="26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87ECEA3-320F-4F7E-B1AE-BCF38415DFEB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le and Conten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55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56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57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59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60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61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19836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048120" y="1676520"/>
            <a:ext cx="56372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27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C921D6-B8AD-44CD-9742-31ECDFB25954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914400" y="838080"/>
            <a:ext cx="66279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Title and Conten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68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69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70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72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73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74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28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A365927-E048-4851-9C29-3977BC2CFC7F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81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82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83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85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86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87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184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1840" cy="449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dt" idx="29"/>
          </p:nvPr>
        </p:nvSpPr>
        <p:spPr>
          <a:xfrm>
            <a:off x="6095880" y="6248520"/>
            <a:ext cx="26654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ftr" idx="30"/>
          </p:nvPr>
        </p:nvSpPr>
        <p:spPr>
          <a:xfrm>
            <a:off x="609480" y="6248520"/>
            <a:ext cx="54198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sldNum" idx="31"/>
          </p:nvPr>
        </p:nvSpPr>
        <p:spPr>
          <a:xfrm>
            <a:off x="0" y="1271520"/>
            <a:ext cx="53208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Twentieth Century"/>
                <a:ea typeface="Twentieth Century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445C3C9-C224-45BB-88E3-CE00E2E2445F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wentieth Century"/>
                <a:ea typeface="Twentieth Century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95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96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97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99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200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201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80880" y="5334120"/>
            <a:ext cx="8035920" cy="83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396252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5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32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2138D0-2BC8-4E01-A33A-AE3EE6A63B12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and Conten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07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208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209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11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212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213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33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83CAD2-2013-470E-B6A9-906C1CE7FA8C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4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5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6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8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9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20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152280"/>
            <a:ext cx="7923240" cy="106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1600200"/>
            <a:ext cx="3656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800600" y="1600200"/>
            <a:ext cx="3656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2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ftr" idx="3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sldNum" idx="4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DFD03CB-55C2-47D3-8010-ADEFC9A94EEF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9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30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31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3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34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35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14400" y="152280"/>
            <a:ext cx="7923240" cy="106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884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8840" cy="394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28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280" cy="394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5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6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7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4649139-EA86-4775-ACF5-B608F54516B6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46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47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48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50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51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52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400" y="152280"/>
            <a:ext cx="7923240" cy="106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8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9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10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E4EAC8-6849-4269-9091-58F58F555133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59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60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61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63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64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65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sldNum" idx="13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1B1B36-8CA7-4132-BCFD-6A07EC1A4A18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71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72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73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75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76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77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720" cy="116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200" cy="585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6720" cy="468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 idx="14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 idx="15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 idx="16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62D44D-512F-4537-8867-A13172C0EBDF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86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87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88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90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91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92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5484960" cy="281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5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ldNum" idx="17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D21AD2-9197-439F-ABFF-71E06C4C9738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Google Shape;23;p96"/>
          <p:cNvSpPr/>
          <p:nvPr/>
        </p:nvSpPr>
        <p:spPr>
          <a:xfrm>
            <a:off x="8610480" y="0"/>
            <a:ext cx="532080" cy="6856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97" name="Google Shape;24;p96"/>
          <p:cNvSpPr/>
          <p:nvPr/>
        </p:nvSpPr>
        <p:spPr>
          <a:xfrm>
            <a:off x="0" y="6477120"/>
            <a:ext cx="8837640" cy="3794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98" name="Google Shape;25;p96"/>
          <p:cNvSpPr/>
          <p:nvPr/>
        </p:nvSpPr>
        <p:spPr>
          <a:xfrm>
            <a:off x="0" y="4572000"/>
            <a:ext cx="9142560" cy="2284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99" name="Google Shape;26;p96"/>
          <p:cNvSpPr/>
          <p:nvPr/>
        </p:nvSpPr>
        <p:spPr>
          <a:xfrm>
            <a:off x="5203800" y="6095880"/>
            <a:ext cx="3938760" cy="3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</a:t>
            </a:r>
            <a:r>
              <a:rPr b="0" lang="en-US" sz="1800" strike="noStrike" u="none">
                <a:solidFill>
                  <a:schemeClr val="lt2"/>
                </a:solidFill>
                <a:effectLst/>
                <a:uFillTx/>
                <a:latin typeface="Rockwell"/>
                <a:ea typeface="Rockwell"/>
              </a:rPr>
              <a:t>of Web Development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Google Shape;27;p96"/>
          <p:cNvSpPr/>
          <p:nvPr/>
        </p:nvSpPr>
        <p:spPr>
          <a:xfrm>
            <a:off x="0" y="6477120"/>
            <a:ext cx="9142560" cy="37944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01" name="Google Shape;28;p96"/>
          <p:cNvSpPr/>
          <p:nvPr/>
        </p:nvSpPr>
        <p:spPr>
          <a:xfrm>
            <a:off x="0" y="6095880"/>
            <a:ext cx="3770280" cy="3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800" strike="noStrike" u="none">
                <a:solidFill>
                  <a:schemeClr val="lt2"/>
                </a:solidFill>
                <a:effectLst/>
                <a:uFillTx/>
                <a:latin typeface="Rockwell"/>
                <a:ea typeface="Rockwell"/>
              </a:rPr>
              <a:t>and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</a:t>
            </a: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Google Shape;29;p96"/>
          <p:cNvSpPr/>
          <p:nvPr/>
        </p:nvSpPr>
        <p:spPr>
          <a:xfrm>
            <a:off x="5257800" y="6453000"/>
            <a:ext cx="3884760" cy="46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Textbook to be published by Pearson Ed in early 2014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http://www.funwebdev.com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Google Shape;30;p96"/>
          <p:cNvSpPr/>
          <p:nvPr/>
        </p:nvSpPr>
        <p:spPr>
          <a:xfrm>
            <a:off x="8610480" y="0"/>
            <a:ext cx="532080" cy="6856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04" name="Google Shape;31;p96"/>
          <p:cNvSpPr/>
          <p:nvPr/>
        </p:nvSpPr>
        <p:spPr>
          <a:xfrm>
            <a:off x="0" y="6477120"/>
            <a:ext cx="8837640" cy="3794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05" name="Google Shape;32;p96"/>
          <p:cNvSpPr/>
          <p:nvPr/>
        </p:nvSpPr>
        <p:spPr>
          <a:xfrm>
            <a:off x="0" y="4572000"/>
            <a:ext cx="9142560" cy="2284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06" name="Google Shape;33;p96"/>
          <p:cNvSpPr/>
          <p:nvPr/>
        </p:nvSpPr>
        <p:spPr>
          <a:xfrm>
            <a:off x="5203800" y="6095880"/>
            <a:ext cx="3938760" cy="3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</a:t>
            </a:r>
            <a:r>
              <a:rPr b="0" lang="en-US" sz="1800" strike="noStrike" u="none">
                <a:solidFill>
                  <a:schemeClr val="lt2"/>
                </a:solidFill>
                <a:effectLst/>
                <a:uFillTx/>
                <a:latin typeface="Rockwell"/>
                <a:ea typeface="Rockwell"/>
              </a:rPr>
              <a:t>of Web Development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Google Shape;34;p96"/>
          <p:cNvSpPr/>
          <p:nvPr/>
        </p:nvSpPr>
        <p:spPr>
          <a:xfrm>
            <a:off x="0" y="6477120"/>
            <a:ext cx="9142560" cy="3794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08" name="Google Shape;35;p96"/>
          <p:cNvSpPr/>
          <p:nvPr/>
        </p:nvSpPr>
        <p:spPr>
          <a:xfrm>
            <a:off x="0" y="6095880"/>
            <a:ext cx="3770280" cy="3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800" strike="noStrike" u="none">
                <a:solidFill>
                  <a:schemeClr val="lt2"/>
                </a:solidFill>
                <a:effectLst/>
                <a:uFillTx/>
                <a:latin typeface="Rockwell"/>
                <a:ea typeface="Rockwell"/>
              </a:rPr>
              <a:t>and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</a:t>
            </a: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Google Shape;36;p96"/>
          <p:cNvSpPr/>
          <p:nvPr/>
        </p:nvSpPr>
        <p:spPr>
          <a:xfrm>
            <a:off x="5486400" y="6453000"/>
            <a:ext cx="3656160" cy="46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© 2015 Pearson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  <a:ea typeface="Calibri"/>
              </a:rPr>
              <a:t>http://www.funwebdev.com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12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13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14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16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17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18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4960" cy="56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4960" cy="8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 idx="20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82DABA0-57AB-409E-B890-8C6DFAC7AF26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ERTICAL_TEXT">
    <p:bg>
      <p:bgPr>
        <a:solidFill>
          <a:srgbClr val="f3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8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27" name="Google Shape;9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28" name="Google Shape;11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29" name="Google Shape;13;p95"/>
          <p:cNvSpPr/>
          <p:nvPr/>
        </p:nvSpPr>
        <p:spPr>
          <a:xfrm>
            <a:off x="363600" y="6581160"/>
            <a:ext cx="2572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Google Shape;14;p95"/>
          <p:cNvSpPr/>
          <p:nvPr/>
        </p:nvSpPr>
        <p:spPr>
          <a:xfrm>
            <a:off x="8915400" y="0"/>
            <a:ext cx="227160" cy="68565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31" name="Google Shape;15;p95"/>
          <p:cNvSpPr/>
          <p:nvPr/>
        </p:nvSpPr>
        <p:spPr>
          <a:xfrm>
            <a:off x="8839080" y="0"/>
            <a:ext cx="74880" cy="685656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32" name="Google Shape;16;p95"/>
          <p:cNvCxnSpPr/>
          <p:nvPr/>
        </p:nvCxnSpPr>
        <p:spPr>
          <a:xfrm flipH="1">
            <a:off x="457200" y="6553080"/>
            <a:ext cx="8002440" cy="1440"/>
          </a:xfrm>
          <a:prstGeom prst="straightConnector1">
            <a:avLst/>
          </a:prstGeom>
          <a:ln w="9525">
            <a:solidFill>
              <a:srgbClr val="404040"/>
            </a:solidFill>
            <a:round/>
          </a:ln>
        </p:spPr>
      </p:cxnSp>
      <p:sp>
        <p:nvSpPr>
          <p:cNvPr id="133" name="Google Shape;17;p95"/>
          <p:cNvSpPr/>
          <p:nvPr/>
        </p:nvSpPr>
        <p:spPr>
          <a:xfrm>
            <a:off x="4996440" y="6581160"/>
            <a:ext cx="355392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Fundamentals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Web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Google Shape;18;p95"/>
          <p:cNvSpPr/>
          <p:nvPr/>
        </p:nvSpPr>
        <p:spPr>
          <a:xfrm>
            <a:off x="363600" y="6581160"/>
            <a:ext cx="2941560" cy="2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Randy Connolly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and </a:t>
            </a:r>
            <a:r>
              <a:rPr b="0" lang="en-US" sz="12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Ricardo Hoar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14400" y="152280"/>
            <a:ext cx="7923240" cy="106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 rot="5400000">
            <a:off x="2234160" y="-174240"/>
            <a:ext cx="4524480" cy="716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sldNum" idx="23"/>
          </p:nvPr>
        </p:nvSpPr>
        <p:spPr>
          <a:xfrm>
            <a:off x="8915400" y="6553080"/>
            <a:ext cx="227160" cy="30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6656FC-8C1D-48C3-BBE9-F24E0BB579D2}" type="slidenum">
              <a:rPr b="0" lang="en-US" sz="900" strike="noStrike" u="none">
                <a:solidFill>
                  <a:srgbClr val="909090"/>
                </a:solidFill>
                <a:effectLst/>
                <a:uFillTx/>
                <a:latin typeface="Calibri"/>
                <a:ea typeface="Calibri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youtu.be/esXH65f7_n8?t=25" TargetMode="External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3760" cy="281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-US" sz="5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JavaScript: Client-Side Scripting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801000" y="2918160"/>
            <a:ext cx="5484960" cy="53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Calibri"/>
                <a:ea typeface="Calibri"/>
              </a:rPr>
              <a:t>Chapter 6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trike="noStrike" u="none">
                <a:solidFill>
                  <a:schemeClr val="accent1"/>
                </a:solidFill>
                <a:effectLst/>
                <a:uFillTx/>
                <a:latin typeface="Calibri"/>
                <a:ea typeface="Calibri"/>
              </a:rPr>
              <a:t>With some editions by Dilvan Moreira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 Event Loop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 brave new world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3" name="Google Shape;614;gdc84f39af6_0_8" descr=""/>
          <p:cNvPicPr/>
          <p:nvPr/>
        </p:nvPicPr>
        <p:blipFill>
          <a:blip r:embed="rId1"/>
          <a:stretch/>
        </p:blipFill>
        <p:spPr>
          <a:xfrm rot="21594600">
            <a:off x="216000" y="1852920"/>
            <a:ext cx="8450640" cy="415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 Event Loop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 brave new world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7" name="Google Shape;622;gdc84f39af6_0_0" descr=""/>
          <p:cNvPicPr/>
          <p:nvPr/>
        </p:nvPicPr>
        <p:blipFill>
          <a:blip r:embed="rId1"/>
          <a:stretch/>
        </p:blipFill>
        <p:spPr>
          <a:xfrm>
            <a:off x="741600" y="1646280"/>
            <a:ext cx="7542360" cy="430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20000"/>
              </a:lnSpc>
              <a:buClr>
                <a:srgbClr val="b08613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Inlined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Events are specified right in the HTML markup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With hooks to the JavaScript code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Older mode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buClr>
                <a:srgbClr val="b0861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Listeners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 JavaScript code add Listeners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Newer mode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 brave new world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Two approaches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3" name="Google Shape;636;p63" descr="4071506020.eps.png"/>
          <p:cNvPicPr/>
          <p:nvPr/>
        </p:nvPicPr>
        <p:blipFill>
          <a:blip r:embed="rId1"/>
          <a:srcRect l="0" t="-8753" r="0" b="-8747"/>
          <a:stretch/>
        </p:blipFill>
        <p:spPr>
          <a:xfrm>
            <a:off x="457200" y="1066680"/>
            <a:ext cx="7612920" cy="538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Inline Event Handler Approach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46280"/>
            <a:ext cx="81518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do you want an alert to pop-up when clicking a &lt;div&gt;: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nsolas"/>
                <a:ea typeface="Calibri"/>
              </a:rPr>
              <a:t>&lt;div id="example1" </a:t>
            </a:r>
            <a:r>
              <a:rPr b="1" lang="en-US" sz="2000" strike="noStrike" u="none">
                <a:solidFill>
                  <a:srgbClr val="ce2933"/>
                </a:solidFill>
                <a:effectLst/>
                <a:uFillTx/>
                <a:latin typeface="Consolas"/>
                <a:ea typeface="Calibri"/>
              </a:rPr>
              <a:t>onclick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nsolas"/>
                <a:ea typeface="Calibri"/>
              </a:rPr>
              <a:t>="</a:t>
            </a:r>
            <a:r>
              <a:rPr b="0" lang="en-US" sz="2000" strike="noStrike" u="none">
                <a:solidFill>
                  <a:srgbClr val="ce2933"/>
                </a:solidFill>
                <a:effectLst/>
                <a:uFillTx/>
                <a:latin typeface="Consolas"/>
                <a:ea typeface="Calibri"/>
              </a:rPr>
              <a:t>alert('hello')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nsolas"/>
                <a:ea typeface="Calibri"/>
              </a:rPr>
              <a:t>"&gt;</a:t>
            </a:r>
            <a:br>
              <a:rPr sz="2000"/>
            </a:b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nsolas"/>
                <a:ea typeface="Calibri"/>
              </a:rPr>
              <a:t>   Click for pop-up</a:t>
            </a:r>
            <a:br>
              <a:rPr sz="2000"/>
            </a:b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nsolas"/>
                <a:ea typeface="Calibri"/>
              </a:rPr>
              <a:t>&lt;/div&gt;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Problem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1641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HTML markup and the corresponding JavaScript logic are woven together.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1641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It does not separate content from behavior.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650;p65" descr="Screen Shot 2014-02-05 at 10.00.20 PM.png"/>
          <p:cNvPicPr/>
          <p:nvPr/>
        </p:nvPicPr>
        <p:blipFill>
          <a:blip r:embed="rId1"/>
          <a:stretch/>
        </p:blipFill>
        <p:spPr>
          <a:xfrm>
            <a:off x="380880" y="3962520"/>
            <a:ext cx="8052480" cy="236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Listener Approach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Two ways to set up listeners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0" name="Google Shape;651;p65" descr="Screen Shot 2014-02-05 at 10.00.04 PM.png"/>
          <p:cNvPicPr/>
          <p:nvPr/>
        </p:nvPicPr>
        <p:blipFill>
          <a:blip r:embed="rId2"/>
          <a:stretch/>
        </p:blipFill>
        <p:spPr>
          <a:xfrm>
            <a:off x="380880" y="2133720"/>
            <a:ext cx="7954920" cy="1217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9" dur="indefinite" restart="never" nodeType="tmRoot">
          <p:childTnLst>
            <p:seq>
              <p:cTn id="230" dur="indefinite" nodeType="mainSeq">
                <p:childTnLst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Listener Approach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Using functions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Google Shape;658;p66"/>
          <p:cNvSpPr/>
          <p:nvPr/>
        </p:nvSpPr>
        <p:spPr>
          <a:xfrm>
            <a:off x="990720" y="1600200"/>
            <a:ext cx="6780240" cy="14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we want to do something more elaborate when an event is triggered?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 behavior would have to be encapsulated within a function: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4" name="Google Shape;659;p66" descr="Screen Shot 2014-02-05 at 10.02.28 PM.png"/>
          <p:cNvPicPr/>
          <p:nvPr/>
        </p:nvPicPr>
        <p:blipFill>
          <a:blip r:embed="rId1"/>
          <a:stretch/>
        </p:blipFill>
        <p:spPr>
          <a:xfrm>
            <a:off x="339480" y="3221280"/>
            <a:ext cx="8171280" cy="2894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9" dur="indefinite" restart="never" nodeType="tmRoot">
          <p:childTnLst>
            <p:seq>
              <p:cTn id="240" dur="indefinite" nodeType="mainSeq">
                <p:childTnLst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Listener Approach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Anonymous functions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Google Shape;666;p67"/>
          <p:cNvSpPr/>
          <p:nvPr/>
        </p:nvSpPr>
        <p:spPr>
          <a:xfrm>
            <a:off x="990720" y="1600200"/>
            <a:ext cx="6780240" cy="46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Alternative is to use an anonymous function.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8" name="Google Shape;667;p67" descr="Screen Shot 2014-02-05 at 10.02.50 PM.png"/>
          <p:cNvPicPr/>
          <p:nvPr/>
        </p:nvPicPr>
        <p:blipFill>
          <a:blip r:embed="rId1"/>
          <a:stretch/>
        </p:blipFill>
        <p:spPr>
          <a:xfrm>
            <a:off x="61200" y="3029040"/>
            <a:ext cx="8715600" cy="2056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 Object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Google Shape;674;p68"/>
          <p:cNvSpPr/>
          <p:nvPr/>
        </p:nvSpPr>
        <p:spPr>
          <a:xfrm>
            <a:off x="990720" y="1600200"/>
            <a:ext cx="6780240" cy="33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All events are represented as </a:t>
            </a: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DOM event objects.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 event handlers can access and manipulate them.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Typically the </a:t>
            </a: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DOM event objects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are passed to the function handler as a parameter named </a:t>
            </a:r>
            <a:r>
              <a:rPr b="0" i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function someHandler(</a:t>
            </a:r>
            <a:r>
              <a:rPr b="1" lang="en-US" sz="2400" strike="noStrike" u="none">
                <a:solidFill>
                  <a:schemeClr val="accent2"/>
                </a:solidFill>
                <a:effectLst/>
                <a:uFillTx/>
                <a:latin typeface="Calibri"/>
                <a:ea typeface="Calibri"/>
              </a:rPr>
              <a:t>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) {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	</a:t>
            </a:r>
            <a:r>
              <a:rPr b="0" i="1" lang="en-US" sz="2400" strike="noStrike" u="none">
                <a:solidFill>
                  <a:schemeClr val="accent1"/>
                </a:solidFill>
                <a:effectLst/>
                <a:uFillTx/>
                <a:latin typeface="Calibri"/>
                <a:ea typeface="Calibri"/>
              </a:rPr>
              <a:t>// e is the event that triggered this handler.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}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 Object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Several Options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Google Shape;681;p69"/>
          <p:cNvSpPr/>
          <p:nvPr/>
        </p:nvSpPr>
        <p:spPr>
          <a:xfrm>
            <a:off x="990720" y="1600200"/>
            <a:ext cx="6780240" cy="40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Bubbles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If an event’s bubbles property is set to true → there must be an event handler in place to handle the event or it will bubble up to its parent and trigger an event handler there.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Cancelable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Cancelable property → indicates whether or not the event can be cancelled.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preventDefault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A cancelable default action for an event can be stopped → using the preventDefault() method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03040">
              <a:lnSpc>
                <a:spcPct val="100000"/>
              </a:lnSpc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5" dur="indefinite" restart="never" nodeType="tmRoot">
          <p:childTnLst>
            <p:seq>
              <p:cTn id="286" dur="indefinite" nodeType="mainSeq">
                <p:childTnLst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80880" y="5334120"/>
            <a:ext cx="8035920" cy="83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 </a:t>
            </a:r>
            <a:r>
              <a:rPr b="1" lang="en-US" sz="4000" strike="noStrike" u="none">
                <a:solidFill>
                  <a:schemeClr val="dk2"/>
                </a:solidFill>
                <a:effectLst/>
                <a:uFillTx/>
                <a:latin typeface="Rockwell"/>
                <a:ea typeface="Rockwell"/>
              </a:rPr>
              <a:t>EVENTS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396252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Section </a:t>
            </a:r>
            <a:r>
              <a:rPr b="0" lang="en-US" sz="20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7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 Object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Prevent the default behaviour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7" name="Google Shape;688;p70" descr="Screen Shot 2014-02-05 at 10.06.04 PM.png"/>
          <p:cNvPicPr/>
          <p:nvPr/>
        </p:nvPicPr>
        <p:blipFill>
          <a:blip r:embed="rId1"/>
          <a:stretch/>
        </p:blipFill>
        <p:spPr>
          <a:xfrm>
            <a:off x="685800" y="2362320"/>
            <a:ext cx="7313760" cy="178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 Types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914400" y="1752480"/>
            <a:ext cx="6399360" cy="441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There are several classes of event, with several types of event within each class specified by the W3C: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599"/>
              </a:spcBef>
              <a:buClr>
                <a:srgbClr val="b0861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mouse events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599"/>
              </a:spcBef>
              <a:buClr>
                <a:srgbClr val="b0861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keyboard events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599"/>
              </a:spcBef>
              <a:buClr>
                <a:srgbClr val="b0861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form events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599"/>
              </a:spcBef>
              <a:buClr>
                <a:srgbClr val="b0861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frame events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9" dur="indefinite" restart="never" nodeType="tmRoot">
          <p:childTnLst>
            <p:seq>
              <p:cTn id="300" dur="indefinite" nodeType="mainSeq">
                <p:childTnLst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Mouse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93" name="Google Shape;702;p72"/>
          <p:cNvGraphicFramePr/>
          <p:nvPr/>
        </p:nvGraphicFramePr>
        <p:xfrm>
          <a:off x="1066680" y="1981080"/>
          <a:ext cx="6323760" cy="3124080"/>
        </p:xfrm>
        <a:graphic>
          <a:graphicData uri="http://schemas.openxmlformats.org/drawingml/2006/table">
            <a:tbl>
              <a:tblPr/>
              <a:tblGrid>
                <a:gridCol w="1372320"/>
                <a:gridCol w="4951800"/>
              </a:tblGrid>
              <a:tr h="4176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Event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Description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86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onclick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mouse was clicked on an element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386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ondblclick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mouse was double clicked on an element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386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onmousedown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mouse was pressed down over an element 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386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onmouseup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mouse was released over an element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386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onmouseover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mouse was moved (not clicked) over an element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386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onmouseout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mouse was moved off of an element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386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onmousemove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The mouse was moved while over an element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Keyboard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96" name="Google Shape;709;p73"/>
          <p:cNvGraphicFramePr/>
          <p:nvPr/>
        </p:nvGraphicFramePr>
        <p:xfrm>
          <a:off x="914400" y="1676520"/>
          <a:ext cx="6476400" cy="2208960"/>
        </p:xfrm>
        <a:graphic>
          <a:graphicData uri="http://schemas.openxmlformats.org/drawingml/2006/table">
            <a:tbl>
              <a:tblPr/>
              <a:tblGrid>
                <a:gridCol w="1405440"/>
                <a:gridCol w="5071320"/>
              </a:tblGrid>
              <a:tr h="552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Event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Description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52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onkeydown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user is pressing a key (this happens first)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552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onkeypress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user presses a key (this happens after onkeydown)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552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onkeyup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The user releases a key that was down (this happens last)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Keyboard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Example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&lt;input type="text" id="keyExample"&gt;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 input box above could be listened to and each key pressed echoed back to the user as an alert.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0" name="Google Shape;717;p74" descr="Screen Shot 2014-02-05 at 10.09.15 PM.png"/>
          <p:cNvPicPr/>
          <p:nvPr/>
        </p:nvPicPr>
        <p:blipFill>
          <a:blip r:embed="rId1"/>
          <a:stretch/>
        </p:blipFill>
        <p:spPr>
          <a:xfrm>
            <a:off x="438480" y="3224160"/>
            <a:ext cx="8004600" cy="216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1" dur="indefinite" restart="never" nodeType="tmRoot">
          <p:childTnLst>
            <p:seq>
              <p:cTn id="312" dur="indefinite" nodeType="mainSeq">
                <p:childTnLst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Form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03" name="Google Shape;724;p75"/>
          <p:cNvGraphicFramePr/>
          <p:nvPr/>
        </p:nvGraphicFramePr>
        <p:xfrm>
          <a:off x="914400" y="1523880"/>
          <a:ext cx="6705000" cy="4504680"/>
        </p:xfrm>
        <a:graphic>
          <a:graphicData uri="http://schemas.openxmlformats.org/drawingml/2006/table">
            <a:tbl>
              <a:tblPr/>
              <a:tblGrid>
                <a:gridCol w="1455120"/>
                <a:gridCol w="5250240"/>
              </a:tblGrid>
              <a:tr h="2419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Event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Description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966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onblur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A form element has lost focus (that is, control has moved to a different element, perhaps due to a click or Tab key press.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6966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onchange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Some </a:t>
                      </a: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&lt;input&gt;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, </a:t>
                      </a: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&lt;textarea&gt;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 or </a:t>
                      </a: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&lt;select&gt;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 field had their value change. This could mean the user typed something, or selected a new choice.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6966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onfocus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Complementing the </a:t>
                      </a:r>
                      <a:r>
                        <a:rPr b="0" lang="en-US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onblur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 event, this is triggered when  an element gets focus (the user clicks in the field or tabs to it)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4654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onreset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HTML forms have the ability to be reset. This event is triggered when that happens.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4654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onselect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When the users selects some text. This is often used to try and prevent copy/paste.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9277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onsubmit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4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When the form is submitted this event is triggered. We can do some pre-validation when the user submits the form in JavaScript before sending the data on to the server.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Form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Example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6" name="Google Shape;731;p76" descr="Screen Shot 2014-02-05 at 10.10.15 PM.png"/>
          <p:cNvPicPr/>
          <p:nvPr/>
        </p:nvPicPr>
        <p:blipFill>
          <a:blip r:embed="rId1"/>
          <a:srcRect l="0" t="-72093" r="0" b="-72093"/>
          <a:stretch/>
        </p:blipFill>
        <p:spPr>
          <a:xfrm>
            <a:off x="491760" y="949320"/>
            <a:ext cx="7757280" cy="548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Frame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Frame events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→ related to the browser frame that contains your web page.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 most important event is the </a:t>
            </a: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onload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event → which tells us the page is loaded and therefore ready to work with.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the code attempts to set up a listener on a not-yet-loaded &lt;div&gt;, then an error will be triggered.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window</a:t>
            </a:r>
            <a:r>
              <a:rPr b="0" lang="en-US" sz="2200" strike="noStrike" u="none">
                <a:solidFill>
                  <a:schemeClr val="accent2"/>
                </a:solidFill>
                <a:effectLst/>
                <a:uFillTx/>
                <a:latin typeface="Calibri"/>
                <a:ea typeface="Calibri"/>
              </a:rPr>
              <a:t>.onload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= function(){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i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	</a:t>
            </a:r>
            <a:r>
              <a:rPr b="0" i="1" lang="en-US" sz="2200" strike="noStrike" u="none">
                <a:solidFill>
                  <a:schemeClr val="accent1"/>
                </a:solidFill>
                <a:effectLst/>
                <a:uFillTx/>
                <a:latin typeface="Calibri"/>
                <a:ea typeface="Calibri"/>
              </a:rPr>
              <a:t>//all JavaScript initialization here.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}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5" dur="indefinite" restart="never" nodeType="tmRoot">
          <p:childTnLst>
            <p:seq>
              <p:cTn id="326" dur="indefinite" nodeType="mainSeq">
                <p:childTnLst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Frame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Table of frame events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2" name="Google Shape;745;p78"/>
          <p:cNvGraphicFramePr/>
          <p:nvPr/>
        </p:nvGraphicFramePr>
        <p:xfrm>
          <a:off x="1066680" y="1676520"/>
          <a:ext cx="6323760" cy="3656520"/>
        </p:xfrm>
        <a:graphic>
          <a:graphicData uri="http://schemas.openxmlformats.org/drawingml/2006/table">
            <a:tbl>
              <a:tblPr/>
              <a:tblGrid>
                <a:gridCol w="1372320"/>
                <a:gridCol w="4951800"/>
              </a:tblGrid>
              <a:tr h="5590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Event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88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Description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3816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16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onabort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33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An object was stopped from loading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516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onerror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33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An object or image did not properly load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516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onload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33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When a document or object has been loaded 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516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onresize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33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document view was resized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516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onscroll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33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  <a:ea typeface="Calibri"/>
                        </a:rPr>
                        <a:t>The document view was scrolled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  <a:tr h="5162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2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onunload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33000"/>
                        </a:lnSpc>
                        <a:tabLst>
                          <a:tab algn="l" pos="0"/>
                        </a:tabLst>
                      </a:pPr>
                      <a:r>
                        <a:rPr b="0" lang="en-US" sz="12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The document has unloaded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3f3e7"/>
                      </a:solidFill>
                      <a:prstDash val="solid"/>
                    </a:lnL>
                    <a:lnR w="12240">
                      <a:solidFill>
                        <a:srgbClr val="f3f3e7"/>
                      </a:solidFill>
                      <a:prstDash val="solid"/>
                    </a:lnR>
                    <a:lnT w="12240">
                      <a:solidFill>
                        <a:srgbClr val="f3f3e7"/>
                      </a:solidFill>
                      <a:prstDash val="solid"/>
                    </a:lnT>
                    <a:lnB w="12240">
                      <a:solidFill>
                        <a:srgbClr val="f3f3e7"/>
                      </a:solidFill>
                      <a:prstDash val="solid"/>
                    </a:lnB>
                    <a:solidFill>
                      <a:srgbClr val="e6eff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Events and DOM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Table of frame events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Event Capturing and Bubbling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682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200" strike="noStrike" u="sng">
                <a:solidFill>
                  <a:schemeClr val="hlink"/>
                </a:solidFill>
                <a:effectLst/>
                <a:uFillTx/>
                <a:latin typeface="Calibri"/>
                <a:ea typeface="Calibri"/>
                <a:hlinkClick r:id="rId1"/>
              </a:rPr>
              <a:t>Video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: Eventos JavaScript: entenda Capturing e Bubbling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Imperative programming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914400" y="1952280"/>
            <a:ext cx="6399360" cy="421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99960">
              <a:lnSpc>
                <a:spcPct val="100000"/>
              </a:lnSpc>
              <a:buClr>
                <a:srgbClr val="b08613"/>
              </a:buClr>
              <a:buFont typeface="Noto Sans Symbols"/>
              <a:buChar char="●"/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Program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7360">
              <a:lnSpc>
                <a:spcPct val="100000"/>
              </a:lnSpc>
              <a:buClr>
                <a:srgbClr val="404040"/>
              </a:buClr>
              <a:buFont typeface="Arial"/>
              <a:buChar char="○"/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defines a series of operations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99960">
              <a:lnSpc>
                <a:spcPct val="100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User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7360">
              <a:lnSpc>
                <a:spcPct val="100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invokes program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7360">
              <a:lnSpc>
                <a:spcPct val="100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waits for result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99960">
              <a:lnSpc>
                <a:spcPct val="100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"Batch" processing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10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Events and DOM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Table of frame events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ourier New"/>
                <a:ea typeface="Courier New"/>
              </a:rPr>
              <a:t>stopPropagation X preventDefault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682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ourier New"/>
                <a:ea typeface="Courier New"/>
              </a:rPr>
              <a:t>stopPropagation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prevents further propagation of the current event in the capturing and bubbling phases.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682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ourier New"/>
                <a:ea typeface="Courier New"/>
              </a:rPr>
              <a:t>preventDefault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prevents the default action the browser makes on that event.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7" dur="indefinite" restart="never" nodeType="tmRoot">
          <p:childTnLst>
            <p:seq>
              <p:cTn id="348" dur="indefinite" nodeType="mainSeq">
                <p:childTnLst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Events and DOM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Table of frame events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2" name="Google Shape;767;gdad061c01b_0_0" descr=""/>
          <p:cNvPicPr/>
          <p:nvPr/>
        </p:nvPicPr>
        <p:blipFill>
          <a:blip r:embed="rId1"/>
          <a:stretch/>
        </p:blipFill>
        <p:spPr>
          <a:xfrm>
            <a:off x="685800" y="1562040"/>
            <a:ext cx="7770960" cy="4322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Events and DOM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Table of frame events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6" name="Google Shape;775;gdad061c01b_0_7" descr=""/>
          <p:cNvPicPr/>
          <p:nvPr/>
        </p:nvPicPr>
        <p:blipFill>
          <a:blip r:embed="rId1"/>
          <a:stretch/>
        </p:blipFill>
        <p:spPr>
          <a:xfrm>
            <a:off x="654480" y="838080"/>
            <a:ext cx="6919560" cy="5613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Events and DOM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Table of frame events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0" name="Google Shape;783;gdad061c01b_0_14" descr=""/>
          <p:cNvPicPr/>
          <p:nvPr/>
        </p:nvPicPr>
        <p:blipFill>
          <a:blip r:embed="rId1"/>
          <a:stretch/>
        </p:blipFill>
        <p:spPr>
          <a:xfrm>
            <a:off x="415080" y="1646280"/>
            <a:ext cx="8047080" cy="3894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80880" y="5334120"/>
            <a:ext cx="8035920" cy="83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FORMS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457200" y="396252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Section </a:t>
            </a:r>
            <a:r>
              <a:rPr b="0" lang="en-US" sz="2000" strike="noStrike" u="none">
                <a:solidFill>
                  <a:schemeClr val="accent1"/>
                </a:solidFill>
                <a:effectLst/>
                <a:uFillTx/>
                <a:latin typeface="Rockwell"/>
                <a:ea typeface="Rockwell"/>
              </a:rPr>
              <a:t>8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 of 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Validating Forms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Writing code to prevalidate forms on the client side will reduce the number of incorrect submissions, thereby reducing server load.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There are a number of common validation activities including email validation, number validation, and data validation.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You mean pre-validating right?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Validating Forms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Empty field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8" name="Google Shape;803;p81" descr="Screen Shot 2014-02-05 at 10.13.23 PM.png"/>
          <p:cNvPicPr/>
          <p:nvPr/>
        </p:nvPicPr>
        <p:blipFill>
          <a:blip r:embed="rId1"/>
          <a:srcRect l="0" t="-48227" r="0" b="-48227"/>
          <a:stretch/>
        </p:blipFill>
        <p:spPr>
          <a:xfrm>
            <a:off x="914400" y="457200"/>
            <a:ext cx="6399360" cy="452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Validating Forms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Empty field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you want to ensure a checkbox is ticked, use code like that below.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var inputField=document.getElementByID("license");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(inputField.type=="checkbox"){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	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(inputField.checked)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i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	</a:t>
            </a:r>
            <a:r>
              <a:rPr b="0" i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	</a:t>
            </a:r>
            <a:r>
              <a:rPr b="0" i="1" lang="en-US" sz="2200" strike="noStrike" u="none">
                <a:solidFill>
                  <a:schemeClr val="accent1"/>
                </a:solidFill>
                <a:effectLst/>
                <a:uFillTx/>
                <a:latin typeface="Calibri"/>
                <a:ea typeface="Calibri"/>
              </a:rPr>
              <a:t>//Now we know the box is checked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}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7" dur="indefinite" restart="never" nodeType="tmRoot">
          <p:childTnLst>
            <p:seq>
              <p:cTn id="368" dur="indefinite" nodeType="mainSeq">
                <p:childTnLst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Validating Forms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Number Validation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4" name="Google Shape;817;p83" descr="Screen Shot 2014-02-05 at 10.14.52 PM.png"/>
          <p:cNvPicPr/>
          <p:nvPr/>
        </p:nvPicPr>
        <p:blipFill>
          <a:blip r:embed="rId1"/>
          <a:srcRect l="0" t="-147514" r="0" b="-147514"/>
          <a:stretch/>
        </p:blipFill>
        <p:spPr>
          <a:xfrm>
            <a:off x="1219320" y="1219320"/>
            <a:ext cx="6399360" cy="452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Notifying the User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What’s wrong, where is it, and how to fix it.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7" name="Google Shape;824;p84" descr="4071512002.eps.png"/>
          <p:cNvPicPr/>
          <p:nvPr/>
        </p:nvPicPr>
        <p:blipFill>
          <a:blip r:embed="rId1"/>
          <a:srcRect l="0" t="-7949" r="0" b="-7949"/>
          <a:stretch/>
        </p:blipFill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Event-driven programming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646680" cy="480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457200" indent="-361440">
              <a:lnSpc>
                <a:spcPct val="115000"/>
              </a:lnSpc>
              <a:buClr>
                <a:srgbClr val="b08613"/>
              </a:buClr>
              <a:buFont typeface="Noto Sans Symbols"/>
              <a:buChar char="●"/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Modern applications are event-driven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61440">
              <a:lnSpc>
                <a:spcPct val="115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Different kind of programming from sequential (batch) execution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5604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9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programmer does not control when code is executed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5604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9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user controls that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61440">
              <a:lnSpc>
                <a:spcPct val="115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Programmer provides capabilities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5604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9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 user invokes them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5604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9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may be multiple ways to do the same thing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61440">
              <a:lnSpc>
                <a:spcPct val="115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Basic idea = "event handlers"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5604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9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small bits of code that the application calls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5604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9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when certain events occur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1000"/>
                                        <p:tgtEl>
                                          <p:spTgt spid="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1000"/>
                                        <p:tgtEl>
                                          <p:spTgt spid="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Types of Input Validation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Required information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Some data fields just cannot be left empty. For instance, the principal name of things or people is usually a required field. Other fields such as emails, phones, or passwords are typically required values.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Correct data type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Some input fields must follow the rules for its data type in order to be considered valid.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Correct format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Some information, such as postal codes, credit card numbers, and social security numbers have to follow certain pattern rules.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Types of Input Validation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Comparison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Perhaps the most common example of this type of validation is entering passwords: most sites require the user to enter the password twice to ensure the two entered values are identical.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Range check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Information such as numbers and dates have infinite possible values. However, most systems need numbers and dates to fall within realistic ranges.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Custom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. Some validations are more complex and are unique to a particular application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Continued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3" dur="indefinite" restart="never" nodeType="tmRoot">
          <p:childTnLst>
            <p:seq>
              <p:cTn id="404" dur="indefinite" nodeType="mainSeq">
                <p:childTnLst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Notifying the User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What is the problem? 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Users do not want to read lengthy messages to determine what needs to be changed. They need to receive a visually clear and textually concise message.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Where is the problem? 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Some type of error indication should be located near the field that generated the problem.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appropriate, how do I fix it? 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For instance, don’t just tell the user that a date is in the wrong format, tell him or her what format you are expecting, such as “The date should be in yy/mm/dd format.”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We found an error, now what?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3" dur="indefinite" restart="never" nodeType="tmRoot">
          <p:childTnLst>
            <p:seq>
              <p:cTn id="414" dur="indefinite" nodeType="mainSeq">
                <p:childTnLst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Another illustrative examples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What’s wrong, where is it, and how to fix it.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9" name="Google Shape;852;p88" descr="4071512003.eps.png"/>
          <p:cNvPicPr/>
          <p:nvPr/>
        </p:nvPicPr>
        <p:blipFill>
          <a:blip r:embed="rId1"/>
          <a:srcRect l="0" t="-14805" r="0" b="-14805"/>
          <a:stretch/>
        </p:blipFill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How to reduce validation errors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 ounce of prevention is worth a pound of cure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buClr>
                <a:srgbClr val="b08613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Using pop-up JavaScript alert (or other popup) messages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Provide textual hints to the user on the form itself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Using tool tips or pop-overs to display context-sensitive help about the expected input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 JavaScript-based mask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3" dur="indefinite" restart="never" nodeType="tmRoot">
          <p:childTnLst>
            <p:seq>
              <p:cTn id="424" dur="indefinite" nodeType="mainSeq">
                <p:childTnLst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How to reduce validation errors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An ounce of prevention is worth a pound of cure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5" name="Google Shape;866;p90" descr="4071512004.eps.png"/>
          <p:cNvPicPr/>
          <p:nvPr/>
        </p:nvPicPr>
        <p:blipFill>
          <a:blip r:embed="rId1"/>
          <a:srcRect l="-11960" t="0" r="-11960" b="0"/>
          <a:stretch/>
        </p:blipFill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How to reduce validation errors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Tool Tips and popovers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8" name="Google Shape;873;p91" descr="4071512005.eps.png"/>
          <p:cNvPicPr/>
          <p:nvPr/>
        </p:nvPicPr>
        <p:blipFill>
          <a:blip r:embed="rId1"/>
          <a:srcRect l="-4075" t="0" r="-4075" b="0"/>
          <a:stretch/>
        </p:blipFill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How to reduce validation errors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 Mask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1" name="Google Shape;880;p92" descr="4071512006.eps.png"/>
          <p:cNvPicPr/>
          <p:nvPr/>
        </p:nvPicPr>
        <p:blipFill>
          <a:blip r:embed="rId1"/>
          <a:srcRect l="0" t="-18906" r="0" b="-18906"/>
          <a:stretch/>
        </p:blipFill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How to reduce validation errors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HTML 5 input types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693288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Many user input errors can be eliminated by choosing a better data entry type than the standard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468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&lt;input type="text"&gt;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you need to get a date from the user, use the HTML5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468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&lt;input type="date”&gt;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you need a number, use the HTML5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468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&lt;input type="number"&gt;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7" dur="indefinite" restart="never" nodeType="tmRoot">
          <p:childTnLst>
            <p:seq>
              <p:cTn id="438" dur="indefinite" nodeType="mainSeq">
                <p:childTnLst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Submitting Forms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914400" y="1646280"/>
            <a:ext cx="739008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Submitting a form using JavaScript requires having a node variable for the form element. Once the variable, say, formExample is acquired, one can simply call the submit() method: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nsolas"/>
                <a:ea typeface="Calibri"/>
              </a:rPr>
              <a:t>var formExample = document.getElementById("loginForm");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nsolas"/>
                <a:ea typeface="Calibri"/>
              </a:rPr>
              <a:t>formExample.</a:t>
            </a:r>
            <a:r>
              <a:rPr b="1" lang="en-US" sz="1800" strike="noStrike" u="none">
                <a:solidFill>
                  <a:schemeClr val="accent2"/>
                </a:solidFill>
                <a:effectLst/>
                <a:uFillTx/>
                <a:latin typeface="Consolas"/>
                <a:ea typeface="Calibri"/>
              </a:rPr>
              <a:t>submit();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64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This is often done in conjunction with calling </a:t>
            </a: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preventDefault() 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on the onsubmit event.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3" dur="indefinite" restart="never" nodeType="tmRoot">
          <p:childTnLst>
            <p:seq>
              <p:cTn id="464" dur="indefinite" nodeType="mainSeq">
                <p:childTnLst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Event-driven programming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t">
            <a:normAutofit fontScale="85000" lnSpcReduction="19999"/>
          </a:bodyPr>
          <a:p>
            <a:pPr marL="457200" indent="-374400">
              <a:lnSpc>
                <a:spcPct val="115000"/>
              </a:lnSpc>
              <a:buClr>
                <a:srgbClr val="b08613"/>
              </a:buClr>
              <a:buFont typeface="Noto Sans Symbols"/>
              <a:buChar char="●"/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Imperative program Example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63600">
              <a:lnSpc>
                <a:spcPct val="115000"/>
              </a:lnSpc>
              <a:buClr>
                <a:srgbClr val="404040"/>
              </a:buClr>
              <a:buFont typeface="Arial"/>
              <a:buChar char="○"/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load payroll data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63600">
              <a:lnSpc>
                <a:spcPct val="115000"/>
              </a:lnSpc>
              <a:buClr>
                <a:srgbClr val="404040"/>
              </a:buClr>
              <a:buFont typeface="Arial"/>
              <a:buChar char="○"/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do payroll computation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63600">
              <a:lnSpc>
                <a:spcPct val="115000"/>
              </a:lnSpc>
              <a:buClr>
                <a:srgbClr val="404040"/>
              </a:buClr>
              <a:buFont typeface="Arial"/>
              <a:buChar char="○"/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output checks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74400">
              <a:lnSpc>
                <a:spcPct val="115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Event-oriented program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6360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establish payroll application interface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6360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associate loading routine with "load" menu item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6360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associate payroll computation with "compute" menu option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63600">
              <a:lnSpc>
                <a:spcPct val="115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5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associate check printing operation with "print" menu options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74400">
              <a:lnSpc>
                <a:spcPct val="115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7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User is in charge of the sequence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1000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1000"/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1000"/>
                                        <p:tgtEl>
                                          <p:spTgt spid="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Questions?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JavaScript Events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JavaScript </a:t>
            </a:r>
            <a:r>
              <a:rPr b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event: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An action that can be detected by JavaScript.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We say then that an event is: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Noto Sans Symbols"/>
              <a:buAutoNum type="arabicPeriod"/>
              <a:tabLst>
                <a:tab algn="l" pos="0"/>
              </a:tabLst>
            </a:pPr>
            <a:r>
              <a:rPr b="0" i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triggered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Noto Sans Symbols"/>
              <a:buAutoNum type="arabicPeriod"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It is </a:t>
            </a:r>
            <a:r>
              <a:rPr b="0" i="1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caught </a:t>
            </a: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by JavaScript functions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641"/>
              </a:spcBef>
              <a:buClr>
                <a:srgbClr val="b08613"/>
              </a:buClr>
              <a:buFont typeface="Noto Sans Symbols"/>
              <a:buAutoNum type="arabicPeriod"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Something happens in response.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914400" y="122400"/>
            <a:ext cx="7770960" cy="10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Events Basic idea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914400" y="1646280"/>
            <a:ext cx="639936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393840">
              <a:lnSpc>
                <a:spcPct val="100000"/>
              </a:lnSpc>
              <a:buClr>
                <a:srgbClr val="b08613"/>
              </a:buClr>
              <a:buFont typeface="Noto Sans Symbols"/>
              <a:buChar char="●"/>
            </a:pPr>
            <a:r>
              <a:rPr b="1" lang="en-US" sz="26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Events are generated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0880">
              <a:lnSpc>
                <a:spcPct val="100000"/>
              </a:lnSpc>
              <a:buClr>
                <a:srgbClr val="404040"/>
              </a:buClr>
              <a:buFont typeface="Arial"/>
              <a:buChar char="○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user actions (clicking, moving mouse)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0880">
              <a:lnSpc>
                <a:spcPct val="100000"/>
              </a:lnSpc>
              <a:buClr>
                <a:srgbClr val="404040"/>
              </a:buClr>
              <a:buFont typeface="Arial"/>
              <a:buChar char="○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browser actions (loading, closing)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93840">
              <a:lnSpc>
                <a:spcPct val="100000"/>
              </a:lnSpc>
              <a:buClr>
                <a:srgbClr val="b08613"/>
              </a:buClr>
              <a:buFont typeface="Noto Sans Symbols"/>
              <a:buChar char="●"/>
              <a:tabLst>
                <a:tab algn="l" pos="0"/>
              </a:tabLst>
            </a:pPr>
            <a:r>
              <a:rPr b="1" lang="en-US" sz="26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To use an event, the programmer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0880">
              <a:lnSpc>
                <a:spcPct val="100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writes JavaScript code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0880">
              <a:lnSpc>
                <a:spcPct val="100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associates it with the appropriate document element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80880">
              <a:lnSpc>
                <a:spcPct val="100000"/>
              </a:lnSpc>
              <a:buClr>
                <a:srgbClr val="404040"/>
              </a:buClr>
              <a:buFont typeface="Arial"/>
              <a:buChar char="○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associates it with the appropriate event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914400" y="838080"/>
            <a:ext cx="639936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1840" cy="98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Event-driven programming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 idx="37"/>
          </p:nvPr>
        </p:nvSpPr>
        <p:spPr>
          <a:xfrm>
            <a:off x="0" y="1271520"/>
            <a:ext cx="532080" cy="2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</a:tabLst>
              <a:defRPr b="1" lang="en-US" sz="1190" strike="noStrike" u="none">
                <a:solidFill>
                  <a:srgbClr val="ffffff"/>
                </a:solidFill>
                <a:effectLst/>
                <a:uFillTx/>
                <a:latin typeface="Twentieth Century"/>
                <a:ea typeface="Twentieth Century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fld id="{BF6914B6-E693-414A-AD68-79CD6C45558F}" type="slidenum">
              <a:rPr b="1" lang="en-US" sz="1190" strike="noStrike" u="none">
                <a:solidFill>
                  <a:srgbClr val="ffffff"/>
                </a:solidFill>
                <a:effectLst/>
                <a:uFillTx/>
                <a:latin typeface="Twentieth Century"/>
                <a:ea typeface="Twentieth Century"/>
              </a:rPr>
              <a:t>8</a:t>
            </a:fld>
            <a:endParaRPr b="0" lang="en-US" sz="119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Google Shape;604;gdc84f39af6_0_37"/>
          <p:cNvSpPr/>
          <p:nvPr/>
        </p:nvSpPr>
        <p:spPr>
          <a:xfrm>
            <a:off x="533520" y="3352680"/>
            <a:ext cx="815184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18960" indent="-318960">
              <a:lnSpc>
                <a:spcPct val="100000"/>
              </a:lnSpc>
              <a:buClr>
                <a:srgbClr val="ce2933"/>
              </a:buClr>
              <a:buFont typeface="Noto Sans Symbols"/>
              <a:buChar char="◻"/>
            </a:pPr>
            <a:r>
              <a:rPr b="0" lang="en-US" sz="2900" strike="noStrike" u="none">
                <a:solidFill>
                  <a:schemeClr val="dk1"/>
                </a:solidFill>
                <a:effectLst/>
                <a:uFillTx/>
                <a:latin typeface="Twentieth Century"/>
                <a:ea typeface="Twentieth Century"/>
              </a:rPr>
              <a:t>split breaks apart a string into an array using a delimiter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9720" indent="-272880">
              <a:lnSpc>
                <a:spcPct val="100000"/>
              </a:lnSpc>
              <a:spcBef>
                <a:spcPts val="550"/>
              </a:spcBef>
              <a:buClr>
                <a:srgbClr val="009fda"/>
              </a:buClr>
              <a:buFont typeface="Noto Sans Symbols"/>
              <a:buChar char="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Twentieth Century"/>
                <a:ea typeface="Twentieth Century"/>
              </a:rPr>
              <a:t>can also be used with regular expressions (seen later)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18960" indent="-318960">
              <a:lnSpc>
                <a:spcPct val="100000"/>
              </a:lnSpc>
              <a:spcBef>
                <a:spcPts val="700"/>
              </a:spcBef>
              <a:buClr>
                <a:srgbClr val="ce2933"/>
              </a:buClr>
              <a:buFont typeface="Noto Sans Symbols"/>
              <a:buChar char="◻"/>
            </a:pPr>
            <a:r>
              <a:rPr b="0" lang="en-US" sz="2900" strike="noStrike" u="none">
                <a:solidFill>
                  <a:schemeClr val="dk1"/>
                </a:solidFill>
                <a:effectLst/>
                <a:uFillTx/>
                <a:latin typeface="Twentieth Century"/>
                <a:ea typeface="Twentieth Century"/>
              </a:rPr>
              <a:t>join merges an array into a single string, 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7" name="Google Shape;605;gdc84f39af6_0_37" descr=""/>
          <p:cNvPicPr/>
          <p:nvPr/>
        </p:nvPicPr>
        <p:blipFill>
          <a:blip r:embed="rId1"/>
          <a:stretch/>
        </p:blipFill>
        <p:spPr>
          <a:xfrm>
            <a:off x="415800" y="1594080"/>
            <a:ext cx="8311320" cy="410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8" name="PlaceHolder 3"/>
          <p:cNvSpPr>
            <a:spLocks noGrp="1"/>
          </p:cNvSpPr>
          <p:nvPr>
            <p:ph type="ftr" idx="38"/>
          </p:nvPr>
        </p:nvSpPr>
        <p:spPr>
          <a:xfrm>
            <a:off x="609480" y="6248520"/>
            <a:ext cx="54198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CS380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12720" y="227880"/>
            <a:ext cx="8151840" cy="99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Rockwell"/>
                <a:ea typeface="Rockwell"/>
              </a:rPr>
              <a:t>Event-driven programming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1598760" y="1120320"/>
            <a:ext cx="5638320" cy="5188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resentation">
  <a:themeElements>
    <a:clrScheme name="Book Palette">
      <a:dk1>
        <a:srgbClr val="404040"/>
      </a:dk1>
      <a:lt1>
        <a:srgbClr val="f3f3e7"/>
      </a:lt1>
      <a:dk2>
        <a:srgbClr val="467082"/>
      </a:dk2>
      <a:lt2>
        <a:srgbClr val="ffffff"/>
      </a:lt2>
      <a:accent1>
        <a:srgbClr val="009fda"/>
      </a:accent1>
      <a:accent2>
        <a:srgbClr val="ce2933"/>
      </a:accent2>
      <a:accent3>
        <a:srgbClr val="e6b120"/>
      </a:accent3>
      <a:accent4>
        <a:srgbClr val="467082"/>
      </a:accent4>
      <a:accent5>
        <a:srgbClr val="f3703a"/>
      </a:accent5>
      <a:accent6>
        <a:srgbClr val="00a651"/>
      </a:accent6>
      <a:hlink>
        <a:srgbClr val="7f7f7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Application>LibreOffice/25.2.1.2$MacOSX_AARCH64 LibreOffice_project/d3abf4aee5fd705e4a92bba33a32f40bc4e56f49</Application>
  <AppVersion>15.0000</AppVersion>
  <Words>1706</Words>
  <Paragraphs>258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2012-11-14T17:20:48Z</dcterms:created>
  <dc:creator>Randy Connolly</dc:creator>
  <dc:description/>
  <dc:language>en-US</dc:language>
  <cp:lastModifiedBy/>
  <dcterms:modified xsi:type="dcterms:W3CDTF">2025-04-23T09:59:24Z</dcterms:modified>
  <cp:revision>11</cp:revision>
  <dc:subject/>
  <dc:title>JavaScript: Client-Side Scripting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48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49</vt:i4>
  </property>
</Properties>
</file>