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78" r:id="rId10"/>
    <p:sldId id="267" r:id="rId11"/>
    <p:sldId id="268" r:id="rId12"/>
    <p:sldId id="269" r:id="rId13"/>
    <p:sldId id="279" r:id="rId14"/>
    <p:sldId id="270" r:id="rId15"/>
    <p:sldId id="271" r:id="rId16"/>
    <p:sldId id="280" r:id="rId17"/>
    <p:sldId id="272" r:id="rId18"/>
    <p:sldId id="273" r:id="rId19"/>
    <p:sldId id="277" r:id="rId20"/>
    <p:sldId id="274" r:id="rId21"/>
    <p:sldId id="282" r:id="rId22"/>
    <p:sldId id="281" r:id="rId23"/>
    <p:sldId id="275" r:id="rId24"/>
    <p:sldId id="283" r:id="rId25"/>
    <p:sldId id="284" r:id="rId26"/>
    <p:sldId id="285" r:id="rId27"/>
    <p:sldId id="286" r:id="rId28"/>
  </p:sldIdLst>
  <p:sldSz cx="9144000" cy="6858000" type="screen4x3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r\Documents\Bioqu&#237;mica%20Industrial\2022\Curva%20Vaz&#227;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r\Documents\Bioqu&#237;mica%20Industrial\2022\Curva%20Vaz&#227;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r\Documents\Bioqu&#237;mica%20Industrial\2022\Curva%20Vaz&#227;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r\Documents\Bioqu&#237;mica%20Industrial\2022\Curva%20Vaz&#227;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17013440826722531"/>
                  <c:y val="3.016563785478768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trendlineLbl>
          </c:trendline>
          <c:xVal>
            <c:numRef>
              <c:f>Planilha1!$A$2:$A$10</c:f>
              <c:numCache>
                <c:formatCode>General</c:formatCode>
                <c:ptCount val="9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</c:numCache>
            </c:numRef>
          </c:xVal>
          <c:yVal>
            <c:numRef>
              <c:f>Planilha1!$H$2:$H$10</c:f>
              <c:numCache>
                <c:formatCode>General</c:formatCode>
                <c:ptCount val="9"/>
                <c:pt idx="0">
                  <c:v>0.432</c:v>
                </c:pt>
                <c:pt idx="1">
                  <c:v>0.78400000000000014</c:v>
                </c:pt>
                <c:pt idx="2">
                  <c:v>1.1439999999999999</c:v>
                </c:pt>
                <c:pt idx="3">
                  <c:v>1.44</c:v>
                </c:pt>
                <c:pt idx="4">
                  <c:v>1.8080000000000003</c:v>
                </c:pt>
                <c:pt idx="5">
                  <c:v>2.16</c:v>
                </c:pt>
                <c:pt idx="6">
                  <c:v>2.52</c:v>
                </c:pt>
                <c:pt idx="7">
                  <c:v>2.88</c:v>
                </c:pt>
                <c:pt idx="8">
                  <c:v>3.24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BD-4C86-8521-013BFBF81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3433967"/>
        <c:axId val="2054040239"/>
      </c:scatterChart>
      <c:valAx>
        <c:axId val="20634339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RPM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54040239"/>
        <c:crosses val="autoZero"/>
        <c:crossBetween val="midCat"/>
      </c:valAx>
      <c:valAx>
        <c:axId val="205404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Vazão (L/h)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34339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4078031242879205"/>
          <c:y val="0.13441418071768266"/>
          <c:w val="0.8110886058856791"/>
          <c:h val="0.67361302599820938"/>
        </c:manualLayout>
      </c:layout>
      <c:scatterChart>
        <c:scatterStyle val="lineMarker"/>
        <c:varyColors val="0"/>
        <c:ser>
          <c:idx val="0"/>
          <c:order val="0"/>
          <c:tx>
            <c:strRef>
              <c:f>Planilha1!$P$23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xVal>
            <c:numRef>
              <c:f>Planilha1!$L$25:$L$34</c:f>
              <c:numCache>
                <c:formatCode>0.00</c:formatCode>
                <c:ptCount val="10"/>
                <c:pt idx="0">
                  <c:v>0.98380000000000012</c:v>
                </c:pt>
                <c:pt idx="1">
                  <c:v>1.2638000000000003</c:v>
                </c:pt>
                <c:pt idx="2">
                  <c:v>1.4738000000000002</c:v>
                </c:pt>
                <c:pt idx="3">
                  <c:v>1.8238000000000003</c:v>
                </c:pt>
                <c:pt idx="4">
                  <c:v>3.2238000000000002</c:v>
                </c:pt>
                <c:pt idx="5">
                  <c:v>3.2238000000000002</c:v>
                </c:pt>
                <c:pt idx="6">
                  <c:v>3.2238000000000002</c:v>
                </c:pt>
                <c:pt idx="7">
                  <c:v>3.2238000000000002</c:v>
                </c:pt>
                <c:pt idx="8">
                  <c:v>3.2238000000000002</c:v>
                </c:pt>
                <c:pt idx="9">
                  <c:v>3.2238000000000002</c:v>
                </c:pt>
              </c:numCache>
            </c:numRef>
          </c:xVal>
          <c:yVal>
            <c:numRef>
              <c:f>Planilha1!$P$25:$P$34</c:f>
              <c:numCache>
                <c:formatCode>0.000</c:formatCode>
                <c:ptCount val="10"/>
                <c:pt idx="0">
                  <c:v>0.57666666666666666</c:v>
                </c:pt>
                <c:pt idx="1">
                  <c:v>0.61499999999999999</c:v>
                </c:pt>
                <c:pt idx="2">
                  <c:v>0.54999999999999993</c:v>
                </c:pt>
                <c:pt idx="3">
                  <c:v>0.56000000000000005</c:v>
                </c:pt>
                <c:pt idx="4">
                  <c:v>0.70000000000000007</c:v>
                </c:pt>
                <c:pt idx="5">
                  <c:v>0.66</c:v>
                </c:pt>
                <c:pt idx="6">
                  <c:v>0.47</c:v>
                </c:pt>
                <c:pt idx="7">
                  <c:v>0.33</c:v>
                </c:pt>
                <c:pt idx="8">
                  <c:v>0.3</c:v>
                </c:pt>
                <c:pt idx="9">
                  <c:v>0.12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0A3-4634-8C84-61814CF5B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3227568"/>
        <c:axId val="533225272"/>
      </c:scatterChart>
      <c:valAx>
        <c:axId val="533227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 (h-1)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225272"/>
        <c:crosses val="autoZero"/>
        <c:crossBetween val="midCat"/>
      </c:valAx>
      <c:valAx>
        <c:axId val="533225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DO 600 nm</a:t>
                </a:r>
              </a:p>
            </c:rich>
          </c:tx>
          <c:layout>
            <c:manualLayout>
              <c:xMode val="edge"/>
              <c:yMode val="edge"/>
              <c:x val="8.6280814576634515E-3"/>
              <c:y val="0.372244179594282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227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5150936281921"/>
          <c:y val="5.7060367454068242E-2"/>
          <c:w val="0.77286465513447422"/>
          <c:h val="0.70026939340915717"/>
        </c:manualLayout>
      </c:layout>
      <c:scatterChart>
        <c:scatterStyle val="lineMarker"/>
        <c:varyColors val="0"/>
        <c:ser>
          <c:idx val="0"/>
          <c:order val="0"/>
          <c:tx>
            <c:strRef>
              <c:f>Planilha1!$J$36</c:f>
              <c:strCache>
                <c:ptCount val="1"/>
                <c:pt idx="0">
                  <c:v>DO 600nm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11084971022755713"/>
                  <c:y val="-0.2458432396400399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trendlineLbl>
          </c:trendline>
          <c:xVal>
            <c:numRef>
              <c:f>Planilha1!$H$37:$H$42</c:f>
              <c:numCache>
                <c:formatCode>0.000</c:formatCode>
                <c:ptCount val="6"/>
                <c:pt idx="0" formatCode="General">
                  <c:v>0</c:v>
                </c:pt>
                <c:pt idx="1">
                  <c:v>1.6666666666666666E-2</c:v>
                </c:pt>
                <c:pt idx="2">
                  <c:v>0.05</c:v>
                </c:pt>
                <c:pt idx="3">
                  <c:v>0.1</c:v>
                </c:pt>
                <c:pt idx="4">
                  <c:v>0.13333333333333333</c:v>
                </c:pt>
                <c:pt idx="5">
                  <c:v>0.3</c:v>
                </c:pt>
              </c:numCache>
            </c:numRef>
          </c:xVal>
          <c:yVal>
            <c:numRef>
              <c:f>Planilha1!$J$37:$J$42</c:f>
              <c:numCache>
                <c:formatCode>0.000</c:formatCode>
                <c:ptCount val="6"/>
                <c:pt idx="0">
                  <c:v>0.70000000000000007</c:v>
                </c:pt>
                <c:pt idx="1">
                  <c:v>0.66</c:v>
                </c:pt>
                <c:pt idx="2">
                  <c:v>0.47</c:v>
                </c:pt>
                <c:pt idx="3">
                  <c:v>0.33</c:v>
                </c:pt>
                <c:pt idx="4">
                  <c:v>0.3</c:v>
                </c:pt>
                <c:pt idx="5">
                  <c:v>0.12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296-4C0E-AE04-BC51FAE69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481752"/>
        <c:axId val="465482408"/>
      </c:scatterChart>
      <c:valAx>
        <c:axId val="465481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Tempo (h)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5482408"/>
        <c:crosses val="autoZero"/>
        <c:crossBetween val="midCat"/>
      </c:valAx>
      <c:valAx>
        <c:axId val="4654824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DO 600 nm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5481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8.9135389326334205E-2"/>
                  <c:y val="-0.49453703703703705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trendlineLbl>
          </c:trendline>
          <c:xVal>
            <c:numRef>
              <c:f>Planilha1!$H$37:$H$42</c:f>
              <c:numCache>
                <c:formatCode>0.000</c:formatCode>
                <c:ptCount val="6"/>
                <c:pt idx="0" formatCode="General">
                  <c:v>0</c:v>
                </c:pt>
                <c:pt idx="1">
                  <c:v>1.6666666666666666E-2</c:v>
                </c:pt>
                <c:pt idx="2">
                  <c:v>0.05</c:v>
                </c:pt>
                <c:pt idx="3">
                  <c:v>0.1</c:v>
                </c:pt>
                <c:pt idx="4">
                  <c:v>0.13333333333333333</c:v>
                </c:pt>
                <c:pt idx="5">
                  <c:v>0.3</c:v>
                </c:pt>
              </c:numCache>
            </c:numRef>
          </c:xVal>
          <c:yVal>
            <c:numRef>
              <c:f>Planilha1!$K$37:$K$42</c:f>
              <c:numCache>
                <c:formatCode>0.000</c:formatCode>
                <c:ptCount val="6"/>
                <c:pt idx="0" formatCode="General">
                  <c:v>0</c:v>
                </c:pt>
                <c:pt idx="1">
                  <c:v>-5.8840500022933347E-2</c:v>
                </c:pt>
                <c:pt idx="2">
                  <c:v>-0.39834764033930031</c:v>
                </c:pt>
                <c:pt idx="3">
                  <c:v>-0.75198768058287868</c:v>
                </c:pt>
                <c:pt idx="4">
                  <c:v>-0.84729786038720356</c:v>
                </c:pt>
                <c:pt idx="5">
                  <c:v>-1.7635885922613588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72D-42A8-807C-01F299295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1069568"/>
        <c:axId val="571070224"/>
      </c:scatterChart>
      <c:valAx>
        <c:axId val="571069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Tempo(h)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1070224"/>
        <c:crosses val="autoZero"/>
        <c:crossBetween val="midCat"/>
      </c:valAx>
      <c:valAx>
        <c:axId val="57107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ln (X/Xi)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380532225138524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1069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2B57-1ABE-478C-9C89-B2412746AB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DB99-BF17-46D3-B777-8682F7AF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E5F9-9C61-4E38-A4D7-24D20A04B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FFD0-957E-43CA-B9AB-80928EF94BB7}" type="datetimeFigureOut">
              <a:rPr lang="pt-BR" smtClean="0"/>
              <a:pPr/>
              <a:t>15/09/2023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BE017-22C3-48ED-AEF0-0A38BEEA3F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3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30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6.wmf"/><Relationship Id="rId3" Type="http://schemas.openxmlformats.org/officeDocument/2006/relationships/image" Target="../media/image18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2.bin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9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Processo contínuo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331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24640"/>
              </p:ext>
            </p:extLst>
          </p:nvPr>
        </p:nvGraphicFramePr>
        <p:xfrm>
          <a:off x="2987674" y="2492375"/>
          <a:ext cx="3024485" cy="188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694432" imgH="1676400" progId="">
                  <p:embed/>
                </p:oleObj>
              </mc:Choice>
              <mc:Fallback>
                <p:oleObj r:id="rId2" imgW="2694432" imgH="16764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098"/>
                      <a:stretch>
                        <a:fillRect/>
                      </a:stretch>
                    </p:blipFill>
                    <p:spPr bwMode="auto">
                      <a:xfrm>
                        <a:off x="2987674" y="2492375"/>
                        <a:ext cx="3024485" cy="1882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CaixaDeTexto 4"/>
          <p:cNvSpPr txBox="1">
            <a:spLocks noChangeArrowheads="1"/>
          </p:cNvSpPr>
          <p:nvPr/>
        </p:nvSpPr>
        <p:spPr bwMode="auto">
          <a:xfrm>
            <a:off x="2014450" y="4948981"/>
            <a:ext cx="5000625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/>
              <a:t>F= </a:t>
            </a:r>
            <a:r>
              <a:rPr lang="pt-BR" dirty="0" err="1"/>
              <a:t>Fs</a:t>
            </a:r>
            <a:r>
              <a:rPr lang="pt-BR" dirty="0"/>
              <a:t> (vazão de entrada = vazão de saída)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V = </a:t>
            </a:r>
            <a:r>
              <a:rPr lang="pt-BR" dirty="0" err="1"/>
              <a:t>cte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136721" y="394901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X,S,P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97587" y="22141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X,S,P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475539" y="4424930"/>
            <a:ext cx="233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Mistura completa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991377" y="1909445"/>
            <a:ext cx="72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29375" y="1874781"/>
            <a:ext cx="720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Fs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-111603"/>
            <a:ext cx="8229600" cy="1143000"/>
          </a:xfrm>
        </p:spPr>
        <p:txBody>
          <a:bodyPr/>
          <a:lstStyle/>
          <a:p>
            <a:r>
              <a:rPr lang="pt-BR" dirty="0"/>
              <a:t>Cinética do processo contínuo</a:t>
            </a:r>
          </a:p>
        </p:txBody>
      </p:sp>
      <p:graphicFrame>
        <p:nvGraphicFramePr>
          <p:cNvPr id="2150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90966"/>
              </p:ext>
            </p:extLst>
          </p:nvPr>
        </p:nvGraphicFramePr>
        <p:xfrm>
          <a:off x="1490039" y="3373995"/>
          <a:ext cx="123434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19040" imgH="203040" progId="Equation.3">
                  <p:embed/>
                </p:oleObj>
              </mc:Choice>
              <mc:Fallback>
                <p:oleObj name="Equação" r:id="rId2" imgW="4190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039" y="3373995"/>
                        <a:ext cx="1234348" cy="5730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CaixaDeTexto 13"/>
          <p:cNvSpPr txBox="1">
            <a:spLocks noChangeArrowheads="1"/>
          </p:cNvSpPr>
          <p:nvPr/>
        </p:nvSpPr>
        <p:spPr bwMode="auto">
          <a:xfrm>
            <a:off x="234156" y="914899"/>
            <a:ext cx="8675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/>
              <a:t>A partir da equações de balanço de material para </a:t>
            </a:r>
            <a:r>
              <a:rPr lang="pt-BR" sz="2400" b="1" dirty="0"/>
              <a:t>X</a:t>
            </a:r>
            <a:r>
              <a:rPr lang="pt-BR" sz="2400" dirty="0"/>
              <a:t> e </a:t>
            </a:r>
            <a:r>
              <a:rPr lang="pt-BR" sz="2400" b="1" dirty="0"/>
              <a:t>S</a:t>
            </a:r>
            <a:r>
              <a:rPr lang="pt-BR" sz="2400" dirty="0"/>
              <a:t>, é possível verificar quando estados estacionários são atingidos, quando se varia D, admitindo-se um modelo cinético (MONOD).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432363"/>
              </p:ext>
            </p:extLst>
          </p:nvPr>
        </p:nvGraphicFramePr>
        <p:xfrm>
          <a:off x="1081882" y="6125925"/>
          <a:ext cx="2590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228600" progId="Equation.3">
                  <p:embed/>
                </p:oleObj>
              </mc:Choice>
              <mc:Fallback>
                <p:oleObj name="Equation" r:id="rId4" imgW="1028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882" y="6125925"/>
                        <a:ext cx="2590800" cy="5762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CaixaDeTexto 17"/>
          <p:cNvSpPr txBox="1">
            <a:spLocks noChangeArrowheads="1"/>
          </p:cNvSpPr>
          <p:nvPr/>
        </p:nvSpPr>
        <p:spPr bwMode="auto">
          <a:xfrm>
            <a:off x="971550" y="2565400"/>
            <a:ext cx="396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Balanço de massa (X)</a:t>
            </a:r>
          </a:p>
        </p:txBody>
      </p:sp>
      <p:sp>
        <p:nvSpPr>
          <p:cNvPr id="21513" name="CaixaDeTexto 19"/>
          <p:cNvSpPr txBox="1">
            <a:spLocks noChangeArrowheads="1"/>
          </p:cNvSpPr>
          <p:nvPr/>
        </p:nvSpPr>
        <p:spPr bwMode="auto">
          <a:xfrm>
            <a:off x="1042988" y="4149725"/>
            <a:ext cx="3960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Balanço de massa (S)</a:t>
            </a:r>
          </a:p>
        </p:txBody>
      </p:sp>
      <p:sp>
        <p:nvSpPr>
          <p:cNvPr id="21" name="Chave direita 20"/>
          <p:cNvSpPr/>
          <p:nvPr/>
        </p:nvSpPr>
        <p:spPr>
          <a:xfrm>
            <a:off x="4211161" y="2598613"/>
            <a:ext cx="703971" cy="413678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2150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909902"/>
              </p:ext>
            </p:extLst>
          </p:nvPr>
        </p:nvGraphicFramePr>
        <p:xfrm>
          <a:off x="5468461" y="3373995"/>
          <a:ext cx="27749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431640" progId="Equation.3">
                  <p:embed/>
                </p:oleObj>
              </mc:Choice>
              <mc:Fallback>
                <p:oleObj name="Equation" r:id="rId6" imgW="876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461" y="3373995"/>
                        <a:ext cx="2774950" cy="13684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BDEA3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38100" cmpd="dbl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1530" y="4620341"/>
            <a:ext cx="2432123" cy="9783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CaixaDeTexto 3"/>
          <p:cNvSpPr txBox="1"/>
          <p:nvPr/>
        </p:nvSpPr>
        <p:spPr>
          <a:xfrm>
            <a:off x="2258152" y="5598714"/>
            <a:ext cx="99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ou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36442" y="2842697"/>
            <a:ext cx="224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MODELO DE MONOD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r>
              <a:rPr lang="pt-BR"/>
              <a:t>Cinética do processo contínuo</a:t>
            </a:r>
          </a:p>
        </p:txBody>
      </p:sp>
      <p:graphicFrame>
        <p:nvGraphicFramePr>
          <p:cNvPr id="22530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47813" y="1125538"/>
          <a:ext cx="2160587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431640" progId="Equation.3">
                  <p:embed/>
                </p:oleObj>
              </mc:Choice>
              <mc:Fallback>
                <p:oleObj name="Equation" r:id="rId2" imgW="876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125538"/>
                        <a:ext cx="2160587" cy="10652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BDEA3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38100" cmpd="dbl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MONOD:</a:t>
            </a:r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57931978"/>
              </p:ext>
            </p:extLst>
          </p:nvPr>
        </p:nvGraphicFramePr>
        <p:xfrm>
          <a:off x="764333" y="2735379"/>
          <a:ext cx="4068763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47560" imgH="1358640" progId="Equation.3">
                  <p:embed/>
                </p:oleObj>
              </mc:Choice>
              <mc:Fallback>
                <p:oleObj name="Equação" r:id="rId4" imgW="1447560" imgH="1358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33" y="2735379"/>
                        <a:ext cx="4068763" cy="38195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BDEA3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38100" cmpd="dbl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52120" y="1268760"/>
            <a:ext cx="2376488" cy="573087"/>
            <a:chOff x="2290" y="2160"/>
            <a:chExt cx="1134" cy="286"/>
          </a:xfrm>
        </p:grpSpPr>
        <p:graphicFrame>
          <p:nvGraphicFramePr>
            <p:cNvPr id="2253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3231107"/>
                </p:ext>
              </p:extLst>
            </p:nvPr>
          </p:nvGraphicFramePr>
          <p:xfrm>
            <a:off x="2835" y="2160"/>
            <a:ext cx="589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ção" r:id="rId6" imgW="419040" imgH="203040" progId="Equation.3">
                    <p:embed/>
                  </p:oleObj>
                </mc:Choice>
                <mc:Fallback>
                  <p:oleObj name="Equação" r:id="rId6" imgW="419040" imgH="2030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160"/>
                          <a:ext cx="589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9" name="AutoShape 9"/>
            <p:cNvSpPr>
              <a:spLocks noChangeArrowheads="1"/>
            </p:cNvSpPr>
            <p:nvPr/>
          </p:nvSpPr>
          <p:spPr bwMode="auto">
            <a:xfrm>
              <a:off x="2290" y="2160"/>
              <a:ext cx="363" cy="227"/>
            </a:xfrm>
            <a:prstGeom prst="rightArrow">
              <a:avLst>
                <a:gd name="adj1" fmla="val 50000"/>
                <a:gd name="adj2" fmla="val 39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aphicFrame>
        <p:nvGraphicFramePr>
          <p:cNvPr id="2253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53819"/>
              </p:ext>
            </p:extLst>
          </p:nvPr>
        </p:nvGraphicFramePr>
        <p:xfrm>
          <a:off x="6228184" y="4870549"/>
          <a:ext cx="223043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431640" progId="Equation.3">
                  <p:embed/>
                </p:oleObj>
              </mc:Choice>
              <mc:Fallback>
                <p:oleObj name="Equation" r:id="rId8" imgW="838080" imgH="431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870549"/>
                        <a:ext cx="2230437" cy="11493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BDEA3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38100" cmpd="dbl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eta para a direita 18"/>
          <p:cNvSpPr/>
          <p:nvPr/>
        </p:nvSpPr>
        <p:spPr>
          <a:xfrm>
            <a:off x="4913216" y="5157093"/>
            <a:ext cx="1223963" cy="576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538" name="CaixaDeTexto 10"/>
          <p:cNvSpPr txBox="1">
            <a:spLocks noChangeArrowheads="1"/>
          </p:cNvSpPr>
          <p:nvPr/>
        </p:nvSpPr>
        <p:spPr bwMode="auto">
          <a:xfrm>
            <a:off x="684213" y="2350625"/>
            <a:ext cx="5329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/>
              <a:t>Substituindo-se 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µ por D e </a:t>
            </a:r>
            <a:r>
              <a:rPr lang="pt-BR" sz="2000" b="1" dirty="0"/>
              <a:t>Isolando o S</a:t>
            </a:r>
          </a:p>
        </p:txBody>
      </p:sp>
      <p:graphicFrame>
        <p:nvGraphicFramePr>
          <p:cNvPr id="12" name="Object 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62592840"/>
              </p:ext>
            </p:extLst>
          </p:nvPr>
        </p:nvGraphicFramePr>
        <p:xfrm>
          <a:off x="5621647" y="6184205"/>
          <a:ext cx="29098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8520" imgH="228600" progId="Equation.3">
                  <p:embed/>
                </p:oleObj>
              </mc:Choice>
              <mc:Fallback>
                <p:oleObj name="Equation" r:id="rId10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647" y="6184205"/>
                        <a:ext cx="2909887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eta em curva para a esquerda 2"/>
          <p:cNvSpPr/>
          <p:nvPr/>
        </p:nvSpPr>
        <p:spPr>
          <a:xfrm>
            <a:off x="8604448" y="5445224"/>
            <a:ext cx="539552" cy="1109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r>
              <a:rPr lang="pt-BR"/>
              <a:t>Cinética do processo contínuo</a:t>
            </a: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60908295"/>
              </p:ext>
            </p:extLst>
          </p:nvPr>
        </p:nvGraphicFramePr>
        <p:xfrm>
          <a:off x="2268686" y="1124160"/>
          <a:ext cx="223043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838080" imgH="431640" progId="Equation.3">
                  <p:embed/>
                </p:oleObj>
              </mc:Choice>
              <mc:Fallback>
                <p:oleObj name="Equação" r:id="rId2" imgW="8380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686" y="1124160"/>
                        <a:ext cx="2230437" cy="11493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BDEA3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38100" cmpd="dbl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25435904"/>
              </p:ext>
            </p:extLst>
          </p:nvPr>
        </p:nvGraphicFramePr>
        <p:xfrm>
          <a:off x="3779985" y="2485296"/>
          <a:ext cx="29098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228600" progId="Equation.3">
                  <p:embed/>
                </p:oleObj>
              </mc:Choice>
              <mc:Fallback>
                <p:oleObj name="Equation" r:id="rId4" imgW="1028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85" y="2485296"/>
                        <a:ext cx="2909887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773043"/>
              </p:ext>
            </p:extLst>
          </p:nvPr>
        </p:nvGraphicFramePr>
        <p:xfrm>
          <a:off x="1186533" y="4291974"/>
          <a:ext cx="37433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523880" imgH="482400" progId="Equation.3">
                  <p:embed/>
                </p:oleObj>
              </mc:Choice>
              <mc:Fallback>
                <p:oleObj name="Equação" r:id="rId6" imgW="15238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533" y="4291974"/>
                        <a:ext cx="3743325" cy="1185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54059"/>
              </p:ext>
            </p:extLst>
          </p:nvPr>
        </p:nvGraphicFramePr>
        <p:xfrm>
          <a:off x="5940152" y="4660274"/>
          <a:ext cx="20193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22080" imgH="177480" progId="Equation.3">
                  <p:embed/>
                </p:oleObj>
              </mc:Choice>
              <mc:Fallback>
                <p:oleObj name="Equation" r:id="rId8" imgW="62208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660274"/>
                        <a:ext cx="2019300" cy="5762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186533" y="3773966"/>
            <a:ext cx="61217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Substituindo S  da equação do balanço de massa por Monod</a:t>
            </a:r>
          </a:p>
        </p:txBody>
      </p:sp>
      <p:sp>
        <p:nvSpPr>
          <p:cNvPr id="14" name="Seta para a direita 13"/>
          <p:cNvSpPr/>
          <p:nvPr/>
        </p:nvSpPr>
        <p:spPr>
          <a:xfrm rot="5400000">
            <a:off x="2667741" y="2628391"/>
            <a:ext cx="1432325" cy="792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561" name="Text Box 16"/>
          <p:cNvSpPr txBox="1">
            <a:spLocks noChangeArrowheads="1"/>
          </p:cNvSpPr>
          <p:nvPr/>
        </p:nvSpPr>
        <p:spPr bwMode="auto">
          <a:xfrm>
            <a:off x="33420" y="576295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dirty="0"/>
              <a:t>A partir destas equações pode-se prever as variações de S, X e </a:t>
            </a:r>
            <a:r>
              <a:rPr lang="pt-BR" sz="2400" b="1" dirty="0" err="1"/>
              <a:t>Pr</a:t>
            </a:r>
            <a:r>
              <a:rPr lang="pt-BR" sz="2400" b="1" dirty="0"/>
              <a:t> em função de D, </a:t>
            </a:r>
            <a:r>
              <a:rPr lang="pt-BR" sz="2400" b="1" dirty="0">
                <a:solidFill>
                  <a:srgbClr val="FF0000"/>
                </a:solidFill>
              </a:rPr>
              <a:t>desde que se assumam valores para </a:t>
            </a:r>
            <a:r>
              <a:rPr lang="pt-BR" sz="2400" b="1" dirty="0" err="1">
                <a:solidFill>
                  <a:srgbClr val="FF0000"/>
                </a:solidFill>
              </a:rPr>
              <a:t>So</a:t>
            </a:r>
            <a:r>
              <a:rPr lang="pt-BR" sz="2400" b="1" dirty="0">
                <a:solidFill>
                  <a:srgbClr val="FF0000"/>
                </a:solidFill>
              </a:rPr>
              <a:t>, </a:t>
            </a:r>
            <a:r>
              <a:rPr lang="pt-BR" sz="2400" b="1" dirty="0" err="1">
                <a:solidFill>
                  <a:srgbClr val="FF0000"/>
                </a:solidFill>
              </a:rPr>
              <a:t>Ks</a:t>
            </a:r>
            <a:r>
              <a:rPr lang="pt-BR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µmax e </a:t>
            </a:r>
            <a:r>
              <a:rPr lang="en-US" sz="2400" b="1" dirty="0" err="1">
                <a:solidFill>
                  <a:srgbClr val="FF0000"/>
                </a:solidFill>
                <a:cs typeface="Arial" charset="0"/>
              </a:rPr>
              <a:t>Yx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/s</a:t>
            </a:r>
          </a:p>
        </p:txBody>
      </p:sp>
      <p:sp>
        <p:nvSpPr>
          <p:cNvPr id="23562" name="CaixaDeTexto 9"/>
          <p:cNvSpPr txBox="1">
            <a:spLocks noChangeArrowheads="1"/>
          </p:cNvSpPr>
          <p:nvPr/>
        </p:nvSpPr>
        <p:spPr bwMode="auto">
          <a:xfrm>
            <a:off x="5763994" y="4291974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/>
              <a:t>Produtividade em célula (</a:t>
            </a:r>
            <a:r>
              <a:rPr lang="pt-BR" b="1" dirty="0" err="1"/>
              <a:t>Pr</a:t>
            </a:r>
            <a:r>
              <a:rPr lang="pt-BR" b="1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r="3494" b="3211"/>
          <a:stretch/>
        </p:blipFill>
        <p:spPr>
          <a:xfrm>
            <a:off x="0" y="623953"/>
            <a:ext cx="9092392" cy="55038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187" y="5973286"/>
            <a:ext cx="4234613" cy="35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05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ítulo 1"/>
          <p:cNvSpPr>
            <a:spLocks noGrp="1"/>
          </p:cNvSpPr>
          <p:nvPr>
            <p:ph type="title" sz="quarter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pt-BR"/>
              <a:t>Exemplo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43103"/>
              </p:ext>
            </p:extLst>
          </p:nvPr>
        </p:nvGraphicFramePr>
        <p:xfrm>
          <a:off x="742867" y="1177923"/>
          <a:ext cx="2152650" cy="1441452"/>
        </p:xfrm>
        <a:graphic>
          <a:graphicData uri="http://schemas.openxmlformats.org/drawingml/2006/table">
            <a:tbl>
              <a:tblPr/>
              <a:tblGrid>
                <a:gridCol w="876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μ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</a:t>
                      </a:r>
                      <a:r>
                        <a:rPr kumimoji="0" lang="pt-BR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Ks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g/L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Yx/s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g/L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80" name="CaixaDeTexto 9"/>
          <p:cNvSpPr txBox="1">
            <a:spLocks noChangeArrowheads="1"/>
          </p:cNvSpPr>
          <p:nvPr/>
        </p:nvSpPr>
        <p:spPr bwMode="auto">
          <a:xfrm>
            <a:off x="250825" y="836613"/>
            <a:ext cx="1404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1) Dados</a:t>
            </a:r>
          </a:p>
        </p:txBody>
      </p:sp>
      <p:sp>
        <p:nvSpPr>
          <p:cNvPr id="24682" name="CaixaDeTexto 11"/>
          <p:cNvSpPr txBox="1">
            <a:spLocks noChangeArrowheads="1"/>
          </p:cNvSpPr>
          <p:nvPr/>
        </p:nvSpPr>
        <p:spPr bwMode="auto">
          <a:xfrm>
            <a:off x="50006" y="2817814"/>
            <a:ext cx="4859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2) Calcular as concentrações de S, X e o </a:t>
            </a:r>
            <a:r>
              <a:rPr lang="pt-BR" dirty="0" err="1"/>
              <a:t>Pr</a:t>
            </a:r>
            <a:r>
              <a:rPr lang="pt-BR" dirty="0"/>
              <a:t>, segundo as equações 1, 2 e 3  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842541"/>
              </p:ext>
            </p:extLst>
          </p:nvPr>
        </p:nvGraphicFramePr>
        <p:xfrm>
          <a:off x="284337" y="4546602"/>
          <a:ext cx="16573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838080" imgH="431640" progId="Equation.3">
                  <p:embed/>
                </p:oleObj>
              </mc:Choice>
              <mc:Fallback>
                <p:oleObj name="Equação" r:id="rId2" imgW="8380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37" y="4546602"/>
                        <a:ext cx="1657350" cy="8540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BDEA3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38100" cmpd="dbl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34563"/>
              </p:ext>
            </p:extLst>
          </p:nvPr>
        </p:nvGraphicFramePr>
        <p:xfrm>
          <a:off x="276813" y="3590925"/>
          <a:ext cx="26638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23880" imgH="482400" progId="Equation.3">
                  <p:embed/>
                </p:oleObj>
              </mc:Choice>
              <mc:Fallback>
                <p:oleObj name="Equação" r:id="rId4" imgW="15238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13" y="3590925"/>
                        <a:ext cx="2663825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250825" y="5516563"/>
          <a:ext cx="14795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177480" progId="Equation.3">
                  <p:embed/>
                </p:oleObj>
              </mc:Choice>
              <mc:Fallback>
                <p:oleObj name="Equation" r:id="rId6" imgW="62208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516563"/>
                        <a:ext cx="1479550" cy="422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83" name="CaixaDeTexto 15"/>
          <p:cNvSpPr txBox="1">
            <a:spLocks noChangeArrowheads="1"/>
          </p:cNvSpPr>
          <p:nvPr/>
        </p:nvSpPr>
        <p:spPr bwMode="auto">
          <a:xfrm>
            <a:off x="3242056" y="3798095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(1)</a:t>
            </a:r>
          </a:p>
        </p:txBody>
      </p:sp>
      <p:sp>
        <p:nvSpPr>
          <p:cNvPr id="24684" name="CaixaDeTexto 16"/>
          <p:cNvSpPr txBox="1">
            <a:spLocks noChangeArrowheads="1"/>
          </p:cNvSpPr>
          <p:nvPr/>
        </p:nvSpPr>
        <p:spPr bwMode="auto">
          <a:xfrm>
            <a:off x="1835150" y="566102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(3)</a:t>
            </a:r>
          </a:p>
        </p:txBody>
      </p:sp>
      <p:sp>
        <p:nvSpPr>
          <p:cNvPr id="24685" name="CaixaDeTexto 17"/>
          <p:cNvSpPr txBox="1">
            <a:spLocks noChangeArrowheads="1"/>
          </p:cNvSpPr>
          <p:nvPr/>
        </p:nvSpPr>
        <p:spPr bwMode="auto">
          <a:xfrm>
            <a:off x="2319255" y="4839492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(2)</a:t>
            </a:r>
          </a:p>
        </p:txBody>
      </p:sp>
      <p:sp>
        <p:nvSpPr>
          <p:cNvPr id="24686" name="CaixaDeTexto 19"/>
          <p:cNvSpPr txBox="1">
            <a:spLocks noChangeArrowheads="1"/>
          </p:cNvSpPr>
          <p:nvPr/>
        </p:nvSpPr>
        <p:spPr bwMode="auto">
          <a:xfrm>
            <a:off x="213866" y="6065836"/>
            <a:ext cx="8920196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3) </a:t>
            </a:r>
            <a:r>
              <a:rPr lang="pt-BR" dirty="0" err="1"/>
              <a:t>Graficar</a:t>
            </a:r>
            <a:r>
              <a:rPr lang="pt-BR" dirty="0"/>
              <a:t>  X, S e </a:t>
            </a:r>
            <a:r>
              <a:rPr lang="pt-BR" dirty="0" err="1"/>
              <a:t>Pr</a:t>
            </a:r>
            <a:r>
              <a:rPr lang="pt-BR" dirty="0"/>
              <a:t>  em função de D e verificar qual é a faixa de D que eu devo trabalhar para obter X e </a:t>
            </a:r>
            <a:r>
              <a:rPr lang="pt-BR" dirty="0" err="1"/>
              <a:t>Pr</a:t>
            </a:r>
            <a:r>
              <a:rPr lang="pt-BR" dirty="0"/>
              <a:t> máximos.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1700"/>
              </p:ext>
            </p:extLst>
          </p:nvPr>
        </p:nvGraphicFramePr>
        <p:xfrm>
          <a:off x="5291591" y="1644872"/>
          <a:ext cx="2821176" cy="3204641"/>
        </p:xfrm>
        <a:graphic>
          <a:graphicData uri="http://schemas.openxmlformats.org/drawingml/2006/table">
            <a:tbl>
              <a:tblPr/>
              <a:tblGrid>
                <a:gridCol w="677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3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D</a:t>
                      </a:r>
                    </a:p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(h-1)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X</a:t>
                      </a:r>
                    </a:p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(</a:t>
                      </a:r>
                      <a:r>
                        <a:rPr lang="pt-BR" sz="1400" b="1" i="0" u="none" strike="noStrike" dirty="0" err="1">
                          <a:latin typeface="Arial"/>
                        </a:rPr>
                        <a:t>g/L</a:t>
                      </a:r>
                      <a:r>
                        <a:rPr lang="pt-BR" sz="1400" b="1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S</a:t>
                      </a:r>
                    </a:p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(</a:t>
                      </a:r>
                      <a:r>
                        <a:rPr lang="pt-BR" sz="1400" b="1" i="0" u="none" strike="noStrike" dirty="0" err="1">
                          <a:latin typeface="Arial"/>
                        </a:rPr>
                        <a:t>g/L</a:t>
                      </a:r>
                      <a:r>
                        <a:rPr lang="pt-BR" sz="1400" b="1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err="1">
                          <a:latin typeface="Arial"/>
                        </a:rPr>
                        <a:t>Pr</a:t>
                      </a:r>
                      <a:endParaRPr lang="pt-BR" sz="1400" b="1" i="0" u="none" strike="noStrike" dirty="0">
                        <a:latin typeface="Arial"/>
                      </a:endParaRPr>
                    </a:p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(</a:t>
                      </a:r>
                      <a:r>
                        <a:rPr lang="pt-BR" sz="1400" b="1" i="0" u="none" strike="noStrike" dirty="0" err="1">
                          <a:latin typeface="Arial"/>
                        </a:rPr>
                        <a:t>g/L</a:t>
                      </a:r>
                      <a:r>
                        <a:rPr lang="pt-BR" sz="1400" b="1" i="0" u="none" strike="noStrike" dirty="0">
                          <a:latin typeface="Arial"/>
                        </a:rPr>
                        <a:t>.d)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9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6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0,495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6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latin typeface="Arial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1176" y="1783352"/>
            <a:ext cx="6097400" cy="367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63419"/>
              </p:ext>
            </p:extLst>
          </p:nvPr>
        </p:nvGraphicFramePr>
        <p:xfrm>
          <a:off x="0" y="1916113"/>
          <a:ext cx="2821176" cy="3406465"/>
        </p:xfrm>
        <a:graphic>
          <a:graphicData uri="http://schemas.openxmlformats.org/drawingml/2006/table">
            <a:tbl>
              <a:tblPr/>
              <a:tblGrid>
                <a:gridCol w="677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6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D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(h-1)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X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pt-BR" sz="1400" b="0" i="0" u="none" strike="noStrike" dirty="0" err="1">
                          <a:latin typeface="Arial"/>
                        </a:rPr>
                        <a:t>g/L</a:t>
                      </a:r>
                      <a:r>
                        <a:rPr lang="pt-B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S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pt-BR" sz="1400" b="0" i="0" u="none" strike="noStrike" dirty="0" err="1">
                          <a:latin typeface="Arial"/>
                        </a:rPr>
                        <a:t>g/L</a:t>
                      </a:r>
                      <a:r>
                        <a:rPr lang="pt-B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err="1">
                          <a:latin typeface="Arial"/>
                        </a:rPr>
                        <a:t>Pr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(</a:t>
                      </a:r>
                      <a:r>
                        <a:rPr lang="pt-BR" sz="1400" b="0" i="0" u="none" strike="noStrike" dirty="0" err="1">
                          <a:latin typeface="Arial"/>
                        </a:rPr>
                        <a:t>g/L</a:t>
                      </a:r>
                      <a:r>
                        <a:rPr lang="pt-BR" sz="1400" b="0" i="0" u="none" strike="noStrike" dirty="0">
                          <a:latin typeface="Arial"/>
                        </a:rPr>
                        <a:t>.d)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2,05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2,40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2,55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4,90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1,25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8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0,495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9,90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94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#DIV/0!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#DIV/0!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Arial"/>
                        </a:rPr>
                        <a:t>#DIV/0!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r="6683" b="6013"/>
          <a:stretch>
            <a:fillRect/>
          </a:stretch>
        </p:blipFill>
        <p:spPr bwMode="auto">
          <a:xfrm>
            <a:off x="287338" y="42862"/>
            <a:ext cx="8856662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0" y="260350"/>
            <a:ext cx="1403350" cy="7921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700338" y="260350"/>
            <a:ext cx="2592387" cy="7921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79388" y="3141663"/>
            <a:ext cx="2881312" cy="863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156176" y="17008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BIOPROCESSO</a:t>
            </a:r>
          </a:p>
        </p:txBody>
      </p:sp>
    </p:spTree>
    <p:extLst>
      <p:ext uri="{BB962C8B-B14F-4D97-AF65-F5344CB8AC3E}">
        <p14:creationId xmlns:p14="http://schemas.microsoft.com/office/powerpoint/2010/main" val="265848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ermfun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44" y="672135"/>
            <a:ext cx="8016299" cy="45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6732240" y="4517960"/>
            <a:ext cx="649288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pt-BR"/>
              <a:t>D- crítico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944848" y="5283865"/>
            <a:ext cx="1117538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D= F/V</a:t>
            </a: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2273594" y="5084936"/>
            <a:ext cx="4536504" cy="1061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Sabendo a  vazão (F) que eu tenho (L/d, m</a:t>
            </a:r>
            <a:r>
              <a:rPr lang="pt-BR" baseline="30000" dirty="0"/>
              <a:t>3</a:t>
            </a:r>
            <a:r>
              <a:rPr lang="pt-BR" dirty="0"/>
              <a:t>/d) – condições industriais  </a:t>
            </a:r>
          </a:p>
          <a:p>
            <a:pPr>
              <a:spcBef>
                <a:spcPct val="50000"/>
              </a:spcBef>
            </a:pPr>
            <a:r>
              <a:rPr lang="pt-BR" dirty="0"/>
              <a:t>e o D que eu posso usar...</a:t>
            </a:r>
          </a:p>
        </p:txBody>
      </p:sp>
      <p:sp>
        <p:nvSpPr>
          <p:cNvPr id="38919" name="CaixaDeTexto 6"/>
          <p:cNvSpPr txBox="1">
            <a:spLocks noChangeArrowheads="1"/>
          </p:cNvSpPr>
          <p:nvPr/>
        </p:nvSpPr>
        <p:spPr bwMode="auto">
          <a:xfrm>
            <a:off x="2062386" y="6434793"/>
            <a:ext cx="4752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Devo usar </a:t>
            </a:r>
            <a:r>
              <a:rPr lang="pt-BR" b="1" dirty="0"/>
              <a:t>D cerca de 20 % abaixo de D crítico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347864" y="2766001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err="1"/>
              <a:t>Pr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88269" y="22768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200" b="1" dirty="0"/>
              <a:t>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/>
              <a:t>Volume do biorreator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87400" y="3105944"/>
            <a:ext cx="8569200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latin typeface="Calibri" pitchFamily="34" charset="0"/>
              </a:rPr>
              <a:t>Sabendo a  vazão (F) que eu tenho no processo e o D que eu posso usar 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Calibri" pitchFamily="34" charset="0"/>
              </a:rPr>
              <a:t>(20 % abaixo do D crítico)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419475" y="4221163"/>
            <a:ext cx="1081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Calibri" pitchFamily="34" charset="0"/>
              </a:rPr>
              <a:t>D= F/V</a:t>
            </a:r>
          </a:p>
        </p:txBody>
      </p:sp>
      <p:sp>
        <p:nvSpPr>
          <p:cNvPr id="5126" name="Retângulo 4"/>
          <p:cNvSpPr>
            <a:spLocks noChangeArrowheads="1"/>
          </p:cNvSpPr>
          <p:nvPr/>
        </p:nvSpPr>
        <p:spPr bwMode="auto">
          <a:xfrm>
            <a:off x="2124075" y="5300663"/>
            <a:ext cx="432013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>
                <a:solidFill>
                  <a:srgbClr val="FF0000"/>
                </a:solidFill>
                <a:latin typeface="Calibri" pitchFamily="34" charset="0"/>
              </a:rPr>
              <a:t>O volume do reator necessário ao processo</a:t>
            </a:r>
            <a:endParaRPr lang="pt-BR" b="1">
              <a:solidFill>
                <a:srgbClr val="FF0000"/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851920" y="3789040"/>
            <a:ext cx="287338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3851920" y="4869160"/>
            <a:ext cx="28892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555875" y="1557338"/>
          <a:ext cx="3312269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68200" imgH="482400" progId="Equation.3">
                  <p:embed/>
                </p:oleObj>
              </mc:Choice>
              <mc:Fallback>
                <p:oleObj name="Equação" r:id="rId2" imgW="11682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557338"/>
                        <a:ext cx="3312269" cy="12049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48263" y="4221163"/>
            <a:ext cx="14398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Calibri" pitchFamily="34" charset="0"/>
              </a:rPr>
              <a:t>TRH= V/F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652463" y="21336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3" name="Título 10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908050"/>
          </a:xfrm>
        </p:spPr>
        <p:txBody>
          <a:bodyPr/>
          <a:lstStyle/>
          <a:p>
            <a:pPr eaLnBrk="1" hangingPunct="1"/>
            <a:r>
              <a:rPr lang="pt-BR" sz="3600"/>
              <a:t>Escolha do elemento biológico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50825" y="765175"/>
            <a:ext cx="91471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0070C0"/>
                </a:solidFill>
                <a:latin typeface="Calibri" pitchFamily="34" charset="0"/>
              </a:rPr>
              <a:t>2- Enriquecimento e seleção de microrganismos com características desejáveis a partir de amostras ambientais</a:t>
            </a:r>
          </a:p>
        </p:txBody>
      </p:sp>
      <p:sp>
        <p:nvSpPr>
          <p:cNvPr id="15366" name="Retângulo 7"/>
          <p:cNvSpPr>
            <a:spLocks noChangeArrowheads="1"/>
          </p:cNvSpPr>
          <p:nvPr/>
        </p:nvSpPr>
        <p:spPr bwMode="auto">
          <a:xfrm>
            <a:off x="1331640" y="1916832"/>
            <a:ext cx="75612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pt-BR" dirty="0">
                <a:latin typeface="Calibri" pitchFamily="34" charset="0"/>
              </a:rPr>
              <a:t>Em um enriquecimento em </a:t>
            </a:r>
            <a:r>
              <a:rPr lang="pt-BR" b="1" dirty="0">
                <a:latin typeface="Calibri" pitchFamily="34" charset="0"/>
              </a:rPr>
              <a:t>batelada</a:t>
            </a:r>
            <a:r>
              <a:rPr lang="pt-BR" dirty="0">
                <a:latin typeface="Calibri" pitchFamily="34" charset="0"/>
              </a:rPr>
              <a:t>, a prevalência do MO desejado em relação aos outros vai depender de sua velocidade específica máxima de crescimento (</a:t>
            </a:r>
            <a:r>
              <a:rPr lang="el-GR" dirty="0">
                <a:latin typeface="Calibri" pitchFamily="34" charset="0"/>
              </a:rPr>
              <a:t>μ</a:t>
            </a:r>
            <a:r>
              <a:rPr lang="pt-BR" dirty="0" err="1">
                <a:latin typeface="Calibri" pitchFamily="34" charset="0"/>
              </a:rPr>
              <a:t>max</a:t>
            </a:r>
            <a:r>
              <a:rPr lang="pt-BR" dirty="0">
                <a:latin typeface="Calibri" pitchFamily="34" charset="0"/>
              </a:rPr>
              <a:t> )em relação a dos outros.</a:t>
            </a:r>
          </a:p>
          <a:p>
            <a:pPr algn="just">
              <a:buFontTx/>
              <a:buChar char="-"/>
            </a:pPr>
            <a:endParaRPr lang="pt-BR" dirty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pt-BR" dirty="0">
                <a:latin typeface="Calibri" pitchFamily="34" charset="0"/>
              </a:rPr>
              <a:t>Em processo </a:t>
            </a:r>
            <a:r>
              <a:rPr lang="pt-BR" b="1" dirty="0">
                <a:latin typeface="Calibri" pitchFamily="34" charset="0"/>
              </a:rPr>
              <a:t>contínuo</a:t>
            </a:r>
            <a:r>
              <a:rPr lang="pt-BR" dirty="0">
                <a:latin typeface="Calibri" pitchFamily="34" charset="0"/>
              </a:rPr>
              <a:t> é possível isolar MO com velocidades de crescimento distintas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1187624" y="1988840"/>
            <a:ext cx="288925" cy="165735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368" name="Retângulo 11"/>
          <p:cNvSpPr>
            <a:spLocks noChangeArrowheads="1"/>
          </p:cNvSpPr>
          <p:nvPr/>
        </p:nvSpPr>
        <p:spPr bwMode="auto">
          <a:xfrm>
            <a:off x="0" y="2276872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Meio líquido</a:t>
            </a:r>
          </a:p>
        </p:txBody>
      </p:sp>
      <p:sp>
        <p:nvSpPr>
          <p:cNvPr id="15369" name="Retângulo 12"/>
          <p:cNvSpPr>
            <a:spLocks noChangeArrowheads="1"/>
          </p:cNvSpPr>
          <p:nvPr/>
        </p:nvSpPr>
        <p:spPr bwMode="auto">
          <a:xfrm>
            <a:off x="0" y="386104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Meio sólido</a:t>
            </a:r>
          </a:p>
        </p:txBody>
      </p:sp>
      <p:sp>
        <p:nvSpPr>
          <p:cNvPr id="14" name="Chave esquerda 13"/>
          <p:cNvSpPr/>
          <p:nvPr/>
        </p:nvSpPr>
        <p:spPr>
          <a:xfrm>
            <a:off x="1187624" y="3645024"/>
            <a:ext cx="288925" cy="119697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371" name="Retângulo 14"/>
          <p:cNvSpPr>
            <a:spLocks noChangeArrowheads="1"/>
          </p:cNvSpPr>
          <p:nvPr/>
        </p:nvSpPr>
        <p:spPr bwMode="auto">
          <a:xfrm>
            <a:off x="1403648" y="3789040"/>
            <a:ext cx="7561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pt-BR" dirty="0">
                <a:latin typeface="Calibri" pitchFamily="34" charset="0"/>
              </a:rPr>
              <a:t> Adição de um substrato específico para o crescimento de um microrganismo produtor de uma determinada enzima. </a:t>
            </a:r>
          </a:p>
          <a:p>
            <a:pPr algn="just"/>
            <a:r>
              <a:rPr lang="pt-BR" dirty="0">
                <a:latin typeface="Calibri" pitchFamily="34" charset="0"/>
              </a:rPr>
              <a:t>Ex. MO produtores de celulases, amilases (produção de halo de degradação).</a:t>
            </a:r>
          </a:p>
          <a:p>
            <a:pPr algn="just"/>
            <a:endParaRPr lang="pt-BR" dirty="0">
              <a:latin typeface="Calibri" pitchFamily="34" charset="0"/>
            </a:endParaRPr>
          </a:p>
        </p:txBody>
      </p:sp>
      <p:pic>
        <p:nvPicPr>
          <p:cNvPr id="12" name="Picture 6" descr="http://www.abq.org.br/cbq/2012/trabalhos/11/imagens/993-048725cd0a.jpg"/>
          <p:cNvPicPr>
            <a:picLocks noChangeAspect="1" noChangeArrowheads="1"/>
          </p:cNvPicPr>
          <p:nvPr/>
        </p:nvPicPr>
        <p:blipFill>
          <a:blip r:embed="rId2" cstate="print"/>
          <a:srcRect l="12515" r="8220"/>
          <a:stretch>
            <a:fillRect/>
          </a:stretch>
        </p:blipFill>
        <p:spPr bwMode="auto">
          <a:xfrm>
            <a:off x="5796136" y="4797152"/>
            <a:ext cx="2722547" cy="206084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1403648" y="2924944"/>
            <a:ext cx="7632848" cy="720080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168052"/>
            <a:ext cx="8229600" cy="1143000"/>
          </a:xfrm>
        </p:spPr>
        <p:txBody>
          <a:bodyPr/>
          <a:lstStyle/>
          <a:p>
            <a:r>
              <a:rPr lang="pt-BR" dirty="0"/>
              <a:t>Processo contínuo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97210"/>
            <a:ext cx="4283398" cy="5257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pt-BR" sz="1800" b="1" dirty="0"/>
              <a:t>Vantagens: </a:t>
            </a:r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1800" dirty="0"/>
              <a:t>As células podem ser mantidas em estado fisiológico e crescimento constantes.  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 velocidade específica de alimentação (D) pode ser ajustada pela mudança na vazão de alimentação;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Cultivo mais longo que a batelada;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Permite que o cultivo seja acoplado a outras operações da planta, otimizando assim a produtividade total da planta;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Reatores e equipamentos associados menores, gerando menor custo e maior lucro;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74947" y="620688"/>
            <a:ext cx="4753098" cy="52565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Desvantagens:</a:t>
            </a: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Nem todos os produtos são bem produzidos em sistemas contínuos.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Dificuldade em se manter vazões de entrada e saída constantes e mistura completa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Maior risco de contaminação;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O uso de culturas contínuas para produção de produtos terapêuticos não é aceito pelo FDA como </a:t>
            </a:r>
            <a:r>
              <a:rPr lang="pt-BR" sz="1800" i="1" dirty="0" err="1"/>
              <a:t>Current</a:t>
            </a:r>
            <a:r>
              <a:rPr lang="pt-BR" sz="1800" i="1" dirty="0"/>
              <a:t> </a:t>
            </a:r>
            <a:r>
              <a:rPr lang="pt-BR" sz="1800" i="1" dirty="0" err="1"/>
              <a:t>Good</a:t>
            </a:r>
            <a:r>
              <a:rPr lang="pt-BR" sz="1800" i="1" dirty="0"/>
              <a:t> </a:t>
            </a:r>
            <a:r>
              <a:rPr lang="pt-BR" sz="1800" i="1" dirty="0" err="1"/>
              <a:t>Manufacturing</a:t>
            </a:r>
            <a:r>
              <a:rPr lang="pt-BR" sz="1800" i="1" dirty="0"/>
              <a:t> </a:t>
            </a:r>
            <a:r>
              <a:rPr lang="pt-BR" sz="1800" i="1" dirty="0" err="1"/>
              <a:t>Practice</a:t>
            </a:r>
            <a:r>
              <a:rPr lang="pt-BR" sz="1800" dirty="0"/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O processo em batelada é bem estabelecido e de fácil entendimento.  Mudar de batelada para contínuo representa um grande risco, que a maioria dos empresários preferem não assumir.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-215900" y="-100013"/>
            <a:ext cx="9540875" cy="1143001"/>
          </a:xfrm>
        </p:spPr>
        <p:txBody>
          <a:bodyPr/>
          <a:lstStyle/>
          <a:p>
            <a:pPr eaLnBrk="1" hangingPunct="1"/>
            <a:r>
              <a:rPr lang="pt-BR" sz="3800"/>
              <a:t>Método dinâmico de determinação de </a:t>
            </a:r>
            <a:r>
              <a:rPr lang="en-US" sz="3800">
                <a:cs typeface="Arial" charset="0"/>
              </a:rPr>
              <a:t>µ</a:t>
            </a:r>
            <a:r>
              <a:rPr lang="en-US" sz="3800" baseline="-25000">
                <a:cs typeface="Arial" charset="0"/>
              </a:rPr>
              <a:t>max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6712"/>
            <a:ext cx="8686800" cy="3876675"/>
          </a:xfrm>
        </p:spPr>
        <p:txBody>
          <a:bodyPr/>
          <a:lstStyle/>
          <a:p>
            <a:r>
              <a:rPr lang="pt-BR" sz="2800" dirty="0"/>
              <a:t>Aplicando-se  D&gt; </a:t>
            </a:r>
            <a:r>
              <a:rPr lang="en-US" sz="2800" dirty="0">
                <a:cs typeface="Arial" charset="0"/>
              </a:rPr>
              <a:t>µ</a:t>
            </a:r>
            <a:r>
              <a:rPr lang="en-US" sz="2800" baseline="-25000" dirty="0">
                <a:cs typeface="Arial" charset="0"/>
              </a:rPr>
              <a:t>max</a:t>
            </a:r>
            <a:r>
              <a:rPr lang="en-US" sz="2800" dirty="0">
                <a:cs typeface="Arial" charset="0"/>
              </a:rPr>
              <a:t>: </a:t>
            </a:r>
            <a:r>
              <a:rPr lang="en-US" sz="2800" dirty="0" err="1">
                <a:cs typeface="Arial" charset="0"/>
              </a:rPr>
              <a:t>lavagem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células</a:t>
            </a:r>
            <a:r>
              <a:rPr lang="en-US" sz="2800" dirty="0">
                <a:cs typeface="Arial" charset="0"/>
              </a:rPr>
              <a:t> do </a:t>
            </a:r>
            <a:r>
              <a:rPr lang="en-US" sz="2800" dirty="0" err="1">
                <a:cs typeface="Arial" charset="0"/>
              </a:rPr>
              <a:t>reator</a:t>
            </a:r>
            <a:r>
              <a:rPr lang="en-US" sz="2800" dirty="0">
                <a:cs typeface="Arial" charset="0"/>
              </a:rPr>
              <a:t> (</a:t>
            </a:r>
            <a:r>
              <a:rPr lang="en-US" sz="2800" i="1" dirty="0">
                <a:cs typeface="Arial" charset="0"/>
              </a:rPr>
              <a:t>wash-out</a:t>
            </a:r>
            <a:r>
              <a:rPr lang="en-US" sz="2800" dirty="0">
                <a:cs typeface="Arial" charset="0"/>
              </a:rPr>
              <a:t>)</a:t>
            </a:r>
          </a:p>
          <a:p>
            <a:pPr eaLnBrk="1" hangingPunct="1"/>
            <a:r>
              <a:rPr lang="en-US" sz="2400" u="sng" dirty="0" err="1">
                <a:solidFill>
                  <a:srgbClr val="FF0000"/>
                </a:solidFill>
                <a:cs typeface="Arial" charset="0"/>
              </a:rPr>
              <a:t>Nestas</a:t>
            </a:r>
            <a:r>
              <a:rPr lang="en-US" sz="2400" u="sng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cs typeface="Arial" charset="0"/>
              </a:rPr>
              <a:t>condições</a:t>
            </a:r>
            <a:r>
              <a:rPr lang="en-US" sz="2400" u="sng" dirty="0">
                <a:solidFill>
                  <a:srgbClr val="FF0000"/>
                </a:solidFill>
                <a:cs typeface="Arial" charset="0"/>
              </a:rPr>
              <a:t> a </a:t>
            </a:r>
            <a:r>
              <a:rPr lang="en-US" sz="2400" u="sng" dirty="0" err="1">
                <a:solidFill>
                  <a:srgbClr val="FF0000"/>
                </a:solidFill>
                <a:cs typeface="Arial" charset="0"/>
              </a:rPr>
              <a:t>velocidade</a:t>
            </a:r>
            <a:r>
              <a:rPr lang="en-US" sz="2400" u="sng" dirty="0">
                <a:solidFill>
                  <a:srgbClr val="FF0000"/>
                </a:solidFill>
                <a:cs typeface="Arial" charset="0"/>
              </a:rPr>
              <a:t> de </a:t>
            </a:r>
            <a:r>
              <a:rPr lang="en-US" sz="2400" u="sng" dirty="0" err="1">
                <a:solidFill>
                  <a:srgbClr val="FF0000"/>
                </a:solidFill>
                <a:cs typeface="Arial" charset="0"/>
              </a:rPr>
              <a:t>crescimento</a:t>
            </a:r>
            <a:r>
              <a:rPr lang="en-US" sz="2400" u="sng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cs typeface="Arial" charset="0"/>
              </a:rPr>
              <a:t>será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:</a:t>
            </a:r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35882859"/>
              </p:ext>
            </p:extLst>
          </p:nvPr>
        </p:nvGraphicFramePr>
        <p:xfrm>
          <a:off x="4192155" y="2581683"/>
          <a:ext cx="2808287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104840" imgH="393480" progId="Equation.3">
                  <p:embed/>
                </p:oleObj>
              </mc:Choice>
              <mc:Fallback>
                <p:oleObj name="Equação" r:id="rId2" imgW="11048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155" y="2581683"/>
                        <a:ext cx="2808287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76588608"/>
              </p:ext>
            </p:extLst>
          </p:nvPr>
        </p:nvGraphicFramePr>
        <p:xfrm>
          <a:off x="4264385" y="3604406"/>
          <a:ext cx="266382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393480" progId="Equation.3">
                  <p:embed/>
                </p:oleObj>
              </mc:Choice>
              <mc:Fallback>
                <p:oleObj name="Equation" r:id="rId4" imgW="1193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385" y="3604406"/>
                        <a:ext cx="2663825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-17463" y="437444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latin typeface="Calibri" pitchFamily="34" charset="0"/>
              </a:rPr>
              <a:t>Integrando-se a Equação acima entre to e t, sendo to, o instante em que se fez D&gt; </a:t>
            </a:r>
            <a:r>
              <a:rPr lang="en-US" sz="2000" dirty="0">
                <a:latin typeface="Calibri" pitchFamily="34" charset="0"/>
              </a:rPr>
              <a:t>µ</a:t>
            </a:r>
            <a:r>
              <a:rPr lang="pt-BR" sz="2000" baseline="-25000" dirty="0" err="1">
                <a:latin typeface="Calibri" pitchFamily="34" charset="0"/>
              </a:rPr>
              <a:t>max</a:t>
            </a:r>
            <a:r>
              <a:rPr lang="pt-BR" sz="2000" dirty="0">
                <a:latin typeface="Calibri" pitchFamily="34" charset="0"/>
              </a:rPr>
              <a:t>, no qual a concentração celular era Xi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3850953" y="543885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Calibri" pitchFamily="34" charset="0"/>
              </a:rPr>
              <a:t>Equação reta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273328"/>
              </p:ext>
            </p:extLst>
          </p:nvPr>
        </p:nvGraphicFramePr>
        <p:xfrm>
          <a:off x="488429" y="2698552"/>
          <a:ext cx="17160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698400" imgH="393480" progId="Equation.3">
                  <p:embed/>
                </p:oleObj>
              </mc:Choice>
              <mc:Fallback>
                <p:oleObj name="Equação" r:id="rId6" imgW="698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29" y="2698552"/>
                        <a:ext cx="1716087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eta para a direita 11"/>
          <p:cNvSpPr/>
          <p:nvPr/>
        </p:nvSpPr>
        <p:spPr>
          <a:xfrm>
            <a:off x="2468004" y="3102771"/>
            <a:ext cx="144016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2627784" y="22768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Durante a lavagem de células</a:t>
            </a:r>
          </a:p>
        </p:txBody>
      </p:sp>
      <p:graphicFrame>
        <p:nvGraphicFramePr>
          <p:cNvPr id="143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35014"/>
              </p:ext>
            </p:extLst>
          </p:nvPr>
        </p:nvGraphicFramePr>
        <p:xfrm>
          <a:off x="250966" y="5082425"/>
          <a:ext cx="35274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3880" imgH="393480" progId="Equation.3">
                  <p:embed/>
                </p:oleObj>
              </mc:Choice>
              <mc:Fallback>
                <p:oleObj name="Equation" r:id="rId8" imgW="1523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66" y="5082425"/>
                        <a:ext cx="35274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ângulo 13"/>
          <p:cNvSpPr/>
          <p:nvPr/>
        </p:nvSpPr>
        <p:spPr>
          <a:xfrm>
            <a:off x="167705" y="6261972"/>
            <a:ext cx="3020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X= Xi.𝑒 </a:t>
            </a:r>
            <a:r>
              <a:rPr kumimoji="0" lang="pt-BR" sz="280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(µ</a:t>
            </a:r>
            <a:r>
              <a:rPr kumimoji="0" lang="pt-BR" sz="2800" u="none" strike="noStrike" kern="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kumimoji="0" lang="pt-BR" sz="280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-D)(𝑡−𝑡o)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373133" y="6356385"/>
            <a:ext cx="2360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latin typeface="Calibri" pitchFamily="34" charset="0"/>
              </a:rPr>
              <a:t>Equação exponencial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ermfun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57" y="855136"/>
            <a:ext cx="8016299" cy="45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pt-BR"/>
              <a:t>D- crítico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4283968" y="5135616"/>
            <a:ext cx="1117538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D= F/V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449985" y="2984090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err="1"/>
              <a:t>Pr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88269" y="22768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200" b="1" dirty="0"/>
              <a:t>r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47CCF528-2265-5420-8310-47279FA860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320330"/>
              </p:ext>
            </p:extLst>
          </p:nvPr>
        </p:nvGraphicFramePr>
        <p:xfrm>
          <a:off x="6335467" y="2928144"/>
          <a:ext cx="2808287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104840" imgH="393480" progId="Equation.3">
                  <p:embed/>
                </p:oleObj>
              </mc:Choice>
              <mc:Fallback>
                <p:oleObj name="Equação" r:id="rId3" imgW="1104840" imgH="393480" progId="Equation.3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467" y="2928144"/>
                        <a:ext cx="2808287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AAF2811F-D850-5E3B-338C-032A60AFEAF7}"/>
              </a:ext>
            </a:extLst>
          </p:cNvPr>
          <p:cNvSpPr/>
          <p:nvPr/>
        </p:nvSpPr>
        <p:spPr>
          <a:xfrm>
            <a:off x="6133414" y="5340731"/>
            <a:ext cx="3020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X= Xi.𝑒 </a:t>
            </a:r>
            <a:r>
              <a:rPr kumimoji="0" lang="pt-BR" sz="280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(µ</a:t>
            </a:r>
            <a:r>
              <a:rPr kumimoji="0" lang="pt-BR" sz="2800" u="none" strike="noStrike" kern="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kumimoji="0" lang="pt-BR" sz="280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-D)(𝑡−𝑡o)</a:t>
            </a:r>
          </a:p>
        </p:txBody>
      </p:sp>
    </p:spTree>
    <p:extLst>
      <p:ext uri="{BB962C8B-B14F-4D97-AF65-F5344CB8AC3E}">
        <p14:creationId xmlns:p14="http://schemas.microsoft.com/office/powerpoint/2010/main" val="597380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49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145418"/>
              </p:ext>
            </p:extLst>
          </p:nvPr>
        </p:nvGraphicFramePr>
        <p:xfrm>
          <a:off x="250825" y="1412875"/>
          <a:ext cx="2665413" cy="3870960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Tempo (d)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(g/L)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ln</a:t>
                      </a: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(X/Xi)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1,32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364" name="Rectangle 144"/>
          <p:cNvSpPr>
            <a:spLocks noChangeArrowheads="1"/>
          </p:cNvSpPr>
          <p:nvPr/>
        </p:nvSpPr>
        <p:spPr bwMode="auto">
          <a:xfrm>
            <a:off x="250825" y="1341438"/>
            <a:ext cx="2736850" cy="3960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latin typeface="Calibri" pitchFamily="34" charset="0"/>
            </a:endParaRP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785069"/>
              </p:ext>
            </p:extLst>
          </p:nvPr>
        </p:nvGraphicFramePr>
        <p:xfrm>
          <a:off x="3345368" y="1460500"/>
          <a:ext cx="35274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393480" progId="Equation.3">
                  <p:embed/>
                </p:oleObj>
              </mc:Choice>
              <mc:Fallback>
                <p:oleObj name="Equation" r:id="rId2" imgW="1523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368" y="1460500"/>
                        <a:ext cx="35274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6" name="Rectangle 149"/>
          <p:cNvSpPr>
            <a:spLocks noChangeArrowheads="1"/>
          </p:cNvSpPr>
          <p:nvPr/>
        </p:nvSpPr>
        <p:spPr bwMode="auto">
          <a:xfrm>
            <a:off x="-252413" y="-100013"/>
            <a:ext cx="9612313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800" dirty="0">
                <a:solidFill>
                  <a:schemeClr val="tx2"/>
                </a:solidFill>
                <a:latin typeface="Calibri" pitchFamily="34" charset="0"/>
              </a:rPr>
              <a:t>Método dinâmico de determinação de </a:t>
            </a:r>
            <a:r>
              <a:rPr lang="en-US" sz="3800" dirty="0">
                <a:solidFill>
                  <a:schemeClr val="tx2"/>
                </a:solidFill>
                <a:latin typeface="Calibri" pitchFamily="34" charset="0"/>
              </a:rPr>
              <a:t>µ</a:t>
            </a:r>
            <a:r>
              <a:rPr lang="en-US" sz="3800" baseline="-25000" dirty="0">
                <a:solidFill>
                  <a:schemeClr val="tx2"/>
                </a:solidFill>
                <a:latin typeface="Calibri" pitchFamily="34" charset="0"/>
              </a:rPr>
              <a:t>max</a:t>
            </a:r>
          </a:p>
        </p:txBody>
      </p:sp>
      <p:sp>
        <p:nvSpPr>
          <p:cNvPr id="13367" name="Text Box 150"/>
          <p:cNvSpPr txBox="1">
            <a:spLocks noChangeArrowheads="1"/>
          </p:cNvSpPr>
          <p:nvPr/>
        </p:nvSpPr>
        <p:spPr bwMode="auto">
          <a:xfrm>
            <a:off x="215900" y="978042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Dados obtidos, aplicando-se um D=0,5d</a:t>
            </a:r>
            <a:r>
              <a:rPr lang="pt-BR" baseline="30000">
                <a:latin typeface="Calibri" pitchFamily="34" charset="0"/>
              </a:rPr>
              <a:t>-1</a:t>
            </a:r>
          </a:p>
        </p:txBody>
      </p:sp>
      <p:sp>
        <p:nvSpPr>
          <p:cNvPr id="13368" name="Oval 151"/>
          <p:cNvSpPr>
            <a:spLocks noChangeArrowheads="1"/>
          </p:cNvSpPr>
          <p:nvPr/>
        </p:nvSpPr>
        <p:spPr bwMode="auto">
          <a:xfrm>
            <a:off x="1547813" y="1916113"/>
            <a:ext cx="503237" cy="288925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6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49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7383"/>
              </p:ext>
            </p:extLst>
          </p:nvPr>
        </p:nvGraphicFramePr>
        <p:xfrm>
          <a:off x="250825" y="1412875"/>
          <a:ext cx="2665413" cy="3870960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Tempo (d)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(g/L)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ln(X/Xi)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-0,10536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-0,2657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-0,35667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-0,51083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-0,59784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-0,6865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1,32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-0,82098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-1,06905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-1,18199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-1,26113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364" name="Rectangle 144"/>
          <p:cNvSpPr>
            <a:spLocks noChangeArrowheads="1"/>
          </p:cNvSpPr>
          <p:nvPr/>
        </p:nvSpPr>
        <p:spPr bwMode="auto">
          <a:xfrm>
            <a:off x="250825" y="1341438"/>
            <a:ext cx="2736850" cy="3960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latin typeface="Calibri" pitchFamily="34" charset="0"/>
            </a:endParaRPr>
          </a:p>
        </p:txBody>
      </p:sp>
      <p:graphicFrame>
        <p:nvGraphicFramePr>
          <p:cNvPr id="13314" name="Object 146"/>
          <p:cNvGraphicFramePr>
            <a:graphicFrameLocks noChangeAspect="1"/>
          </p:cNvGraphicFramePr>
          <p:nvPr/>
        </p:nvGraphicFramePr>
        <p:xfrm>
          <a:off x="2987675" y="1268413"/>
          <a:ext cx="5400749" cy="30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4686300" imgH="2638349" progId="Excel.Sheet.8">
                  <p:embed/>
                </p:oleObj>
              </mc:Choice>
              <mc:Fallback>
                <p:oleObj name="Gráfico" r:id="rId2" imgW="4686300" imgH="2638349" progId="Excel.Sheet.8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268413"/>
                        <a:ext cx="5400749" cy="30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3419872" y="4221088"/>
          <a:ext cx="35274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393480" progId="Equation.3">
                  <p:embed/>
                </p:oleObj>
              </mc:Choice>
              <mc:Fallback>
                <p:oleObj name="Equation" r:id="rId4" imgW="15238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221088"/>
                        <a:ext cx="35274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5" name="Text Box 148"/>
          <p:cNvSpPr txBox="1">
            <a:spLocks noChangeArrowheads="1"/>
          </p:cNvSpPr>
          <p:nvPr/>
        </p:nvSpPr>
        <p:spPr bwMode="auto">
          <a:xfrm>
            <a:off x="3491880" y="5020574"/>
            <a:ext cx="3816350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b="1" dirty="0" err="1">
                <a:latin typeface="Calibri" pitchFamily="34" charset="0"/>
              </a:rPr>
              <a:t>Coef</a:t>
            </a:r>
            <a:r>
              <a:rPr lang="pt-BR" b="1" dirty="0">
                <a:latin typeface="Calibri" pitchFamily="34" charset="0"/>
              </a:rPr>
              <a:t>. Angular = </a:t>
            </a:r>
            <a:r>
              <a:rPr lang="en-US" b="1" dirty="0">
                <a:latin typeface="Calibri" pitchFamily="34" charset="0"/>
              </a:rPr>
              <a:t>µ</a:t>
            </a:r>
            <a:r>
              <a:rPr lang="en-US" b="1" baseline="-25000" dirty="0">
                <a:latin typeface="Calibri" pitchFamily="34" charset="0"/>
              </a:rPr>
              <a:t>max</a:t>
            </a:r>
            <a:r>
              <a:rPr lang="en-US" b="1" dirty="0">
                <a:latin typeface="Calibri" pitchFamily="34" charset="0"/>
              </a:rPr>
              <a:t> – D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µ</a:t>
            </a:r>
            <a:r>
              <a:rPr lang="en-US" b="1" baseline="-25000" dirty="0">
                <a:latin typeface="Calibri" pitchFamily="34" charset="0"/>
              </a:rPr>
              <a:t>max</a:t>
            </a:r>
            <a:r>
              <a:rPr lang="en-US" b="1" dirty="0">
                <a:latin typeface="Calibri" pitchFamily="34" charset="0"/>
              </a:rPr>
              <a:t>= </a:t>
            </a:r>
            <a:r>
              <a:rPr lang="en-US" b="1" dirty="0" err="1">
                <a:latin typeface="Calibri" pitchFamily="34" charset="0"/>
              </a:rPr>
              <a:t>coef</a:t>
            </a:r>
            <a:r>
              <a:rPr lang="en-US" b="1" dirty="0">
                <a:latin typeface="Calibri" pitchFamily="34" charset="0"/>
              </a:rPr>
              <a:t>. Angular -D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µ</a:t>
            </a:r>
            <a:r>
              <a:rPr lang="en-US" b="1" baseline="-25000" dirty="0">
                <a:latin typeface="Calibri" pitchFamily="34" charset="0"/>
              </a:rPr>
              <a:t>max</a:t>
            </a:r>
            <a:r>
              <a:rPr lang="en-US" b="1" dirty="0">
                <a:latin typeface="Calibri" pitchFamily="34" charset="0"/>
              </a:rPr>
              <a:t>=(+0,1284 - 0,5)</a:t>
            </a:r>
            <a:endParaRPr lang="en-US" b="1" baseline="-25000" dirty="0">
              <a:latin typeface="Calibri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µmax = - 0,37 d</a:t>
            </a:r>
            <a:r>
              <a:rPr lang="en-US" b="1" baseline="30000" dirty="0">
                <a:latin typeface="Calibri" pitchFamily="34" charset="0"/>
              </a:rPr>
              <a:t>-1</a:t>
            </a:r>
          </a:p>
        </p:txBody>
      </p:sp>
      <p:sp>
        <p:nvSpPr>
          <p:cNvPr id="13366" name="Rectangle 149"/>
          <p:cNvSpPr>
            <a:spLocks noChangeArrowheads="1"/>
          </p:cNvSpPr>
          <p:nvPr/>
        </p:nvSpPr>
        <p:spPr bwMode="auto">
          <a:xfrm>
            <a:off x="-252413" y="-100013"/>
            <a:ext cx="9612313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800" dirty="0">
                <a:solidFill>
                  <a:schemeClr val="tx2"/>
                </a:solidFill>
                <a:latin typeface="Calibri" pitchFamily="34" charset="0"/>
              </a:rPr>
              <a:t>Método dinâmico de determinação de </a:t>
            </a:r>
            <a:r>
              <a:rPr lang="en-US" sz="3800" dirty="0">
                <a:solidFill>
                  <a:schemeClr val="tx2"/>
                </a:solidFill>
                <a:latin typeface="Calibri" pitchFamily="34" charset="0"/>
              </a:rPr>
              <a:t>µ</a:t>
            </a:r>
            <a:r>
              <a:rPr lang="en-US" sz="3800" baseline="-25000" dirty="0">
                <a:solidFill>
                  <a:schemeClr val="tx2"/>
                </a:solidFill>
                <a:latin typeface="Calibri" pitchFamily="34" charset="0"/>
              </a:rPr>
              <a:t>max</a:t>
            </a:r>
          </a:p>
        </p:txBody>
      </p:sp>
      <p:sp>
        <p:nvSpPr>
          <p:cNvPr id="13367" name="Text Box 150"/>
          <p:cNvSpPr txBox="1">
            <a:spLocks noChangeArrowheads="1"/>
          </p:cNvSpPr>
          <p:nvPr/>
        </p:nvSpPr>
        <p:spPr bwMode="auto">
          <a:xfrm>
            <a:off x="31529" y="805364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latin typeface="Calibri" pitchFamily="34" charset="0"/>
              </a:rPr>
              <a:t>Dados obtidos, aplicando-se um D=0,5d</a:t>
            </a:r>
            <a:r>
              <a:rPr lang="pt-BR" baseline="30000" dirty="0">
                <a:latin typeface="Calibri" pitchFamily="34" charset="0"/>
              </a:rPr>
              <a:t>-1</a:t>
            </a:r>
          </a:p>
        </p:txBody>
      </p:sp>
      <p:sp>
        <p:nvSpPr>
          <p:cNvPr id="13368" name="Oval 151"/>
          <p:cNvSpPr>
            <a:spLocks noChangeArrowheads="1"/>
          </p:cNvSpPr>
          <p:nvPr/>
        </p:nvSpPr>
        <p:spPr bwMode="auto">
          <a:xfrm>
            <a:off x="1547813" y="1916113"/>
            <a:ext cx="503237" cy="288925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898FDEA-63AA-E29B-2790-18F41D57F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089650"/>
              </p:ext>
            </p:extLst>
          </p:nvPr>
        </p:nvGraphicFramePr>
        <p:xfrm>
          <a:off x="468503" y="3756436"/>
          <a:ext cx="7659163" cy="2865120"/>
        </p:xfrm>
        <a:graphic>
          <a:graphicData uri="http://schemas.openxmlformats.org/drawingml/2006/table">
            <a:tbl>
              <a:tblPr/>
              <a:tblGrid>
                <a:gridCol w="777989">
                  <a:extLst>
                    <a:ext uri="{9D8B030D-6E8A-4147-A177-3AD203B41FA5}">
                      <a16:colId xmlns:a16="http://schemas.microsoft.com/office/drawing/2014/main" val="3441138780"/>
                    </a:ext>
                  </a:extLst>
                </a:gridCol>
                <a:gridCol w="979192">
                  <a:extLst>
                    <a:ext uri="{9D8B030D-6E8A-4147-A177-3AD203B41FA5}">
                      <a16:colId xmlns:a16="http://schemas.microsoft.com/office/drawing/2014/main" val="3754918567"/>
                    </a:ext>
                  </a:extLst>
                </a:gridCol>
                <a:gridCol w="828656">
                  <a:extLst>
                    <a:ext uri="{9D8B030D-6E8A-4147-A177-3AD203B41FA5}">
                      <a16:colId xmlns:a16="http://schemas.microsoft.com/office/drawing/2014/main" val="1440162119"/>
                    </a:ext>
                  </a:extLst>
                </a:gridCol>
                <a:gridCol w="684486">
                  <a:extLst>
                    <a:ext uri="{9D8B030D-6E8A-4147-A177-3AD203B41FA5}">
                      <a16:colId xmlns:a16="http://schemas.microsoft.com/office/drawing/2014/main" val="1616587056"/>
                    </a:ext>
                  </a:extLst>
                </a:gridCol>
                <a:gridCol w="1357367">
                  <a:extLst>
                    <a:ext uri="{9D8B030D-6E8A-4147-A177-3AD203B41FA5}">
                      <a16:colId xmlns:a16="http://schemas.microsoft.com/office/drawing/2014/main" val="1509430726"/>
                    </a:ext>
                  </a:extLst>
                </a:gridCol>
                <a:gridCol w="871884">
                  <a:extLst>
                    <a:ext uri="{9D8B030D-6E8A-4147-A177-3AD203B41FA5}">
                      <a16:colId xmlns:a16="http://schemas.microsoft.com/office/drawing/2014/main" val="1653052473"/>
                    </a:ext>
                  </a:extLst>
                </a:gridCol>
                <a:gridCol w="831643">
                  <a:extLst>
                    <a:ext uri="{9D8B030D-6E8A-4147-A177-3AD203B41FA5}">
                      <a16:colId xmlns:a16="http://schemas.microsoft.com/office/drawing/2014/main" val="3412411588"/>
                    </a:ext>
                  </a:extLst>
                </a:gridCol>
                <a:gridCol w="643853">
                  <a:extLst>
                    <a:ext uri="{9D8B030D-6E8A-4147-A177-3AD203B41FA5}">
                      <a16:colId xmlns:a16="http://schemas.microsoft.com/office/drawing/2014/main" val="1507324261"/>
                    </a:ext>
                  </a:extLst>
                </a:gridCol>
                <a:gridCol w="684093">
                  <a:extLst>
                    <a:ext uri="{9D8B030D-6E8A-4147-A177-3AD203B41FA5}">
                      <a16:colId xmlns:a16="http://schemas.microsoft.com/office/drawing/2014/main" val="39027371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600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134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Vazão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/min)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Vazão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(L/h)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</a:p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(min-</a:t>
                      </a:r>
                      <a:r>
                        <a:rPr lang="pt-BR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</a:p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(h-1)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(média)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938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89535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048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284403"/>
                  </a:ext>
                </a:extLst>
              </a:tr>
              <a:tr h="914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3416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9706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6945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176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244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958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16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44371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654E1B3-02E5-E13E-5BDE-AA3AE941309B}"/>
              </a:ext>
            </a:extLst>
          </p:cNvPr>
          <p:cNvSpPr txBox="1"/>
          <p:nvPr/>
        </p:nvSpPr>
        <p:spPr>
          <a:xfrm>
            <a:off x="557423" y="148791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Exercício Aula Prática</a:t>
            </a:r>
            <a:endParaRPr lang="pt-BR" sz="28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CA22D59-0FD4-DB9E-3EE1-0B1FBB1CF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703535"/>
              </p:ext>
            </p:extLst>
          </p:nvPr>
        </p:nvGraphicFramePr>
        <p:xfrm>
          <a:off x="364551" y="1207787"/>
          <a:ext cx="3962521" cy="2301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343">
                  <a:extLst>
                    <a:ext uri="{9D8B030D-6E8A-4147-A177-3AD203B41FA5}">
                      <a16:colId xmlns:a16="http://schemas.microsoft.com/office/drawing/2014/main" val="2958517503"/>
                    </a:ext>
                  </a:extLst>
                </a:gridCol>
                <a:gridCol w="1005416">
                  <a:extLst>
                    <a:ext uri="{9D8B030D-6E8A-4147-A177-3AD203B41FA5}">
                      <a16:colId xmlns:a16="http://schemas.microsoft.com/office/drawing/2014/main" val="1627752491"/>
                    </a:ext>
                  </a:extLst>
                </a:gridCol>
                <a:gridCol w="961059">
                  <a:extLst>
                    <a:ext uri="{9D8B030D-6E8A-4147-A177-3AD203B41FA5}">
                      <a16:colId xmlns:a16="http://schemas.microsoft.com/office/drawing/2014/main" val="1306814127"/>
                    </a:ext>
                  </a:extLst>
                </a:gridCol>
                <a:gridCol w="916703">
                  <a:extLst>
                    <a:ext uri="{9D8B030D-6E8A-4147-A177-3AD203B41FA5}">
                      <a16:colId xmlns:a16="http://schemas.microsoft.com/office/drawing/2014/main" val="3791496334"/>
                    </a:ext>
                  </a:extLst>
                </a:gridCol>
              </a:tblGrid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Bomba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Vazão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Vazão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Vazão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4126079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RPM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mL/min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mL/h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L/h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26687358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7,20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432,0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0,43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5707082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13,07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784,0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0,78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5287401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19,07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1144,0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1,14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5609599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20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24,00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1440,0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0074451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25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1808,0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1,81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2429865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30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36,00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2160,0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2,16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32815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</a:rPr>
                        <a:t>35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42,00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2520,0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2,52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3040999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40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48,00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2880,0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2,88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7953619"/>
                  </a:ext>
                </a:extLst>
              </a:tr>
              <a:tr h="20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45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54,00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3240,0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3,24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5926882"/>
                  </a:ext>
                </a:extLst>
              </a:tr>
            </a:tbl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2655A2-852A-C14E-FFA0-6A5C6C4B9B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502524"/>
              </p:ext>
            </p:extLst>
          </p:nvPr>
        </p:nvGraphicFramePr>
        <p:xfrm>
          <a:off x="4298085" y="1135863"/>
          <a:ext cx="4494664" cy="2526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B4427E9-7BFB-83D6-DFEA-589523ABFAC3}"/>
              </a:ext>
            </a:extLst>
          </p:cNvPr>
          <p:cNvSpPr txBox="1"/>
          <p:nvPr/>
        </p:nvSpPr>
        <p:spPr>
          <a:xfrm>
            <a:off x="548222" y="748396"/>
            <a:ext cx="359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1) Cálculo de vazão e 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258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AED29C3-64E5-4E9C-2B37-A0C0AA3148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677168"/>
              </p:ext>
            </p:extLst>
          </p:nvPr>
        </p:nvGraphicFramePr>
        <p:xfrm>
          <a:off x="935596" y="3933056"/>
          <a:ext cx="5112568" cy="2843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B6DDED6-3BC5-4016-377F-239878A69E29}"/>
              </a:ext>
            </a:extLst>
          </p:cNvPr>
          <p:cNvSpPr txBox="1"/>
          <p:nvPr/>
        </p:nvSpPr>
        <p:spPr>
          <a:xfrm>
            <a:off x="467544" y="36401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2) DO 600 nm (X=concentração celular)  em função de D</a:t>
            </a:r>
            <a:endParaRPr lang="pt-B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CDCC268-EBA3-4893-0FE0-2D91B7A34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04095"/>
            <a:ext cx="5040560" cy="303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9402937-EDCE-8518-9DC4-1CE49B14A4B8}"/>
              </a:ext>
            </a:extLst>
          </p:cNvPr>
          <p:cNvSpPr txBox="1"/>
          <p:nvPr/>
        </p:nvSpPr>
        <p:spPr>
          <a:xfrm>
            <a:off x="6228184" y="17008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Expectativa !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6E000A5-8B11-C02B-90D4-9A7A7E583280}"/>
              </a:ext>
            </a:extLst>
          </p:cNvPr>
          <p:cNvSpPr txBox="1"/>
          <p:nvPr/>
        </p:nvSpPr>
        <p:spPr>
          <a:xfrm>
            <a:off x="6260903" y="478786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Realidade !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5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A322AE7-E616-078C-DCCB-500FE0107718}"/>
              </a:ext>
            </a:extLst>
          </p:cNvPr>
          <p:cNvSpPr txBox="1"/>
          <p:nvPr/>
        </p:nvSpPr>
        <p:spPr>
          <a:xfrm>
            <a:off x="323528" y="4046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3) DO 600 nm (X=concentração celular)  em função do tempo quando D&gt;umax</a:t>
            </a:r>
            <a:endParaRPr lang="pt-BR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6D59DC7-09AC-8111-645B-D38CC6A31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740393"/>
              </p:ext>
            </p:extLst>
          </p:nvPr>
        </p:nvGraphicFramePr>
        <p:xfrm>
          <a:off x="107504" y="899041"/>
          <a:ext cx="51125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544FFF61-07F2-A5A0-A43C-64D0048AF57C}"/>
              </a:ext>
            </a:extLst>
          </p:cNvPr>
          <p:cNvSpPr txBox="1"/>
          <p:nvPr/>
        </p:nvSpPr>
        <p:spPr>
          <a:xfrm>
            <a:off x="320306" y="4373416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-5,881=umax-D</a:t>
            </a:r>
          </a:p>
          <a:p>
            <a:r>
              <a:rPr lang="de-DE" dirty="0"/>
              <a:t>µmax= -5,881+3,22</a:t>
            </a:r>
          </a:p>
          <a:p>
            <a:r>
              <a:rPr lang="de-DE" dirty="0"/>
              <a:t>µmax= -2,66 h</a:t>
            </a:r>
            <a:r>
              <a:rPr lang="de-DE" baseline="30000" dirty="0"/>
              <a:t>-1 </a:t>
            </a:r>
          </a:p>
          <a:p>
            <a:endParaRPr lang="de-DE" dirty="0"/>
          </a:p>
          <a:p>
            <a:r>
              <a:rPr lang="de-DE" dirty="0"/>
              <a:t>Ou </a:t>
            </a:r>
          </a:p>
          <a:p>
            <a:r>
              <a:rPr lang="de-DE" dirty="0"/>
              <a:t>µmax = -0,044 min-1</a:t>
            </a:r>
            <a:endParaRPr lang="pt-BR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EEA3BCB-9250-A284-5DA9-F22D379E3D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893633"/>
              </p:ext>
            </p:extLst>
          </p:nvPr>
        </p:nvGraphicFramePr>
        <p:xfrm>
          <a:off x="3816424" y="37672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D4DF632C-AB95-5DC3-08C1-A4D25D4FA696}"/>
              </a:ext>
            </a:extLst>
          </p:cNvPr>
          <p:cNvSpPr/>
          <p:nvPr/>
        </p:nvSpPr>
        <p:spPr>
          <a:xfrm>
            <a:off x="2771800" y="1607421"/>
            <a:ext cx="87260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0D325C8-B746-0ABF-9521-7CBBDE02FF54}"/>
              </a:ext>
            </a:extLst>
          </p:cNvPr>
          <p:cNvSpPr/>
          <p:nvPr/>
        </p:nvSpPr>
        <p:spPr>
          <a:xfrm>
            <a:off x="6516217" y="4221088"/>
            <a:ext cx="79208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846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DD3FB233-B185-9D8C-456C-41BBEBD143CC}"/>
                  </a:ext>
                </a:extLst>
              </p:cNvPr>
              <p:cNvSpPr txBox="1"/>
              <p:nvPr/>
            </p:nvSpPr>
            <p:spPr>
              <a:xfrm>
                <a:off x="363358" y="1556792"/>
                <a:ext cx="5032908" cy="263232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pt-BR" sz="2800" dirty="0"/>
              </a:p>
              <a:p>
                <a:endParaRPr lang="pt-BR" sz="2800" dirty="0"/>
              </a:p>
              <a:p>
                <a:r>
                  <a:rPr lang="pt-BR" sz="2800" dirty="0"/>
                  <a:t>Então: </a:t>
                </a:r>
                <a:r>
                  <a:rPr lang="pt-BR" sz="2800" dirty="0" err="1"/>
                  <a:t>ln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𝑋𝑖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𝑋𝑖</m:t>
                        </m:r>
                      </m:den>
                    </m:f>
                  </m:oMath>
                </a14:m>
                <a:r>
                  <a:rPr lang="pt-BR" sz="2800" dirty="0"/>
                  <a:t>  = </a:t>
                </a:r>
                <a:r>
                  <a:rPr lang="pt-BR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µ.td</a:t>
                </a:r>
              </a:p>
              <a:p>
                <a:endParaRPr lang="pt-BR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𝑡𝑑</m:t>
                        </m:r>
                      </m:den>
                    </m:f>
                  </m:oMath>
                </a14:m>
                <a:r>
                  <a:rPr lang="pt-BR" sz="2800" dirty="0"/>
                  <a:t> = </a:t>
                </a:r>
                <a:r>
                  <a:rPr lang="pt-BR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µ</a:t>
                </a:r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DD3FB233-B185-9D8C-456C-41BBEBD14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58" y="1556792"/>
                <a:ext cx="5032908" cy="2632324"/>
              </a:xfrm>
              <a:prstGeom prst="rect">
                <a:avLst/>
              </a:prstGeom>
              <a:blipFill>
                <a:blip r:embed="rId2"/>
                <a:stretch>
                  <a:fillRect l="-2418" b="-207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256431C-ADBC-048A-6859-4B948D7EA9B0}"/>
                  </a:ext>
                </a:extLst>
              </p:cNvPr>
              <p:cNvSpPr txBox="1"/>
              <p:nvPr/>
            </p:nvSpPr>
            <p:spPr>
              <a:xfrm>
                <a:off x="535744" y="1772816"/>
                <a:ext cx="4756336" cy="8402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400" dirty="0"/>
                  <a:t>l</a:t>
                </a:r>
                <a:r>
                  <a:rPr lang="pt-BR" sz="2400" dirty="0" err="1"/>
                  <a:t>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𝑋𝑖</m:t>
                        </m:r>
                      </m:den>
                    </m:f>
                  </m:oMath>
                </a14:m>
                <a:r>
                  <a:rPr lang="pt-BR" sz="2400" dirty="0"/>
                  <a:t>  = </a:t>
                </a:r>
                <a:r>
                  <a:rPr lang="pt-B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µ.(t</a:t>
                </a:r>
                <a:r>
                  <a:rPr lang="pt-BR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-ti</a:t>
                </a:r>
                <a:r>
                  <a:rPr lang="pt-B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pt-B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pt-BR" sz="20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256431C-ADBC-048A-6859-4B948D7EA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44" y="1772816"/>
                <a:ext cx="4756336" cy="840220"/>
              </a:xfrm>
              <a:prstGeom prst="rect">
                <a:avLst/>
              </a:prstGeom>
              <a:blipFill>
                <a:blip r:embed="rId3"/>
                <a:stretch>
                  <a:fillRect l="-3974" t="-28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534B6FD7-4433-ECD5-0720-42A39030AAA2}"/>
              </a:ext>
            </a:extLst>
          </p:cNvPr>
          <p:cNvSpPr txBox="1"/>
          <p:nvPr/>
        </p:nvSpPr>
        <p:spPr>
          <a:xfrm>
            <a:off x="467544" y="73444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Tempo geração é quando X=2Xi</a:t>
            </a:r>
            <a:endParaRPr lang="pt-BR" sz="24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FCF0460-9D2C-0C0E-B67E-68AC807581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94" y="4653136"/>
            <a:ext cx="5151235" cy="187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187295"/>
            <a:ext cx="8229600" cy="1143000"/>
          </a:xfrm>
        </p:spPr>
        <p:txBody>
          <a:bodyPr/>
          <a:lstStyle/>
          <a:p>
            <a:r>
              <a:rPr lang="pt-BR" dirty="0"/>
              <a:t>Processo contínuo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9512" y="746193"/>
            <a:ext cx="89644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000" dirty="0">
                <a:cs typeface="Times New Roman" pitchFamily="18" charset="0"/>
              </a:rPr>
              <a:t>A </a:t>
            </a:r>
            <a:r>
              <a:rPr lang="pt-BR" sz="2000" u="sng" dirty="0">
                <a:cs typeface="Times New Roman" pitchFamily="18" charset="0"/>
              </a:rPr>
              <a:t>principal aplicação é no tratamento de efluentes</a:t>
            </a:r>
            <a:r>
              <a:rPr lang="pt-BR" sz="2000" dirty="0">
                <a:cs typeface="Times New Roman" pitchFamily="18" charset="0"/>
              </a:rPr>
              <a:t> (plantas de lodo ativado, digestores e tanques anaeróbios), </a:t>
            </a:r>
            <a:r>
              <a:rPr lang="pt-BR" sz="2000" u="sng" dirty="0">
                <a:cs typeface="Times New Roman" pitchFamily="18" charset="0"/>
              </a:rPr>
              <a:t>pois</a:t>
            </a:r>
            <a:r>
              <a:rPr lang="pt-BR" sz="2000" dirty="0">
                <a:cs typeface="Times New Roman" pitchFamily="18" charset="0"/>
              </a:rPr>
              <a:t>:</a:t>
            </a:r>
          </a:p>
          <a:p>
            <a:r>
              <a:rPr lang="pt-BR" sz="2000" dirty="0">
                <a:cs typeface="Times New Roman" pitchFamily="18" charset="0"/>
              </a:rPr>
              <a:t>(1) </a:t>
            </a:r>
            <a:r>
              <a:rPr lang="pt-BR" sz="2000" u="sng" dirty="0">
                <a:cs typeface="Times New Roman" pitchFamily="18" charset="0"/>
              </a:rPr>
              <a:t>como não há exigência de culturas puras,</a:t>
            </a:r>
            <a:r>
              <a:rPr lang="pt-BR" sz="2000" dirty="0">
                <a:cs typeface="Times New Roman" pitchFamily="18" charset="0"/>
              </a:rPr>
              <a:t> não existe problema com contaminação; </a:t>
            </a:r>
          </a:p>
          <a:p>
            <a:r>
              <a:rPr lang="pt-BR" sz="2000" dirty="0">
                <a:cs typeface="Times New Roman" pitchFamily="18" charset="0"/>
              </a:rPr>
              <a:t>(2) os reatores contínuos têm sido largamente utilizados e o seu uso </a:t>
            </a:r>
            <a:r>
              <a:rPr lang="pt-BR" sz="2000" u="sng" dirty="0">
                <a:cs typeface="Times New Roman" pitchFamily="18" charset="0"/>
              </a:rPr>
              <a:t>não é considerado um risco</a:t>
            </a:r>
            <a:r>
              <a:rPr lang="pt-BR" sz="2000" dirty="0">
                <a:cs typeface="Times New Roman" pitchFamily="18" charset="0"/>
              </a:rPr>
              <a:t>; </a:t>
            </a:r>
          </a:p>
          <a:p>
            <a:r>
              <a:rPr lang="pt-BR" sz="2000" dirty="0">
                <a:cs typeface="Times New Roman" pitchFamily="18" charset="0"/>
              </a:rPr>
              <a:t>(3) como o </a:t>
            </a:r>
            <a:r>
              <a:rPr lang="pt-BR" sz="2000" u="sng" dirty="0">
                <a:cs typeface="Times New Roman" pitchFamily="18" charset="0"/>
              </a:rPr>
              <a:t>volume de processamento</a:t>
            </a:r>
            <a:r>
              <a:rPr lang="pt-BR" sz="2000" dirty="0">
                <a:cs typeface="Times New Roman" pitchFamily="18" charset="0"/>
              </a:rPr>
              <a:t> é muito </a:t>
            </a:r>
            <a:r>
              <a:rPr lang="pt-BR" sz="2000" u="sng" dirty="0">
                <a:cs typeface="Times New Roman" pitchFamily="18" charset="0"/>
              </a:rPr>
              <a:t>grande</a:t>
            </a:r>
            <a:r>
              <a:rPr lang="pt-BR" sz="2000" dirty="0">
                <a:cs typeface="Times New Roman" pitchFamily="18" charset="0"/>
              </a:rPr>
              <a:t>, o uso de batelada não seria prático.</a:t>
            </a:r>
            <a:endParaRPr lang="pt-BR" sz="2000" dirty="0"/>
          </a:p>
          <a:p>
            <a:pPr eaLnBrk="0" hangingPunct="0"/>
            <a:endParaRPr lang="pt-BR" sz="2000" dirty="0"/>
          </a:p>
        </p:txBody>
      </p:sp>
      <p:grpSp>
        <p:nvGrpSpPr>
          <p:cNvPr id="6" name="Grupo 5"/>
          <p:cNvGrpSpPr/>
          <p:nvPr/>
        </p:nvGrpSpPr>
        <p:grpSpPr>
          <a:xfrm>
            <a:off x="827584" y="3356992"/>
            <a:ext cx="8172935" cy="3275915"/>
            <a:chOff x="683568" y="2024063"/>
            <a:chExt cx="8172935" cy="3275915"/>
          </a:xfrm>
        </p:grpSpPr>
        <p:pic>
          <p:nvPicPr>
            <p:cNvPr id="7" name="Picture 4" descr="act_sludg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584" y="2024063"/>
              <a:ext cx="7723187" cy="2952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Conector reto 7"/>
            <p:cNvCxnSpPr/>
            <p:nvPr/>
          </p:nvCxnSpPr>
          <p:spPr>
            <a:xfrm>
              <a:off x="6300788" y="3429000"/>
              <a:ext cx="1428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6300788" y="3500438"/>
              <a:ext cx="1428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6300788" y="3581400"/>
              <a:ext cx="1428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683568" y="2420888"/>
              <a:ext cx="12241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Influente</a:t>
              </a:r>
            </a:p>
            <a:p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868132" y="3824049"/>
              <a:ext cx="4890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Ar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267744" y="3933056"/>
              <a:ext cx="30963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Reator de lodo ativado</a:t>
              </a: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5148089" y="2079357"/>
              <a:ext cx="12241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Efluente</a:t>
              </a:r>
            </a:p>
            <a:p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2411759" y="4653647"/>
              <a:ext cx="273632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Reciclo de células (lodo)</a:t>
              </a:r>
            </a:p>
            <a:p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6713964" y="3500269"/>
              <a:ext cx="1836805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Sedimentador</a:t>
              </a:r>
              <a:r>
                <a:rPr lang="pt-BR" dirty="0"/>
                <a:t> secundário</a:t>
              </a:r>
            </a:p>
            <a:p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7632367" y="2861504"/>
              <a:ext cx="12241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/>
                <a:t>Efluente</a:t>
              </a:r>
            </a:p>
            <a:p>
              <a:r>
                <a:rPr lang="pt-BR" dirty="0"/>
                <a:t>tratado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Processo contínuo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60721" y="1365722"/>
            <a:ext cx="5184775" cy="461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X = concentração de células</a:t>
            </a:r>
          </a:p>
          <a:p>
            <a:pPr>
              <a:lnSpc>
                <a:spcPct val="150000"/>
              </a:lnSpc>
            </a:pPr>
            <a:r>
              <a:rPr lang="pt-BR" dirty="0"/>
              <a:t>S = concentração de substrato</a:t>
            </a:r>
          </a:p>
          <a:p>
            <a:pPr>
              <a:lnSpc>
                <a:spcPct val="150000"/>
              </a:lnSpc>
            </a:pPr>
            <a:r>
              <a:rPr lang="pt-BR" dirty="0"/>
              <a:t>P = concentração de produto</a:t>
            </a:r>
          </a:p>
          <a:p>
            <a:pPr>
              <a:lnSpc>
                <a:spcPct val="150000"/>
              </a:lnSpc>
            </a:pPr>
            <a:r>
              <a:rPr lang="pt-BR" dirty="0" err="1"/>
              <a:t>Xo</a:t>
            </a:r>
            <a:r>
              <a:rPr lang="pt-BR" dirty="0"/>
              <a:t> = concentração de células na alimentação</a:t>
            </a:r>
          </a:p>
          <a:p>
            <a:pPr>
              <a:lnSpc>
                <a:spcPct val="150000"/>
              </a:lnSpc>
            </a:pPr>
            <a:r>
              <a:rPr lang="pt-BR" dirty="0" err="1"/>
              <a:t>So</a:t>
            </a:r>
            <a:r>
              <a:rPr lang="pt-BR" dirty="0"/>
              <a:t> = concentração de substrato na alimentação</a:t>
            </a:r>
          </a:p>
          <a:p>
            <a:pPr>
              <a:lnSpc>
                <a:spcPct val="150000"/>
              </a:lnSpc>
            </a:pPr>
            <a:r>
              <a:rPr lang="pt-BR" dirty="0" err="1"/>
              <a:t>Po</a:t>
            </a:r>
            <a:r>
              <a:rPr lang="pt-BR" dirty="0"/>
              <a:t>= concentração de produto na alimentação</a:t>
            </a:r>
          </a:p>
          <a:p>
            <a:pPr>
              <a:lnSpc>
                <a:spcPct val="150000"/>
              </a:lnSpc>
            </a:pPr>
            <a:r>
              <a:rPr lang="pt-BR" dirty="0" err="1"/>
              <a:t>Vr</a:t>
            </a:r>
            <a:r>
              <a:rPr lang="pt-BR" dirty="0"/>
              <a:t> ou V= volume  útil do reator</a:t>
            </a:r>
          </a:p>
          <a:p>
            <a:pPr>
              <a:lnSpc>
                <a:spcPct val="150000"/>
              </a:lnSpc>
            </a:pPr>
            <a:r>
              <a:rPr lang="pt-BR" dirty="0"/>
              <a:t>F= vazão de alimentação e vazão  saída</a:t>
            </a:r>
          </a:p>
          <a:p>
            <a:pPr>
              <a:lnSpc>
                <a:spcPct val="150000"/>
              </a:lnSpc>
            </a:pPr>
            <a:r>
              <a:rPr lang="pt-BR" dirty="0"/>
              <a:t>(considerando </a:t>
            </a:r>
            <a:r>
              <a:rPr lang="pt-BR" dirty="0" err="1"/>
              <a:t>Vr</a:t>
            </a:r>
            <a:r>
              <a:rPr lang="pt-BR" dirty="0"/>
              <a:t> </a:t>
            </a:r>
            <a:r>
              <a:rPr lang="pt-BR" dirty="0" err="1"/>
              <a:t>cte</a:t>
            </a:r>
            <a:r>
              <a:rPr lang="pt-BR" dirty="0"/>
              <a:t>)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</a:rPr>
              <a:t>Quando não há reciclo de células, </a:t>
            </a:r>
            <a:r>
              <a:rPr lang="pt-BR" b="1" dirty="0" err="1">
                <a:solidFill>
                  <a:srgbClr val="FF0000"/>
                </a:solidFill>
              </a:rPr>
              <a:t>Xo</a:t>
            </a:r>
            <a:r>
              <a:rPr lang="pt-BR" b="1" dirty="0">
                <a:solidFill>
                  <a:srgbClr val="FF0000"/>
                </a:solidFill>
              </a:rPr>
              <a:t>=0.</a:t>
            </a:r>
          </a:p>
        </p:txBody>
      </p:sp>
      <p:grpSp>
        <p:nvGrpSpPr>
          <p:cNvPr id="2" name="Grupo 22"/>
          <p:cNvGrpSpPr>
            <a:grpSpLocks/>
          </p:cNvGrpSpPr>
          <p:nvPr/>
        </p:nvGrpSpPr>
        <p:grpSpPr bwMode="auto">
          <a:xfrm>
            <a:off x="179388" y="1441393"/>
            <a:ext cx="3888556" cy="3859814"/>
            <a:chOff x="251520" y="1440905"/>
            <a:chExt cx="3817119" cy="3860452"/>
          </a:xfrm>
        </p:grpSpPr>
        <p:sp>
          <p:nvSpPr>
            <p:cNvPr id="14343" name="Text Box 4"/>
            <p:cNvSpPr txBox="1">
              <a:spLocks noChangeArrowheads="1"/>
            </p:cNvSpPr>
            <p:nvPr/>
          </p:nvSpPr>
          <p:spPr bwMode="auto">
            <a:xfrm>
              <a:off x="2670175" y="2716213"/>
              <a:ext cx="11811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t-BR"/>
                <a:t>Efluente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51520" y="1440905"/>
              <a:ext cx="3817119" cy="3860452"/>
              <a:chOff x="158" y="975"/>
              <a:chExt cx="2133" cy="2175"/>
            </a:xfrm>
          </p:grpSpPr>
          <p:sp>
            <p:nvSpPr>
              <p:cNvPr id="14346" name="Text Box 9"/>
              <p:cNvSpPr txBox="1">
                <a:spLocks noChangeArrowheads="1"/>
              </p:cNvSpPr>
              <p:nvPr/>
            </p:nvSpPr>
            <p:spPr bwMode="auto">
              <a:xfrm>
                <a:off x="397" y="1580"/>
                <a:ext cx="1894" cy="1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  <a:p>
                <a:endParaRPr lang="pt-BR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54" y="975"/>
                <a:ext cx="677" cy="654"/>
                <a:chOff x="3366" y="5061"/>
                <a:chExt cx="1440" cy="1440"/>
              </a:xfrm>
            </p:grpSpPr>
            <p:sp>
              <p:nvSpPr>
                <p:cNvPr id="143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366" y="5061"/>
                  <a:ext cx="1440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lnSpc>
                      <a:spcPct val="150000"/>
                    </a:lnSpc>
                  </a:pPr>
                  <a:r>
                    <a:rPr lang="pt-BR" dirty="0"/>
                    <a:t>       </a:t>
                  </a:r>
                  <a:r>
                    <a:rPr lang="pt-BR" dirty="0" err="1"/>
                    <a:t>Xo</a:t>
                  </a:r>
                  <a:endParaRPr lang="pt-BR" baseline="-25000" dirty="0"/>
                </a:p>
                <a:p>
                  <a:pPr>
                    <a:lnSpc>
                      <a:spcPct val="150000"/>
                    </a:lnSpc>
                  </a:pPr>
                  <a:r>
                    <a:rPr lang="pt-BR" dirty="0"/>
                    <a:t>F     </a:t>
                  </a:r>
                  <a:r>
                    <a:rPr lang="pt-BR" dirty="0" err="1"/>
                    <a:t>So</a:t>
                  </a:r>
                  <a:endParaRPr lang="pt-BR" dirty="0"/>
                </a:p>
                <a:p>
                  <a:pPr marL="354013">
                    <a:lnSpc>
                      <a:spcPct val="150000"/>
                    </a:lnSpc>
                  </a:pPr>
                  <a:r>
                    <a:rPr lang="pt-BR" dirty="0" err="1"/>
                    <a:t>Po</a:t>
                  </a:r>
                  <a:r>
                    <a:rPr lang="pt-BR" dirty="0"/>
                    <a:t>     </a:t>
                  </a:r>
                </a:p>
              </p:txBody>
            </p:sp>
            <p:sp>
              <p:nvSpPr>
                <p:cNvPr id="14356" name="AutoShape 12"/>
                <p:cNvSpPr>
                  <a:spLocks/>
                </p:cNvSpPr>
                <p:nvPr/>
              </p:nvSpPr>
              <p:spPr bwMode="auto">
                <a:xfrm>
                  <a:off x="4176" y="5616"/>
                  <a:ext cx="144" cy="72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4348" name="Text Box 13"/>
              <p:cNvSpPr txBox="1">
                <a:spLocks noChangeArrowheads="1"/>
              </p:cNvSpPr>
              <p:nvPr/>
            </p:nvSpPr>
            <p:spPr bwMode="auto">
              <a:xfrm>
                <a:off x="158" y="1688"/>
                <a:ext cx="74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/>
                  <a:t>Alimentação</a:t>
                </a:r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1614" y="1253"/>
                <a:ext cx="677" cy="654"/>
                <a:chOff x="3744" y="5472"/>
                <a:chExt cx="1440" cy="1440"/>
              </a:xfrm>
            </p:grpSpPr>
            <p:sp>
              <p:nvSpPr>
                <p:cNvPr id="1435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744" y="5472"/>
                  <a:ext cx="1440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354" name="AutoShape 16"/>
                <p:cNvSpPr>
                  <a:spLocks/>
                </p:cNvSpPr>
                <p:nvPr/>
              </p:nvSpPr>
              <p:spPr bwMode="auto">
                <a:xfrm>
                  <a:off x="4176" y="5616"/>
                  <a:ext cx="144" cy="72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4350" name="Text Box 17"/>
              <p:cNvSpPr txBox="1">
                <a:spLocks noChangeArrowheads="1"/>
              </p:cNvSpPr>
              <p:nvPr/>
            </p:nvSpPr>
            <p:spPr bwMode="auto">
              <a:xfrm>
                <a:off x="1479" y="2300"/>
                <a:ext cx="271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/>
                  <a:t>Vr</a:t>
                </a:r>
              </a:p>
            </p:txBody>
          </p:sp>
          <p:sp>
            <p:nvSpPr>
              <p:cNvPr id="14351" name="Text Box 18"/>
              <p:cNvSpPr txBox="1">
                <a:spLocks noChangeArrowheads="1"/>
              </p:cNvSpPr>
              <p:nvPr/>
            </p:nvSpPr>
            <p:spPr bwMode="auto">
              <a:xfrm>
                <a:off x="938" y="2234"/>
                <a:ext cx="270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aphicFrame>
            <p:nvGraphicFramePr>
              <p:cNvPr id="14338" name="Object 2"/>
              <p:cNvGraphicFramePr>
                <a:graphicFrameLocks noChangeAspect="1"/>
              </p:cNvGraphicFramePr>
              <p:nvPr/>
            </p:nvGraphicFramePr>
            <p:xfrm>
              <a:off x="353" y="1661"/>
              <a:ext cx="1604" cy="11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2" imgW="2694432" imgH="1676400" progId="">
                      <p:embed/>
                    </p:oleObj>
                  </mc:Choice>
                  <mc:Fallback>
                    <p:oleObj r:id="rId2" imgW="2694432" imgH="1676400" progId="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16098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3" y="1661"/>
                            <a:ext cx="1604" cy="111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52" name="Text Box 20"/>
              <p:cNvSpPr txBox="1">
                <a:spLocks noChangeArrowheads="1"/>
              </p:cNvSpPr>
              <p:nvPr/>
            </p:nvSpPr>
            <p:spPr bwMode="auto">
              <a:xfrm>
                <a:off x="1416" y="1043"/>
                <a:ext cx="240" cy="6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/>
                  <a:t>X</a:t>
                </a:r>
              </a:p>
              <a:p>
                <a:pPr>
                  <a:spcBef>
                    <a:spcPct val="50000"/>
                  </a:spcBef>
                </a:pPr>
                <a:r>
                  <a:rPr lang="pt-BR" dirty="0"/>
                  <a:t>S    </a:t>
                </a:r>
              </a:p>
              <a:p>
                <a:pPr>
                  <a:spcBef>
                    <a:spcPct val="50000"/>
                  </a:spcBef>
                </a:pPr>
                <a:r>
                  <a:rPr lang="pt-BR" dirty="0"/>
                  <a:t>P</a:t>
                </a:r>
              </a:p>
            </p:txBody>
          </p:sp>
        </p:grpSp>
        <p:sp>
          <p:nvSpPr>
            <p:cNvPr id="14345" name="CaixaDeTexto 21"/>
            <p:cNvSpPr txBox="1">
              <a:spLocks noChangeArrowheads="1"/>
            </p:cNvSpPr>
            <p:nvPr/>
          </p:nvSpPr>
          <p:spPr bwMode="auto">
            <a:xfrm>
              <a:off x="2627784" y="2924944"/>
              <a:ext cx="1008112" cy="369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/>
                <a:t>(saída)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Processo contínuo</a:t>
            </a:r>
            <a:br>
              <a:rPr lang="pt-BR" sz="4000" dirty="0"/>
            </a:br>
            <a:r>
              <a:rPr lang="pt-BR" sz="4000" dirty="0"/>
              <a:t> balanço de massa - </a:t>
            </a:r>
            <a:r>
              <a:rPr lang="pt-BR" sz="4000" b="1" dirty="0"/>
              <a:t>célula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9750" y="1827214"/>
            <a:ext cx="7181850" cy="1090613"/>
            <a:chOff x="295" y="1378"/>
            <a:chExt cx="4524" cy="687"/>
          </a:xfrm>
        </p:grpSpPr>
        <p:sp>
          <p:nvSpPr>
            <p:cNvPr id="15369" name="Text Box 4"/>
            <p:cNvSpPr txBox="1">
              <a:spLocks noChangeArrowheads="1"/>
            </p:cNvSpPr>
            <p:nvPr/>
          </p:nvSpPr>
          <p:spPr bwMode="auto">
            <a:xfrm>
              <a:off x="295" y="1389"/>
              <a:ext cx="90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Variação da massa de células no biorreator</a:t>
              </a:r>
            </a:p>
          </p:txBody>
        </p:sp>
        <p:sp>
          <p:nvSpPr>
            <p:cNvPr id="15370" name="Text Box 5"/>
            <p:cNvSpPr txBox="1">
              <a:spLocks noChangeArrowheads="1"/>
            </p:cNvSpPr>
            <p:nvPr/>
          </p:nvSpPr>
          <p:spPr bwMode="auto">
            <a:xfrm>
              <a:off x="1787" y="1378"/>
              <a:ext cx="90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massa de células </a:t>
              </a:r>
              <a:r>
                <a:rPr lang="pt-BR" sz="1600" b="1" dirty="0">
                  <a:solidFill>
                    <a:srgbClr val="FF0000"/>
                  </a:solidFill>
                </a:rPr>
                <a:t>que entra</a:t>
              </a:r>
              <a:r>
                <a:rPr lang="pt-BR" sz="1600" dirty="0">
                  <a:solidFill>
                    <a:srgbClr val="FF0000"/>
                  </a:solidFill>
                </a:rPr>
                <a:t> no biorreator</a:t>
              </a:r>
            </a:p>
          </p:txBody>
        </p:sp>
        <p:sp>
          <p:nvSpPr>
            <p:cNvPr id="15371" name="Text Box 6"/>
            <p:cNvSpPr txBox="1">
              <a:spLocks noChangeArrowheads="1"/>
            </p:cNvSpPr>
            <p:nvPr/>
          </p:nvSpPr>
          <p:spPr bwMode="auto">
            <a:xfrm>
              <a:off x="2820" y="1402"/>
              <a:ext cx="90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massa de células </a:t>
              </a:r>
              <a:r>
                <a:rPr lang="pt-BR" sz="1600" b="1" dirty="0">
                  <a:solidFill>
                    <a:srgbClr val="FF0000"/>
                  </a:solidFill>
                </a:rPr>
                <a:t>que sai</a:t>
              </a:r>
              <a:r>
                <a:rPr lang="pt-BR" sz="1600" dirty="0">
                  <a:solidFill>
                    <a:srgbClr val="FF0000"/>
                  </a:solidFill>
                </a:rPr>
                <a:t> no biorreator</a:t>
              </a:r>
            </a:p>
          </p:txBody>
        </p:sp>
        <p:sp>
          <p:nvSpPr>
            <p:cNvPr id="15372" name="Text Box 7"/>
            <p:cNvSpPr txBox="1">
              <a:spLocks noChangeArrowheads="1"/>
            </p:cNvSpPr>
            <p:nvPr/>
          </p:nvSpPr>
          <p:spPr bwMode="auto">
            <a:xfrm>
              <a:off x="3911" y="1391"/>
              <a:ext cx="90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massa de células </a:t>
              </a:r>
              <a:r>
                <a:rPr lang="pt-BR" sz="1600" b="1" dirty="0">
                  <a:solidFill>
                    <a:srgbClr val="FF0000"/>
                  </a:solidFill>
                </a:rPr>
                <a:t>formada</a:t>
              </a:r>
              <a:r>
                <a:rPr lang="pt-BR" sz="1600" dirty="0">
                  <a:solidFill>
                    <a:srgbClr val="FF0000"/>
                  </a:solidFill>
                </a:rPr>
                <a:t> no biorreator</a:t>
              </a:r>
            </a:p>
          </p:txBody>
        </p:sp>
        <p:sp>
          <p:nvSpPr>
            <p:cNvPr id="15373" name="Text Box 8"/>
            <p:cNvSpPr txBox="1">
              <a:spLocks noChangeArrowheads="1"/>
            </p:cNvSpPr>
            <p:nvPr/>
          </p:nvSpPr>
          <p:spPr bwMode="auto">
            <a:xfrm>
              <a:off x="1383" y="1570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5374" name="Text Box 9"/>
            <p:cNvSpPr txBox="1">
              <a:spLocks noChangeArrowheads="1"/>
            </p:cNvSpPr>
            <p:nvPr/>
          </p:nvSpPr>
          <p:spPr bwMode="auto">
            <a:xfrm>
              <a:off x="3708" y="1570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2612" y="1570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graphicFrame>
        <p:nvGraphicFramePr>
          <p:cNvPr id="153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489133"/>
              </p:ext>
            </p:extLst>
          </p:nvPr>
        </p:nvGraphicFramePr>
        <p:xfrm>
          <a:off x="971550" y="3659188"/>
          <a:ext cx="6832600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019240" imgH="444240" progId="Equation.3">
                  <p:embed/>
                </p:oleObj>
              </mc:Choice>
              <mc:Fallback>
                <p:oleObj name="Equação" r:id="rId2" imgW="20192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59188"/>
                        <a:ext cx="6832600" cy="150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12"/>
          <p:cNvSpPr txBox="1">
            <a:spLocks noChangeArrowheads="1"/>
          </p:cNvSpPr>
          <p:nvPr/>
        </p:nvSpPr>
        <p:spPr bwMode="auto">
          <a:xfrm>
            <a:off x="1116013" y="5589588"/>
            <a:ext cx="6264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Obs.: considerando o volume do reator constante</a:t>
            </a:r>
          </a:p>
          <a:p>
            <a:pPr>
              <a:spcBef>
                <a:spcPct val="50000"/>
              </a:spcBef>
            </a:pPr>
            <a:r>
              <a:rPr lang="pt-BR" dirty="0" err="1"/>
              <a:t>Xo</a:t>
            </a:r>
            <a:r>
              <a:rPr lang="pt-BR" dirty="0"/>
              <a:t>=0 (sem reciclo)</a:t>
            </a:r>
          </a:p>
          <a:p>
            <a:pPr>
              <a:spcBef>
                <a:spcPct val="50000"/>
              </a:spcBef>
            </a:pP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3158220" y="2960534"/>
            <a:ext cx="287337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5028066" y="2997200"/>
            <a:ext cx="287337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Seta para baixo 14"/>
          <p:cNvSpPr/>
          <p:nvPr/>
        </p:nvSpPr>
        <p:spPr>
          <a:xfrm>
            <a:off x="6677005" y="2983643"/>
            <a:ext cx="287337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587" y="1747538"/>
            <a:ext cx="1583318" cy="13425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5" name="Conector reto 4"/>
          <p:cNvCxnSpPr/>
          <p:nvPr/>
        </p:nvCxnSpPr>
        <p:spPr>
          <a:xfrm flipH="1">
            <a:off x="3563938" y="3429000"/>
            <a:ext cx="72003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Processo contínuo</a:t>
            </a:r>
            <a:br>
              <a:rPr lang="pt-BR" sz="4000" dirty="0"/>
            </a:br>
            <a:r>
              <a:rPr lang="pt-BR" sz="4000" dirty="0"/>
              <a:t> balanço de massa - </a:t>
            </a:r>
            <a:r>
              <a:rPr lang="pt-BR" sz="4000" b="1" dirty="0"/>
              <a:t>célula</a:t>
            </a:r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30412235"/>
              </p:ext>
            </p:extLst>
          </p:nvPr>
        </p:nvGraphicFramePr>
        <p:xfrm>
          <a:off x="6228184" y="5958681"/>
          <a:ext cx="10810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203040" progId="Equation.3">
                  <p:embed/>
                </p:oleObj>
              </mc:Choice>
              <mc:Fallback>
                <p:oleObj name="Equation" r:id="rId2" imgW="4190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958681"/>
                        <a:ext cx="1081088" cy="523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156163"/>
              </p:ext>
            </p:extLst>
          </p:nvPr>
        </p:nvGraphicFramePr>
        <p:xfrm>
          <a:off x="2759199" y="1294731"/>
          <a:ext cx="3324969" cy="1516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447560" imgH="660240" progId="Equation.3">
                  <p:embed/>
                </p:oleObj>
              </mc:Choice>
              <mc:Fallback>
                <p:oleObj name="Equação" r:id="rId4" imgW="14475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199" y="1294731"/>
                        <a:ext cx="3324969" cy="1516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48611849"/>
              </p:ext>
            </p:extLst>
          </p:nvPr>
        </p:nvGraphicFramePr>
        <p:xfrm>
          <a:off x="1801689" y="3059906"/>
          <a:ext cx="9620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393480" progId="Equation.3">
                  <p:embed/>
                </p:oleObj>
              </mc:Choice>
              <mc:Fallback>
                <p:oleObj name="Equation" r:id="rId6" imgW="457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689" y="3059906"/>
                        <a:ext cx="962025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40386" y="3245644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como</a:t>
            </a:r>
          </a:p>
        </p:txBody>
      </p:sp>
      <p:graphicFrame>
        <p:nvGraphicFramePr>
          <p:cNvPr id="16391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55892249"/>
              </p:ext>
            </p:extLst>
          </p:nvPr>
        </p:nvGraphicFramePr>
        <p:xfrm>
          <a:off x="2785729" y="3997549"/>
          <a:ext cx="3783013" cy="1833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231560" imgH="888840" progId="Equation.3">
                  <p:embed/>
                </p:oleObj>
              </mc:Choice>
              <mc:Fallback>
                <p:oleObj name="Equação" r:id="rId8" imgW="123156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5729" y="3997549"/>
                        <a:ext cx="3783013" cy="1833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744118" y="5031146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No estado estacionário </a:t>
            </a:r>
          </a:p>
        </p:txBody>
      </p:sp>
      <p:graphicFrame>
        <p:nvGraphicFramePr>
          <p:cNvPr id="16392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61568944"/>
              </p:ext>
            </p:extLst>
          </p:nvPr>
        </p:nvGraphicFramePr>
        <p:xfrm>
          <a:off x="3753317" y="5904668"/>
          <a:ext cx="10795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000" imgH="393480" progId="Equation.3">
                  <p:embed/>
                </p:oleObj>
              </mc:Choice>
              <mc:Fallback>
                <p:oleObj name="Equation" r:id="rId10" imgW="4950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3317" y="5904668"/>
                        <a:ext cx="10795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AutoShape 14"/>
          <p:cNvSpPr>
            <a:spLocks noChangeArrowheads="1"/>
          </p:cNvSpPr>
          <p:nvPr/>
        </p:nvSpPr>
        <p:spPr bwMode="auto">
          <a:xfrm>
            <a:off x="5328444" y="6040438"/>
            <a:ext cx="503238" cy="360362"/>
          </a:xfrm>
          <a:prstGeom prst="rightArrow">
            <a:avLst>
              <a:gd name="adj1" fmla="val 50000"/>
              <a:gd name="adj2" fmla="val 3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8" name="CaixaDeTexto 15"/>
          <p:cNvSpPr txBox="1">
            <a:spLocks noChangeArrowheads="1"/>
          </p:cNvSpPr>
          <p:nvPr/>
        </p:nvSpPr>
        <p:spPr bwMode="auto">
          <a:xfrm>
            <a:off x="2982895" y="2557708"/>
            <a:ext cx="24479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FF0000"/>
                </a:solidFill>
              </a:rPr>
              <a:t>Dividindo –se por V</a:t>
            </a:r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3869325" y="5465251"/>
            <a:ext cx="504056" cy="1412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Processo contínuo</a:t>
            </a:r>
            <a:br>
              <a:rPr lang="pt-BR" sz="4000" dirty="0"/>
            </a:br>
            <a:r>
              <a:rPr lang="pt-BR" sz="4000" dirty="0"/>
              <a:t> balanço de massa - </a:t>
            </a:r>
            <a:r>
              <a:rPr lang="pt-BR" sz="4000" b="1" dirty="0"/>
              <a:t>produto</a:t>
            </a:r>
          </a:p>
        </p:txBody>
      </p:sp>
      <p:graphicFrame>
        <p:nvGraphicFramePr>
          <p:cNvPr id="1945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20857970"/>
              </p:ext>
            </p:extLst>
          </p:nvPr>
        </p:nvGraphicFramePr>
        <p:xfrm>
          <a:off x="1895022" y="2568696"/>
          <a:ext cx="469265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803240" imgH="431640" progId="Equation.3">
                  <p:embed/>
                </p:oleObj>
              </mc:Choice>
              <mc:Fallback>
                <p:oleObj name="Equação" r:id="rId2" imgW="18032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022" y="2568696"/>
                        <a:ext cx="4692650" cy="112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47664" y="1484716"/>
            <a:ext cx="7394343" cy="1069903"/>
            <a:chOff x="295" y="1117"/>
            <a:chExt cx="3618" cy="668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295" y="1162"/>
              <a:ext cx="908" cy="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Variação de produto no biorreator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1387" y="1162"/>
              <a:ext cx="94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massa de produto </a:t>
              </a:r>
              <a:r>
                <a:rPr lang="pt-BR" sz="1600" b="1" dirty="0">
                  <a:solidFill>
                    <a:srgbClr val="FF0000"/>
                  </a:solidFill>
                </a:rPr>
                <a:t>que entra</a:t>
              </a:r>
              <a:r>
                <a:rPr lang="pt-BR" sz="1600" dirty="0">
                  <a:solidFill>
                    <a:srgbClr val="FF0000"/>
                  </a:solidFill>
                </a:rPr>
                <a:t> no biorreator</a:t>
              </a:r>
            </a:p>
          </p:txBody>
        </p:sp>
        <p:sp>
          <p:nvSpPr>
            <p:cNvPr id="19471" name="Text Box 9"/>
            <p:cNvSpPr txBox="1">
              <a:spLocks noChangeArrowheads="1"/>
            </p:cNvSpPr>
            <p:nvPr/>
          </p:nvSpPr>
          <p:spPr bwMode="auto">
            <a:xfrm>
              <a:off x="3149" y="1117"/>
              <a:ext cx="76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massa de produto formada</a:t>
              </a:r>
              <a:r>
                <a:rPr lang="pt-BR" sz="1600" b="1" dirty="0">
                  <a:solidFill>
                    <a:srgbClr val="FF0000"/>
                  </a:solidFill>
                </a:rPr>
                <a:t> </a:t>
              </a:r>
              <a:r>
                <a:rPr lang="pt-BR" sz="1600" dirty="0">
                  <a:solidFill>
                    <a:srgbClr val="FF0000"/>
                  </a:solidFill>
                </a:rPr>
                <a:t>no biorreator</a:t>
              </a:r>
            </a:p>
          </p:txBody>
        </p:sp>
        <p:sp>
          <p:nvSpPr>
            <p:cNvPr id="19472" name="Text Box 10"/>
            <p:cNvSpPr txBox="1">
              <a:spLocks noChangeArrowheads="1"/>
            </p:cNvSpPr>
            <p:nvPr/>
          </p:nvSpPr>
          <p:spPr bwMode="auto">
            <a:xfrm>
              <a:off x="1250" y="1297"/>
              <a:ext cx="36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9473" name="Text Box 11"/>
            <p:cNvSpPr txBox="1">
              <a:spLocks noChangeArrowheads="1"/>
            </p:cNvSpPr>
            <p:nvPr/>
          </p:nvSpPr>
          <p:spPr bwMode="auto">
            <a:xfrm>
              <a:off x="2854" y="1341"/>
              <a:ext cx="40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9464" name="Line 16"/>
          <p:cNvSpPr>
            <a:spLocks noChangeShapeType="1"/>
          </p:cNvSpPr>
          <p:nvPr/>
        </p:nvSpPr>
        <p:spPr bwMode="auto">
          <a:xfrm>
            <a:off x="5580063" y="58769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9459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59946065"/>
              </p:ext>
            </p:extLst>
          </p:nvPr>
        </p:nvGraphicFramePr>
        <p:xfrm>
          <a:off x="6732588" y="5516563"/>
          <a:ext cx="136048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47640" imgH="393480" progId="Equation.3">
                  <p:embed/>
                </p:oleObj>
              </mc:Choice>
              <mc:Fallback>
                <p:oleObj name="Equação" r:id="rId4" imgW="6476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516563"/>
                        <a:ext cx="1360487" cy="827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CaixaDeTexto 17"/>
          <p:cNvSpPr txBox="1">
            <a:spLocks noChangeArrowheads="1"/>
          </p:cNvSpPr>
          <p:nvPr/>
        </p:nvSpPr>
        <p:spPr bwMode="auto">
          <a:xfrm>
            <a:off x="6167438" y="3929185"/>
            <a:ext cx="2087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Dividindo-se por V</a:t>
            </a:r>
          </a:p>
          <a:p>
            <a:r>
              <a:rPr lang="pt-BR" dirty="0">
                <a:solidFill>
                  <a:srgbClr val="FF0000"/>
                </a:solidFill>
              </a:rPr>
              <a:t> e (D= F/V)</a:t>
            </a:r>
          </a:p>
        </p:txBody>
      </p:sp>
      <p:graphicFrame>
        <p:nvGraphicFramePr>
          <p:cNvPr id="1946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056175"/>
              </p:ext>
            </p:extLst>
          </p:nvPr>
        </p:nvGraphicFramePr>
        <p:xfrm>
          <a:off x="2427288" y="3781425"/>
          <a:ext cx="3279775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9720" imgH="660240" progId="Equation.3">
                  <p:embed/>
                </p:oleObj>
              </mc:Choice>
              <mc:Fallback>
                <p:oleObj name="Equação" r:id="rId6" imgW="1269720" imgH="6602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3781425"/>
                        <a:ext cx="3279775" cy="170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140308"/>
              </p:ext>
            </p:extLst>
          </p:nvPr>
        </p:nvGraphicFramePr>
        <p:xfrm>
          <a:off x="2439988" y="5516563"/>
          <a:ext cx="27511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1269720" imgH="431640" progId="Equation.3">
                  <p:embed/>
                </p:oleObj>
              </mc:Choice>
              <mc:Fallback>
                <p:oleObj name="Equação" r:id="rId8" imgW="126972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5516563"/>
                        <a:ext cx="275113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CaixaDeTexto 23"/>
          <p:cNvSpPr txBox="1">
            <a:spLocks noChangeArrowheads="1"/>
          </p:cNvSpPr>
          <p:nvPr/>
        </p:nvSpPr>
        <p:spPr bwMode="auto">
          <a:xfrm>
            <a:off x="250825" y="5516563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No estado estacionário </a:t>
            </a:r>
            <a:r>
              <a:rPr lang="pt-BR" dirty="0" err="1">
                <a:solidFill>
                  <a:srgbClr val="FF0000"/>
                </a:solidFill>
              </a:rPr>
              <a:t>dP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 err="1">
                <a:solidFill>
                  <a:srgbClr val="FF0000"/>
                </a:solidFill>
              </a:rPr>
              <a:t>dt</a:t>
            </a:r>
            <a:r>
              <a:rPr lang="pt-BR" dirty="0">
                <a:solidFill>
                  <a:srgbClr val="FF0000"/>
                </a:solidFill>
              </a:rPr>
              <a:t>=0</a:t>
            </a:r>
          </a:p>
        </p:txBody>
      </p:sp>
      <p:sp>
        <p:nvSpPr>
          <p:cNvPr id="19468" name="CaixaDeTexto 16"/>
          <p:cNvSpPr txBox="1">
            <a:spLocks noChangeArrowheads="1"/>
          </p:cNvSpPr>
          <p:nvPr/>
        </p:nvSpPr>
        <p:spPr bwMode="auto">
          <a:xfrm>
            <a:off x="5580112" y="1556792"/>
            <a:ext cx="15130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</a:rPr>
              <a:t>massa de </a:t>
            </a:r>
            <a:r>
              <a:rPr lang="pt-BR" sz="1600" b="1" dirty="0">
                <a:solidFill>
                  <a:srgbClr val="FF0000"/>
                </a:solidFill>
              </a:rPr>
              <a:t>P     que sai </a:t>
            </a:r>
            <a:r>
              <a:rPr lang="pt-BR" sz="1600" dirty="0">
                <a:solidFill>
                  <a:srgbClr val="FF0000"/>
                </a:solidFill>
              </a:rPr>
              <a:t>do reator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292080" y="177281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-</a:t>
            </a:r>
          </a:p>
        </p:txBody>
      </p:sp>
      <p:cxnSp>
        <p:nvCxnSpPr>
          <p:cNvPr id="20" name="Conector reto 19"/>
          <p:cNvCxnSpPr/>
          <p:nvPr/>
        </p:nvCxnSpPr>
        <p:spPr>
          <a:xfrm flipH="1">
            <a:off x="3729642" y="2901428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2411289" y="5588831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Processo contínuo</a:t>
            </a:r>
            <a:br>
              <a:rPr lang="pt-BR" sz="4000" dirty="0"/>
            </a:br>
            <a:r>
              <a:rPr lang="pt-BR" sz="4000" dirty="0"/>
              <a:t> balanço de massa - </a:t>
            </a:r>
            <a:r>
              <a:rPr lang="pt-BR" sz="4000" b="1" dirty="0"/>
              <a:t>substrato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5576" y="2728726"/>
          <a:ext cx="6097419" cy="140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879560" imgH="431640" progId="Equation.3">
                  <p:embed/>
                </p:oleObj>
              </mc:Choice>
              <mc:Fallback>
                <p:oleObj name="Equação" r:id="rId2" imgW="18795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728726"/>
                        <a:ext cx="6097419" cy="1400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267744" y="4437112"/>
          <a:ext cx="3475038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396800" imgH="393480" progId="Equation.3">
                  <p:embed/>
                </p:oleObj>
              </mc:Choice>
              <mc:Fallback>
                <p:oleObj name="Equação" r:id="rId4" imgW="1396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437112"/>
                        <a:ext cx="3475038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66775" y="1541036"/>
            <a:ext cx="7953375" cy="1149350"/>
            <a:chOff x="295" y="1117"/>
            <a:chExt cx="4384" cy="724"/>
          </a:xfrm>
        </p:grpSpPr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95" y="1117"/>
              <a:ext cx="908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Variação de massa de substrato no biorreator</a:t>
              </a:r>
            </a:p>
          </p:txBody>
        </p:sp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1565" y="1117"/>
              <a:ext cx="90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 dirty="0">
                  <a:solidFill>
                    <a:srgbClr val="FF0000"/>
                  </a:solidFill>
                </a:rPr>
                <a:t>massa de substrato </a:t>
              </a:r>
              <a:r>
                <a:rPr lang="pt-BR" sz="1600" b="1" dirty="0">
                  <a:solidFill>
                    <a:srgbClr val="FF0000"/>
                  </a:solidFill>
                </a:rPr>
                <a:t>que entra</a:t>
              </a:r>
              <a:r>
                <a:rPr lang="pt-BR" sz="1600" dirty="0">
                  <a:solidFill>
                    <a:srgbClr val="FF0000"/>
                  </a:solidFill>
                </a:rPr>
                <a:t> no biorreator</a:t>
              </a:r>
            </a:p>
          </p:txBody>
        </p:sp>
        <p:sp>
          <p:nvSpPr>
            <p:cNvPr id="17422" name="Text Box 8"/>
            <p:cNvSpPr txBox="1">
              <a:spLocks noChangeArrowheads="1"/>
            </p:cNvSpPr>
            <p:nvPr/>
          </p:nvSpPr>
          <p:spPr bwMode="auto">
            <a:xfrm>
              <a:off x="3272" y="1162"/>
              <a:ext cx="1407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>
                  <a:solidFill>
                    <a:srgbClr val="FF0000"/>
                  </a:solidFill>
                </a:rPr>
                <a:t>massa de substrato </a:t>
              </a:r>
              <a:r>
                <a:rPr lang="pt-BR" sz="1600" b="1">
                  <a:solidFill>
                    <a:srgbClr val="FF0000"/>
                  </a:solidFill>
                </a:rPr>
                <a:t>que é consumida para o crecimento de célula no biorreator</a:t>
              </a:r>
              <a:endParaRPr lang="pt-BR" sz="1600">
                <a:solidFill>
                  <a:srgbClr val="FF0000"/>
                </a:solidFill>
              </a:endParaRPr>
            </a:p>
          </p:txBody>
        </p:sp>
        <p:sp>
          <p:nvSpPr>
            <p:cNvPr id="17423" name="Text Box 9"/>
            <p:cNvSpPr txBox="1">
              <a:spLocks noChangeArrowheads="1"/>
            </p:cNvSpPr>
            <p:nvPr/>
          </p:nvSpPr>
          <p:spPr bwMode="auto">
            <a:xfrm>
              <a:off x="1168" y="1343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7424" name="Text Box 10"/>
            <p:cNvSpPr txBox="1">
              <a:spLocks noChangeArrowheads="1"/>
            </p:cNvSpPr>
            <p:nvPr/>
          </p:nvSpPr>
          <p:spPr bwMode="auto">
            <a:xfrm>
              <a:off x="2240" y="1299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17415" name="CaixaDeTexto 22"/>
          <p:cNvSpPr txBox="1">
            <a:spLocks noChangeArrowheads="1"/>
          </p:cNvSpPr>
          <p:nvPr/>
        </p:nvSpPr>
        <p:spPr bwMode="auto">
          <a:xfrm>
            <a:off x="6137446" y="4474448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Dividindo-se por V</a:t>
            </a:r>
          </a:p>
          <a:p>
            <a:r>
              <a:rPr lang="pt-BR" dirty="0">
                <a:solidFill>
                  <a:srgbClr val="FF0000"/>
                </a:solidFill>
              </a:rPr>
              <a:t> e (D= F/V)</a:t>
            </a:r>
          </a:p>
        </p:txBody>
      </p:sp>
      <p:graphicFrame>
        <p:nvGraphicFramePr>
          <p:cNvPr id="17412" name="Object 11"/>
          <p:cNvGraphicFramePr>
            <a:graphicFrameLocks noChangeAspect="1"/>
          </p:cNvGraphicFramePr>
          <p:nvPr/>
        </p:nvGraphicFramePr>
        <p:xfrm>
          <a:off x="2411413" y="5805488"/>
          <a:ext cx="24320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977760" imgH="393480" progId="Equation.3">
                  <p:embed/>
                </p:oleObj>
              </mc:Choice>
              <mc:Fallback>
                <p:oleObj name="Equação" r:id="rId6" imgW="9777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805488"/>
                        <a:ext cx="243205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CaixaDeTexto 27"/>
          <p:cNvSpPr txBox="1">
            <a:spLocks noChangeArrowheads="1"/>
          </p:cNvSpPr>
          <p:nvPr/>
        </p:nvSpPr>
        <p:spPr bwMode="auto">
          <a:xfrm>
            <a:off x="5580063" y="5949280"/>
            <a:ext cx="3563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No estado estacionário </a:t>
            </a:r>
            <a:r>
              <a:rPr lang="pt-BR" dirty="0" err="1">
                <a:solidFill>
                  <a:srgbClr val="FF0000"/>
                </a:solidFill>
              </a:rPr>
              <a:t>dS</a:t>
            </a:r>
            <a:r>
              <a:rPr lang="pt-BR" dirty="0">
                <a:solidFill>
                  <a:srgbClr val="FF0000"/>
                </a:solidFill>
              </a:rPr>
              <a:t>/</a:t>
            </a:r>
            <a:r>
              <a:rPr lang="pt-BR" dirty="0" err="1">
                <a:solidFill>
                  <a:srgbClr val="FF0000"/>
                </a:solidFill>
              </a:rPr>
              <a:t>dt</a:t>
            </a:r>
            <a:r>
              <a:rPr lang="pt-BR" dirty="0">
                <a:solidFill>
                  <a:srgbClr val="FF0000"/>
                </a:solidFill>
              </a:rPr>
              <a:t>= 0</a:t>
            </a:r>
          </a:p>
        </p:txBody>
      </p:sp>
      <p:sp>
        <p:nvSpPr>
          <p:cNvPr id="17418" name="CaixaDeTexto 14"/>
          <p:cNvSpPr txBox="1">
            <a:spLocks noChangeArrowheads="1"/>
          </p:cNvSpPr>
          <p:nvPr/>
        </p:nvSpPr>
        <p:spPr bwMode="auto">
          <a:xfrm>
            <a:off x="4932363" y="1700213"/>
            <a:ext cx="1008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</a:rPr>
              <a:t>Massa de S </a:t>
            </a:r>
            <a:r>
              <a:rPr lang="pt-BR" sz="1600" b="1" dirty="0">
                <a:solidFill>
                  <a:srgbClr val="FF0000"/>
                </a:solidFill>
              </a:rPr>
              <a:t>que sai </a:t>
            </a:r>
            <a:r>
              <a:rPr lang="pt-BR" sz="1600" dirty="0">
                <a:solidFill>
                  <a:srgbClr val="FF0000"/>
                </a:solidFill>
              </a:rPr>
              <a:t>do reator</a:t>
            </a:r>
          </a:p>
        </p:txBody>
      </p:sp>
      <p:sp>
        <p:nvSpPr>
          <p:cNvPr id="17419" name="CaixaDeTexto 15"/>
          <p:cNvSpPr txBox="1">
            <a:spLocks noChangeArrowheads="1"/>
          </p:cNvSpPr>
          <p:nvPr/>
        </p:nvSpPr>
        <p:spPr bwMode="auto">
          <a:xfrm>
            <a:off x="5940425" y="1773238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-</a:t>
            </a: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336529"/>
              </p:ext>
            </p:extLst>
          </p:nvPr>
        </p:nvGraphicFramePr>
        <p:xfrm>
          <a:off x="7434434" y="2662161"/>
          <a:ext cx="15843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749160" imgH="634680" progId="Equation.3">
                  <p:embed/>
                </p:oleObj>
              </mc:Choice>
              <mc:Fallback>
                <p:oleObj name="Equação" r:id="rId8" imgW="74916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434" y="2662161"/>
                        <a:ext cx="1584325" cy="13430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Processo contínuo</a:t>
            </a:r>
            <a:br>
              <a:rPr lang="pt-BR" sz="4000" dirty="0"/>
            </a:br>
            <a:r>
              <a:rPr lang="pt-BR" sz="4000" dirty="0"/>
              <a:t> balanço de massa - </a:t>
            </a:r>
            <a:r>
              <a:rPr lang="pt-BR" sz="4000" b="1" dirty="0"/>
              <a:t>substrato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26494934"/>
              </p:ext>
            </p:extLst>
          </p:nvPr>
        </p:nvGraphicFramePr>
        <p:xfrm>
          <a:off x="5386203" y="4004243"/>
          <a:ext cx="3455988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31560" imgH="431640" progId="Equation.3">
                  <p:embed/>
                </p:oleObj>
              </mc:Choice>
              <mc:Fallback>
                <p:oleObj name="Equação" r:id="rId2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203" y="4004243"/>
                        <a:ext cx="3455988" cy="1211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658842"/>
              </p:ext>
            </p:extLst>
          </p:nvPr>
        </p:nvGraphicFramePr>
        <p:xfrm>
          <a:off x="5545399" y="5949280"/>
          <a:ext cx="323738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228600" progId="Equation.3">
                  <p:embed/>
                </p:oleObj>
              </mc:Choice>
              <mc:Fallback>
                <p:oleObj name="Equation" r:id="rId4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399" y="5949280"/>
                        <a:ext cx="3237382" cy="7200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5955368" y="2309382"/>
            <a:ext cx="1368151" cy="1239329"/>
            <a:chOff x="179512" y="2895662"/>
            <a:chExt cx="1368151" cy="1239329"/>
          </a:xfrm>
        </p:grpSpPr>
        <p:sp>
          <p:nvSpPr>
            <p:cNvPr id="18451" name="Text Box 12"/>
            <p:cNvSpPr txBox="1">
              <a:spLocks noChangeArrowheads="1"/>
            </p:cNvSpPr>
            <p:nvPr/>
          </p:nvSpPr>
          <p:spPr bwMode="auto">
            <a:xfrm>
              <a:off x="179512" y="2895662"/>
              <a:ext cx="136815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>
                  <a:solidFill>
                    <a:srgbClr val="FF0000"/>
                  </a:solidFill>
                </a:rPr>
                <a:t>No estado estacionário </a:t>
              </a:r>
            </a:p>
          </p:txBody>
        </p:sp>
        <p:graphicFrame>
          <p:nvGraphicFramePr>
            <p:cNvPr id="184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8314187"/>
                </p:ext>
              </p:extLst>
            </p:nvPr>
          </p:nvGraphicFramePr>
          <p:xfrm>
            <a:off x="251520" y="3573016"/>
            <a:ext cx="1157288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19040" imgH="203040" progId="Equation.3">
                    <p:embed/>
                  </p:oleObj>
                </mc:Choice>
                <mc:Fallback>
                  <p:oleObj name="Equation" r:id="rId6" imgW="419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520" y="3573016"/>
                          <a:ext cx="1157288" cy="5619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6" name="AutoShape 16"/>
          <p:cNvSpPr>
            <a:spLocks noChangeArrowheads="1"/>
          </p:cNvSpPr>
          <p:nvPr/>
        </p:nvSpPr>
        <p:spPr bwMode="auto">
          <a:xfrm rot="5400000">
            <a:off x="6826066" y="5445508"/>
            <a:ext cx="576263" cy="360362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8" name="Oval 20"/>
          <p:cNvSpPr>
            <a:spLocks noChangeArrowheads="1"/>
          </p:cNvSpPr>
          <p:nvPr/>
        </p:nvSpPr>
        <p:spPr bwMode="auto">
          <a:xfrm>
            <a:off x="5352182" y="4014780"/>
            <a:ext cx="1152128" cy="1224136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 flipH="1">
            <a:off x="7524328" y="2708920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8440" name="Object 23"/>
          <p:cNvGraphicFramePr>
            <a:graphicFrameLocks noChangeAspect="1"/>
          </p:cNvGraphicFramePr>
          <p:nvPr/>
        </p:nvGraphicFramePr>
        <p:xfrm>
          <a:off x="4572000" y="1556792"/>
          <a:ext cx="14398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698400" imgH="558720" progId="Equation.3">
                  <p:embed/>
                </p:oleObj>
              </mc:Choice>
              <mc:Fallback>
                <p:oleObj name="Equação" r:id="rId8" imgW="6984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56792"/>
                        <a:ext cx="1439863" cy="1152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24"/>
          <p:cNvGraphicFramePr>
            <a:graphicFrameLocks noChangeAspect="1"/>
          </p:cNvGraphicFramePr>
          <p:nvPr/>
        </p:nvGraphicFramePr>
        <p:xfrm>
          <a:off x="2843808" y="1556792"/>
          <a:ext cx="12573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609480" imgH="457200" progId="Equation.3">
                  <p:embed/>
                </p:oleObj>
              </mc:Choice>
              <mc:Fallback>
                <p:oleObj name="Equação" r:id="rId10" imgW="609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556792"/>
                        <a:ext cx="1257300" cy="942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Conector de seta reta 25"/>
          <p:cNvCxnSpPr/>
          <p:nvPr/>
        </p:nvCxnSpPr>
        <p:spPr>
          <a:xfrm>
            <a:off x="4211638" y="1988840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6" name="Object 11"/>
          <p:cNvGraphicFramePr>
            <a:graphicFrameLocks noChangeAspect="1"/>
          </p:cNvGraphicFramePr>
          <p:nvPr/>
        </p:nvGraphicFramePr>
        <p:xfrm>
          <a:off x="0" y="1556792"/>
          <a:ext cx="24320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977760" imgH="393480" progId="Equation.3">
                  <p:embed/>
                </p:oleObj>
              </mc:Choice>
              <mc:Fallback>
                <p:oleObj name="Equação" r:id="rId12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6792"/>
                        <a:ext cx="243205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903601"/>
              </p:ext>
            </p:extLst>
          </p:nvPr>
        </p:nvGraphicFramePr>
        <p:xfrm>
          <a:off x="7114197" y="1532985"/>
          <a:ext cx="14668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711000" imgH="558720" progId="Equation.3">
                  <p:embed/>
                </p:oleObj>
              </mc:Choice>
              <mc:Fallback>
                <p:oleObj name="Equação" r:id="rId14" imgW="7110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4197" y="1532985"/>
                        <a:ext cx="1466850" cy="1152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ector de seta reta 21"/>
          <p:cNvCxnSpPr/>
          <p:nvPr/>
        </p:nvCxnSpPr>
        <p:spPr>
          <a:xfrm>
            <a:off x="6012160" y="1988840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do 23"/>
          <p:cNvCxnSpPr/>
          <p:nvPr/>
        </p:nvCxnSpPr>
        <p:spPr>
          <a:xfrm>
            <a:off x="323528" y="2708920"/>
            <a:ext cx="4824536" cy="17641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0"/>
          <p:cNvSpPr>
            <a:spLocks noChangeArrowheads="1"/>
          </p:cNvSpPr>
          <p:nvPr/>
        </p:nvSpPr>
        <p:spPr bwMode="auto">
          <a:xfrm>
            <a:off x="0" y="1628800"/>
            <a:ext cx="792088" cy="100811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3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1660</Words>
  <Application>Microsoft Office PowerPoint</Application>
  <PresentationFormat>Apresentação na tela (4:3)</PresentationFormat>
  <Paragraphs>495</Paragraphs>
  <Slides>27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Tema do Office</vt:lpstr>
      <vt:lpstr>Equação</vt:lpstr>
      <vt:lpstr>Equation</vt:lpstr>
      <vt:lpstr>Gráfico</vt:lpstr>
      <vt:lpstr>Processo contínuo</vt:lpstr>
      <vt:lpstr>Processo contínuo</vt:lpstr>
      <vt:lpstr>Processo contínuo</vt:lpstr>
      <vt:lpstr>Processo contínuo</vt:lpstr>
      <vt:lpstr>Processo contínuo  balanço de massa - célula</vt:lpstr>
      <vt:lpstr>Processo contínuo  balanço de massa - célula</vt:lpstr>
      <vt:lpstr>Processo contínuo  balanço de massa - produto</vt:lpstr>
      <vt:lpstr>Processo contínuo  balanço de massa - substrato</vt:lpstr>
      <vt:lpstr>Processo contínuo  balanço de massa - substrato</vt:lpstr>
      <vt:lpstr>Cinética do processo contínuo</vt:lpstr>
      <vt:lpstr>Cinética do processo contínuo</vt:lpstr>
      <vt:lpstr>Cinética do processo contínuo</vt:lpstr>
      <vt:lpstr>Apresentação do PowerPoint</vt:lpstr>
      <vt:lpstr>Exemplo</vt:lpstr>
      <vt:lpstr>Apresentação do PowerPoint</vt:lpstr>
      <vt:lpstr>Apresentação do PowerPoint</vt:lpstr>
      <vt:lpstr>D- crítico</vt:lpstr>
      <vt:lpstr>Volume do biorreator</vt:lpstr>
      <vt:lpstr>Escolha do elemento biológico</vt:lpstr>
      <vt:lpstr>Método dinâmico de determinação de µmax</vt:lpstr>
      <vt:lpstr>D- crítico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contínuo</dc:title>
  <dc:creator>Valeria</dc:creator>
  <cp:lastModifiedBy>Valeria Reginatto Spiller</cp:lastModifiedBy>
  <cp:revision>32</cp:revision>
  <cp:lastPrinted>2016-08-31T14:24:09Z</cp:lastPrinted>
  <dcterms:created xsi:type="dcterms:W3CDTF">2014-08-27T10:49:06Z</dcterms:created>
  <dcterms:modified xsi:type="dcterms:W3CDTF">2023-09-15T16:30:08Z</dcterms:modified>
</cp:coreProperties>
</file>