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87" r:id="rId9"/>
    <p:sldId id="288" r:id="rId10"/>
    <p:sldId id="289" r:id="rId11"/>
    <p:sldId id="290" r:id="rId12"/>
    <p:sldId id="293" r:id="rId13"/>
    <p:sldId id="291" r:id="rId14"/>
    <p:sldId id="294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95" r:id="rId40"/>
    <p:sldId id="296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B394-F693-44F3-A0EE-A36C362D1717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86C-3967-40FF-91D2-6809093849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B394-F693-44F3-A0EE-A36C362D1717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86C-3967-40FF-91D2-6809093849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B394-F693-44F3-A0EE-A36C362D1717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86C-3967-40FF-91D2-6809093849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B394-F693-44F3-A0EE-A36C362D1717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86C-3967-40FF-91D2-6809093849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B394-F693-44F3-A0EE-A36C362D1717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86C-3967-40FF-91D2-6809093849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B394-F693-44F3-A0EE-A36C362D1717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86C-3967-40FF-91D2-6809093849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B394-F693-44F3-A0EE-A36C362D1717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86C-3967-40FF-91D2-6809093849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B394-F693-44F3-A0EE-A36C362D1717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86C-3967-40FF-91D2-6809093849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B394-F693-44F3-A0EE-A36C362D1717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86C-3967-40FF-91D2-6809093849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B394-F693-44F3-A0EE-A36C362D1717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86C-3967-40FF-91D2-6809093849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9B394-F693-44F3-A0EE-A36C362D1717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7A86C-3967-40FF-91D2-6809093849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9B394-F693-44F3-A0EE-A36C362D1717}" type="datetimeFigureOut">
              <a:rPr lang="pt-BR" smtClean="0"/>
              <a:pPr/>
              <a:t>25/04/2022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7A86C-3967-40FF-91D2-6809093849D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helrystudio.com.br/design-centrado-no-usuario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helrystudio.com.br/design-centrado-no-usuario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Técnicas de Análise e Design de Interfaces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Thiago Adriano </a:t>
            </a:r>
            <a:r>
              <a:rPr lang="pt-BR" dirty="0" err="1"/>
              <a:t>Coleti</a:t>
            </a:r>
            <a:r>
              <a:rPr lang="pt-BR" dirty="0"/>
              <a:t> (UENP)</a:t>
            </a:r>
          </a:p>
          <a:p>
            <a:r>
              <a:rPr lang="pt-BR" dirty="0"/>
              <a:t>Marcelo Morandini (EACH – USP)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Personas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Representações concreta dos diferentes tipos de pessoas para as quais o sistema ou serviço está sendo projetado.</a:t>
            </a:r>
          </a:p>
          <a:p>
            <a:endParaRPr lang="pt-BR" dirty="0"/>
          </a:p>
          <a:p>
            <a:r>
              <a:rPr lang="pt-BR" dirty="0" err="1"/>
              <a:t>Personas</a:t>
            </a:r>
            <a:r>
              <a:rPr lang="pt-BR" dirty="0"/>
              <a:t> devem ter:</a:t>
            </a:r>
          </a:p>
          <a:p>
            <a:pPr lvl="1"/>
            <a:r>
              <a:rPr lang="pt-BR" dirty="0"/>
              <a:t>Nome</a:t>
            </a:r>
          </a:p>
          <a:p>
            <a:pPr lvl="1"/>
            <a:r>
              <a:rPr lang="pt-BR" dirty="0"/>
              <a:t>Alguns antecedentes</a:t>
            </a:r>
          </a:p>
          <a:p>
            <a:pPr lvl="1"/>
            <a:r>
              <a:rPr lang="pt-BR" dirty="0"/>
              <a:t>Metas e aspirações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Personas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Introduzido por Alan Cooper ganhou rapidamente a aceitação por permitir identificar o perfil das pessoas que irão utilizar o sistema.</a:t>
            </a:r>
          </a:p>
          <a:p>
            <a:endParaRPr lang="pt-BR" dirty="0"/>
          </a:p>
          <a:p>
            <a:r>
              <a:rPr lang="pt-BR" dirty="0"/>
              <a:t>O Sistema deverá ser feito para várias pessoas, logo deverão existir várias </a:t>
            </a:r>
            <a:r>
              <a:rPr lang="pt-BR" dirty="0" err="1"/>
              <a:t>personas</a:t>
            </a:r>
            <a:r>
              <a:rPr lang="pt-BR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</a:t>
            </a:r>
            <a:r>
              <a:rPr lang="pt-BR" dirty="0" err="1"/>
              <a:t>persona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39752" y="2060848"/>
            <a:ext cx="6347048" cy="4497363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João da Silva</a:t>
            </a:r>
          </a:p>
          <a:p>
            <a:r>
              <a:rPr lang="pt-BR" dirty="0"/>
              <a:t>39 anos</a:t>
            </a:r>
          </a:p>
          <a:p>
            <a:r>
              <a:rPr lang="pt-BR" dirty="0"/>
              <a:t>Gestor</a:t>
            </a:r>
          </a:p>
          <a:p>
            <a:r>
              <a:rPr lang="pt-BR" dirty="0"/>
              <a:t>João é gestor de unidades de conservação. Ele atua com a administração técnica e financeira.</a:t>
            </a:r>
          </a:p>
          <a:p>
            <a:r>
              <a:rPr lang="pt-BR" dirty="0"/>
              <a:t>Com mestrado e doutorado, João tem com conhecimento em informática e facilidade de lidar com computadores.</a:t>
            </a:r>
          </a:p>
          <a:p>
            <a:r>
              <a:rPr lang="pt-BR" dirty="0"/>
              <a:t>João gosta de trabalhar com planilhas Excel, pois permite ampla manipulação dos dados.</a:t>
            </a:r>
          </a:p>
          <a:p>
            <a:endParaRPr lang="pt-BR" dirty="0"/>
          </a:p>
        </p:txBody>
      </p:sp>
      <p:pic>
        <p:nvPicPr>
          <p:cNvPr id="1026" name="Picture 2" descr="https://fernandasegolin.files.wordpress.com/2009/08/eduardo-blog1.jpg"/>
          <p:cNvPicPr>
            <a:picLocks noChangeAspect="1" noChangeArrowheads="1"/>
          </p:cNvPicPr>
          <p:nvPr/>
        </p:nvPicPr>
        <p:blipFill>
          <a:blip r:embed="rId2" cstate="print"/>
          <a:srcRect l="28341" t="5245" r="32600" b="4830"/>
          <a:stretch>
            <a:fillRect/>
          </a:stretch>
        </p:blipFill>
        <p:spPr bwMode="auto">
          <a:xfrm>
            <a:off x="251520" y="0"/>
            <a:ext cx="1038255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</a:t>
            </a:r>
            <a:r>
              <a:rPr lang="pt-BR" dirty="0" err="1"/>
              <a:t>persona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39752" y="1628800"/>
            <a:ext cx="6347048" cy="44973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Maria dos Santos</a:t>
            </a:r>
          </a:p>
          <a:p>
            <a:r>
              <a:rPr lang="pt-BR" dirty="0"/>
              <a:t>25 anos</a:t>
            </a:r>
          </a:p>
          <a:p>
            <a:r>
              <a:rPr lang="pt-BR" dirty="0"/>
              <a:t>Assistente Administrativo</a:t>
            </a:r>
          </a:p>
          <a:p>
            <a:r>
              <a:rPr lang="pt-BR" dirty="0"/>
              <a:t>Recém formada em administração pretende se tornar gestora de unidades de conservação.</a:t>
            </a:r>
          </a:p>
          <a:p>
            <a:r>
              <a:rPr lang="pt-BR" dirty="0"/>
              <a:t>Com ampla habilidade em sistemas de gestão consegue gerenciar muitos dados.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1028" name="Picture 4" descr="http://vidadesuporte.com.br/wp-content/uploads/2012/01/Pranch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527442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</a:t>
            </a:r>
            <a:r>
              <a:rPr lang="pt-BR" dirty="0" err="1"/>
              <a:t>persona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39752" y="1628800"/>
            <a:ext cx="6347048" cy="44973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Sergio Silveira</a:t>
            </a:r>
          </a:p>
          <a:p>
            <a:r>
              <a:rPr lang="pt-BR" dirty="0"/>
              <a:t>21 anos</a:t>
            </a:r>
          </a:p>
          <a:p>
            <a:r>
              <a:rPr lang="pt-BR" dirty="0"/>
              <a:t>Técnico Ambiental</a:t>
            </a:r>
          </a:p>
          <a:p>
            <a:r>
              <a:rPr lang="pt-BR" dirty="0"/>
              <a:t>Recém formado em curso técnico Sérgio é responsável pelo trabalho operário. Não tem familiaridade com informática embora tenha costume de trabalhar com aplicativos de celular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52226" name="Picture 2" descr="https://encrypted-tbn2.gstatic.com/images?q=tbn:ANd9GcT-zbjNVkNKpa4i4NZPok1M9IgEmyyPcthVj1eKNXrQznuU6hjD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1733550" cy="263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Esboços Instantâneos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Ideias e pensamentos são rapidamente transformados em uma estrutura mais concreta.</a:t>
            </a:r>
          </a:p>
          <a:p>
            <a:endParaRPr lang="pt-BR" dirty="0"/>
          </a:p>
          <a:p>
            <a:r>
              <a:rPr lang="pt-BR" dirty="0"/>
              <a:t>Mapas, conceitos, árvores, navegador hiperbólico e fluxogramas.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r>
              <a:rPr lang="pt-BR" b="1" dirty="0"/>
              <a:t>Esboços Instantâneos</a:t>
            </a:r>
          </a:p>
        </p:txBody>
      </p:sp>
      <p:pic>
        <p:nvPicPr>
          <p:cNvPr id="4" name="Picture 1" descr="Captura de tela 2012-08-20 às 11.11.44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440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/>
          <a:lstStyle/>
          <a:p>
            <a:r>
              <a:rPr lang="pt-BR" dirty="0"/>
              <a:t>Esboços Instantâneos</a:t>
            </a:r>
          </a:p>
        </p:txBody>
      </p:sp>
      <p:pic>
        <p:nvPicPr>
          <p:cNvPr id="4" name="Picture 2" descr="Captura de tela 2012-08-20 às 11.13.27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" y="1806575"/>
            <a:ext cx="9126537" cy="505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Storyboards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Baseado em desenhos animados</a:t>
            </a:r>
          </a:p>
          <a:p>
            <a:r>
              <a:rPr lang="pt-BR" dirty="0"/>
              <a:t>Conceitos chaves são representados por desenhos.</a:t>
            </a:r>
          </a:p>
          <a:p>
            <a:r>
              <a:rPr lang="pt-BR" dirty="0"/>
              <a:t>Foco na representação da interação.</a:t>
            </a:r>
          </a:p>
          <a:p>
            <a:r>
              <a:rPr lang="pt-BR" dirty="0"/>
              <a:t>Desenhos da ideia da interface podem ser apresentadas.</a:t>
            </a:r>
          </a:p>
          <a:p>
            <a:r>
              <a:rPr lang="pt-BR" dirty="0"/>
              <a:t>Representação concreta do cenário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r>
              <a:rPr lang="pt-BR" dirty="0" err="1"/>
              <a:t>Storyboards</a:t>
            </a:r>
            <a:endParaRPr lang="pt-BR" dirty="0"/>
          </a:p>
        </p:txBody>
      </p:sp>
      <p:pic>
        <p:nvPicPr>
          <p:cNvPr id="5" name="Picture 1" descr="Captura de tela 2012-08-20 às 11.24.32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5300"/>
            <a:ext cx="91440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Requisitos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Entrevistas</a:t>
            </a:r>
          </a:p>
          <a:p>
            <a:r>
              <a:rPr lang="pt-BR" dirty="0"/>
              <a:t>Questionários</a:t>
            </a:r>
          </a:p>
          <a:p>
            <a:r>
              <a:rPr lang="pt-BR" dirty="0"/>
              <a:t>Etnografia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066800"/>
          </a:xfrm>
        </p:spPr>
        <p:txBody>
          <a:bodyPr/>
          <a:lstStyle/>
          <a:p>
            <a:r>
              <a:rPr lang="pt-BR" dirty="0" err="1"/>
              <a:t>Storyboards</a:t>
            </a:r>
            <a:endParaRPr lang="pt-BR" dirty="0"/>
          </a:p>
        </p:txBody>
      </p:sp>
      <p:pic>
        <p:nvPicPr>
          <p:cNvPr id="1026" name="Picture 2" descr="http://hfid.olin.edu/sa2011/s_engr3220-frijid-pink/images/storyboard_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740352" cy="5632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Mapas de Navegação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Enfocam como um usuário navega por um site/sistema.</a:t>
            </a:r>
          </a:p>
          <a:p>
            <a:r>
              <a:rPr lang="pt-BR" dirty="0"/>
              <a:t>Uma estrutura de árvore ou estrutura de caixa apresenta a experiência de navegação.</a:t>
            </a:r>
          </a:p>
          <a:p>
            <a:r>
              <a:rPr lang="pt-BR" dirty="0"/>
              <a:t>Necessita:</a:t>
            </a:r>
          </a:p>
          <a:p>
            <a:pPr lvl="1"/>
            <a:r>
              <a:rPr lang="pt-BR" dirty="0"/>
              <a:t>Desenhar todos os fluxos possíveis (avançar/retornar);</a:t>
            </a:r>
          </a:p>
          <a:p>
            <a:pPr lvl="1"/>
            <a:r>
              <a:rPr lang="pt-BR" dirty="0"/>
              <a:t>Pode ser redesenhado (melhorar navegação);</a:t>
            </a:r>
          </a:p>
          <a:p>
            <a:r>
              <a:rPr lang="pt-BR" dirty="0"/>
              <a:t>Podem ser usados para:</a:t>
            </a:r>
          </a:p>
          <a:p>
            <a:pPr lvl="1"/>
            <a:r>
              <a:rPr lang="pt-BR" dirty="0"/>
              <a:t>Determinar aspectos deficientes de um design  como páginas órfãs (páginas que não são acessíveis) e becos sem saída.</a:t>
            </a:r>
          </a:p>
          <a:p>
            <a:pPr lvl="1"/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pt-BR" dirty="0"/>
              <a:t>Mapas de Navegação - Celular</a:t>
            </a:r>
          </a:p>
        </p:txBody>
      </p:sp>
      <p:pic>
        <p:nvPicPr>
          <p:cNvPr id="5" name="Picture 1" descr="Captura de tela 2012-08-20 às 11.48.0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209478"/>
            <a:ext cx="5040560" cy="564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r>
              <a:rPr lang="pt-BR" dirty="0"/>
              <a:t>Mapas de Navegação - Website</a:t>
            </a:r>
          </a:p>
        </p:txBody>
      </p:sp>
      <p:pic>
        <p:nvPicPr>
          <p:cNvPr id="6" name="Picture 2" descr="Captura de tela 2012-08-20 às 11.50.20.JPEG"/>
          <p:cNvPicPr>
            <a:picLocks noChangeAspect="1"/>
          </p:cNvPicPr>
          <p:nvPr/>
        </p:nvPicPr>
        <p:blipFill>
          <a:blip r:embed="rId2" cstate="print"/>
          <a:srcRect l="23331" t="13718" r="26041" b="9786"/>
          <a:stretch>
            <a:fillRect/>
          </a:stretch>
        </p:blipFill>
        <p:spPr bwMode="auto">
          <a:xfrm>
            <a:off x="1403648" y="2249488"/>
            <a:ext cx="633670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6237312"/>
            <a:ext cx="8229600" cy="392907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Imagem de: </a:t>
            </a:r>
            <a:r>
              <a:rPr lang="pt-BR" dirty="0">
                <a:hlinkClick r:id="rId2"/>
              </a:rPr>
              <a:t>www.helrystudio.com.br</a:t>
            </a:r>
            <a:endParaRPr lang="pt-BR" dirty="0"/>
          </a:p>
        </p:txBody>
      </p:sp>
      <p:pic>
        <p:nvPicPr>
          <p:cNvPr id="14338" name="Picture 2" descr="http://www.helrystudio.com.br/wp-content/uploads/2013/04/UX_centrado_no_usua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4896544"/>
          </a:xfrm>
          <a:prstGeom prst="rect">
            <a:avLst/>
          </a:prstGeom>
          <a:noFill/>
        </p:spPr>
      </p:pic>
      <p:sp>
        <p:nvSpPr>
          <p:cNvPr id="5" name="Seta para a direita 4"/>
          <p:cNvSpPr/>
          <p:nvPr/>
        </p:nvSpPr>
        <p:spPr>
          <a:xfrm rot="10800000">
            <a:off x="7020272" y="4581128"/>
            <a:ext cx="1512168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Protótipos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É uma representação ou implementação concreta, porém parcial, do design de um sistema. </a:t>
            </a:r>
          </a:p>
          <a:p>
            <a:endParaRPr lang="pt-BR" dirty="0"/>
          </a:p>
          <a:p>
            <a:r>
              <a:rPr lang="pt-BR" dirty="0"/>
              <a:t>Extremamente usados na maior parte dos domínios de design e construção.</a:t>
            </a:r>
          </a:p>
          <a:p>
            <a:endParaRPr lang="pt-BR" dirty="0"/>
          </a:p>
          <a:p>
            <a:r>
              <a:rPr lang="pt-BR" dirty="0"/>
              <a:t>Estimulam a reflexão e são usados para enquadrar, refinar e descobrir possibilidade em um espaço de design.</a:t>
            </a:r>
          </a:p>
          <a:p>
            <a:endParaRPr lang="pt-BR" dirty="0"/>
          </a:p>
          <a:p>
            <a:r>
              <a:rPr lang="pt-BR" i="1" dirty="0"/>
              <a:t>**Podem dar a impressão de projetos prontos!!!!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Protótipos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Diferença entre protótipo e esboço:</a:t>
            </a:r>
          </a:p>
          <a:p>
            <a:pPr lvl="1"/>
            <a:r>
              <a:rPr lang="pt-BR" b="1" dirty="0"/>
              <a:t>Protótipo: </a:t>
            </a:r>
            <a:r>
              <a:rPr lang="pt-BR" dirty="0"/>
              <a:t>Interativo – algo acontece ao utilizar o protótipo, mesmo em papel”</a:t>
            </a:r>
          </a:p>
          <a:p>
            <a:pPr lvl="2"/>
            <a:r>
              <a:rPr lang="pt-BR" dirty="0"/>
              <a:t>Aplicável para usuários leigos entenderem o sistema.</a:t>
            </a:r>
          </a:p>
          <a:p>
            <a:pPr lvl="1"/>
            <a:endParaRPr lang="pt-BR" b="1" dirty="0"/>
          </a:p>
          <a:p>
            <a:pPr lvl="1"/>
            <a:r>
              <a:rPr lang="pt-BR" b="1" dirty="0"/>
              <a:t>Esboço: </a:t>
            </a:r>
            <a:r>
              <a:rPr lang="pt-BR" dirty="0"/>
              <a:t>Não interativo</a:t>
            </a:r>
          </a:p>
          <a:p>
            <a:pPr lvl="2"/>
            <a:r>
              <a:rPr lang="pt-BR" dirty="0"/>
              <a:t>Aplicável para designer e pessoas com conhecimento sobre design.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Protótipos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Lo-Fi</a:t>
            </a:r>
            <a:r>
              <a:rPr lang="pt-BR" dirty="0"/>
              <a:t>: Baixa Fidelidade</a:t>
            </a:r>
          </a:p>
          <a:p>
            <a:r>
              <a:rPr lang="pt-BR" dirty="0" err="1"/>
              <a:t>Hi-Fi</a:t>
            </a:r>
            <a:r>
              <a:rPr lang="pt-BR" dirty="0"/>
              <a:t>: Alta Fidelidade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Protótipos </a:t>
            </a:r>
            <a:r>
              <a:rPr lang="pt-BR" dirty="0" err="1"/>
              <a:t>Lo-Fi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Muitas vezes chamados de protótipos em Papel.</a:t>
            </a:r>
          </a:p>
          <a:p>
            <a:r>
              <a:rPr lang="pt-BR" dirty="0"/>
              <a:t>São mais focados nas ideias amplas e fundamentais do design – como conteúdo, forma e estrutura, no “tom” do design, requisitos chave de funcionalidade e estrutura de navegação</a:t>
            </a:r>
          </a:p>
          <a:p>
            <a:r>
              <a:rPr lang="pt-BR" dirty="0"/>
              <a:t>São feitos para serem produzidos e rapidamente descartados.</a:t>
            </a:r>
          </a:p>
          <a:p>
            <a:r>
              <a:rPr lang="pt-BR" dirty="0"/>
              <a:t>Capturam facilmente as ideias iniciais do projeto.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Protótipos </a:t>
            </a:r>
            <a:r>
              <a:rPr lang="pt-BR" dirty="0" err="1"/>
              <a:t>Lo-Fi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Atualmente há ferramentas que auxiliam esta tarefa.</a:t>
            </a:r>
          </a:p>
          <a:p>
            <a:endParaRPr lang="pt-BR" dirty="0"/>
          </a:p>
          <a:p>
            <a:r>
              <a:rPr lang="pt-BR" dirty="0"/>
              <a:t>O protótipo não precisa ser feito, exatamente, em um papel proporcionando melhorias na qualidade do protótipo.</a:t>
            </a:r>
          </a:p>
          <a:p>
            <a:endParaRPr lang="pt-BR" dirty="0"/>
          </a:p>
          <a:p>
            <a:r>
              <a:rPr lang="pt-BR" dirty="0"/>
              <a:t>Ferramenta </a:t>
            </a:r>
            <a:r>
              <a:rPr lang="pt-BR" dirty="0" err="1"/>
              <a:t>Pencil</a:t>
            </a:r>
            <a:endParaRPr lang="pt-BR" dirty="0"/>
          </a:p>
          <a:p>
            <a:pPr lvl="1"/>
            <a:r>
              <a:rPr lang="pt-BR" dirty="0"/>
              <a:t>www.pencilproject.com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6237312"/>
            <a:ext cx="8229600" cy="392907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Imagem de: </a:t>
            </a:r>
            <a:r>
              <a:rPr lang="pt-BR" dirty="0">
                <a:hlinkClick r:id="rId2"/>
              </a:rPr>
              <a:t>www.helrystudio.com.br</a:t>
            </a:r>
            <a:endParaRPr lang="pt-BR" dirty="0"/>
          </a:p>
        </p:txBody>
      </p:sp>
      <p:pic>
        <p:nvPicPr>
          <p:cNvPr id="14338" name="Picture 2" descr="http://www.helrystudio.com.br/wp-content/uploads/2013/04/UX_centrado_no_usua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9144000" cy="4896544"/>
          </a:xfrm>
          <a:prstGeom prst="rect">
            <a:avLst/>
          </a:prstGeom>
          <a:noFill/>
        </p:spPr>
      </p:pic>
      <p:sp>
        <p:nvSpPr>
          <p:cNvPr id="5" name="Seta para a direita 4"/>
          <p:cNvSpPr/>
          <p:nvPr/>
        </p:nvSpPr>
        <p:spPr>
          <a:xfrm rot="10800000">
            <a:off x="6804248" y="2348880"/>
            <a:ext cx="1512168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Protótipos </a:t>
            </a:r>
            <a:r>
              <a:rPr lang="pt-BR" dirty="0" err="1"/>
              <a:t>Lo-Fi</a:t>
            </a:r>
            <a:endParaRPr lang="pt-BR" dirty="0"/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952" y="2249488"/>
            <a:ext cx="8114096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Protótipos </a:t>
            </a:r>
            <a:r>
              <a:rPr lang="pt-BR" dirty="0" err="1"/>
              <a:t>Lo-Fi</a:t>
            </a:r>
            <a:endParaRPr lang="pt-BR" dirty="0"/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164" t="41934" r="23054" b="26679"/>
          <a:stretch>
            <a:fillRect/>
          </a:stretch>
        </p:blipFill>
        <p:spPr bwMode="auto">
          <a:xfrm>
            <a:off x="1043608" y="2204864"/>
            <a:ext cx="6768752" cy="356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Protótipos </a:t>
            </a:r>
            <a:r>
              <a:rPr lang="pt-BR" dirty="0" err="1"/>
              <a:t>Lo-Fi</a:t>
            </a:r>
            <a:endParaRPr lang="pt-BR" dirty="0"/>
          </a:p>
        </p:txBody>
      </p:sp>
      <p:pic>
        <p:nvPicPr>
          <p:cNvPr id="4" name="Picture 1" descr="Captura de tela 2012-08-21 às 14.13.27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Protótipos </a:t>
            </a:r>
            <a:r>
              <a:rPr lang="pt-BR" dirty="0" err="1"/>
              <a:t>Hi-Fi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Muito semelhantes com o produto final.</a:t>
            </a:r>
          </a:p>
          <a:p>
            <a:r>
              <a:rPr lang="pt-BR" dirty="0"/>
              <a:t>São produzidos, obrigatoriamente, em software para representar o produto final.</a:t>
            </a:r>
          </a:p>
          <a:p>
            <a:r>
              <a:rPr lang="pt-BR" dirty="0"/>
              <a:t>Fundamental para avaliação dos principais conceitos.</a:t>
            </a:r>
          </a:p>
          <a:p>
            <a:r>
              <a:rPr lang="pt-BR" dirty="0"/>
              <a:t>Crucial na Aceitação do Usuário.</a:t>
            </a:r>
          </a:p>
          <a:p>
            <a:r>
              <a:rPr lang="pt-BR" dirty="0"/>
              <a:t>Construído em um estágio mais avançado.</a:t>
            </a:r>
          </a:p>
          <a:p>
            <a:r>
              <a:rPr lang="pt-BR" dirty="0"/>
              <a:t>Deve tomar muito cuidado para:</a:t>
            </a:r>
          </a:p>
          <a:p>
            <a:pPr lvl="1"/>
            <a:r>
              <a:rPr lang="pt-BR" dirty="0"/>
              <a:t>Usuário assumir o protótipo </a:t>
            </a:r>
            <a:r>
              <a:rPr lang="pt-BR" dirty="0" err="1"/>
              <a:t>Hi-Fi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Protótipos </a:t>
            </a:r>
            <a:r>
              <a:rPr lang="pt-BR" dirty="0" err="1"/>
              <a:t>Hi-Fi</a:t>
            </a:r>
            <a:r>
              <a:rPr lang="pt-BR" dirty="0"/>
              <a:t> devem ser possíveis de implementar.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Protótipos </a:t>
            </a:r>
            <a:r>
              <a:rPr lang="pt-BR" dirty="0" err="1"/>
              <a:t>Hi-Fi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891751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Protótipos </a:t>
            </a:r>
            <a:r>
              <a:rPr lang="pt-BR" dirty="0" err="1"/>
              <a:t>Hi-Fi</a:t>
            </a:r>
            <a:endParaRPr lang="pt-BR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27045" t="19697" r="14816" b="12121"/>
          <a:stretch>
            <a:fillRect/>
          </a:stretch>
        </p:blipFill>
        <p:spPr bwMode="auto">
          <a:xfrm>
            <a:off x="611560" y="1997460"/>
            <a:ext cx="7776864" cy="486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Protótipos </a:t>
            </a:r>
            <a:r>
              <a:rPr lang="pt-BR" dirty="0" err="1"/>
              <a:t>Hi-Fi</a:t>
            </a:r>
            <a:endParaRPr lang="pt-B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1903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istemaLocal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" descr="Captura de tela 2012-08-20 às 12.10.2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4378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Dúvidas???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Em algumas situações, chamado de ANTECIPAÇÃO.</a:t>
            </a:r>
          </a:p>
          <a:p>
            <a:r>
              <a:rPr lang="pt-BR" dirty="0"/>
              <a:t>Esta etapa de design pode ser atribuída as atividades de antecipação.</a:t>
            </a:r>
          </a:p>
          <a:p>
            <a:r>
              <a:rPr lang="pt-BR" dirty="0"/>
              <a:t>Tornar as ideias visíveis com a </a:t>
            </a:r>
            <a:r>
              <a:rPr lang="pt-BR" dirty="0" err="1"/>
              <a:t>externalização</a:t>
            </a:r>
            <a:r>
              <a:rPr lang="pt-BR" dirty="0"/>
              <a:t> dos pensamentos.</a:t>
            </a:r>
          </a:p>
          <a:p>
            <a:r>
              <a:rPr lang="pt-BR" dirty="0"/>
              <a:t>Fundamental no Design Centrado ao Usuário, pois permite ao design ver e explorar ideias a partir de outros pontos de vista (outros designers e usuários)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Com base no projeto desenvolvido na disciplina criar:</a:t>
            </a:r>
          </a:p>
          <a:p>
            <a:pPr lvl="1"/>
            <a:r>
              <a:rPr lang="pt-BR" dirty="0" err="1"/>
              <a:t>Personas</a:t>
            </a:r>
            <a:r>
              <a:rPr lang="pt-BR" dirty="0"/>
              <a:t>: Justificar o porquê das </a:t>
            </a:r>
            <a:r>
              <a:rPr lang="pt-BR" dirty="0" err="1"/>
              <a:t>personas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1 Esboço instantâneo do sistema ou de uma parte importante dele.</a:t>
            </a:r>
          </a:p>
          <a:p>
            <a:pPr lvl="1"/>
            <a:r>
              <a:rPr lang="pt-BR" dirty="0"/>
              <a:t>2 </a:t>
            </a:r>
            <a:r>
              <a:rPr lang="pt-BR" dirty="0" err="1"/>
              <a:t>Storyboards</a:t>
            </a:r>
            <a:r>
              <a:rPr lang="pt-BR" dirty="0"/>
              <a:t> de funcionalidades</a:t>
            </a:r>
          </a:p>
          <a:p>
            <a:pPr lvl="1"/>
            <a:r>
              <a:rPr lang="pt-BR" dirty="0"/>
              <a:t>1 Mapa de navegação</a:t>
            </a:r>
          </a:p>
          <a:p>
            <a:pPr lvl="1"/>
            <a:r>
              <a:rPr lang="pt-BR" dirty="0"/>
              <a:t>Protótipos de baixa fidelidade</a:t>
            </a:r>
          </a:p>
          <a:p>
            <a:pPr lvl="1"/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- Antecipação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Um esboço formal pode variar de um projeto para outro.</a:t>
            </a:r>
          </a:p>
          <a:p>
            <a:endParaRPr lang="pt-BR" dirty="0"/>
          </a:p>
          <a:p>
            <a:r>
              <a:rPr lang="pt-BR" dirty="0"/>
              <a:t>Necessária para representar o processo de design para nós designers e para os usuários.</a:t>
            </a:r>
          </a:p>
          <a:p>
            <a:endParaRPr lang="pt-BR" dirty="0"/>
          </a:p>
          <a:p>
            <a:r>
              <a:rPr lang="pt-BR" dirty="0"/>
              <a:t>Faz parte do ciclo de desenvolvimento de sistemas com usabilidade.</a:t>
            </a:r>
          </a:p>
          <a:p>
            <a:endParaRPr lang="pt-BR" dirty="0"/>
          </a:p>
          <a:p>
            <a:r>
              <a:rPr lang="pt-BR" dirty="0"/>
              <a:t>Cria várias ideias e as refina até um produto final.</a:t>
            </a:r>
          </a:p>
          <a:p>
            <a:endParaRPr lang="pt-BR" dirty="0"/>
          </a:p>
          <a:p>
            <a:r>
              <a:rPr lang="pt-BR" dirty="0"/>
              <a:t>Antes de desenhar, precisa-se pensar nas maneiras de pensar sobre as ideias que serão </a:t>
            </a:r>
            <a:r>
              <a:rPr lang="pt-BR" dirty="0" err="1"/>
              <a:t>externalizadas</a:t>
            </a:r>
            <a:r>
              <a:rPr lang="pt-BR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Design - Antecipação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Quantidade de esboços pode variar de equipe para equipe</a:t>
            </a:r>
          </a:p>
          <a:p>
            <a:endParaRPr lang="pt-BR" dirty="0"/>
          </a:p>
          <a:p>
            <a:r>
              <a:rPr lang="pt-BR" b="1" dirty="0"/>
              <a:t>Ideal: </a:t>
            </a:r>
            <a:r>
              <a:rPr lang="pt-BR" dirty="0"/>
              <a:t>Vários esboços para análise</a:t>
            </a:r>
          </a:p>
          <a:p>
            <a:endParaRPr lang="pt-BR" b="1" dirty="0"/>
          </a:p>
          <a:p>
            <a:r>
              <a:rPr lang="pt-BR" b="1" dirty="0"/>
              <a:t>Real: </a:t>
            </a:r>
            <a:r>
              <a:rPr lang="pt-BR" dirty="0"/>
              <a:t>Nem sempre há equipes suficientes.</a:t>
            </a:r>
          </a:p>
          <a:p>
            <a:endParaRPr lang="pt-BR" b="1" dirty="0"/>
          </a:p>
          <a:p>
            <a:r>
              <a:rPr lang="pt-BR" b="1" dirty="0"/>
              <a:t>“</a:t>
            </a:r>
            <a:r>
              <a:rPr lang="pt-BR" b="1" i="1" dirty="0"/>
              <a:t>É fácil ter ideias na sua mente, mas somente com a sua antecipação é que as dificuldades serão expostas”. </a:t>
            </a:r>
            <a:endParaRPr lang="pt-BR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Técnicas Básicas de Design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Perfil de Usuários</a:t>
            </a:r>
          </a:p>
          <a:p>
            <a:r>
              <a:rPr lang="pt-BR" dirty="0" err="1"/>
              <a:t>Personas</a:t>
            </a:r>
            <a:endParaRPr lang="pt-BR" dirty="0"/>
          </a:p>
          <a:p>
            <a:r>
              <a:rPr lang="pt-BR" dirty="0"/>
              <a:t>Esboços Instantâneos </a:t>
            </a:r>
          </a:p>
          <a:p>
            <a:r>
              <a:rPr lang="pt-BR" dirty="0" err="1"/>
              <a:t>Storyboards</a:t>
            </a:r>
            <a:endParaRPr lang="pt-BR" dirty="0"/>
          </a:p>
          <a:p>
            <a:r>
              <a:rPr lang="pt-BR" dirty="0"/>
              <a:t>Mapas de Navegação</a:t>
            </a:r>
          </a:p>
          <a:p>
            <a:r>
              <a:rPr lang="pt-BR" dirty="0"/>
              <a:t>Protótipos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Perfil de Usuários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Descrição das características dos usuários.</a:t>
            </a:r>
          </a:p>
          <a:p>
            <a:r>
              <a:rPr lang="pt-BR" dirty="0"/>
              <a:t>Podem compreender parâmetros como:</a:t>
            </a:r>
          </a:p>
          <a:p>
            <a:pPr lvl="1"/>
            <a:r>
              <a:rPr lang="pt-BR" dirty="0"/>
              <a:t>Idade (criança, jovem, adulto, idoso)</a:t>
            </a:r>
          </a:p>
          <a:p>
            <a:pPr lvl="1"/>
            <a:r>
              <a:rPr lang="pt-BR" dirty="0"/>
              <a:t>Experiência (leigo, intermediário, especialista)</a:t>
            </a:r>
          </a:p>
          <a:p>
            <a:pPr lvl="1"/>
            <a:r>
              <a:rPr lang="pt-BR" dirty="0"/>
              <a:t>Atitudes (adeptos à tecnologia ou avesso à tecnologia)</a:t>
            </a:r>
          </a:p>
          <a:p>
            <a:pPr lvl="1"/>
            <a:r>
              <a:rPr lang="pt-BR" dirty="0"/>
              <a:t>Tarefas (gestão, compras, vendas)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Perfil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46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Perfil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Gestor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Assistente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Técnico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%</a:t>
                      </a:r>
                      <a:r>
                        <a:rPr lang="pt-BR" baseline="0" dirty="0"/>
                        <a:t> de pessoas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Nº de pessoas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Faixa</a:t>
                      </a:r>
                      <a:r>
                        <a:rPr lang="pt-BR" baseline="0" dirty="0"/>
                        <a:t> etária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[30,40]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[20,30]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[20,30,40]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Tempo de empresa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10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</a:t>
                      </a:r>
                      <a:r>
                        <a:rPr lang="pt-BR" baseline="0" dirty="0"/>
                        <a:t> a 6 anos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0 a 7</a:t>
                      </a:r>
                      <a:r>
                        <a:rPr lang="pt-BR" baseline="0" dirty="0"/>
                        <a:t> anos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Usa</a:t>
                      </a:r>
                      <a:r>
                        <a:rPr lang="pt-BR" baseline="0" dirty="0"/>
                        <a:t> tecnologia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Frequentemente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Frequentemente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As vezes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Escolaridade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Mestre/Doutor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Graduado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Técnico/Graduado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Experiência</a:t>
                      </a:r>
                      <a:r>
                        <a:rPr lang="pt-BR" baseline="0" dirty="0"/>
                        <a:t> com a área de atuação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+ 10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Entre 0 e 10 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+ 5 anos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Estilo de uso de tecnologia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Notebook + </a:t>
                      </a:r>
                      <a:r>
                        <a:rPr lang="pt-BR" dirty="0" err="1"/>
                        <a:t>Mobile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Desktop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Mobile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1036</Words>
  <Application>Microsoft Office PowerPoint</Application>
  <PresentationFormat>Apresentação na tela (4:3)</PresentationFormat>
  <Paragraphs>191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3" baseType="lpstr">
      <vt:lpstr>Arial</vt:lpstr>
      <vt:lpstr>Calibri</vt:lpstr>
      <vt:lpstr>Tema do Office</vt:lpstr>
      <vt:lpstr>Técnicas de Análise e Design de Interfaces</vt:lpstr>
      <vt:lpstr>Requisitos</vt:lpstr>
      <vt:lpstr>Design</vt:lpstr>
      <vt:lpstr>Design</vt:lpstr>
      <vt:lpstr>Design - Antecipação</vt:lpstr>
      <vt:lpstr>Design - Antecipação</vt:lpstr>
      <vt:lpstr>Técnicas Básicas de Design</vt:lpstr>
      <vt:lpstr>Perfil de Usuários</vt:lpstr>
      <vt:lpstr>Exemplo de Perfil</vt:lpstr>
      <vt:lpstr>Personas</vt:lpstr>
      <vt:lpstr>Personas</vt:lpstr>
      <vt:lpstr>Exemplo de persona</vt:lpstr>
      <vt:lpstr>Exemplo de persona</vt:lpstr>
      <vt:lpstr>Exemplo de persona</vt:lpstr>
      <vt:lpstr>Esboços Instantâneos</vt:lpstr>
      <vt:lpstr>Esboços Instantâneos</vt:lpstr>
      <vt:lpstr>Esboços Instantâneos</vt:lpstr>
      <vt:lpstr>Storyboards</vt:lpstr>
      <vt:lpstr>Storyboards</vt:lpstr>
      <vt:lpstr>Storyboards</vt:lpstr>
      <vt:lpstr>Mapas de Navegação</vt:lpstr>
      <vt:lpstr>Mapas de Navegação - Celular</vt:lpstr>
      <vt:lpstr>Mapas de Navegação - Website</vt:lpstr>
      <vt:lpstr>Design</vt:lpstr>
      <vt:lpstr>Protótipos</vt:lpstr>
      <vt:lpstr>Protótipos</vt:lpstr>
      <vt:lpstr>Tipos de Protótipos</vt:lpstr>
      <vt:lpstr>Protótipos Lo-Fi</vt:lpstr>
      <vt:lpstr>Protótipos Lo-Fi</vt:lpstr>
      <vt:lpstr>Protótipos Lo-Fi</vt:lpstr>
      <vt:lpstr>Protótipos Lo-Fi</vt:lpstr>
      <vt:lpstr>Protótipos Lo-Fi</vt:lpstr>
      <vt:lpstr>Protótipos Hi-Fi</vt:lpstr>
      <vt:lpstr>Protótipos Hi-Fi</vt:lpstr>
      <vt:lpstr>Protótipos Hi-Fi</vt:lpstr>
      <vt:lpstr>Protótipos Hi-Fi</vt:lpstr>
      <vt:lpstr>Apresentação do PowerPoint</vt:lpstr>
      <vt:lpstr>Apresentação do PowerPoint</vt:lpstr>
      <vt:lpstr>Dúvidas???</vt:lpstr>
      <vt:lpstr>Exercício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de Análise e Design de Interfaces</dc:title>
  <dc:creator>Thiago</dc:creator>
  <cp:lastModifiedBy>Marcelo Morandini</cp:lastModifiedBy>
  <cp:revision>18</cp:revision>
  <dcterms:created xsi:type="dcterms:W3CDTF">2015-07-30T18:43:55Z</dcterms:created>
  <dcterms:modified xsi:type="dcterms:W3CDTF">2022-04-25T13:53:14Z</dcterms:modified>
</cp:coreProperties>
</file>