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94"/>
  </p:notesMasterIdLst>
  <p:sldIdLst>
    <p:sldId id="257" r:id="rId3"/>
    <p:sldId id="256" r:id="rId4"/>
    <p:sldId id="790" r:id="rId5"/>
    <p:sldId id="811" r:id="rId6"/>
    <p:sldId id="812" r:id="rId7"/>
    <p:sldId id="813" r:id="rId8"/>
    <p:sldId id="814" r:id="rId9"/>
    <p:sldId id="785" r:id="rId10"/>
    <p:sldId id="781" r:id="rId11"/>
    <p:sldId id="784" r:id="rId12"/>
    <p:sldId id="775" r:id="rId13"/>
    <p:sldId id="799" r:id="rId14"/>
    <p:sldId id="798" r:id="rId15"/>
    <p:sldId id="797" r:id="rId16"/>
    <p:sldId id="796" r:id="rId17"/>
    <p:sldId id="795" r:id="rId18"/>
    <p:sldId id="800" r:id="rId19"/>
    <p:sldId id="789" r:id="rId20"/>
    <p:sldId id="791" r:id="rId21"/>
    <p:sldId id="793" r:id="rId22"/>
    <p:sldId id="792" r:id="rId23"/>
    <p:sldId id="757" r:id="rId24"/>
    <p:sldId id="758" r:id="rId25"/>
    <p:sldId id="734" r:id="rId26"/>
    <p:sldId id="735" r:id="rId27"/>
    <p:sldId id="761" r:id="rId28"/>
    <p:sldId id="762" r:id="rId29"/>
    <p:sldId id="763" r:id="rId30"/>
    <p:sldId id="737" r:id="rId31"/>
    <p:sldId id="738" r:id="rId32"/>
    <p:sldId id="739" r:id="rId33"/>
    <p:sldId id="786" r:id="rId34"/>
    <p:sldId id="766" r:id="rId35"/>
    <p:sldId id="765" r:id="rId36"/>
    <p:sldId id="755" r:id="rId37"/>
    <p:sldId id="756" r:id="rId38"/>
    <p:sldId id="754" r:id="rId39"/>
    <p:sldId id="764" r:id="rId40"/>
    <p:sldId id="743" r:id="rId41"/>
    <p:sldId id="744" r:id="rId42"/>
    <p:sldId id="745" r:id="rId43"/>
    <p:sldId id="746" r:id="rId44"/>
    <p:sldId id="748" r:id="rId45"/>
    <p:sldId id="747" r:id="rId46"/>
    <p:sldId id="806" r:id="rId47"/>
    <p:sldId id="749" r:id="rId48"/>
    <p:sldId id="768" r:id="rId49"/>
    <p:sldId id="770" r:id="rId50"/>
    <p:sldId id="771" r:id="rId51"/>
    <p:sldId id="772" r:id="rId52"/>
    <p:sldId id="769" r:id="rId53"/>
    <p:sldId id="801" r:id="rId54"/>
    <p:sldId id="805" r:id="rId55"/>
    <p:sldId id="804" r:id="rId56"/>
    <p:sldId id="787" r:id="rId57"/>
    <p:sldId id="774" r:id="rId58"/>
    <p:sldId id="776" r:id="rId59"/>
    <p:sldId id="777" r:id="rId60"/>
    <p:sldId id="778" r:id="rId61"/>
    <p:sldId id="779" r:id="rId62"/>
    <p:sldId id="780" r:id="rId63"/>
    <p:sldId id="759" r:id="rId64"/>
    <p:sldId id="760" r:id="rId65"/>
    <p:sldId id="767" r:id="rId66"/>
    <p:sldId id="740" r:id="rId67"/>
    <p:sldId id="741" r:id="rId68"/>
    <p:sldId id="742" r:id="rId69"/>
    <p:sldId id="788" r:id="rId70"/>
    <p:sldId id="750" r:id="rId71"/>
    <p:sldId id="751" r:id="rId72"/>
    <p:sldId id="752" r:id="rId73"/>
    <p:sldId id="753" r:id="rId74"/>
    <p:sldId id="629" r:id="rId75"/>
    <p:sldId id="597" r:id="rId76"/>
    <p:sldId id="730" r:id="rId77"/>
    <p:sldId id="729" r:id="rId78"/>
    <p:sldId id="728" r:id="rId79"/>
    <p:sldId id="727" r:id="rId80"/>
    <p:sldId id="726" r:id="rId81"/>
    <p:sldId id="725" r:id="rId82"/>
    <p:sldId id="724" r:id="rId83"/>
    <p:sldId id="723" r:id="rId84"/>
    <p:sldId id="722" r:id="rId85"/>
    <p:sldId id="731" r:id="rId86"/>
    <p:sldId id="732" r:id="rId87"/>
    <p:sldId id="733" r:id="rId88"/>
    <p:sldId id="809" r:id="rId89"/>
    <p:sldId id="810" r:id="rId90"/>
    <p:sldId id="808" r:id="rId91"/>
    <p:sldId id="807" r:id="rId92"/>
    <p:sldId id="477" r:id="rId9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F5E"/>
    <a:srgbClr val="51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1"/>
    <p:restoredTop sz="96405"/>
  </p:normalViewPr>
  <p:slideViewPr>
    <p:cSldViewPr snapToGrid="0" snapToObjects="1">
      <p:cViewPr varScale="1">
        <p:scale>
          <a:sx n="92" d="100"/>
          <a:sy n="92" d="100"/>
        </p:scale>
        <p:origin x="13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29A1C-DE14-4D1F-9ADC-F6400DEA03DA}" type="datetimeFigureOut">
              <a:rPr lang="pt-BR" smtClean="0"/>
              <a:t>14/05/2022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140D8-948B-40BC-9E55-ABBA0BEF55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61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Foto em preto e branco de torre de relógio ao fundo&#10;&#10;Descrição gerada automaticamente">
            <a:extLst>
              <a:ext uri="{FF2B5EF4-FFF2-40B4-BE49-F238E27FC236}">
                <a16:creationId xmlns:a16="http://schemas.microsoft.com/office/drawing/2014/main" xmlns="" id="{A0806123-2BF2-184C-9D63-65E551E537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/>
          <a:stretch/>
        </p:blipFill>
        <p:spPr>
          <a:xfrm>
            <a:off x="0" y="0"/>
            <a:ext cx="9144000" cy="5634362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558E9E91-910C-CB48-9900-DD44200EF26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682E"/>
              </a:gs>
              <a:gs pos="36000">
                <a:srgbClr val="D0D8A8">
                  <a:alpha val="43000"/>
                </a:srgbClr>
              </a:gs>
              <a:gs pos="83000">
                <a:srgbClr val="DEE4C2"/>
              </a:gs>
              <a:gs pos="100000">
                <a:srgbClr val="EDF0DC"/>
              </a:gs>
            </a:gsLst>
            <a:lin ang="5400000" scaled="1"/>
          </a:gradFill>
          <a:ln>
            <a:solidFill>
              <a:schemeClr val="accent1">
                <a:shade val="50000"/>
                <a:alpha val="2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5A261DFD-7FB0-C749-87FF-F58AFE8D4CD1}"/>
              </a:ext>
            </a:extLst>
          </p:cNvPr>
          <p:cNvSpPr/>
          <p:nvPr userDrawn="1"/>
        </p:nvSpPr>
        <p:spPr>
          <a:xfrm>
            <a:off x="0" y="4013735"/>
            <a:ext cx="9144000" cy="2364435"/>
          </a:xfrm>
          <a:prstGeom prst="rect">
            <a:avLst/>
          </a:prstGeom>
          <a:solidFill>
            <a:srgbClr val="324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reto 15">
            <a:extLst>
              <a:ext uri="{FF2B5EF4-FFF2-40B4-BE49-F238E27FC236}">
                <a16:creationId xmlns:a16="http://schemas.microsoft.com/office/drawing/2014/main" xmlns="" id="{FC32FB52-7103-034F-B15D-577235B648AF}"/>
              </a:ext>
            </a:extLst>
          </p:cNvPr>
          <p:cNvCxnSpPr>
            <a:cxnSpLocks/>
          </p:cNvCxnSpPr>
          <p:nvPr userDrawn="1"/>
        </p:nvCxnSpPr>
        <p:spPr>
          <a:xfrm>
            <a:off x="0" y="5473128"/>
            <a:ext cx="60611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20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C6C0CE4D-E8D1-4E4C-9259-A3C4514504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96" y="265766"/>
            <a:ext cx="1800596" cy="630207"/>
          </a:xfrm>
          <a:prstGeom prst="rect">
            <a:avLst/>
          </a:prstGeom>
        </p:spPr>
      </p:pic>
      <p:pic>
        <p:nvPicPr>
          <p:cNvPr id="22" name="Imagem 21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7BBC80D0-6384-9446-BFA9-79630CB334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43" y="426625"/>
            <a:ext cx="785958" cy="308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996" y="4081117"/>
            <a:ext cx="8361003" cy="1343168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997" y="5508178"/>
            <a:ext cx="8361004" cy="6708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9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3C1B8380-680D-5C4D-9111-5AC8F14208F6}"/>
              </a:ext>
            </a:extLst>
          </p:cNvPr>
          <p:cNvSpPr/>
          <p:nvPr userDrawn="1"/>
        </p:nvSpPr>
        <p:spPr>
          <a:xfrm>
            <a:off x="0" y="6311899"/>
            <a:ext cx="9144000" cy="310281"/>
          </a:xfrm>
          <a:prstGeom prst="rect">
            <a:avLst/>
          </a:prstGeom>
          <a:solidFill>
            <a:srgbClr val="51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BCE2D093-2526-1C45-9484-2E7AFB0DA9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35" y="6357375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5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39FA1AA-5448-914B-840E-6F97439C157D}"/>
              </a:ext>
            </a:extLst>
          </p:cNvPr>
          <p:cNvSpPr/>
          <p:nvPr userDrawn="1"/>
        </p:nvSpPr>
        <p:spPr>
          <a:xfrm>
            <a:off x="0" y="6311899"/>
            <a:ext cx="9144000" cy="310281"/>
          </a:xfrm>
          <a:prstGeom prst="rect">
            <a:avLst/>
          </a:prstGeom>
          <a:solidFill>
            <a:srgbClr val="51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F859C4CA-0880-1E4D-BF00-8AB7014CE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35" y="6357375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5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DFDB7096-87A7-6343-843B-D08F21FF80A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7" name="AutoShape 2" descr="GRADUAÇÃO &amp;nbsp;&amp;nbsp;&amp;nbsp;&amp;nbsp;&amp;nbsp; | SERVIÇO DE">
            <a:extLst>
              <a:ext uri="{FF2B5EF4-FFF2-40B4-BE49-F238E27FC236}">
                <a16:creationId xmlns:a16="http://schemas.microsoft.com/office/drawing/2014/main" xmlns="" id="{F034F6A3-6358-614D-AF72-501C872DEAE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pic>
        <p:nvPicPr>
          <p:cNvPr id="18" name="Imagem 17" descr="Foto em preto e branco de banco de praça&#10;&#10;Descrição gerada automaticamente">
            <a:extLst>
              <a:ext uri="{FF2B5EF4-FFF2-40B4-BE49-F238E27FC236}">
                <a16:creationId xmlns:a16="http://schemas.microsoft.com/office/drawing/2014/main" xmlns="" id="{6CFF4D54-792C-674A-867D-C0CAA69F7D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0"/>
          <a:stretch/>
        </p:blipFill>
        <p:spPr>
          <a:xfrm>
            <a:off x="0" y="2637888"/>
            <a:ext cx="8204924" cy="4220112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933C108B-2156-D24C-89F7-0049DFA4CADD}"/>
              </a:ext>
            </a:extLst>
          </p:cNvPr>
          <p:cNvSpPr/>
          <p:nvPr userDrawn="1"/>
        </p:nvSpPr>
        <p:spPr>
          <a:xfrm>
            <a:off x="1621243" y="0"/>
            <a:ext cx="7522757" cy="3429000"/>
          </a:xfrm>
          <a:prstGeom prst="rect">
            <a:avLst/>
          </a:prstGeom>
          <a:solidFill>
            <a:srgbClr val="5073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23" name="Imagem 22" descr="Desenho de pessoa em pé&#10;&#10;Descrição gerada automaticamente com confiança média">
            <a:extLst>
              <a:ext uri="{FF2B5EF4-FFF2-40B4-BE49-F238E27FC236}">
                <a16:creationId xmlns:a16="http://schemas.microsoft.com/office/drawing/2014/main" xmlns="" id="{21AB8142-5C66-4E43-86F7-855AA17EF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7" y="220458"/>
            <a:ext cx="1129730" cy="954107"/>
          </a:xfrm>
          <a:prstGeom prst="rect">
            <a:avLst/>
          </a:prstGeom>
        </p:spPr>
      </p:pic>
      <p:pic>
        <p:nvPicPr>
          <p:cNvPr id="24" name="Imagem 23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4D5B7721-6CF8-DB42-B50C-621D1C8910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138" y="6406357"/>
            <a:ext cx="664648" cy="260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1243" y="10319"/>
            <a:ext cx="7108871" cy="184735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1243" y="1927134"/>
            <a:ext cx="7122082" cy="7107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xmlns="" id="{3E53702D-0A69-B64B-ABF8-561F175B3E36}"/>
              </a:ext>
            </a:extLst>
          </p:cNvPr>
          <p:cNvCxnSpPr>
            <a:cxnSpLocks/>
          </p:cNvCxnSpPr>
          <p:nvPr userDrawn="1"/>
        </p:nvCxnSpPr>
        <p:spPr>
          <a:xfrm>
            <a:off x="1621243" y="1896176"/>
            <a:ext cx="712208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960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pic>
        <p:nvPicPr>
          <p:cNvPr id="7" name="Imagem 6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8B6B9A66-FBA5-BD4E-B757-909FD8438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39" y="6350956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90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1E98E14E-43E3-3246-812A-62F5ECC7837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AutoShape 2" descr="GRADUAÇÃO &amp;nbsp;&amp;nbsp;&amp;nbsp;&amp;nbsp;&amp;nbsp; | SERVIÇO DE">
            <a:extLst>
              <a:ext uri="{FF2B5EF4-FFF2-40B4-BE49-F238E27FC236}">
                <a16:creationId xmlns:a16="http://schemas.microsoft.com/office/drawing/2014/main" xmlns="" id="{B577E5E0-61A7-1A40-94FD-C2E6F03349E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pic>
        <p:nvPicPr>
          <p:cNvPr id="9" name="Imagem 8" descr="Foto em preto e branco de torre de relógio ao fundo&#10;&#10;Descrição gerada automaticamente">
            <a:extLst>
              <a:ext uri="{FF2B5EF4-FFF2-40B4-BE49-F238E27FC236}">
                <a16:creationId xmlns:a16="http://schemas.microsoft.com/office/drawing/2014/main" xmlns="" id="{F5F7888D-0FF1-ED4E-BC9A-6FB9CE031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9428" b="17928"/>
          <a:stretch/>
        </p:blipFill>
        <p:spPr>
          <a:xfrm>
            <a:off x="0" y="2873532"/>
            <a:ext cx="9144000" cy="4093028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D0742374-63B9-D947-9005-08EA026EB31D}"/>
              </a:ext>
            </a:extLst>
          </p:cNvPr>
          <p:cNvSpPr/>
          <p:nvPr userDrawn="1"/>
        </p:nvSpPr>
        <p:spPr>
          <a:xfrm>
            <a:off x="2101636" y="0"/>
            <a:ext cx="5992570" cy="3581400"/>
          </a:xfrm>
          <a:prstGeom prst="rect">
            <a:avLst/>
          </a:prstGeom>
          <a:solidFill>
            <a:srgbClr val="5073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4" name="Imagem 13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D45F023F-D8AA-7C43-8C7E-2E1179047E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78" y="472460"/>
            <a:ext cx="824251" cy="322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636" y="878761"/>
            <a:ext cx="5992570" cy="1519835"/>
          </a:xfrm>
        </p:spPr>
        <p:txBody>
          <a:bodyPr anchor="b">
            <a:no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1636" y="2416563"/>
            <a:ext cx="5992570" cy="43900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15" name="Imagem 14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BE235B00-2454-D64A-8319-16C9DCDA06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0" y="294603"/>
            <a:ext cx="1937856" cy="678248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xmlns="" id="{C1F076F3-938A-C44E-B9F0-A47B81714E92}"/>
              </a:ext>
            </a:extLst>
          </p:cNvPr>
          <p:cNvCxnSpPr>
            <a:cxnSpLocks/>
          </p:cNvCxnSpPr>
          <p:nvPr userDrawn="1"/>
        </p:nvCxnSpPr>
        <p:spPr>
          <a:xfrm>
            <a:off x="2101636" y="2416563"/>
            <a:ext cx="599257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425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4F930531-58C1-004D-A7BD-A9A4EA49D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39" y="6350956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6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pic>
        <p:nvPicPr>
          <p:cNvPr id="10" name="Imagem 9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7E160ED0-FD2C-B94B-A8CA-3753902E0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39" y="6350956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24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pic>
        <p:nvPicPr>
          <p:cNvPr id="6" name="Imagem 5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F574C23D-6E28-F248-B9F2-12308D29B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39" y="6350956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25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A64DC118-38FE-E44D-B7CA-37DF6B5D9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39" y="6350956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46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9BF02923-00B8-C746-A64B-193FA2C62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39" y="6350956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DA6A952C-6E5A-BD42-ABDD-E2C2B3911FFD}"/>
              </a:ext>
            </a:extLst>
          </p:cNvPr>
          <p:cNvSpPr/>
          <p:nvPr userDrawn="1"/>
        </p:nvSpPr>
        <p:spPr>
          <a:xfrm>
            <a:off x="0" y="6311899"/>
            <a:ext cx="9144000" cy="310281"/>
          </a:xfrm>
          <a:prstGeom prst="rect">
            <a:avLst/>
          </a:prstGeom>
          <a:solidFill>
            <a:srgbClr val="51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8ABDA2B7-405B-3948-A1FC-DA23094C06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35" y="6357375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7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8A1423A6-2DF5-BA40-9A6A-73F13CA83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39" y="6350956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62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pic>
        <p:nvPicPr>
          <p:cNvPr id="7" name="Imagem 6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D6434589-B00F-CE43-9F35-767A9E4CF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39" y="6350956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95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pic>
        <p:nvPicPr>
          <p:cNvPr id="7" name="Imagem 6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CFD0CFD9-CA5D-A44C-8D6D-DC67F91B7D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39" y="6350956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3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56696D59-8676-1449-A77E-8D4E36E55E8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6C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1" name="Imagem 20" descr="Foto em preto e branco de torre de relógio ao fundo&#10;&#10;Descrição gerada automaticamente">
            <a:extLst>
              <a:ext uri="{FF2B5EF4-FFF2-40B4-BE49-F238E27FC236}">
                <a16:creationId xmlns:a16="http://schemas.microsoft.com/office/drawing/2014/main" xmlns="" id="{A9B38B03-F2A6-8D47-A853-053B765EF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3" b="13426"/>
          <a:stretch/>
        </p:blipFill>
        <p:spPr>
          <a:xfrm>
            <a:off x="5070012" y="2126660"/>
            <a:ext cx="4073988" cy="2425422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97F48504-4BC3-5A4C-AE71-0990AF046B41}"/>
              </a:ext>
            </a:extLst>
          </p:cNvPr>
          <p:cNvSpPr/>
          <p:nvPr userDrawn="1"/>
        </p:nvSpPr>
        <p:spPr>
          <a:xfrm>
            <a:off x="0" y="2126660"/>
            <a:ext cx="5070012" cy="2435816"/>
          </a:xfrm>
          <a:prstGeom prst="rect">
            <a:avLst/>
          </a:prstGeom>
          <a:solidFill>
            <a:srgbClr val="324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28B893E8-ACD2-E74C-B98A-2D58D5A09D71}"/>
              </a:ext>
            </a:extLst>
          </p:cNvPr>
          <p:cNvSpPr/>
          <p:nvPr userDrawn="1"/>
        </p:nvSpPr>
        <p:spPr>
          <a:xfrm>
            <a:off x="490887" y="730969"/>
            <a:ext cx="8192651" cy="5396064"/>
          </a:xfrm>
          <a:prstGeom prst="rect">
            <a:avLst/>
          </a:prstGeom>
          <a:noFill/>
          <a:ln w="28575">
            <a:solidFill>
              <a:srgbClr val="426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22A7B13C-3D59-9746-AC9D-5604168252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2" y="934348"/>
            <a:ext cx="1800596" cy="630207"/>
          </a:xfrm>
          <a:prstGeom prst="rect">
            <a:avLst/>
          </a:prstGeom>
        </p:spPr>
      </p:pic>
      <p:pic>
        <p:nvPicPr>
          <p:cNvPr id="26" name="Imagem 25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D302B40A-6AF0-C94A-B287-C8EA94F45F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30" y="5682989"/>
            <a:ext cx="785958" cy="308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92" y="2126660"/>
            <a:ext cx="4463620" cy="2435816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392" y="4589464"/>
            <a:ext cx="7904196" cy="70398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8193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79B04903-38D0-9848-BEF1-AABDAFE7E346}"/>
              </a:ext>
            </a:extLst>
          </p:cNvPr>
          <p:cNvSpPr/>
          <p:nvPr userDrawn="1"/>
        </p:nvSpPr>
        <p:spPr>
          <a:xfrm>
            <a:off x="0" y="6311899"/>
            <a:ext cx="9144000" cy="310281"/>
          </a:xfrm>
          <a:prstGeom prst="rect">
            <a:avLst/>
          </a:prstGeom>
          <a:solidFill>
            <a:srgbClr val="51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B2481946-2FBC-9C41-84B3-AD64B6A59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35" y="6357375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9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DCF81FE3-FDA1-2941-A2B1-28CEC2405C9C}"/>
              </a:ext>
            </a:extLst>
          </p:cNvPr>
          <p:cNvSpPr/>
          <p:nvPr userDrawn="1"/>
        </p:nvSpPr>
        <p:spPr>
          <a:xfrm>
            <a:off x="0" y="6311899"/>
            <a:ext cx="9144000" cy="310281"/>
          </a:xfrm>
          <a:prstGeom prst="rect">
            <a:avLst/>
          </a:prstGeom>
          <a:solidFill>
            <a:srgbClr val="51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71A55DF4-BB04-A746-831C-839A416987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35" y="6357375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6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40F3295-9CAC-CE49-9D56-1DEA59F17FC0}"/>
              </a:ext>
            </a:extLst>
          </p:cNvPr>
          <p:cNvSpPr/>
          <p:nvPr userDrawn="1"/>
        </p:nvSpPr>
        <p:spPr>
          <a:xfrm>
            <a:off x="0" y="6311899"/>
            <a:ext cx="9144000" cy="310281"/>
          </a:xfrm>
          <a:prstGeom prst="rect">
            <a:avLst/>
          </a:prstGeom>
          <a:solidFill>
            <a:srgbClr val="51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4B72A893-D1A8-0E4C-959B-43C2ACB71A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35" y="6357375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0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63DDFD88-6C0E-4140-A4D1-E11C2E43A250}"/>
              </a:ext>
            </a:extLst>
          </p:cNvPr>
          <p:cNvSpPr/>
          <p:nvPr userDrawn="1"/>
        </p:nvSpPr>
        <p:spPr>
          <a:xfrm>
            <a:off x="0" y="6311899"/>
            <a:ext cx="9144000" cy="310281"/>
          </a:xfrm>
          <a:prstGeom prst="rect">
            <a:avLst/>
          </a:prstGeom>
          <a:solidFill>
            <a:srgbClr val="51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801C8ECA-FCEB-3947-8CE9-8700301CB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35" y="6357375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32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C762C275-7E88-6D43-B954-A4EFE2EC062C}"/>
              </a:ext>
            </a:extLst>
          </p:cNvPr>
          <p:cNvSpPr/>
          <p:nvPr userDrawn="1"/>
        </p:nvSpPr>
        <p:spPr>
          <a:xfrm>
            <a:off x="0" y="6311899"/>
            <a:ext cx="9144000" cy="310281"/>
          </a:xfrm>
          <a:prstGeom prst="rect">
            <a:avLst/>
          </a:prstGeom>
          <a:solidFill>
            <a:srgbClr val="51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2AF5C101-768C-DE44-BFC1-E57712EBB5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35" y="6357375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2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3F807A27-0CC2-2242-AC01-EDBC55A494DD}"/>
              </a:ext>
            </a:extLst>
          </p:cNvPr>
          <p:cNvSpPr/>
          <p:nvPr userDrawn="1"/>
        </p:nvSpPr>
        <p:spPr>
          <a:xfrm>
            <a:off x="0" y="6311899"/>
            <a:ext cx="9144000" cy="310281"/>
          </a:xfrm>
          <a:prstGeom prst="rect">
            <a:avLst/>
          </a:prstGeom>
          <a:solidFill>
            <a:srgbClr val="51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758AC8DA-83BF-8943-8511-E652A33B1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35" y="6357375"/>
            <a:ext cx="1608815" cy="2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9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9A8293-BE09-214E-B367-5F145B08DED9}" type="datetimeFigureOut">
              <a:rPr lang="pt-BR" smtClean="0"/>
              <a:pPr/>
              <a:t>14/05/2022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02209-E4FF-5943-AB78-2DDB8D0BD4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16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A36C6-EB7F-4247-9DF3-D4B573EF501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14/05/2022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E424C-1AE8-654B-95BF-483573C8EE8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384918-14F6-0043-8CC6-0270BE25E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243" y="-77600"/>
            <a:ext cx="7122082" cy="163394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LZT5853 - </a:t>
            </a:r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carbohydrates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voluntary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feed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intake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ruminants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B91F208-0B52-AE40-9E2B-901966FC5A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pt-BR" i="1" dirty="0" smtClean="0"/>
              <a:t>Luiz Gustavo Nussio, Professor</a:t>
            </a:r>
          </a:p>
          <a:p>
            <a:pPr algn="r"/>
            <a:r>
              <a:rPr lang="pt-BR" i="1" dirty="0" err="1" smtClean="0"/>
              <a:t>Department</a:t>
            </a:r>
            <a:r>
              <a:rPr lang="pt-BR" i="1" dirty="0" smtClean="0"/>
              <a:t> </a:t>
            </a:r>
            <a:r>
              <a:rPr lang="pt-BR" i="1" dirty="0" err="1" smtClean="0"/>
              <a:t>of</a:t>
            </a:r>
            <a:r>
              <a:rPr lang="pt-BR" i="1" dirty="0" smtClean="0"/>
              <a:t> Animal </a:t>
            </a:r>
            <a:r>
              <a:rPr lang="pt-BR" i="1" dirty="0" err="1" smtClean="0"/>
              <a:t>Sciences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03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36" y="613063"/>
            <a:ext cx="8918643" cy="3370552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2763982" y="2514600"/>
            <a:ext cx="5870863" cy="207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419" y="26665"/>
            <a:ext cx="4239490" cy="63341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429500" y="457200"/>
            <a:ext cx="153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1984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1557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D05F8F-86D1-324D-8589-C124E27CF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925" y="4036978"/>
            <a:ext cx="8427693" cy="1399061"/>
          </a:xfrm>
        </p:spPr>
        <p:txBody>
          <a:bodyPr/>
          <a:lstStyle/>
          <a:p>
            <a:r>
              <a:rPr lang="pt-BR" sz="3200" i="1" dirty="0" smtClean="0"/>
              <a:t>...</a:t>
            </a:r>
            <a:r>
              <a:rPr lang="pt-BR" sz="3200" i="1" dirty="0" err="1" smtClean="0"/>
              <a:t>however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crop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residue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harvesting</a:t>
            </a:r>
            <a:r>
              <a:rPr lang="pt-BR" sz="3200" i="1" dirty="0" smtClean="0"/>
              <a:t> triggers </a:t>
            </a:r>
            <a:r>
              <a:rPr lang="pt-BR" sz="3200" i="1" dirty="0" err="1" smtClean="0"/>
              <a:t>agronomic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concerns</a:t>
            </a:r>
            <a:r>
              <a:rPr lang="pt-BR" sz="3600" i="1" dirty="0" smtClean="0"/>
              <a:t/>
            </a:r>
            <a:br>
              <a:rPr lang="pt-BR" sz="3600" i="1" dirty="0" smtClean="0"/>
            </a:br>
            <a:endParaRPr lang="pt-BR" sz="3600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D18F6FB-1688-F941-9C8F-3449C976175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66924" y="5508659"/>
            <a:ext cx="8210145" cy="775409"/>
          </a:xfrm>
        </p:spPr>
        <p:txBody>
          <a:bodyPr/>
          <a:lstStyle/>
          <a:p>
            <a:pPr marL="0" indent="0" algn="r">
              <a:buNone/>
            </a:pPr>
            <a:r>
              <a:rPr lang="pt-BR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pt-BR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ussio@usp.br</a:t>
            </a:r>
            <a:endParaRPr lang="pt-BR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" y="901826"/>
            <a:ext cx="8939646" cy="297697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926493"/>
            <a:ext cx="9144000" cy="6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367999"/>
              </p:ext>
            </p:extLst>
          </p:nvPr>
        </p:nvGraphicFramePr>
        <p:xfrm>
          <a:off x="571501" y="1226124"/>
          <a:ext cx="8084125" cy="41563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6825"/>
                <a:gridCol w="1616825"/>
                <a:gridCol w="1616825"/>
                <a:gridCol w="1616825"/>
                <a:gridCol w="1616825"/>
              </a:tblGrid>
              <a:tr h="519223">
                <a:tc>
                  <a:txBody>
                    <a:bodyPr/>
                    <a:lstStyle/>
                    <a:p>
                      <a:pPr algn="l"/>
                      <a:r>
                        <a:rPr lang="pt-BR" sz="2400" dirty="0" err="1" smtClean="0"/>
                        <a:t>Crop</a:t>
                      </a:r>
                      <a:endParaRPr lang="pt-BR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dirty="0" err="1" smtClean="0"/>
                        <a:t>Brazil</a:t>
                      </a:r>
                      <a:endParaRPr lang="pt-B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World</a:t>
                      </a:r>
                      <a:endParaRPr lang="pt-B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pt-BR" dirty="0"/>
                    </a:p>
                  </a:txBody>
                  <a:tcPr/>
                </a:tc>
              </a:tr>
              <a:tr h="521808">
                <a:tc>
                  <a:txBody>
                    <a:bodyPr/>
                    <a:lstStyle/>
                    <a:p>
                      <a:pPr algn="l"/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2003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2013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2003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2013</a:t>
                      </a:r>
                      <a:endParaRPr lang="pt-BR" sz="2400" dirty="0"/>
                    </a:p>
                  </a:txBody>
                  <a:tcPr/>
                </a:tc>
              </a:tr>
              <a:tr h="519223">
                <a:tc>
                  <a:txBody>
                    <a:bodyPr/>
                    <a:lstStyle/>
                    <a:p>
                      <a:pPr algn="l"/>
                      <a:r>
                        <a:rPr lang="pt-BR" sz="2400" dirty="0" err="1" smtClean="0"/>
                        <a:t>Cereals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76.6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110.5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2769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3607</a:t>
                      </a:r>
                      <a:endParaRPr lang="pt-BR" sz="2400" dirty="0"/>
                    </a:p>
                  </a:txBody>
                  <a:tcPr/>
                </a:tc>
              </a:tr>
              <a:tr h="519223">
                <a:tc>
                  <a:txBody>
                    <a:bodyPr/>
                    <a:lstStyle/>
                    <a:p>
                      <a:pPr algn="l"/>
                      <a:r>
                        <a:rPr lang="pt-BR" sz="2400" dirty="0" smtClean="0"/>
                        <a:t>Legumes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55.3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84.8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276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382</a:t>
                      </a:r>
                      <a:endParaRPr lang="pt-BR" sz="2400" dirty="0"/>
                    </a:p>
                  </a:txBody>
                  <a:tcPr/>
                </a:tc>
              </a:tr>
              <a:tr h="519223">
                <a:tc>
                  <a:txBody>
                    <a:bodyPr/>
                    <a:lstStyle/>
                    <a:p>
                      <a:pPr algn="l"/>
                      <a:r>
                        <a:rPr lang="pt-BR" sz="2400" dirty="0" err="1" smtClean="0"/>
                        <a:t>Oil</a:t>
                      </a:r>
                      <a:r>
                        <a:rPr lang="pt-BR" sz="2400" dirty="0" smtClean="0"/>
                        <a:t> </a:t>
                      </a:r>
                      <a:r>
                        <a:rPr lang="pt-BR" sz="2400" dirty="0" err="1" smtClean="0"/>
                        <a:t>crops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3.4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5.3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175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275</a:t>
                      </a:r>
                      <a:endParaRPr lang="pt-BR" sz="2400" dirty="0"/>
                    </a:p>
                  </a:txBody>
                  <a:tcPr/>
                </a:tc>
              </a:tr>
              <a:tr h="519223">
                <a:tc>
                  <a:txBody>
                    <a:bodyPr/>
                    <a:lstStyle/>
                    <a:p>
                      <a:pPr algn="l"/>
                      <a:r>
                        <a:rPr lang="pt-BR" sz="2400" dirty="0" smtClean="0"/>
                        <a:t>Sugar </a:t>
                      </a:r>
                      <a:r>
                        <a:rPr lang="pt-BR" sz="2400" dirty="0" err="1" smtClean="0"/>
                        <a:t>crop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119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222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471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625</a:t>
                      </a:r>
                      <a:endParaRPr lang="pt-BR" sz="2400" dirty="0"/>
                    </a:p>
                  </a:txBody>
                  <a:tcPr/>
                </a:tc>
              </a:tr>
              <a:tr h="519223">
                <a:tc>
                  <a:txBody>
                    <a:bodyPr/>
                    <a:lstStyle/>
                    <a:p>
                      <a:pPr algn="l"/>
                      <a:r>
                        <a:rPr lang="pt-BR" sz="2400" dirty="0" err="1" smtClean="0"/>
                        <a:t>Tubers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0.8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0.9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111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120</a:t>
                      </a:r>
                      <a:endParaRPr lang="pt-BR" sz="2400" dirty="0"/>
                    </a:p>
                  </a:txBody>
                  <a:tcPr/>
                </a:tc>
              </a:tr>
              <a:tr h="519223">
                <a:tc>
                  <a:txBody>
                    <a:bodyPr/>
                    <a:lstStyle/>
                    <a:p>
                      <a:pPr algn="l"/>
                      <a:r>
                        <a:rPr lang="pt-BR" sz="2400" dirty="0" smtClean="0"/>
                        <a:t>Total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255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432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3330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5010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2460914" y="2234048"/>
            <a:ext cx="27241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74518" y="5320147"/>
            <a:ext cx="79836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474518" y="4828311"/>
            <a:ext cx="79836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4518" y="1184560"/>
            <a:ext cx="79836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5647460" y="2234048"/>
            <a:ext cx="27241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74518" y="1762988"/>
            <a:ext cx="79836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571501" y="175439"/>
            <a:ext cx="7983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/>
              <a:t>Estimates</a:t>
            </a:r>
            <a:r>
              <a:rPr lang="pt-BR" sz="2800" dirty="0" smtClean="0"/>
              <a:t> </a:t>
            </a:r>
            <a:r>
              <a:rPr lang="pt-BR" sz="2800" dirty="0" err="1" smtClean="0"/>
              <a:t>crop</a:t>
            </a:r>
            <a:r>
              <a:rPr lang="pt-BR" sz="2800" dirty="0" smtClean="0"/>
              <a:t> </a:t>
            </a:r>
            <a:r>
              <a:rPr lang="pt-BR" sz="2800" dirty="0" err="1" smtClean="0"/>
              <a:t>residue</a:t>
            </a:r>
            <a:r>
              <a:rPr lang="pt-BR" sz="2800" dirty="0" smtClean="0"/>
              <a:t> </a:t>
            </a:r>
            <a:r>
              <a:rPr lang="pt-BR" sz="2800" dirty="0" err="1" smtClean="0"/>
              <a:t>production</a:t>
            </a:r>
            <a:r>
              <a:rPr lang="pt-BR" sz="2800" dirty="0" smtClean="0"/>
              <a:t> (</a:t>
            </a:r>
            <a:r>
              <a:rPr lang="pt-BR" sz="2800" dirty="0" err="1" smtClean="0"/>
              <a:t>million</a:t>
            </a:r>
            <a:r>
              <a:rPr lang="pt-BR" sz="2800" dirty="0" smtClean="0"/>
              <a:t> tons) in 2003 </a:t>
            </a:r>
            <a:r>
              <a:rPr lang="pt-BR" sz="2800" dirty="0" err="1" smtClean="0"/>
              <a:t>and</a:t>
            </a:r>
            <a:r>
              <a:rPr lang="pt-BR" sz="2800" dirty="0" smtClean="0"/>
              <a:t> 2013 for </a:t>
            </a:r>
            <a:r>
              <a:rPr lang="pt-BR" sz="2800" dirty="0" err="1" smtClean="0"/>
              <a:t>Brazil</a:t>
            </a:r>
            <a:r>
              <a:rPr lang="pt-BR" sz="2800" dirty="0" smtClean="0"/>
              <a:t> </a:t>
            </a:r>
            <a:r>
              <a:rPr lang="pt-BR" sz="2800" dirty="0" err="1" smtClean="0"/>
              <a:t>and</a:t>
            </a:r>
            <a:r>
              <a:rPr lang="pt-BR" sz="2800" dirty="0" smtClean="0"/>
              <a:t> </a:t>
            </a:r>
            <a:r>
              <a:rPr lang="pt-BR" sz="2800" dirty="0" err="1" smtClean="0"/>
              <a:t>the</a:t>
            </a:r>
            <a:r>
              <a:rPr lang="pt-BR" sz="2800" dirty="0" smtClean="0"/>
              <a:t> world</a:t>
            </a:r>
            <a:endParaRPr lang="pt-BR" sz="28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15191" y="5430176"/>
            <a:ext cx="3446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 smtClean="0"/>
              <a:t>Adapted</a:t>
            </a:r>
            <a:r>
              <a:rPr lang="pt-BR" sz="2000" dirty="0" smtClean="0"/>
              <a:t> </a:t>
            </a:r>
            <a:r>
              <a:rPr lang="pt-BR" sz="2000" dirty="0" err="1" smtClean="0"/>
              <a:t>Cherubin</a:t>
            </a:r>
            <a:r>
              <a:rPr lang="pt-BR" sz="2000" dirty="0" smtClean="0"/>
              <a:t> et al. 2018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429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8" y="93153"/>
            <a:ext cx="5663046" cy="595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195" y="176645"/>
            <a:ext cx="6029177" cy="602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3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841" y="-55561"/>
            <a:ext cx="5576403" cy="634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2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D05F8F-86D1-324D-8589-C124E27CF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925" y="4036978"/>
            <a:ext cx="8406911" cy="1399061"/>
          </a:xfrm>
        </p:spPr>
        <p:txBody>
          <a:bodyPr/>
          <a:lstStyle/>
          <a:p>
            <a:r>
              <a:rPr lang="pt-BR" sz="3200" i="1" dirty="0" smtClean="0"/>
              <a:t>Forage/</a:t>
            </a:r>
            <a:r>
              <a:rPr lang="pt-BR" sz="3200" i="1" dirty="0" err="1" smtClean="0"/>
              <a:t>fibrous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by-products</a:t>
            </a:r>
            <a:r>
              <a:rPr lang="pt-BR" sz="3200" i="1" dirty="0" smtClean="0"/>
              <a:t>: </a:t>
            </a:r>
            <a:br>
              <a:rPr lang="pt-BR" sz="3200" i="1" dirty="0" smtClean="0"/>
            </a:br>
            <a:r>
              <a:rPr lang="pt-BR" sz="3200" i="1" dirty="0"/>
              <a:t>	</a:t>
            </a:r>
            <a:r>
              <a:rPr lang="pt-BR" sz="3200" i="1" dirty="0" smtClean="0"/>
              <a:t>does </a:t>
            </a:r>
            <a:r>
              <a:rPr lang="pt-BR" sz="3200" i="1" dirty="0" err="1" smtClean="0"/>
              <a:t>processing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alter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feeding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behavior</a:t>
            </a:r>
            <a:r>
              <a:rPr lang="pt-BR" sz="3200" i="1" dirty="0" smtClean="0"/>
              <a:t>? </a:t>
            </a:r>
            <a:r>
              <a:rPr lang="pt-BR" sz="3600" i="1" dirty="0" smtClean="0"/>
              <a:t/>
            </a:r>
            <a:br>
              <a:rPr lang="pt-BR" sz="3600" i="1" dirty="0" smtClean="0"/>
            </a:br>
            <a:endParaRPr lang="pt-BR" sz="3600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D18F6FB-1688-F941-9C8F-3449C976175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66924" y="5508659"/>
            <a:ext cx="8210145" cy="775409"/>
          </a:xfrm>
        </p:spPr>
        <p:txBody>
          <a:bodyPr/>
          <a:lstStyle/>
          <a:p>
            <a:pPr marL="0" indent="0" algn="r">
              <a:buNone/>
            </a:pPr>
            <a:r>
              <a:rPr lang="pt-BR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pt-BR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ussio@usp.br</a:t>
            </a:r>
            <a:endParaRPr lang="pt-BR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075"/>
            <a:ext cx="91535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D05F8F-86D1-324D-8589-C124E27CF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925" y="4036978"/>
            <a:ext cx="8210145" cy="1399061"/>
          </a:xfrm>
        </p:spPr>
        <p:txBody>
          <a:bodyPr/>
          <a:lstStyle/>
          <a:p>
            <a:r>
              <a:rPr lang="pt-BR" sz="3200" i="1" dirty="0" err="1" smtClean="0"/>
              <a:t>Enzymatic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and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physico-chemical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processing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of</a:t>
            </a:r>
            <a:r>
              <a:rPr lang="pt-BR" sz="3200" i="1" dirty="0" smtClean="0"/>
              <a:t> forages </a:t>
            </a:r>
            <a:r>
              <a:rPr lang="pt-BR" sz="3200" i="1" dirty="0" err="1" smtClean="0"/>
              <a:t>and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fibrous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by-products</a:t>
            </a:r>
            <a:r>
              <a:rPr lang="pt-BR" sz="3200" i="1" dirty="0" smtClean="0"/>
              <a:t> </a:t>
            </a:r>
            <a:r>
              <a:rPr lang="pt-BR" sz="3600" i="1" dirty="0" smtClean="0"/>
              <a:t/>
            </a:r>
            <a:br>
              <a:rPr lang="pt-BR" sz="3600" i="1" dirty="0" smtClean="0"/>
            </a:br>
            <a:endParaRPr lang="pt-BR" sz="3600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D18F6FB-1688-F941-9C8F-3449C976175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66924" y="5508659"/>
            <a:ext cx="8210145" cy="775409"/>
          </a:xfrm>
        </p:spPr>
        <p:txBody>
          <a:bodyPr/>
          <a:lstStyle/>
          <a:p>
            <a:pPr marL="0" indent="0" algn="r">
              <a:buNone/>
            </a:pPr>
            <a:r>
              <a:rPr lang="pt-BR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pt-BR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ussio@usp.br</a:t>
            </a:r>
            <a:endParaRPr lang="pt-BR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55" y="-253242"/>
            <a:ext cx="5777345" cy="652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4" y="412172"/>
            <a:ext cx="4278023" cy="526525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134" y="495299"/>
            <a:ext cx="4412402" cy="5608610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2005445" y="4239491"/>
            <a:ext cx="96635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6231082" y="3965863"/>
            <a:ext cx="96635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0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991"/>
            <a:ext cx="9243592" cy="410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" y="332508"/>
            <a:ext cx="8695492" cy="2523692"/>
          </a:xfrm>
          <a:prstGeom prst="rect">
            <a:avLst/>
          </a:prstGeom>
        </p:spPr>
      </p:pic>
      <p:sp>
        <p:nvSpPr>
          <p:cNvPr id="3" name="Retângulo de cantos arredondados 2"/>
          <p:cNvSpPr/>
          <p:nvPr/>
        </p:nvSpPr>
        <p:spPr>
          <a:xfrm>
            <a:off x="5590309" y="685800"/>
            <a:ext cx="997527" cy="18288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525381" y="3024826"/>
            <a:ext cx="122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10-11 mm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913909" y="679954"/>
            <a:ext cx="997527" cy="18288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719944" y="3046063"/>
            <a:ext cx="138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9.7-43.5 mm</a:t>
            </a:r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5590308" y="2977428"/>
            <a:ext cx="997527" cy="46412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783610" y="2998665"/>
            <a:ext cx="1278085" cy="46412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2403763" y="685800"/>
            <a:ext cx="997527" cy="1828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2231868" y="3046063"/>
            <a:ext cx="1278085" cy="46412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197660" y="3070558"/>
            <a:ext cx="138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37.7 – 58.6%</a:t>
            </a:r>
            <a:endParaRPr lang="pt-BR" dirty="0"/>
          </a:p>
        </p:txBody>
      </p:sp>
      <p:sp>
        <p:nvSpPr>
          <p:cNvPr id="12" name="Seta para baixo 11"/>
          <p:cNvSpPr/>
          <p:nvPr/>
        </p:nvSpPr>
        <p:spPr>
          <a:xfrm rot="3408464">
            <a:off x="8198427" y="145473"/>
            <a:ext cx="322118" cy="66501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3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4" y="592282"/>
            <a:ext cx="9002846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6" y="1517073"/>
            <a:ext cx="8619329" cy="130752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6" y="2751797"/>
            <a:ext cx="8551718" cy="917492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221936" y="3771900"/>
            <a:ext cx="8706487" cy="1039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733813" y="569769"/>
            <a:ext cx="5527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err="1" smtClean="0"/>
              <a:t>Mechanical</a:t>
            </a:r>
            <a:r>
              <a:rPr lang="pt-BR" sz="2800" b="1" i="1" dirty="0" smtClean="0"/>
              <a:t> </a:t>
            </a:r>
            <a:r>
              <a:rPr lang="pt-BR" sz="2800" b="1" i="1" dirty="0" err="1" smtClean="0"/>
              <a:t>and</a:t>
            </a:r>
            <a:r>
              <a:rPr lang="pt-BR" sz="2800" b="1" i="1" dirty="0" smtClean="0"/>
              <a:t> </a:t>
            </a:r>
            <a:r>
              <a:rPr lang="pt-BR" sz="2800" b="1" i="1" dirty="0" err="1" smtClean="0"/>
              <a:t>physical</a:t>
            </a:r>
            <a:r>
              <a:rPr lang="pt-BR" sz="2800" b="1" i="1" dirty="0" smtClean="0"/>
              <a:t> </a:t>
            </a:r>
            <a:r>
              <a:rPr lang="pt-BR" sz="2800" b="1" i="1" dirty="0" err="1" smtClean="0"/>
              <a:t>processing</a:t>
            </a:r>
            <a:endParaRPr 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8321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31" y="1503219"/>
            <a:ext cx="8619329" cy="130752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8" y="2818534"/>
            <a:ext cx="9127284" cy="1116157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188131" y="4042064"/>
            <a:ext cx="8706487" cy="1039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507201" y="569769"/>
            <a:ext cx="398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err="1" smtClean="0"/>
              <a:t>Special</a:t>
            </a:r>
            <a:r>
              <a:rPr lang="pt-BR" sz="2800" b="1" i="1" dirty="0" smtClean="0"/>
              <a:t> </a:t>
            </a:r>
            <a:r>
              <a:rPr lang="pt-BR" sz="2800" b="1" i="1" dirty="0" err="1" smtClean="0"/>
              <a:t>hybrids</a:t>
            </a:r>
            <a:r>
              <a:rPr lang="pt-BR" sz="2800" b="1" i="1" dirty="0" smtClean="0"/>
              <a:t> </a:t>
            </a:r>
            <a:r>
              <a:rPr lang="pt-BR" sz="2800" b="1" i="1" dirty="0" err="1" smtClean="0"/>
              <a:t>and</a:t>
            </a:r>
            <a:r>
              <a:rPr lang="pt-BR" sz="2800" b="1" i="1" dirty="0" smtClean="0"/>
              <a:t> GMO</a:t>
            </a:r>
            <a:endParaRPr 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39400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31" y="1091911"/>
            <a:ext cx="8619329" cy="130752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03" y="2492953"/>
            <a:ext cx="8219457" cy="2286865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84222" y="4987636"/>
            <a:ext cx="8706487" cy="1039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815749" y="332955"/>
            <a:ext cx="324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err="1" smtClean="0"/>
              <a:t>Chemical</a:t>
            </a:r>
            <a:r>
              <a:rPr lang="pt-BR" sz="2800" b="1" i="1" dirty="0" smtClean="0"/>
              <a:t> </a:t>
            </a:r>
            <a:r>
              <a:rPr lang="pt-BR" sz="2800" b="1" i="1" dirty="0" err="1" smtClean="0"/>
              <a:t>processing</a:t>
            </a:r>
            <a:endParaRPr 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23984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2" y="1319646"/>
            <a:ext cx="8619329" cy="130752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00" y="2747096"/>
            <a:ext cx="8563642" cy="2011940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84222" y="4987636"/>
            <a:ext cx="8706487" cy="1039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757350" y="474853"/>
            <a:ext cx="3347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err="1" smtClean="0"/>
              <a:t>Biological</a:t>
            </a:r>
            <a:r>
              <a:rPr lang="pt-BR" sz="2800" b="1" i="1" dirty="0" smtClean="0"/>
              <a:t> </a:t>
            </a:r>
            <a:r>
              <a:rPr lang="pt-BR" sz="2800" b="1" i="1" dirty="0" err="1" smtClean="0"/>
              <a:t>processing</a:t>
            </a:r>
            <a:endParaRPr 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32575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7" y="0"/>
            <a:ext cx="6691746" cy="630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D05F8F-86D1-324D-8589-C124E27CF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925" y="4036978"/>
            <a:ext cx="8427693" cy="1399061"/>
          </a:xfrm>
        </p:spPr>
        <p:txBody>
          <a:bodyPr/>
          <a:lstStyle/>
          <a:p>
            <a:r>
              <a:rPr lang="pt-BR" sz="3200" i="1" dirty="0" smtClean="0"/>
              <a:t>Global </a:t>
            </a:r>
            <a:r>
              <a:rPr lang="pt-BR" sz="3200" i="1" dirty="0" err="1" smtClean="0"/>
              <a:t>increased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surplus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of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fibrous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substrate</a:t>
            </a:r>
            <a:r>
              <a:rPr lang="pt-BR" sz="3200" i="1" dirty="0" smtClean="0"/>
              <a:t> </a:t>
            </a:r>
            <a:r>
              <a:rPr lang="pt-BR" sz="3600" i="1" dirty="0" smtClean="0"/>
              <a:t/>
            </a:r>
            <a:br>
              <a:rPr lang="pt-BR" sz="3600" i="1" dirty="0" smtClean="0"/>
            </a:br>
            <a:endParaRPr lang="pt-BR" sz="3600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D18F6FB-1688-F941-9C8F-3449C976175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66924" y="5508659"/>
            <a:ext cx="8210145" cy="775409"/>
          </a:xfrm>
        </p:spPr>
        <p:txBody>
          <a:bodyPr/>
          <a:lstStyle/>
          <a:p>
            <a:pPr marL="0" indent="0" algn="r">
              <a:buNone/>
            </a:pPr>
            <a:r>
              <a:rPr lang="pt-BR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pt-BR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ussio@usp.br</a:t>
            </a:r>
            <a:endParaRPr lang="pt-BR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6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3" y="507422"/>
            <a:ext cx="8566284" cy="467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9" y="307805"/>
            <a:ext cx="7419108" cy="559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2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D05F8F-86D1-324D-8589-C124E27CF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925" y="4036978"/>
            <a:ext cx="8210145" cy="1399061"/>
          </a:xfrm>
        </p:spPr>
        <p:txBody>
          <a:bodyPr/>
          <a:lstStyle/>
          <a:p>
            <a:r>
              <a:rPr lang="pt-BR" sz="3600" i="1" dirty="0" err="1" smtClean="0"/>
              <a:t>Chemical</a:t>
            </a:r>
            <a:r>
              <a:rPr lang="pt-BR" sz="3600" i="1" dirty="0" smtClean="0"/>
              <a:t> </a:t>
            </a:r>
            <a:r>
              <a:rPr lang="pt-BR" sz="3600" i="1" dirty="0" err="1" smtClean="0"/>
              <a:t>treatment</a:t>
            </a:r>
            <a:r>
              <a:rPr lang="pt-BR" sz="3600" i="1" dirty="0" smtClean="0"/>
              <a:t/>
            </a:r>
            <a:br>
              <a:rPr lang="pt-BR" sz="3600" i="1" dirty="0" smtClean="0"/>
            </a:br>
            <a:endParaRPr lang="pt-BR" sz="3600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D18F6FB-1688-F941-9C8F-3449C976175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66924" y="5508659"/>
            <a:ext cx="8210145" cy="775409"/>
          </a:xfrm>
        </p:spPr>
        <p:txBody>
          <a:bodyPr/>
          <a:lstStyle/>
          <a:p>
            <a:pPr marL="0" indent="0" algn="r">
              <a:buNone/>
            </a:pPr>
            <a:r>
              <a:rPr lang="pt-BR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pt-BR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ussio@usp.br</a:t>
            </a:r>
            <a:endParaRPr lang="pt-BR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6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D05F8F-86D1-324D-8589-C124E27CF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925" y="4036978"/>
            <a:ext cx="8210145" cy="1399061"/>
          </a:xfrm>
        </p:spPr>
        <p:txBody>
          <a:bodyPr/>
          <a:lstStyle/>
          <a:p>
            <a:r>
              <a:rPr lang="pt-BR" sz="3600" i="1" dirty="0" smtClean="0"/>
              <a:t>NDF </a:t>
            </a:r>
            <a:r>
              <a:rPr lang="pt-BR" sz="3600" i="1" dirty="0" err="1" smtClean="0"/>
              <a:t>composition</a:t>
            </a:r>
            <a:r>
              <a:rPr lang="pt-BR" sz="3600" i="1" dirty="0" smtClean="0"/>
              <a:t>: grasses </a:t>
            </a:r>
            <a:r>
              <a:rPr lang="pt-BR" sz="3600" i="1" dirty="0" err="1" smtClean="0"/>
              <a:t>vs</a:t>
            </a:r>
            <a:r>
              <a:rPr lang="pt-BR" sz="3600" i="1" dirty="0" smtClean="0"/>
              <a:t> legumes</a:t>
            </a:r>
            <a:br>
              <a:rPr lang="pt-BR" sz="3600" i="1" dirty="0" smtClean="0"/>
            </a:br>
            <a:endParaRPr lang="pt-BR" sz="3600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D18F6FB-1688-F941-9C8F-3449C976175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66924" y="5508659"/>
            <a:ext cx="8210145" cy="775409"/>
          </a:xfrm>
        </p:spPr>
        <p:txBody>
          <a:bodyPr/>
          <a:lstStyle/>
          <a:p>
            <a:pPr marL="0" indent="0" algn="r">
              <a:buNone/>
            </a:pPr>
            <a:r>
              <a:rPr lang="pt-BR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pt-BR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ussio@usp.br</a:t>
            </a:r>
            <a:endParaRPr lang="pt-BR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371600" y="83185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2400" b="1" dirty="0">
                <a:latin typeface="+mn-lt"/>
              </a:rPr>
              <a:t/>
            </a:r>
            <a:br>
              <a:rPr lang="pt-BR" sz="2400" b="1" dirty="0">
                <a:latin typeface="+mn-lt"/>
              </a:rPr>
            </a:br>
            <a:r>
              <a:rPr lang="pt-BR" sz="2400" b="1" dirty="0">
                <a:solidFill>
                  <a:schemeClr val="tx1"/>
                </a:solidFill>
                <a:latin typeface="+mn-lt"/>
              </a:rPr>
              <a:t/>
            </a:r>
            <a:br>
              <a:rPr lang="pt-BR" sz="2400" b="1" dirty="0">
                <a:solidFill>
                  <a:schemeClr val="tx1"/>
                </a:solidFill>
                <a:latin typeface="+mn-lt"/>
              </a:rPr>
            </a:br>
            <a:endParaRPr lang="pt-BR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623049" y="5229200"/>
            <a:ext cx="7078016" cy="1166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2400" b="1" i="1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76" y="332509"/>
            <a:ext cx="8983124" cy="429078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400300" y="592282"/>
            <a:ext cx="758536" cy="18080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559069" y="592281"/>
            <a:ext cx="758536" cy="22028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717838" y="592281"/>
            <a:ext cx="758536" cy="16313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866216" y="592282"/>
            <a:ext cx="758536" cy="17095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024985" y="592282"/>
            <a:ext cx="758536" cy="14443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400300" y="2400300"/>
            <a:ext cx="758536" cy="5074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559069" y="2780982"/>
            <a:ext cx="758536" cy="4090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4717838" y="2209482"/>
            <a:ext cx="758536" cy="6982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866216" y="2301875"/>
            <a:ext cx="758536" cy="301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7024985" y="2022432"/>
            <a:ext cx="758536" cy="2794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400300" y="2907781"/>
            <a:ext cx="758536" cy="6532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7024985" y="2278871"/>
            <a:ext cx="758536" cy="12821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3559069" y="3190010"/>
            <a:ext cx="758536" cy="37099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4717838" y="2907781"/>
            <a:ext cx="758536" cy="6532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76607" y="2603797"/>
            <a:ext cx="758536" cy="9572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854121" y="4623294"/>
            <a:ext cx="1972205" cy="4993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1039091" y="4696691"/>
            <a:ext cx="163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pdNDF1</a:t>
            </a:r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3189852" y="4620263"/>
            <a:ext cx="1972205" cy="4993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3221025" y="4696691"/>
            <a:ext cx="194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pdNDF2</a:t>
            </a:r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5525583" y="4648270"/>
            <a:ext cx="1972205" cy="49934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5525583" y="4693227"/>
            <a:ext cx="194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uNDF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90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00" y="216573"/>
            <a:ext cx="8811271" cy="32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46" y="966355"/>
            <a:ext cx="9171940" cy="422000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08640" y="137673"/>
            <a:ext cx="5242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 smtClean="0"/>
              <a:t>Corn</a:t>
            </a:r>
            <a:r>
              <a:rPr lang="pt-BR" sz="4000" dirty="0" smtClean="0"/>
              <a:t> </a:t>
            </a:r>
            <a:r>
              <a:rPr lang="pt-BR" sz="4000" dirty="0" err="1" smtClean="0"/>
              <a:t>silage</a:t>
            </a:r>
            <a:r>
              <a:rPr lang="pt-BR" sz="4000" dirty="0" smtClean="0"/>
              <a:t> </a:t>
            </a:r>
            <a:r>
              <a:rPr lang="pt-BR" sz="4000" dirty="0" err="1" smtClean="0"/>
              <a:t>vs</a:t>
            </a:r>
            <a:r>
              <a:rPr lang="pt-BR" sz="4000" dirty="0" smtClean="0"/>
              <a:t> </a:t>
            </a:r>
            <a:r>
              <a:rPr lang="pt-BR" sz="4000" dirty="0" err="1" smtClean="0"/>
              <a:t>alfalfa</a:t>
            </a:r>
            <a:r>
              <a:rPr lang="pt-BR" sz="4000" dirty="0" smtClean="0"/>
              <a:t> </a:t>
            </a:r>
            <a:r>
              <a:rPr lang="pt-BR" sz="4000" dirty="0" err="1" smtClean="0"/>
              <a:t>hay</a:t>
            </a:r>
            <a:endParaRPr lang="pt-BR" sz="4000" dirty="0"/>
          </a:p>
        </p:txBody>
      </p:sp>
      <p:cxnSp>
        <p:nvCxnSpPr>
          <p:cNvPr id="5" name="Conector reto 4"/>
          <p:cNvCxnSpPr/>
          <p:nvPr/>
        </p:nvCxnSpPr>
        <p:spPr>
          <a:xfrm flipV="1">
            <a:off x="2389909" y="3241964"/>
            <a:ext cx="6307282" cy="4156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2389909" y="3861955"/>
            <a:ext cx="6307282" cy="415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V="1">
            <a:off x="2389909" y="3055576"/>
            <a:ext cx="6307282" cy="415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22946" y="5330536"/>
            <a:ext cx="8834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Cellulose</a:t>
            </a:r>
            <a:r>
              <a:rPr lang="pt-BR" dirty="0" smtClean="0"/>
              <a:t>                             22.0                            25.4                             26.5                         23.5</a:t>
            </a:r>
          </a:p>
          <a:p>
            <a:r>
              <a:rPr lang="pt-BR" dirty="0" err="1" smtClean="0"/>
              <a:t>Hemicellulose</a:t>
            </a:r>
            <a:r>
              <a:rPr lang="pt-BR" dirty="0" smtClean="0"/>
              <a:t>                    19.8                            23.8                             14.1                         10,7</a:t>
            </a:r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2292927" y="5958034"/>
            <a:ext cx="2912918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5919367" y="5958033"/>
            <a:ext cx="2912918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ta em curva para a direita 11"/>
          <p:cNvSpPr/>
          <p:nvPr/>
        </p:nvSpPr>
        <p:spPr>
          <a:xfrm rot="11056261">
            <a:off x="8661208" y="3110619"/>
            <a:ext cx="332509" cy="2694599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eta em curva para a direita 12"/>
          <p:cNvSpPr/>
          <p:nvPr/>
        </p:nvSpPr>
        <p:spPr>
          <a:xfrm rot="10954461" flipH="1">
            <a:off x="1830120" y="3093097"/>
            <a:ext cx="498518" cy="2739457"/>
          </a:xfrm>
          <a:prstGeom prst="curv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6" y="918295"/>
            <a:ext cx="8955709" cy="2870922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735282" y="1735282"/>
            <a:ext cx="509154" cy="2389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7083137" y="1735281"/>
            <a:ext cx="509154" cy="2389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4429991" y="1735282"/>
            <a:ext cx="509154" cy="2389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237018" y="4252260"/>
            <a:ext cx="2602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 smtClean="0"/>
              <a:t>Eter</a:t>
            </a:r>
            <a:r>
              <a:rPr lang="pt-BR" sz="4000" dirty="0" smtClean="0"/>
              <a:t> </a:t>
            </a:r>
            <a:r>
              <a:rPr lang="pt-BR" sz="4000" dirty="0" err="1" smtClean="0"/>
              <a:t>linkage</a:t>
            </a:r>
            <a:endParaRPr lang="pt-BR" sz="4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366404" y="210409"/>
            <a:ext cx="6127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 smtClean="0"/>
              <a:t>Cellulose</a:t>
            </a:r>
            <a:r>
              <a:rPr lang="pt-BR" sz="4000" dirty="0" smtClean="0"/>
              <a:t> – </a:t>
            </a:r>
            <a:r>
              <a:rPr lang="pt-BR" sz="4000" dirty="0" err="1" smtClean="0"/>
              <a:t>low</a:t>
            </a:r>
            <a:r>
              <a:rPr lang="pt-BR" sz="4000" dirty="0" smtClean="0"/>
              <a:t> </a:t>
            </a:r>
            <a:r>
              <a:rPr lang="pt-BR" sz="4000" dirty="0" err="1" smtClean="0"/>
              <a:t>alkali</a:t>
            </a:r>
            <a:r>
              <a:rPr lang="pt-BR" sz="4000" dirty="0" smtClean="0"/>
              <a:t> </a:t>
            </a:r>
            <a:r>
              <a:rPr lang="pt-BR" sz="4000" dirty="0" err="1" smtClean="0"/>
              <a:t>affinity</a:t>
            </a:r>
            <a:endParaRPr lang="pt-BR" sz="4000" dirty="0"/>
          </a:p>
        </p:txBody>
      </p:sp>
      <p:sp>
        <p:nvSpPr>
          <p:cNvPr id="8" name="Retângulo 7"/>
          <p:cNvSpPr/>
          <p:nvPr/>
        </p:nvSpPr>
        <p:spPr>
          <a:xfrm>
            <a:off x="415636" y="3397827"/>
            <a:ext cx="4821382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718" y="3610840"/>
            <a:ext cx="22288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575845" y="5211371"/>
            <a:ext cx="2988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Ester </a:t>
            </a:r>
            <a:r>
              <a:rPr lang="pt-BR" sz="4000" dirty="0" err="1" smtClean="0"/>
              <a:t>linkage</a:t>
            </a:r>
            <a:endParaRPr lang="pt-BR" sz="4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15636" y="210409"/>
            <a:ext cx="7876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 smtClean="0"/>
              <a:t>Hemicellulose</a:t>
            </a:r>
            <a:r>
              <a:rPr lang="pt-BR" sz="4000" dirty="0" smtClean="0"/>
              <a:t> – high </a:t>
            </a:r>
            <a:r>
              <a:rPr lang="pt-BR" sz="4000" dirty="0" err="1" smtClean="0"/>
              <a:t>alkali</a:t>
            </a:r>
            <a:r>
              <a:rPr lang="pt-BR" sz="4000" dirty="0" smtClean="0"/>
              <a:t> </a:t>
            </a:r>
            <a:r>
              <a:rPr lang="pt-BR" sz="4000" dirty="0" err="1" smtClean="0"/>
              <a:t>affinity</a:t>
            </a:r>
            <a:endParaRPr lang="pt-BR" sz="4000" dirty="0"/>
          </a:p>
        </p:txBody>
      </p:sp>
      <p:sp>
        <p:nvSpPr>
          <p:cNvPr id="8" name="Retângulo 7"/>
          <p:cNvSpPr/>
          <p:nvPr/>
        </p:nvSpPr>
        <p:spPr>
          <a:xfrm>
            <a:off x="415636" y="3397827"/>
            <a:ext cx="4821382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554" y="838905"/>
            <a:ext cx="6078249" cy="3775310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5585114" y="2360031"/>
            <a:ext cx="900545" cy="59455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4263736" y="1270282"/>
            <a:ext cx="973282" cy="74814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2774372" y="2379518"/>
            <a:ext cx="831273" cy="6065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2774371" y="3551743"/>
            <a:ext cx="831273" cy="6065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5654386" y="3551742"/>
            <a:ext cx="831273" cy="6065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File:Ester-skele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475" y="4764570"/>
            <a:ext cx="1758315" cy="135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" y="1506683"/>
            <a:ext cx="9137769" cy="26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edible Material Infographic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20" y="0"/>
            <a:ext cx="6276398" cy="62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2" y="1049481"/>
            <a:ext cx="8825001" cy="2857501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5091545" y="3886200"/>
            <a:ext cx="341860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5091545" y="2999509"/>
            <a:ext cx="341860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6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20" y="1281761"/>
            <a:ext cx="8628072" cy="2375839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5243945" y="2718954"/>
            <a:ext cx="341860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>
            <a:off x="5327072" y="3657600"/>
            <a:ext cx="341860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77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1" y="467591"/>
            <a:ext cx="8915015" cy="341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0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51" y="789710"/>
            <a:ext cx="8817759" cy="3293052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83127" y="4113935"/>
            <a:ext cx="868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ta para baixo 5"/>
          <p:cNvSpPr/>
          <p:nvPr/>
        </p:nvSpPr>
        <p:spPr>
          <a:xfrm rot="5400000" flipH="1">
            <a:off x="7926099" y="3600449"/>
            <a:ext cx="160193" cy="73775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 rot="5400000" flipH="1">
            <a:off x="7920903" y="3390032"/>
            <a:ext cx="160193" cy="73775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 rot="5400000" flipH="1">
            <a:off x="7926099" y="2828058"/>
            <a:ext cx="160193" cy="73775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 rot="5400000" flipH="1">
            <a:off x="7926099" y="2584302"/>
            <a:ext cx="160193" cy="73775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14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8" y="904009"/>
            <a:ext cx="8506385" cy="197730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16" y="2961408"/>
            <a:ext cx="8007411" cy="768928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83127" y="3813464"/>
            <a:ext cx="868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2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83127" y="3106882"/>
            <a:ext cx="9071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1324645"/>
            <a:ext cx="9060873" cy="1696079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 flipV="1">
            <a:off x="83127" y="2836718"/>
            <a:ext cx="5039591" cy="1039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04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6" y="831274"/>
            <a:ext cx="9075160" cy="331210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411191" y="3709555"/>
            <a:ext cx="2608118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0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" y="683413"/>
            <a:ext cx="8835737" cy="257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10491"/>
            <a:ext cx="8936182" cy="4156364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 flipV="1">
            <a:off x="4364182" y="2847109"/>
            <a:ext cx="3647209" cy="1039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V="1">
            <a:off x="4364182" y="2999509"/>
            <a:ext cx="3647209" cy="1039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4364182" y="3931227"/>
            <a:ext cx="3647209" cy="1039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22" y="623454"/>
            <a:ext cx="8720048" cy="3457575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3917373" y="2213263"/>
            <a:ext cx="4551218" cy="92479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3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utrients 13 03469 g001 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92" y="100012"/>
            <a:ext cx="6890169" cy="617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9" y="613063"/>
            <a:ext cx="8933677" cy="3213389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94329" y="3927764"/>
            <a:ext cx="8933677" cy="10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4810991" y="2188584"/>
            <a:ext cx="302375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4810991" y="3850263"/>
            <a:ext cx="302375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4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891019"/>
            <a:ext cx="8897191" cy="2417089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3667990" y="2334057"/>
            <a:ext cx="39277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8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20" y="935182"/>
            <a:ext cx="8920780" cy="272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30"/>
            <a:ext cx="4809537" cy="508072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496" y="146555"/>
            <a:ext cx="4559504" cy="499629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298864" y="5372100"/>
            <a:ext cx="202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 smtClean="0"/>
              <a:t>Control</a:t>
            </a:r>
            <a:endParaRPr lang="pt-BR" sz="36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217815" y="5344391"/>
            <a:ext cx="3292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80g </a:t>
            </a:r>
            <a:r>
              <a:rPr lang="pt-BR" sz="3600" b="1" dirty="0" err="1" smtClean="0"/>
              <a:t>urea</a:t>
            </a:r>
            <a:r>
              <a:rPr lang="pt-BR" sz="3600" b="1" dirty="0" smtClean="0"/>
              <a:t>/kg DM</a:t>
            </a:r>
            <a:endParaRPr lang="pt-BR" sz="36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0485" y="658730"/>
            <a:ext cx="59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0h</a:t>
            </a:r>
            <a:endParaRPr lang="pt-BR" sz="28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-68597" y="3470710"/>
            <a:ext cx="811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72h</a:t>
            </a:r>
            <a:endParaRPr lang="pt-BR" sz="28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50563" y="2060178"/>
            <a:ext cx="77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12h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5593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9" y="602672"/>
            <a:ext cx="8998283" cy="311510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2218" y="2680855"/>
            <a:ext cx="5830599" cy="56110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9624" y="2205039"/>
            <a:ext cx="5863194" cy="14676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9624" y="1643931"/>
            <a:ext cx="5863194" cy="1848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01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D05F8F-86D1-324D-8589-C124E27CF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925" y="4036978"/>
            <a:ext cx="8210145" cy="1399061"/>
          </a:xfrm>
        </p:spPr>
        <p:txBody>
          <a:bodyPr/>
          <a:lstStyle/>
          <a:p>
            <a:r>
              <a:rPr lang="pt-BR" sz="3600" i="1" dirty="0" err="1" smtClean="0"/>
              <a:t>Physical</a:t>
            </a:r>
            <a:r>
              <a:rPr lang="pt-BR" sz="3600" i="1" dirty="0" smtClean="0"/>
              <a:t> </a:t>
            </a:r>
            <a:r>
              <a:rPr lang="pt-BR" sz="3600" i="1" dirty="0" err="1" smtClean="0"/>
              <a:t>treatment</a:t>
            </a:r>
            <a:r>
              <a:rPr lang="pt-BR" sz="3600" i="1" dirty="0" smtClean="0"/>
              <a:t/>
            </a:r>
            <a:br>
              <a:rPr lang="pt-BR" sz="3600" i="1" dirty="0" smtClean="0"/>
            </a:br>
            <a:endParaRPr lang="pt-BR" sz="3600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D18F6FB-1688-F941-9C8F-3449C976175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66924" y="5508659"/>
            <a:ext cx="8210145" cy="775409"/>
          </a:xfrm>
        </p:spPr>
        <p:txBody>
          <a:bodyPr/>
          <a:lstStyle/>
          <a:p>
            <a:pPr marL="0" indent="0" algn="r">
              <a:buNone/>
            </a:pPr>
            <a:r>
              <a:rPr lang="pt-BR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pt-BR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ussio@usp.br</a:t>
            </a:r>
            <a:endParaRPr lang="pt-BR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4" y="251095"/>
            <a:ext cx="8882020" cy="288695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1" y="3138054"/>
            <a:ext cx="8449485" cy="12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642" y="263301"/>
            <a:ext cx="5143068" cy="589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7300"/>
            <a:ext cx="9089166" cy="2524125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1143000" y="3200400"/>
            <a:ext cx="522662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1143000" y="3654136"/>
            <a:ext cx="522662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2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30" y="1116156"/>
            <a:ext cx="8959402" cy="288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researchgate.net/publication/317051989/figure/tbl1/AS:667699801776132@1536203446355/The-straw-production-ratios-for-different-crops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28" y="1194522"/>
            <a:ext cx="8229317" cy="41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6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16" y="477982"/>
            <a:ext cx="7325184" cy="554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00" y="1059871"/>
            <a:ext cx="8986143" cy="2410691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1236518" y="3366655"/>
            <a:ext cx="5205846" cy="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3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27" y="290945"/>
            <a:ext cx="8516096" cy="436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6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4" y="135081"/>
            <a:ext cx="9099486" cy="157422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277" y="1859973"/>
            <a:ext cx="5917960" cy="441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46" y="1"/>
            <a:ext cx="7398445" cy="6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3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4" y="229465"/>
            <a:ext cx="8757372" cy="479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4" y="712382"/>
            <a:ext cx="8879648" cy="226140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95" y="3104283"/>
            <a:ext cx="8546523" cy="387062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 flipV="1">
            <a:off x="228600" y="3636818"/>
            <a:ext cx="8666018" cy="311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V="1">
            <a:off x="2109355" y="2473036"/>
            <a:ext cx="436418" cy="10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V="1">
            <a:off x="2989119" y="2642754"/>
            <a:ext cx="436418" cy="10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3900055" y="2788228"/>
            <a:ext cx="436418" cy="10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4759037" y="2961410"/>
            <a:ext cx="436418" cy="10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7384473" y="2798618"/>
            <a:ext cx="436418" cy="10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6487391" y="2632362"/>
            <a:ext cx="436418" cy="10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V="1">
            <a:off x="5629584" y="2483426"/>
            <a:ext cx="436418" cy="10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246919" y="2962533"/>
            <a:ext cx="436418" cy="10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5629584" y="3442078"/>
            <a:ext cx="3053753" cy="10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2195946" y="3452727"/>
            <a:ext cx="2999509" cy="10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1049482" y="205417"/>
            <a:ext cx="7115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/>
              <a:t>Forage </a:t>
            </a:r>
            <a:r>
              <a:rPr lang="pt-BR" sz="2800" b="1" i="1" dirty="0" err="1" smtClean="0"/>
              <a:t>sources</a:t>
            </a:r>
            <a:r>
              <a:rPr lang="pt-BR" sz="2800" b="1" i="1" dirty="0" smtClean="0"/>
              <a:t> </a:t>
            </a:r>
            <a:r>
              <a:rPr lang="pt-BR" sz="2800" b="1" i="1" dirty="0" err="1" smtClean="0"/>
              <a:t>to</a:t>
            </a:r>
            <a:r>
              <a:rPr lang="pt-BR" sz="2800" b="1" i="1" dirty="0" smtClean="0"/>
              <a:t> </a:t>
            </a:r>
            <a:r>
              <a:rPr lang="pt-BR" sz="2800" b="1" i="1" dirty="0" err="1" smtClean="0"/>
              <a:t>reach</a:t>
            </a:r>
            <a:r>
              <a:rPr lang="pt-BR" sz="2800" b="1" i="1" dirty="0" smtClean="0"/>
              <a:t> 4 </a:t>
            </a:r>
            <a:r>
              <a:rPr lang="pt-BR" sz="2800" b="1" i="1" dirty="0" err="1" smtClean="0"/>
              <a:t>or</a:t>
            </a:r>
            <a:r>
              <a:rPr lang="pt-BR" sz="2800" b="1" i="1" dirty="0" smtClean="0"/>
              <a:t> 8% forage NDF</a:t>
            </a:r>
            <a:endParaRPr 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8469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5" y="1660596"/>
            <a:ext cx="8597739" cy="193465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27" y="3667991"/>
            <a:ext cx="8666018" cy="529936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 flipV="1">
            <a:off x="4319017" y="3377046"/>
            <a:ext cx="1458329" cy="10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2315235" y="3387436"/>
            <a:ext cx="1458329" cy="10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V="1">
            <a:off x="2185417" y="4184075"/>
            <a:ext cx="1458329" cy="10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4319016" y="4201393"/>
            <a:ext cx="1458329" cy="103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V="1">
            <a:off x="69135" y="4364182"/>
            <a:ext cx="8666018" cy="311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389029" y="1133910"/>
            <a:ext cx="1859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err="1" smtClean="0"/>
              <a:t>Pelletizing</a:t>
            </a:r>
            <a:endParaRPr 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18495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D05F8F-86D1-324D-8589-C124E27CF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925" y="4036978"/>
            <a:ext cx="8210145" cy="1399061"/>
          </a:xfrm>
        </p:spPr>
        <p:txBody>
          <a:bodyPr/>
          <a:lstStyle/>
          <a:p>
            <a:r>
              <a:rPr lang="pt-BR" sz="3600" i="1" dirty="0" err="1" smtClean="0"/>
              <a:t>Biological</a:t>
            </a:r>
            <a:r>
              <a:rPr lang="pt-BR" sz="3600" i="1" dirty="0" smtClean="0"/>
              <a:t> </a:t>
            </a:r>
            <a:r>
              <a:rPr lang="pt-BR" sz="3600" i="1" dirty="0" err="1" smtClean="0"/>
              <a:t>treatment</a:t>
            </a:r>
            <a:r>
              <a:rPr lang="pt-BR" sz="3600" i="1" dirty="0" smtClean="0"/>
              <a:t>: </a:t>
            </a:r>
            <a:r>
              <a:rPr lang="pt-BR" sz="3600" i="1" dirty="0" err="1" smtClean="0"/>
              <a:t>innovation</a:t>
            </a:r>
            <a:r>
              <a:rPr lang="pt-BR" sz="3600" i="1" dirty="0" smtClean="0"/>
              <a:t/>
            </a:r>
            <a:br>
              <a:rPr lang="pt-BR" sz="3600" i="1" dirty="0" smtClean="0"/>
            </a:br>
            <a:endParaRPr lang="pt-BR" sz="3600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D18F6FB-1688-F941-9C8F-3449C976175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66924" y="5508659"/>
            <a:ext cx="8210145" cy="775409"/>
          </a:xfrm>
        </p:spPr>
        <p:txBody>
          <a:bodyPr/>
          <a:lstStyle/>
          <a:p>
            <a:pPr marL="0" indent="0" algn="r">
              <a:buNone/>
            </a:pPr>
            <a:r>
              <a:rPr lang="pt-BR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pt-BR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ussio@usp.br</a:t>
            </a:r>
            <a:endParaRPr lang="pt-BR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55" y="125016"/>
            <a:ext cx="8551826" cy="461230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9" y="4932784"/>
            <a:ext cx="8747412" cy="55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0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08" y="346622"/>
            <a:ext cx="7460673" cy="590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34" y="259772"/>
            <a:ext cx="8377045" cy="551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19" y="374073"/>
            <a:ext cx="8249949" cy="535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1" y="486641"/>
            <a:ext cx="86868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D05F8F-86D1-324D-8589-C124E27CF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925" y="4036978"/>
            <a:ext cx="8210145" cy="1399061"/>
          </a:xfrm>
        </p:spPr>
        <p:txBody>
          <a:bodyPr/>
          <a:lstStyle/>
          <a:p>
            <a:r>
              <a:rPr lang="pt-BR" sz="3600" i="1" dirty="0" err="1" smtClean="0"/>
              <a:t>Preservation</a:t>
            </a:r>
            <a:r>
              <a:rPr lang="pt-BR" sz="3600" i="1" dirty="0" smtClean="0"/>
              <a:t> </a:t>
            </a:r>
            <a:r>
              <a:rPr lang="pt-BR" sz="3600" i="1" dirty="0" err="1" smtClean="0"/>
              <a:t>process</a:t>
            </a:r>
            <a:r>
              <a:rPr lang="pt-BR" sz="3600" i="1" dirty="0" smtClean="0"/>
              <a:t/>
            </a:r>
            <a:br>
              <a:rPr lang="pt-BR" sz="3600" i="1" dirty="0" smtClean="0"/>
            </a:br>
            <a:endParaRPr lang="pt-BR" sz="3600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D18F6FB-1688-F941-9C8F-3449C976175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66924" y="5508659"/>
            <a:ext cx="8210145" cy="775409"/>
          </a:xfrm>
        </p:spPr>
        <p:txBody>
          <a:bodyPr/>
          <a:lstStyle/>
          <a:p>
            <a:pPr marL="0" indent="0" algn="r">
              <a:buNone/>
            </a:pPr>
            <a:r>
              <a:rPr lang="pt-BR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pt-BR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ussio@usp.br</a:t>
            </a:r>
            <a:endParaRPr lang="pt-BR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9789"/>
            <a:ext cx="9040091" cy="578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617" y="52332"/>
            <a:ext cx="4603173" cy="613058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216" y="1264227"/>
            <a:ext cx="1507548" cy="209745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712527" y="145473"/>
            <a:ext cx="214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/>
              <a:t>Forage </a:t>
            </a:r>
            <a:r>
              <a:rPr lang="pt-BR" sz="2800" b="1" i="1" dirty="0" err="1" smtClean="0"/>
              <a:t>colonization</a:t>
            </a:r>
            <a:endParaRPr 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378092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8" y="74947"/>
            <a:ext cx="4613564" cy="617925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216" y="1264227"/>
            <a:ext cx="1507548" cy="209745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712527" y="145473"/>
            <a:ext cx="214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/>
              <a:t>Forage </a:t>
            </a:r>
            <a:r>
              <a:rPr lang="pt-BR" sz="2800" b="1" i="1" dirty="0" err="1" smtClean="0"/>
              <a:t>colonization</a:t>
            </a:r>
            <a:endParaRPr 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37463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663" y="27709"/>
            <a:ext cx="4689149" cy="625917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216" y="1264227"/>
            <a:ext cx="1507548" cy="209745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712527" y="145473"/>
            <a:ext cx="214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/>
              <a:t>Forage </a:t>
            </a:r>
            <a:r>
              <a:rPr lang="pt-BR" sz="2800" b="1" i="1" dirty="0" err="1" smtClean="0"/>
              <a:t>colonization</a:t>
            </a:r>
            <a:endParaRPr 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378341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534"/>
            <a:ext cx="8998527" cy="303148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8" y="3428999"/>
            <a:ext cx="8947439" cy="285475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608618" y="-39193"/>
            <a:ext cx="214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/>
              <a:t>Forage </a:t>
            </a:r>
            <a:r>
              <a:rPr lang="pt-BR" b="1" i="1" dirty="0" err="1" smtClean="0"/>
              <a:t>colonization</a:t>
            </a:r>
            <a:endParaRPr lang="pt-BR" b="1" i="1" dirty="0"/>
          </a:p>
        </p:txBody>
      </p:sp>
    </p:spTree>
    <p:extLst>
      <p:ext uri="{BB962C8B-B14F-4D97-AF65-F5344CB8AC3E}">
        <p14:creationId xmlns:p14="http://schemas.microsoft.com/office/powerpoint/2010/main" val="4372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26" y="1880755"/>
            <a:ext cx="8969774" cy="31578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725391" y="145473"/>
            <a:ext cx="312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/>
              <a:t>Forage </a:t>
            </a:r>
            <a:r>
              <a:rPr lang="pt-BR" sz="2800" b="1" i="1" dirty="0" err="1" smtClean="0"/>
              <a:t>colonization</a:t>
            </a:r>
            <a:endParaRPr 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120705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89" y="457201"/>
            <a:ext cx="8756102" cy="429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5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96" y="1574224"/>
            <a:ext cx="8726894" cy="18391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82056" y="693150"/>
            <a:ext cx="643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err="1" smtClean="0"/>
              <a:t>Ruminal</a:t>
            </a:r>
            <a:r>
              <a:rPr lang="pt-BR" sz="2800" b="1" i="1" dirty="0" smtClean="0"/>
              <a:t> </a:t>
            </a:r>
            <a:r>
              <a:rPr lang="pt-BR" sz="2800" b="1" i="1" dirty="0" err="1" smtClean="0"/>
              <a:t>liquid</a:t>
            </a:r>
            <a:r>
              <a:rPr lang="pt-BR" sz="2800" b="1" i="1" dirty="0" smtClean="0"/>
              <a:t> </a:t>
            </a:r>
            <a:r>
              <a:rPr lang="pt-BR" sz="2800" b="1" i="1" dirty="0" err="1" smtClean="0"/>
              <a:t>phase</a:t>
            </a:r>
            <a:r>
              <a:rPr lang="pt-BR" sz="2800" b="1" i="1" dirty="0" smtClean="0"/>
              <a:t> – no </a:t>
            </a:r>
            <a:r>
              <a:rPr lang="pt-BR" sz="2800" b="1" i="1" dirty="0" err="1" smtClean="0"/>
              <a:t>differences</a:t>
            </a:r>
            <a:endParaRPr 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14215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8" y="965756"/>
            <a:ext cx="8842664" cy="2259322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 flipV="1">
            <a:off x="103908" y="3335482"/>
            <a:ext cx="8842664" cy="10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V="1">
            <a:off x="103908" y="3014266"/>
            <a:ext cx="8842664" cy="8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2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18" y="324255"/>
            <a:ext cx="5185064" cy="581311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507182" y="52587"/>
            <a:ext cx="351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err="1" smtClean="0"/>
              <a:t>Phylum</a:t>
            </a:r>
            <a:r>
              <a:rPr lang="pt-BR" sz="2800" b="1" i="1" dirty="0" smtClean="0"/>
              <a:t> </a:t>
            </a:r>
            <a:r>
              <a:rPr lang="pt-BR" sz="2800" b="1" i="1" dirty="0" err="1" smtClean="0"/>
              <a:t>Bacteroidetes</a:t>
            </a:r>
            <a:endParaRPr lang="pt-BR" sz="2800" b="1" i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105" y="558067"/>
            <a:ext cx="2896365" cy="497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9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17" y="403167"/>
            <a:ext cx="5081155" cy="575864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824105" y="0"/>
            <a:ext cx="308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err="1" smtClean="0"/>
              <a:t>Phylum</a:t>
            </a:r>
            <a:r>
              <a:rPr lang="pt-BR" sz="2800" b="1" i="1" dirty="0" smtClean="0"/>
              <a:t> </a:t>
            </a:r>
            <a:r>
              <a:rPr lang="pt-BR" sz="2800" b="1" i="1" dirty="0" err="1" smtClean="0"/>
              <a:t>Firmicutes</a:t>
            </a:r>
            <a:endParaRPr lang="pt-BR" sz="2800" b="1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68" y="403167"/>
            <a:ext cx="2706832" cy="582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3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0" y="228600"/>
            <a:ext cx="5215525" cy="604291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824105" y="0"/>
            <a:ext cx="308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err="1" smtClean="0"/>
              <a:t>Minor</a:t>
            </a:r>
            <a:r>
              <a:rPr lang="pt-BR" sz="2800" b="1" i="1" dirty="0" smtClean="0"/>
              <a:t> </a:t>
            </a:r>
            <a:r>
              <a:rPr lang="pt-BR" sz="2800" b="1" i="1" dirty="0" err="1" smtClean="0"/>
              <a:t>phyla</a:t>
            </a:r>
            <a:endParaRPr lang="pt-BR" sz="2800" b="1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318" y="928470"/>
            <a:ext cx="3688773" cy="342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139411"/>
            <a:ext cx="6981825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1" y="280121"/>
            <a:ext cx="8735401" cy="447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6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03" y="197428"/>
            <a:ext cx="8750183" cy="589164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3518" y="5953991"/>
            <a:ext cx="1984664" cy="259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93518" y="5953991"/>
            <a:ext cx="2275609" cy="259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 flipV="1">
            <a:off x="93518" y="4125191"/>
            <a:ext cx="6571788" cy="1039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93518" y="3456710"/>
            <a:ext cx="3387437" cy="1039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860473" y="3456710"/>
            <a:ext cx="108758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5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4" y="197427"/>
            <a:ext cx="8117995" cy="6021799"/>
          </a:xfrm>
          <a:prstGeom prst="rect">
            <a:avLst/>
          </a:prstGeom>
        </p:spPr>
      </p:pic>
      <p:cxnSp>
        <p:nvCxnSpPr>
          <p:cNvPr id="4" name="Conector de seta reta 3"/>
          <p:cNvCxnSpPr/>
          <p:nvPr/>
        </p:nvCxnSpPr>
        <p:spPr>
          <a:xfrm flipH="1" flipV="1">
            <a:off x="4655127" y="1174173"/>
            <a:ext cx="10391" cy="301336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 flipH="1" flipV="1">
            <a:off x="1641764" y="1174172"/>
            <a:ext cx="3023754" cy="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914400" y="912562"/>
            <a:ext cx="613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15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32" y="93518"/>
            <a:ext cx="7849947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33" y="878464"/>
            <a:ext cx="9123123" cy="267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85" y="405245"/>
            <a:ext cx="8795096" cy="4353791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5953991" y="3086100"/>
            <a:ext cx="748146" cy="30133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953990" y="3456709"/>
            <a:ext cx="748146" cy="30133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7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3200" i="1" dirty="0"/>
              <a:t>n</a:t>
            </a:r>
            <a:r>
              <a:rPr lang="pt-BR" sz="3200" i="1" dirty="0" smtClean="0"/>
              <a:t>ussio@usp.br</a:t>
            </a:r>
            <a:endParaRPr lang="pt-BR" sz="3200" i="1" dirty="0"/>
          </a:p>
        </p:txBody>
      </p:sp>
    </p:spTree>
    <p:extLst>
      <p:ext uri="{BB962C8B-B14F-4D97-AF65-F5344CB8AC3E}">
        <p14:creationId xmlns:p14="http://schemas.microsoft.com/office/powerpoint/2010/main" val="420008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11018</TotalTime>
  <Words>227</Words>
  <Application>Microsoft Office PowerPoint</Application>
  <PresentationFormat>Apresentação na tela (4:3)</PresentationFormat>
  <Paragraphs>97</Paragraphs>
  <Slides>91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91</vt:i4>
      </vt:variant>
    </vt:vector>
  </HeadingPairs>
  <TitlesOfParts>
    <vt:vector size="96" baseType="lpstr">
      <vt:lpstr>Arial</vt:lpstr>
      <vt:lpstr>Calibri</vt:lpstr>
      <vt:lpstr>Calibri Light</vt:lpstr>
      <vt:lpstr>Tema do Office</vt:lpstr>
      <vt:lpstr>1_Tema do Office</vt:lpstr>
      <vt:lpstr>LZT5853 - Structural carbohydrates and voluntary feed intake in ruminants</vt:lpstr>
      <vt:lpstr>Enzymatic and physico-chemical processing of forages and fibrous by-products  </vt:lpstr>
      <vt:lpstr>Global increased surplus of fibrous substrate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...however crop residue harvesting triggers agronomic concerns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Forage/fibrous by-products:   does processing alter feeding behavior?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Chemical treatment </vt:lpstr>
      <vt:lpstr>NDF composition: grasses vs legumes </vt:lpstr>
      <vt:lpstr>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Physical treatment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Biological treatment: innovation </vt:lpstr>
      <vt:lpstr>Apresentação do PowerPoint</vt:lpstr>
      <vt:lpstr>Apresentação do PowerPoint</vt:lpstr>
      <vt:lpstr>Apresentação do PowerPoint</vt:lpstr>
      <vt:lpstr>Apresentação do PowerPoint</vt:lpstr>
      <vt:lpstr>Preservation process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Luciano Mendes</dc:creator>
  <cp:lastModifiedBy>Nussio</cp:lastModifiedBy>
  <cp:revision>370</cp:revision>
  <dcterms:created xsi:type="dcterms:W3CDTF">2021-03-24T18:45:50Z</dcterms:created>
  <dcterms:modified xsi:type="dcterms:W3CDTF">2022-05-14T17:39:44Z</dcterms:modified>
</cp:coreProperties>
</file>