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DC327"/>
    <a:srgbClr val="E3B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38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3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40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0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1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73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4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42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5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62E67-AA38-46CC-A48E-B9639FFCF943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53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 smtClean="0">
                <a:latin typeface="Bahnschrift SemiBold" pitchFamily="34" charset="0"/>
              </a:rPr>
              <a:t>3 (</a:t>
            </a:r>
            <a:r>
              <a:rPr lang="pt-BR" sz="1600" u="sng" dirty="0" smtClean="0">
                <a:latin typeface="Bahnschrift SemiBold" pitchFamily="34" charset="0"/>
              </a:rPr>
              <a:t>03</a:t>
            </a:r>
            <a:r>
              <a:rPr lang="pt-BR" sz="1600" u="sng" dirty="0" smtClean="0">
                <a:latin typeface="Bahnschrift SemiBold" pitchFamily="34" charset="0"/>
              </a:rPr>
              <a:t>/09/20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49663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ahnschrift Light" pitchFamily="34" charset="0"/>
              </a:rPr>
              <a:t>D</a:t>
            </a:r>
            <a:r>
              <a:rPr lang="pt-BR" b="1" dirty="0" smtClean="0">
                <a:latin typeface="Bahnschrift Light" pitchFamily="34" charset="0"/>
              </a:rPr>
              <a:t>esenvolvimento humano: concepções</a:t>
            </a:r>
            <a:endParaRPr lang="pt-BR" b="1" dirty="0">
              <a:latin typeface="Bahnschrift Light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546418" y="1372601"/>
            <a:ext cx="420204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Light" pitchFamily="34" charset="0"/>
              </a:rPr>
              <a:t>Lev </a:t>
            </a:r>
            <a:r>
              <a:rPr lang="pt-BR" sz="1600" u="sng" dirty="0" err="1" smtClean="0">
                <a:latin typeface="Bahnschrift Light" pitchFamily="34" charset="0"/>
              </a:rPr>
              <a:t>Vigotski</a:t>
            </a:r>
            <a:r>
              <a:rPr lang="pt-BR" sz="1600" u="sng" dirty="0" smtClean="0">
                <a:latin typeface="Bahnschrift Light" pitchFamily="34" charset="0"/>
              </a:rPr>
              <a:t> (1896-1934)</a:t>
            </a:r>
          </a:p>
          <a:p>
            <a:pPr algn="just"/>
            <a:r>
              <a:rPr lang="pt-BR" sz="1600" u="sng" dirty="0" smtClean="0">
                <a:latin typeface="Bahnschrift Light" pitchFamily="34" charset="0"/>
              </a:rPr>
              <a:t> </a:t>
            </a:r>
            <a:endParaRPr lang="pt-BR" sz="1600" dirty="0" smtClean="0">
              <a:latin typeface="Bahnschrift Light" pitchFamily="34" charset="0"/>
            </a:endParaRPr>
          </a:p>
          <a:p>
            <a:pPr marL="88900" indent="-88900" algn="just"/>
            <a:r>
              <a:rPr lang="pt-BR" sz="1600" dirty="0" smtClean="0">
                <a:latin typeface="Bahnschrift Light" pitchFamily="34" charset="0"/>
              </a:rPr>
              <a:t> </a:t>
            </a:r>
            <a:r>
              <a:rPr lang="pt-BR" sz="1600" dirty="0" smtClean="0">
                <a:latin typeface="Bahnschrift Light" pitchFamily="34" charset="0"/>
              </a:rPr>
              <a:t>-Compreensão de um sujeito </a:t>
            </a:r>
            <a:r>
              <a:rPr lang="pt-BR" sz="1600" dirty="0" err="1" smtClean="0">
                <a:latin typeface="Bahnschrift Light" pitchFamily="34" charset="0"/>
              </a:rPr>
              <a:t>sociohistoricamente</a:t>
            </a:r>
            <a:r>
              <a:rPr lang="pt-BR" sz="1600" dirty="0" smtClean="0">
                <a:latin typeface="Bahnschrift Light" pitchFamily="34" charset="0"/>
              </a:rPr>
              <a:t> constituído</a:t>
            </a:r>
          </a:p>
          <a:p>
            <a:pPr marL="88900" indent="-8890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Relação dialética entre sujeito e mundo (dimensões são fragmentadas, mas mutuamente formadas)</a:t>
            </a:r>
          </a:p>
          <a:p>
            <a:pPr marL="88900" indent="-8890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Crítica a naturalização: desenvolvimento humano não é natural, pré-estabelecido e anterior a experiência no mundo</a:t>
            </a:r>
          </a:p>
          <a:p>
            <a:pPr marL="88900" indent="-8890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Relação é sempre mediada: instrumentos; signos e pessoas</a:t>
            </a:r>
          </a:p>
          <a:p>
            <a:pPr marL="88900" indent="-8890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Produção social e fenômenos sociais mediam as relações</a:t>
            </a:r>
          </a:p>
          <a:p>
            <a:pPr marL="88900" indent="-8890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Níveis de desenvolvimento: potencial e efetivo </a:t>
            </a:r>
            <a:endParaRPr lang="pt-BR" sz="1600" dirty="0">
              <a:latin typeface="Bahnschrift SemiBold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2" y="1350070"/>
            <a:ext cx="388843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Light" pitchFamily="34" charset="0"/>
              </a:rPr>
              <a:t>Jean Piaget (1896-1980)</a:t>
            </a:r>
          </a:p>
          <a:p>
            <a:pPr algn="ctr"/>
            <a:endParaRPr lang="pt-BR" sz="1600" u="sng" dirty="0">
              <a:latin typeface="Bahnschrift Light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Compreensão de um sujeito universal: sujeito epistêmico transcendental</a:t>
            </a: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Hipótese da </a:t>
            </a:r>
            <a:r>
              <a:rPr lang="pt-BR" sz="1600" dirty="0" err="1" smtClean="0">
                <a:latin typeface="Bahnschrift Light" pitchFamily="34" charset="0"/>
              </a:rPr>
              <a:t>equilibração</a:t>
            </a:r>
            <a:endParaRPr lang="pt-BR" sz="1600" dirty="0" smtClean="0">
              <a:latin typeface="Bahnschrift Light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Objetivo: compreender como o pensamento se desenvolve</a:t>
            </a: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Conhecimento se dá a partir da ação do sujeito no mundo</a:t>
            </a: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Etapas pré-estabelecidas: organiza o desenvolvimento em 4 estágios:</a:t>
            </a:r>
          </a:p>
          <a:p>
            <a:pPr marL="633413" algn="just"/>
            <a:r>
              <a:rPr lang="pt-BR" sz="1600" dirty="0">
                <a:latin typeface="Bahnschrift Light" pitchFamily="34" charset="0"/>
              </a:rPr>
              <a:t>I – sensório-motor (0 a 2 anos</a:t>
            </a:r>
            <a:r>
              <a:rPr lang="pt-BR" sz="1600" dirty="0" smtClean="0">
                <a:latin typeface="Bahnschrift Light" pitchFamily="34" charset="0"/>
              </a:rPr>
              <a:t>)</a:t>
            </a:r>
          </a:p>
          <a:p>
            <a:pPr marL="633413" algn="just"/>
            <a:r>
              <a:rPr lang="pt-BR" sz="1600" dirty="0">
                <a:latin typeface="Bahnschrift Light" pitchFamily="34" charset="0"/>
              </a:rPr>
              <a:t>II- pré-operatório (2 a 7 anos</a:t>
            </a:r>
            <a:r>
              <a:rPr lang="pt-BR" sz="1600" dirty="0" smtClean="0">
                <a:latin typeface="Bahnschrift Light" pitchFamily="34" charset="0"/>
              </a:rPr>
              <a:t>)</a:t>
            </a:r>
          </a:p>
          <a:p>
            <a:pPr marL="633413" algn="just"/>
            <a:r>
              <a:rPr lang="pt-BR" sz="1600" dirty="0">
                <a:latin typeface="Bahnschrift Light" pitchFamily="34" charset="0"/>
              </a:rPr>
              <a:t>III- operações </a:t>
            </a:r>
            <a:r>
              <a:rPr lang="pt-BR" sz="1600" dirty="0" smtClean="0">
                <a:latin typeface="Bahnschrift Light" pitchFamily="34" charset="0"/>
              </a:rPr>
              <a:t>concretas</a:t>
            </a:r>
            <a:endParaRPr lang="pt-BR" sz="1600" dirty="0">
              <a:latin typeface="Bahnschrift Light" pitchFamily="34" charset="0"/>
            </a:endParaRPr>
          </a:p>
          <a:p>
            <a:pPr marL="633413" algn="just"/>
            <a:r>
              <a:rPr lang="pt-BR" sz="1600" dirty="0">
                <a:latin typeface="Bahnschrift Light" pitchFamily="34" charset="0"/>
              </a:rPr>
              <a:t>IV – operações formais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546418" y="1369572"/>
            <a:ext cx="4202046" cy="421966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79512" y="1350070"/>
            <a:ext cx="4032448" cy="423917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55776" y="486885"/>
            <a:ext cx="3816424" cy="6463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72" name="Conector angulado 71"/>
          <p:cNvCxnSpPr>
            <a:stCxn id="18" idx="3"/>
          </p:cNvCxnSpPr>
          <p:nvPr/>
        </p:nvCxnSpPr>
        <p:spPr>
          <a:xfrm>
            <a:off x="6372200" y="810051"/>
            <a:ext cx="504056" cy="55952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do 82"/>
          <p:cNvCxnSpPr>
            <a:stCxn id="14" idx="0"/>
            <a:endCxn id="18" idx="1"/>
          </p:cNvCxnSpPr>
          <p:nvPr/>
        </p:nvCxnSpPr>
        <p:spPr>
          <a:xfrm rot="5400000" flipH="1" flipV="1">
            <a:off x="2105747" y="900041"/>
            <a:ext cx="540019" cy="3600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0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>
                <a:latin typeface="Bahnschrift SemiBold" pitchFamily="34" charset="0"/>
              </a:rPr>
              <a:t>3</a:t>
            </a:r>
            <a:r>
              <a:rPr lang="pt-BR" sz="1600" u="sng" dirty="0" smtClean="0">
                <a:latin typeface="Bahnschrift SemiBold" pitchFamily="34" charset="0"/>
              </a:rPr>
              <a:t> (</a:t>
            </a:r>
            <a:r>
              <a:rPr lang="pt-BR" sz="1600" u="sng" dirty="0" smtClean="0">
                <a:latin typeface="Bahnschrift SemiBold" pitchFamily="34" charset="0"/>
              </a:rPr>
              <a:t>03</a:t>
            </a:r>
            <a:r>
              <a:rPr lang="pt-BR" sz="1600" u="sng" dirty="0" smtClean="0">
                <a:latin typeface="Bahnschrift SemiBold" pitchFamily="34" charset="0"/>
              </a:rPr>
              <a:t>/09/20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90304" y="1914590"/>
            <a:ext cx="36216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Importância da aprendizagem lúdica </a:t>
            </a:r>
            <a:endParaRPr lang="pt-BR" sz="1600" dirty="0">
              <a:latin typeface="Bahnschrift Light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Brincadeira como um recurso para a criança compreender o que está acontecendo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Criança como agente do seu processo de cura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A vida das pessoas não ocorre a parte da sociedade, até nos processos mais finos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Vivemos mudanças relacionadas ao contato que temos os outros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É possível perceber diferenças entre as crianças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Capitalismo afeta as formas de se desenvolver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268978" y="739564"/>
            <a:ext cx="63993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Bahnschrift Light" pitchFamily="34" charset="0"/>
              </a:rPr>
              <a:t>O que essas concepções e discussões fazem vocês pensarem?</a:t>
            </a:r>
          </a:p>
          <a:p>
            <a:pPr algn="ctr"/>
            <a:r>
              <a:rPr lang="pt-BR" sz="1600" b="1" dirty="0" smtClean="0">
                <a:latin typeface="Bahnschrift Light" pitchFamily="34" charset="0"/>
              </a:rPr>
              <a:t>Como podemos relacionar o brincar/brincadeira a esse processo?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089870" y="739564"/>
            <a:ext cx="6705724" cy="5291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438915" y="1797956"/>
            <a:ext cx="3873684" cy="451136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80" name="Conector reto 79"/>
          <p:cNvCxnSpPr/>
          <p:nvPr/>
        </p:nvCxnSpPr>
        <p:spPr>
          <a:xfrm>
            <a:off x="6372200" y="1304435"/>
            <a:ext cx="0" cy="46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4723307" y="2037700"/>
            <a:ext cx="353720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Pensando nos profissionais de enfermagem: diferentes mediações educacionais (</a:t>
            </a:r>
            <a:r>
              <a:rPr lang="pt-BR" sz="1600" dirty="0" err="1" smtClean="0">
                <a:latin typeface="Bahnschrift Light" pitchFamily="34" charset="0"/>
              </a:rPr>
              <a:t>ex</a:t>
            </a:r>
            <a:r>
              <a:rPr lang="pt-BR" sz="1600" dirty="0" smtClean="0">
                <a:latin typeface="Bahnschrift Light" pitchFamily="34" charset="0"/>
              </a:rPr>
              <a:t>: acesso a pesquisa)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As pessoas com as quais eu convivo me constituem e mediam a minha relação com o mundo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É possível considerar  as concepções de um só autor ou também do outro? É possível pensar nas dimensões universal, individual e o contexto</a:t>
            </a:r>
          </a:p>
          <a:p>
            <a:pPr marL="285750" indent="-285750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“Pessoas precisam de pessoas para compor quem são”</a:t>
            </a:r>
          </a:p>
          <a:p>
            <a:pPr marL="285750" indent="-285750">
              <a:buFontTx/>
              <a:buChar char="-"/>
            </a:pPr>
            <a:endParaRPr lang="pt-BR" sz="1600" dirty="0" smtClean="0">
              <a:latin typeface="Bahnschrift Light" pitchFamily="34" charset="0"/>
            </a:endParaRPr>
          </a:p>
          <a:p>
            <a:endParaRPr lang="pt-BR" sz="1600" dirty="0" smtClean="0">
              <a:latin typeface="Bahnschrift Light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4555066" y="1797501"/>
            <a:ext cx="3873684" cy="451181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reto 24"/>
          <p:cNvCxnSpPr/>
          <p:nvPr/>
        </p:nvCxnSpPr>
        <p:spPr>
          <a:xfrm>
            <a:off x="2375757" y="1304435"/>
            <a:ext cx="0" cy="46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98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325</Words>
  <Application>Microsoft Office PowerPoint</Application>
  <PresentationFormat>Apresentação na tela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</dc:creator>
  <cp:lastModifiedBy>Bruna</cp:lastModifiedBy>
  <cp:revision>28</cp:revision>
  <dcterms:created xsi:type="dcterms:W3CDTF">2020-08-24T16:37:14Z</dcterms:created>
  <dcterms:modified xsi:type="dcterms:W3CDTF">2020-09-08T19:35:36Z</dcterms:modified>
</cp:coreProperties>
</file>