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75"/>
  </p:notesMasterIdLst>
  <p:sldIdLst>
    <p:sldId id="321" r:id="rId2"/>
    <p:sldId id="288" r:id="rId3"/>
    <p:sldId id="290" r:id="rId4"/>
    <p:sldId id="301" r:id="rId5"/>
    <p:sldId id="302" r:id="rId6"/>
    <p:sldId id="303" r:id="rId7"/>
    <p:sldId id="282" r:id="rId8"/>
    <p:sldId id="311" r:id="rId9"/>
    <p:sldId id="283" r:id="rId10"/>
    <p:sldId id="280" r:id="rId11"/>
    <p:sldId id="356" r:id="rId12"/>
    <p:sldId id="334" r:id="rId13"/>
    <p:sldId id="335" r:id="rId14"/>
    <p:sldId id="336" r:id="rId15"/>
    <p:sldId id="298" r:id="rId16"/>
    <p:sldId id="337" r:id="rId17"/>
    <p:sldId id="305" r:id="rId18"/>
    <p:sldId id="340" r:id="rId19"/>
    <p:sldId id="338" r:id="rId20"/>
    <p:sldId id="339" r:id="rId21"/>
    <p:sldId id="341" r:id="rId22"/>
    <p:sldId id="297" r:id="rId23"/>
    <p:sldId id="289" r:id="rId24"/>
    <p:sldId id="291" r:id="rId25"/>
    <p:sldId id="313" r:id="rId26"/>
    <p:sldId id="343" r:id="rId27"/>
    <p:sldId id="344" r:id="rId28"/>
    <p:sldId id="347" r:id="rId29"/>
    <p:sldId id="310" r:id="rId30"/>
    <p:sldId id="345" r:id="rId31"/>
    <p:sldId id="346" r:id="rId32"/>
    <p:sldId id="359" r:id="rId33"/>
    <p:sldId id="360" r:id="rId34"/>
    <p:sldId id="351" r:id="rId35"/>
    <p:sldId id="348" r:id="rId36"/>
    <p:sldId id="349" r:id="rId37"/>
    <p:sldId id="350" r:id="rId38"/>
    <p:sldId id="352" r:id="rId39"/>
    <p:sldId id="353" r:id="rId40"/>
    <p:sldId id="256" r:id="rId41"/>
    <p:sldId id="277" r:id="rId42"/>
    <p:sldId id="292" r:id="rId43"/>
    <p:sldId id="294" r:id="rId44"/>
    <p:sldId id="259" r:id="rId45"/>
    <p:sldId id="258" r:id="rId46"/>
    <p:sldId id="354" r:id="rId47"/>
    <p:sldId id="322" r:id="rId48"/>
    <p:sldId id="323" r:id="rId49"/>
    <p:sldId id="361" r:id="rId50"/>
    <p:sldId id="362" r:id="rId51"/>
    <p:sldId id="273" r:id="rId52"/>
    <p:sldId id="260" r:id="rId53"/>
    <p:sldId id="369" r:id="rId54"/>
    <p:sldId id="263" r:id="rId55"/>
    <p:sldId id="355" r:id="rId56"/>
    <p:sldId id="357" r:id="rId57"/>
    <p:sldId id="372" r:id="rId58"/>
    <p:sldId id="324" r:id="rId59"/>
    <p:sldId id="365" r:id="rId60"/>
    <p:sldId id="325" r:id="rId61"/>
    <p:sldId id="326" r:id="rId62"/>
    <p:sldId id="327" r:id="rId63"/>
    <p:sldId id="328" r:id="rId64"/>
    <p:sldId id="329" r:id="rId65"/>
    <p:sldId id="330" r:id="rId66"/>
    <p:sldId id="364" r:id="rId67"/>
    <p:sldId id="366" r:id="rId68"/>
    <p:sldId id="367" r:id="rId69"/>
    <p:sldId id="368" r:id="rId70"/>
    <p:sldId id="331" r:id="rId71"/>
    <p:sldId id="371" r:id="rId72"/>
    <p:sldId id="370" r:id="rId73"/>
    <p:sldId id="358" r:id="rId74"/>
  </p:sldIdLst>
  <p:sldSz cx="9144000" cy="6858000" type="screen4x3"/>
  <p:notesSz cx="6858000" cy="9144000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A92"/>
    <a:srgbClr val="660066"/>
    <a:srgbClr val="0066FF"/>
    <a:srgbClr val="EB6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5" d="100"/>
          <a:sy n="65" d="100"/>
        </p:scale>
        <p:origin x="8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6T12:30:0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67 5953,'-34'34'1729,"34"-34"463,-33 33-1672,33-33-152,0 0-104,-34 0-88,34 0-32,0 0-56,0 0 32,0 0-88,0 0 48,0 0-176,0 0-64,34-33-1808,33-34-344,-67 33-569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1" units="cm"/>
          <inkml:channel name="Y" type="integer" max="1737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1000.518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6T12:30:58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23208 15329 858 0,'-9'-46'212'0,"-5"6"73"16,3-8-253-16,12-5 0 16,4 6-13-16,7-16-6 15,2 0-3-15,3-12 3 16,-2 3-9-16,5-11 3 0,-1 9-6 0,1-8-18 15,1 5-18-15,6-7-130 16,0 14-83-16,-1-16-48 16,-4 10-121-16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os estilos do texto mestre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B2C1E89-1573-4517-B824-290F00606DF9}" type="slidenum">
              <a:rPr lang="pt-PT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BC5047-5A07-4562-A9E2-7ECDCB2EEF3F}" type="slidenum">
              <a:rPr lang="pt-PT"/>
              <a:pPr/>
              <a:t>11</a:t>
            </a:fld>
            <a:endParaRPr lang="pt-PT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/>
              <a:t>É sempre mais prudente pensar em fibromialgia como diagnostico de exclusão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C90E2-5509-4262-BA32-0EF57806ECE9}" type="slidenum">
              <a:rPr lang="pt-PT"/>
              <a:pPr/>
              <a:t>34</a:t>
            </a:fld>
            <a:endParaRPr lang="pt-PT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PT"/>
              <a:t>Fig. 105.11 Lateral view of the lumbosacral spine showing syndesmophytes of ankylosing spondylitis, giving it a bamboo appearance.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2256A-46CA-431B-8F47-6C1E690BEC5A}" type="slidenum">
              <a:rPr lang="pt-PT"/>
              <a:pPr/>
              <a:t>44</a:t>
            </a:fld>
            <a:endParaRPr lang="pt-PT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3751B-95B3-4363-8FB5-CC6DA06EBF39}" type="slidenum">
              <a:rPr lang="pt-PT"/>
              <a:pPr/>
              <a:t>45</a:t>
            </a:fld>
            <a:endParaRPr lang="pt-PT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5B11E-CC0B-4C8C-9659-4D09ADE87541}" type="slidenum">
              <a:rPr lang="pt-PT"/>
              <a:pPr/>
              <a:t>52</a:t>
            </a:fld>
            <a:endParaRPr lang="pt-PT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3481F-B908-4E07-A4AD-0F9188DC861E}" type="slidenum">
              <a:rPr lang="pt-PT"/>
              <a:pPr/>
              <a:t>53</a:t>
            </a:fld>
            <a:endParaRPr lang="pt-PT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44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6F68A-CC05-4918-9D9F-A989EE744E66}" type="slidenum">
              <a:rPr lang="pt-PT"/>
              <a:pPr/>
              <a:t>54</a:t>
            </a:fld>
            <a:endParaRPr lang="pt-PT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A19C9-C50A-4A1B-A736-3B68C16E82E4}" type="slidenum">
              <a:rPr lang="pt-PT"/>
              <a:pPr/>
              <a:t>56</a:t>
            </a:fld>
            <a:endParaRPr lang="pt-PT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dirty="0"/>
              <a:t>O primeiro passo para o sucesso </a:t>
            </a:r>
            <a:r>
              <a:rPr lang="pt-BR" dirty="0" err="1"/>
              <a:t>terapeutico</a:t>
            </a:r>
            <a:r>
              <a:rPr lang="pt-BR" dirty="0"/>
              <a:t> está na qualidade da relação médico paciente.</a:t>
            </a:r>
          </a:p>
          <a:p>
            <a:r>
              <a:rPr lang="pt-BR" dirty="0"/>
              <a:t> O doente com dor crônica muitas vezes já  passou por diversas consultas anteriores sem sucesso. Pior ainda, julga que tem alguma doença grave e que nenhum médico consegue diagnosticá-la ou que ninguém acredita na sua dor. O doente pode apresentar-se impaciente e até hostil. O médico deve ter o cuidado de  evitar </a:t>
            </a:r>
            <a:r>
              <a:rPr lang="pt-BR" dirty="0" err="1"/>
              <a:t>contratransferencias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3481F-B908-4E07-A4AD-0F9188DC861E}" type="slidenum">
              <a:rPr lang="pt-PT"/>
              <a:pPr/>
              <a:t>68</a:t>
            </a:fld>
            <a:endParaRPr lang="pt-PT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02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AF65-C194-4511-A1A8-9B75F2DB6A9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E57B-744E-4B6C-AD9E-35A5F941F8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5A9C-8ED9-4AC4-9150-AA3678335C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D490DE-C3FB-46C3-8031-B41BCF0E6AB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675E-5C80-4B0C-AB79-8EE84F062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347B-CE7A-4A06-A071-798B348DD0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58B1-D177-4811-B2DB-743BF474D8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9048-823E-4733-9570-F8DD1AE6C9C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3F0E-6D11-4292-8276-03636651DE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23FD-37A2-48DB-BB31-25E9832ED3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AAFB-9FBD-4A30-9720-DC603715967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97DDF97-E0E8-4265-9CAB-9EFD74A861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568A6B6-A2A1-4733-8CD6-D8E4A3CE4E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HOCHBERG\images\105FF11.jpg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customXml" Target="../ink/ink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438400"/>
            <a:ext cx="7922840" cy="135064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pt-BR" b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Diagnóstico Diferencial das </a:t>
            </a:r>
            <a:r>
              <a:rPr lang="pt-BR" b="1" u="sng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Artralgias</a:t>
            </a:r>
            <a:endParaRPr lang="pt-BR" sz="2000" b="1" u="sng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114800"/>
            <a:ext cx="6553200" cy="24384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Paulo Louzada Jr</a:t>
            </a:r>
          </a:p>
          <a:p>
            <a:pPr algn="ctr"/>
            <a:r>
              <a:rPr lang="pt-BR" sz="3600" dirty="0">
                <a:solidFill>
                  <a:srgbClr val="FFFF00"/>
                </a:solidFill>
              </a:rPr>
              <a:t>Divisão de Imunologia Clínica </a:t>
            </a:r>
            <a:r>
              <a:rPr lang="pt-BR" sz="3600" dirty="0"/>
              <a:t>Departamento de Clínica Médica</a:t>
            </a:r>
          </a:p>
          <a:p>
            <a:pPr algn="ctr"/>
            <a:r>
              <a:rPr lang="pt-BR" sz="3600" dirty="0">
                <a:solidFill>
                  <a:srgbClr val="FFFF00"/>
                </a:solidFill>
              </a:rPr>
              <a:t>Medicina Ribeirão Preto - USP</a:t>
            </a:r>
          </a:p>
        </p:txBody>
      </p:sp>
      <p:pic>
        <p:nvPicPr>
          <p:cNvPr id="80900" name="Picture 4" descr="C:\Meus documentos\Minhas imagens\brasaofm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54150" cy="2209800"/>
          </a:xfrm>
          <a:prstGeom prst="rect">
            <a:avLst/>
          </a:prstGeom>
          <a:noFill/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B6320D9-94D2-4949-BF9C-084B574EE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133767"/>
            <a:ext cx="1652159" cy="15241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Meus documentos\gotama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424615" cy="6269917"/>
          </a:xfrm>
          <a:prstGeom prst="rect">
            <a:avLst/>
          </a:prstGeom>
          <a:noFill/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69776" y="44624"/>
            <a:ext cx="2286000" cy="4572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Gota</a:t>
            </a:r>
            <a:r>
              <a:rPr lang="pt-BR" sz="24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Tofácea</a:t>
            </a:r>
            <a:endParaRPr lang="pt-B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C:\Documents and Settings\Administrador\Meus documentos\Minhas figuras\Animais\womanPoo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523999"/>
            <a:ext cx="6000328" cy="3765409"/>
          </a:xfrm>
          <a:prstGeom prst="rect">
            <a:avLst/>
          </a:prstGeom>
          <a:noFill/>
        </p:spPr>
      </p:pic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672" y="948779"/>
            <a:ext cx="5976664" cy="60801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FFFF00"/>
                </a:solidFill>
              </a:rPr>
              <a:t>Diagnóstico Diferencial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19672" y="5253608"/>
            <a:ext cx="5976664" cy="1271736"/>
          </a:xfrm>
          <a:solidFill>
            <a:srgbClr val="002060"/>
          </a:solidFill>
        </p:spPr>
        <p:txBody>
          <a:bodyPr/>
          <a:lstStyle/>
          <a:p>
            <a:pPr algn="ctr">
              <a:buFontTx/>
              <a:buNone/>
            </a:pPr>
            <a:r>
              <a:rPr lang="pt-BR" sz="3600" dirty="0">
                <a:solidFill>
                  <a:srgbClr val="FFFF00"/>
                </a:solidFill>
              </a:rPr>
              <a:t>das </a:t>
            </a:r>
            <a:r>
              <a:rPr lang="pt-BR" sz="4400" dirty="0" err="1">
                <a:solidFill>
                  <a:srgbClr val="FFFF00"/>
                </a:solidFill>
              </a:rPr>
              <a:t>Artralgias</a:t>
            </a:r>
            <a:endParaRPr lang="pt-BR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pt-BR" sz="3600" dirty="0">
                <a:solidFill>
                  <a:srgbClr val="FFFF00"/>
                </a:solidFill>
              </a:rPr>
              <a:t>Diagnóstico diferencial das </a:t>
            </a:r>
            <a:r>
              <a:rPr lang="pt-BR" sz="3600" dirty="0" err="1">
                <a:solidFill>
                  <a:srgbClr val="FFFF00"/>
                </a:solidFill>
              </a:rPr>
              <a:t>Artralgias</a:t>
            </a:r>
            <a:endParaRPr lang="pt-PT" sz="3600" dirty="0">
              <a:solidFill>
                <a:srgbClr val="FFFF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pt-BR" u="sng" dirty="0">
                <a:solidFill>
                  <a:srgbClr val="FFFF00"/>
                </a:solidFill>
              </a:rPr>
              <a:t>Primeiro ponto</a:t>
            </a:r>
            <a:r>
              <a:rPr lang="pt-BR" dirty="0"/>
              <a:t>: </a:t>
            </a:r>
          </a:p>
          <a:p>
            <a:r>
              <a:rPr lang="pt-BR" dirty="0">
                <a:solidFill>
                  <a:srgbClr val="FFFF00"/>
                </a:solidFill>
              </a:rPr>
              <a:t>Caracterizar se a dor é articular ou </a:t>
            </a:r>
            <a:r>
              <a:rPr lang="pt-BR" dirty="0" err="1">
                <a:solidFill>
                  <a:srgbClr val="FFFF00"/>
                </a:solidFill>
              </a:rPr>
              <a:t>peri-articular</a:t>
            </a:r>
            <a:r>
              <a:rPr lang="pt-BR" dirty="0">
                <a:solidFill>
                  <a:srgbClr val="FFFF00"/>
                </a:solidFill>
              </a:rPr>
              <a:t>.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438400" y="3644900"/>
            <a:ext cx="4572000" cy="19177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Mobilização ativa e passiva da articulação</a:t>
            </a:r>
            <a:endParaRPr lang="pt-PT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448"/>
            <a:ext cx="9144000" cy="1252728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pt-BR" sz="3600" dirty="0"/>
              <a:t>Diagnóstico diferencial das </a:t>
            </a:r>
            <a:r>
              <a:rPr lang="pt-BR" sz="3600" dirty="0" err="1"/>
              <a:t>Artralgias</a:t>
            </a:r>
            <a:endParaRPr lang="pt-PT" sz="3600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75191"/>
            <a:ext cx="8291264" cy="4894169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pt-BR" b="1" u="sng" dirty="0">
                <a:solidFill>
                  <a:srgbClr val="FFFF00"/>
                </a:solidFill>
              </a:rPr>
              <a:t>Segundo ponto:</a:t>
            </a:r>
          </a:p>
          <a:p>
            <a:pPr algn="ctr"/>
            <a:r>
              <a:rPr lang="pt-BR" dirty="0"/>
              <a:t>Definir bem o sintoma:</a:t>
            </a:r>
          </a:p>
          <a:p>
            <a:r>
              <a:rPr lang="pt-BR" dirty="0"/>
              <a:t>DOR versus FRAQUEZA versus FADIGA</a:t>
            </a:r>
            <a:endParaRPr lang="pt-PT" dirty="0"/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914400" y="3875172"/>
            <a:ext cx="7391400" cy="1074653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i="1" u="sng" dirty="0">
                <a:solidFill>
                  <a:srgbClr val="FFFF00"/>
                </a:solidFill>
              </a:rPr>
              <a:t>Fraqueza</a:t>
            </a:r>
            <a:r>
              <a:rPr lang="pt-BR" sz="3200" u="sng" dirty="0">
                <a:solidFill>
                  <a:srgbClr val="FFFF00"/>
                </a:solidFill>
              </a:rPr>
              <a:t>:</a:t>
            </a:r>
            <a:r>
              <a:rPr lang="pt-BR" sz="3200" dirty="0">
                <a:solidFill>
                  <a:srgbClr val="FFFF00"/>
                </a:solidFill>
              </a:rPr>
              <a:t> </a:t>
            </a:r>
            <a:r>
              <a:rPr lang="pt-BR" sz="3200" dirty="0">
                <a:solidFill>
                  <a:schemeClr val="bg1"/>
                </a:solidFill>
              </a:rPr>
              <a:t>perda de força muscular, que </a:t>
            </a:r>
            <a:r>
              <a:rPr lang="pt-BR" sz="3200" b="1" dirty="0">
                <a:solidFill>
                  <a:srgbClr val="FFFF00"/>
                </a:solidFill>
              </a:rPr>
              <a:t>não</a:t>
            </a:r>
            <a:r>
              <a:rPr lang="pt-BR" sz="3200" dirty="0">
                <a:solidFill>
                  <a:schemeClr val="bg1"/>
                </a:solidFill>
              </a:rPr>
              <a:t> se recupera com o repouso</a:t>
            </a:r>
            <a:endParaRPr lang="pt-PT" sz="3200" dirty="0">
              <a:solidFill>
                <a:schemeClr val="bg1"/>
              </a:solidFill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925016" y="5301208"/>
            <a:ext cx="7391400" cy="1074653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i="1" u="sng" dirty="0">
                <a:solidFill>
                  <a:srgbClr val="FFFF00"/>
                </a:solidFill>
              </a:rPr>
              <a:t>Fadiga</a:t>
            </a:r>
            <a:r>
              <a:rPr lang="pt-BR" sz="3200" u="sng" dirty="0">
                <a:solidFill>
                  <a:srgbClr val="FFFF00"/>
                </a:solidFill>
              </a:rPr>
              <a:t>:</a:t>
            </a:r>
            <a:r>
              <a:rPr lang="pt-BR" sz="3200" dirty="0">
                <a:solidFill>
                  <a:schemeClr val="bg1"/>
                </a:solidFill>
              </a:rPr>
              <a:t> perda de força muscular, que se recupera com o repouso</a:t>
            </a:r>
            <a:endParaRPr lang="pt-PT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448"/>
            <a:ext cx="9144000" cy="1252728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pt-BR" sz="3600" dirty="0"/>
              <a:t>Diagnóstico Diferencial das </a:t>
            </a:r>
            <a:r>
              <a:rPr lang="pt-BR" sz="3600" dirty="0" err="1"/>
              <a:t>Artralgias</a:t>
            </a:r>
            <a:endParaRPr lang="pt-PT" sz="36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712968" cy="4968551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pt-BR" u="sng" dirty="0">
                <a:solidFill>
                  <a:srgbClr val="FFFF00"/>
                </a:solidFill>
              </a:rPr>
              <a:t>Terceiro Ponto</a:t>
            </a:r>
            <a:r>
              <a:rPr lang="pt-BR" dirty="0">
                <a:solidFill>
                  <a:srgbClr val="FFFF00"/>
                </a:solidFill>
              </a:rPr>
              <a:t>:</a:t>
            </a:r>
          </a:p>
          <a:p>
            <a:r>
              <a:rPr lang="pt-BR" dirty="0">
                <a:solidFill>
                  <a:schemeClr val="bg1"/>
                </a:solidFill>
              </a:rPr>
              <a:t>Presença ou não de deformidades</a:t>
            </a: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Tempo de instalação destas deformidades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676400" y="5016500"/>
            <a:ext cx="6096000" cy="6985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 err="1">
                <a:solidFill>
                  <a:schemeClr val="tx1"/>
                </a:solidFill>
              </a:rPr>
              <a:t>Osteoartrite</a:t>
            </a:r>
            <a:r>
              <a:rPr lang="pt-BR" dirty="0">
                <a:solidFill>
                  <a:schemeClr val="tx1"/>
                </a:solidFill>
              </a:rPr>
              <a:t> versus AR</a:t>
            </a:r>
            <a:endParaRPr lang="pt-PT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My Documents\My Pictures\oageme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93750"/>
            <a:ext cx="7162800" cy="5505450"/>
          </a:xfrm>
          <a:prstGeom prst="rect">
            <a:avLst/>
          </a:prstGeom>
          <a:noFill/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u="sng">
                <a:solidFill>
                  <a:schemeClr val="tx1"/>
                </a:solidFill>
              </a:rPr>
              <a:t>Osteoartrite em mãos entre gêmeos</a:t>
            </a:r>
            <a:endParaRPr lang="pt-PT" sz="2400" u="sng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Meus documentos\ar_figuras\arINIC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222" y="1196752"/>
            <a:ext cx="8458242" cy="5328592"/>
          </a:xfrm>
          <a:prstGeom prst="rect">
            <a:avLst/>
          </a:prstGeom>
          <a:noFill/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BR" sz="2400" b="1" u="sng" dirty="0">
                <a:solidFill>
                  <a:schemeClr val="tx1"/>
                </a:solidFill>
              </a:rPr>
              <a:t>AR inicial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Meus documentos\ar_figuras\arpescococis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6482"/>
            <a:ext cx="7704856" cy="6298941"/>
          </a:xfrm>
          <a:prstGeom prst="rect">
            <a:avLst/>
          </a:prstGeom>
          <a:noFill/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73224" y="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BR" sz="2400" b="1" u="sng" dirty="0">
                <a:solidFill>
                  <a:schemeClr val="tx1"/>
                </a:solidFill>
              </a:rPr>
              <a:t>AR deformidades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pt-BR" dirty="0"/>
              <a:t>AR - deformidades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41784"/>
            <a:ext cx="853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1" name="Picture 5" descr="https://encrypted-tbn0.gstatic.com/images?q=tbn:ANd9GcQT4v9JyEh0QK1_J2cbtvzokDKb2FSuaqgWOJ-fkf-QLtfuc-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908720"/>
            <a:ext cx="1009650" cy="152400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79512" y="1052736"/>
            <a:ext cx="756084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Deformidades em </a:t>
            </a:r>
            <a:r>
              <a:rPr lang="pt-BR" sz="2800" dirty="0" err="1">
                <a:solidFill>
                  <a:schemeClr val="tx1"/>
                </a:solidFill>
              </a:rPr>
              <a:t>Boutonniere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1520" y="4077072"/>
            <a:ext cx="84249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Deformidade em pescoço de cisne</a:t>
            </a:r>
          </a:p>
        </p:txBody>
      </p:sp>
      <p:pic>
        <p:nvPicPr>
          <p:cNvPr id="101385" name="Picture 9" descr="https://encrypted-tbn2.gstatic.com/images?q=tbn:ANd9GcRMZVKYM8giD4Kx7Ml02GEDALMi4LuI1idBQoLWwYxFcDvQ4dxZ"/>
          <p:cNvPicPr>
            <a:picLocks noChangeAspect="1" noChangeArrowheads="1"/>
          </p:cNvPicPr>
          <p:nvPr/>
        </p:nvPicPr>
        <p:blipFill>
          <a:blip r:embed="rId4" cstate="print"/>
          <a:srcRect l="22345" r="29242"/>
          <a:stretch>
            <a:fillRect/>
          </a:stretch>
        </p:blipFill>
        <p:spPr bwMode="auto">
          <a:xfrm>
            <a:off x="7812360" y="4077072"/>
            <a:ext cx="936104" cy="237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448"/>
            <a:ext cx="9144000" cy="1252728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pt-BR" sz="3600"/>
              <a:t>Diagnóstico Diferencial das Artralgias</a:t>
            </a:r>
            <a:endParaRPr lang="pt-PT" sz="360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pt-BR" b="1" u="sng" dirty="0">
                <a:solidFill>
                  <a:srgbClr val="FFFF00"/>
                </a:solidFill>
              </a:rPr>
              <a:t>Quarto ponto</a:t>
            </a:r>
            <a:r>
              <a:rPr lang="pt-BR" b="1" dirty="0">
                <a:solidFill>
                  <a:srgbClr val="FFFF00"/>
                </a:solidFill>
              </a:rPr>
              <a:t>:</a:t>
            </a:r>
          </a:p>
          <a:p>
            <a:pPr algn="ctr">
              <a:lnSpc>
                <a:spcPct val="90000"/>
              </a:lnSpc>
            </a:pPr>
            <a:r>
              <a:rPr lang="pt-BR" dirty="0">
                <a:solidFill>
                  <a:schemeClr val="bg1"/>
                </a:solidFill>
              </a:rPr>
              <a:t>Local de comprometimento articular</a:t>
            </a:r>
          </a:p>
          <a:p>
            <a:pPr algn="ctr">
              <a:lnSpc>
                <a:spcPct val="90000"/>
              </a:lnSpc>
            </a:pPr>
            <a:endParaRPr lang="pt-BR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pt-BR" dirty="0">
                <a:solidFill>
                  <a:srgbClr val="FFFF00"/>
                </a:solidFill>
              </a:rPr>
              <a:t>AR</a:t>
            </a:r>
            <a:r>
              <a:rPr lang="pt-BR" dirty="0">
                <a:solidFill>
                  <a:schemeClr val="bg1"/>
                </a:solidFill>
              </a:rPr>
              <a:t>: predomínio no esqueleto apendicular, raramente IFD e coluna vertebral</a:t>
            </a:r>
          </a:p>
          <a:p>
            <a:pPr>
              <a:lnSpc>
                <a:spcPct val="90000"/>
              </a:lnSpc>
            </a:pPr>
            <a:r>
              <a:rPr lang="pt-BR" dirty="0">
                <a:solidFill>
                  <a:srgbClr val="FFFF00"/>
                </a:solidFill>
              </a:rPr>
              <a:t>OA</a:t>
            </a:r>
            <a:r>
              <a:rPr lang="pt-BR" dirty="0">
                <a:solidFill>
                  <a:schemeClr val="bg1"/>
                </a:solidFill>
              </a:rPr>
              <a:t>: difuso</a:t>
            </a:r>
          </a:p>
          <a:p>
            <a:pPr>
              <a:lnSpc>
                <a:spcPct val="90000"/>
              </a:lnSpc>
            </a:pPr>
            <a:r>
              <a:rPr lang="pt-BR" dirty="0" err="1">
                <a:solidFill>
                  <a:srgbClr val="FFFF00"/>
                </a:solidFill>
              </a:rPr>
              <a:t>Espondiloartrites</a:t>
            </a:r>
            <a:r>
              <a:rPr lang="pt-BR" dirty="0">
                <a:solidFill>
                  <a:srgbClr val="FFFF00"/>
                </a:solidFill>
              </a:rPr>
              <a:t>:</a:t>
            </a:r>
            <a:r>
              <a:rPr lang="pt-BR" dirty="0">
                <a:solidFill>
                  <a:schemeClr val="bg1"/>
                </a:solidFill>
              </a:rPr>
              <a:t> esqueleto axial</a:t>
            </a:r>
          </a:p>
          <a:p>
            <a:pPr>
              <a:lnSpc>
                <a:spcPct val="90000"/>
              </a:lnSpc>
            </a:pPr>
            <a:r>
              <a:rPr lang="pt-BR" dirty="0">
                <a:solidFill>
                  <a:srgbClr val="FFFF00"/>
                </a:solidFill>
              </a:rPr>
              <a:t>Artrite reativa e psoriásica</a:t>
            </a:r>
            <a:r>
              <a:rPr lang="pt-BR" dirty="0">
                <a:solidFill>
                  <a:schemeClr val="bg1"/>
                </a:solidFill>
              </a:rPr>
              <a:t>: </a:t>
            </a:r>
            <a:r>
              <a:rPr lang="pt-BR" dirty="0" err="1">
                <a:solidFill>
                  <a:schemeClr val="bg1"/>
                </a:solidFill>
              </a:rPr>
              <a:t>dactilite</a:t>
            </a:r>
            <a:r>
              <a:rPr lang="pt-BR" dirty="0">
                <a:solidFill>
                  <a:schemeClr val="bg1"/>
                </a:solidFill>
              </a:rPr>
              <a:t>, </a:t>
            </a:r>
            <a:r>
              <a:rPr lang="pt-BR" dirty="0" err="1">
                <a:solidFill>
                  <a:schemeClr val="bg1"/>
                </a:solidFill>
              </a:rPr>
              <a:t>entesites</a:t>
            </a:r>
            <a:r>
              <a:rPr lang="pt-BR" dirty="0">
                <a:solidFill>
                  <a:schemeClr val="bg1"/>
                </a:solidFill>
              </a:rPr>
              <a:t>, IFD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4582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066800" y="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BR" sz="2400">
                <a:solidFill>
                  <a:schemeClr val="tx1"/>
                </a:solidFill>
              </a:rPr>
              <a:t>Osteoartrite IFD – Nódulos de Heberden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pt-BR"/>
              <a:t>AR - inicial</a:t>
            </a: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43000"/>
            <a:ext cx="53308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pt-BR"/>
              <a:t>AR - tenossinovite</a:t>
            </a: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891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905000" y="0"/>
            <a:ext cx="5410200" cy="4001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 b="1" dirty="0">
                <a:solidFill>
                  <a:schemeClr val="bg1"/>
                </a:solidFill>
              </a:rPr>
              <a:t>Quatro formas comuns de </a:t>
            </a:r>
            <a:r>
              <a:rPr lang="pt-BR" sz="2000" b="1" dirty="0" err="1">
                <a:solidFill>
                  <a:schemeClr val="bg1"/>
                </a:solidFill>
              </a:rPr>
              <a:t>osteoartrite</a:t>
            </a:r>
            <a:r>
              <a:rPr lang="pt-BR" sz="2000" b="1" dirty="0">
                <a:solidFill>
                  <a:schemeClr val="bg1"/>
                </a:solidFill>
              </a:rPr>
              <a:t> (OA)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2590800" cy="3365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BR" sz="1600" b="1">
                <a:solidFill>
                  <a:schemeClr val="tx1"/>
                </a:solidFill>
              </a:rPr>
              <a:t>Homem,jovem,Oa,quadril</a:t>
            </a:r>
            <a:endParaRPr lang="pt-PT" sz="1600" b="1">
              <a:solidFill>
                <a:schemeClr val="tx1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495800" y="304800"/>
            <a:ext cx="2819400" cy="58102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BR" sz="1600" b="1" dirty="0">
                <a:solidFill>
                  <a:schemeClr val="tx1"/>
                </a:solidFill>
              </a:rPr>
              <a:t>Homem, meia-idade, OA joelho pós trauma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905000" y="3505200"/>
            <a:ext cx="2590800" cy="58102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BR" sz="1600" b="1" dirty="0">
                <a:solidFill>
                  <a:schemeClr val="tx1"/>
                </a:solidFill>
              </a:rPr>
              <a:t>Mulher, meia-idade, OA, mãos, joelhos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495800" y="3505200"/>
            <a:ext cx="2819400" cy="58102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BR" sz="1600" b="1" dirty="0">
                <a:solidFill>
                  <a:schemeClr val="tx1"/>
                </a:solidFill>
              </a:rPr>
              <a:t>Mulher, idosa, OA, generalizada, erosiva</a:t>
            </a:r>
            <a:endParaRPr lang="pt-PT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85838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81000" y="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dirty="0">
                <a:solidFill>
                  <a:schemeClr val="tx1"/>
                </a:solidFill>
              </a:rPr>
              <a:t>INSTABILIDADE IFD NA OSTEOARTRITE NODAL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My Documents\My Pictures\oaherniaci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59200" cy="5981700"/>
          </a:xfrm>
          <a:prstGeom prst="rect">
            <a:avLst/>
          </a:prstGeom>
          <a:noFill/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28600" y="6400800"/>
            <a:ext cx="4559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BR" sz="2400" dirty="0" err="1">
                <a:solidFill>
                  <a:schemeClr val="tx1"/>
                </a:solidFill>
              </a:rPr>
              <a:t>Osteoartrite</a:t>
            </a:r>
            <a:r>
              <a:rPr lang="pt-BR" sz="2400" dirty="0">
                <a:solidFill>
                  <a:schemeClr val="tx1"/>
                </a:solidFill>
              </a:rPr>
              <a:t> em mãos com cisto</a:t>
            </a:r>
            <a:endParaRPr lang="pt-PT" sz="2400" dirty="0">
              <a:solidFill>
                <a:schemeClr val="tx1"/>
              </a:solidFill>
            </a:endParaRPr>
          </a:p>
        </p:txBody>
      </p:sp>
      <p:pic>
        <p:nvPicPr>
          <p:cNvPr id="49156" name="Picture 4" descr="C:\My Documents\My Pictures\oamt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0"/>
            <a:ext cx="5410200" cy="4657725"/>
          </a:xfrm>
          <a:prstGeom prst="rect">
            <a:avLst/>
          </a:prstGeom>
          <a:noFill/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267200" y="4953000"/>
            <a:ext cx="396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dirty="0" err="1">
                <a:solidFill>
                  <a:schemeClr val="tx1"/>
                </a:solidFill>
              </a:rPr>
              <a:t>Osteoartrite</a:t>
            </a:r>
            <a:r>
              <a:rPr lang="pt-BR" sz="2400" dirty="0">
                <a:solidFill>
                  <a:schemeClr val="tx1"/>
                </a:solidFill>
              </a:rPr>
              <a:t> em </a:t>
            </a:r>
            <a:r>
              <a:rPr lang="pt-BR" sz="2400" dirty="0" err="1">
                <a:solidFill>
                  <a:schemeClr val="tx1"/>
                </a:solidFill>
              </a:rPr>
              <a:t>metatarsoflangeanas</a:t>
            </a:r>
            <a:endParaRPr lang="pt-P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A:\espondilo_figuras\psoriati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32" y="736600"/>
            <a:ext cx="8577656" cy="5716736"/>
          </a:xfrm>
          <a:prstGeom prst="rect">
            <a:avLst/>
          </a:prstGeom>
          <a:noFill/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51520" y="307504"/>
            <a:ext cx="3429000" cy="457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</a:rPr>
              <a:t>Artrite Psoriásica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15358"/>
            <a:ext cx="8568952" cy="610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28600" y="163488"/>
            <a:ext cx="8686800" cy="457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solidFill>
                  <a:srgbClr val="FFFF00"/>
                </a:solidFill>
              </a:rPr>
              <a:t>ARTRITE PSORIÁTICA POLIARTICULAR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820472" cy="521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79512" y="307504"/>
            <a:ext cx="8610600" cy="457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</a:rPr>
              <a:t>ARTRITE PSORIÁSICA - ENVOLVIMENTO IFD</a:t>
            </a:r>
            <a:endParaRPr lang="pt-B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706051"/>
            <a:ext cx="8189393" cy="560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539552" y="260648"/>
            <a:ext cx="8208912" cy="457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</a:rPr>
              <a:t>DEFORMIDADE EM PONTA DE LÁPIS - AP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A:\espondilo_figuras\psodactil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621" y="787400"/>
            <a:ext cx="8609527" cy="5737944"/>
          </a:xfrm>
          <a:prstGeom prst="rect">
            <a:avLst/>
          </a:prstGeom>
          <a:noFill/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78904" y="332656"/>
            <a:ext cx="3429000" cy="457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Dactilite</a:t>
            </a:r>
            <a:endParaRPr lang="pt-BR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My Documents\My Pictures\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772400" cy="5649913"/>
          </a:xfrm>
          <a:prstGeom prst="rect">
            <a:avLst/>
          </a:prstGeom>
          <a:noFill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990600" y="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u="sng">
                <a:solidFill>
                  <a:schemeClr val="tx1"/>
                </a:solidFill>
              </a:rPr>
              <a:t>Osteoartrite em mãos – nódulos de Heberden e Bouchard</a:t>
            </a:r>
            <a:endParaRPr lang="pt-PT" sz="2400" u="sng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5105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196280" y="523528"/>
            <a:ext cx="7696200" cy="457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</a:rPr>
              <a:t>DACTILITE em ARTRITE PSORIÁSICA</a:t>
            </a:r>
            <a:endParaRPr lang="pt-BR" sz="2400" dirty="0">
              <a:solidFill>
                <a:srgbClr val="FFFF00"/>
              </a:solidFill>
            </a:endParaRP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90600"/>
            <a:ext cx="3657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45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323528" y="404664"/>
            <a:ext cx="8458200" cy="457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</a:rPr>
              <a:t>TENDINITE AQUILEU</a:t>
            </a:r>
            <a:endParaRPr lang="pt-BR"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A:\poli-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2732088" cy="6615113"/>
          </a:xfrm>
          <a:prstGeom prst="rect">
            <a:avLst/>
          </a:prstGeom>
          <a:noFill/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"/>
            <a:ext cx="2971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755576" y="6140152"/>
            <a:ext cx="2736304" cy="4572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 b="1" dirty="0">
                <a:solidFill>
                  <a:schemeClr val="tx1"/>
                </a:solidFill>
              </a:rPr>
              <a:t>Artrite Periférica</a:t>
            </a:r>
            <a:endParaRPr lang="pt-PT" sz="2400" b="1" dirty="0">
              <a:solidFill>
                <a:schemeClr val="tx1"/>
              </a:solidFill>
            </a:endParaRP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5029200" y="6096000"/>
            <a:ext cx="2514600" cy="4572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solidFill>
                  <a:schemeClr val="tx1"/>
                </a:solidFill>
              </a:rPr>
              <a:t>Artrite Axial</a:t>
            </a:r>
            <a:endParaRPr lang="pt-PT" sz="2400" b="1" dirty="0">
              <a:solidFill>
                <a:schemeClr val="tx1"/>
              </a:solidFill>
            </a:endParaRP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4800600" y="304800"/>
            <a:ext cx="2971800" cy="4572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BR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D:\espondilite\espondiliteanq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0650" y="33233"/>
            <a:ext cx="4431630" cy="6625361"/>
          </a:xfrm>
          <a:prstGeom prst="rect">
            <a:avLst/>
          </a:prstGeom>
          <a:noFill/>
        </p:spPr>
      </p:pic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228600" y="676518"/>
            <a:ext cx="1981200" cy="828432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</a:rPr>
              <a:t>Espondilite Anquilosante</a:t>
            </a:r>
            <a:endParaRPr lang="pt-PT" sz="2400" b="1">
              <a:solidFill>
                <a:srgbClr val="FFFF00"/>
              </a:solidFill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228600" y="3705225"/>
            <a:ext cx="2286000" cy="942975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>
                <a:solidFill>
                  <a:srgbClr val="FFFF00"/>
                </a:solidFill>
              </a:rPr>
              <a:t>Postura de esquiador</a:t>
            </a:r>
            <a:endParaRPr lang="pt-PT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D:\HOCHBERG\images\105FF1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005013" y="63500"/>
            <a:ext cx="4325937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6553200" y="2590800"/>
            <a:ext cx="2362200" cy="1938992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FF00"/>
                </a:solidFill>
              </a:rPr>
              <a:t>Vista lateral coluna lombar – sindesmófitos – aspecto em bambu</a:t>
            </a:r>
            <a:endParaRPr lang="pt-PT" sz="2400" i="1">
              <a:solidFill>
                <a:srgbClr val="FFFF00"/>
              </a:solidFill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0" y="676518"/>
            <a:ext cx="1981200" cy="828432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err="1">
                <a:solidFill>
                  <a:srgbClr val="FFFF00"/>
                </a:solidFill>
              </a:rPr>
              <a:t>Espondilite</a:t>
            </a:r>
            <a:r>
              <a:rPr lang="pt-BR" sz="2400" b="1" dirty="0">
                <a:solidFill>
                  <a:srgbClr val="FFFF00"/>
                </a:solidFill>
              </a:rPr>
              <a:t> Anquilosante</a:t>
            </a:r>
            <a:endParaRPr lang="pt-PT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pt-BR"/>
              <a:t>Sindesmófito - EA</a:t>
            </a:r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934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572" name="Line 4"/>
          <p:cNvSpPr>
            <a:spLocks noChangeShapeType="1"/>
          </p:cNvSpPr>
          <p:nvPr/>
        </p:nvSpPr>
        <p:spPr bwMode="auto">
          <a:xfrm>
            <a:off x="1524000" y="3352800"/>
            <a:ext cx="6096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6934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solidFill>
                  <a:schemeClr val="tx1"/>
                </a:solidFill>
              </a:rPr>
              <a:t>SINDESMÓFITO NA EA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6248400" y="2819400"/>
            <a:ext cx="1600200" cy="213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9906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BR" sz="2400">
                <a:solidFill>
                  <a:schemeClr val="tx1"/>
                </a:solidFill>
              </a:rPr>
              <a:t>FUSÃO INTER-ÓSSEA ANTERIOR - EA</a:t>
            </a: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70866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0" name="Line 4"/>
          <p:cNvSpPr>
            <a:spLocks noChangeShapeType="1"/>
          </p:cNvSpPr>
          <p:nvPr/>
        </p:nvSpPr>
        <p:spPr bwMode="auto">
          <a:xfrm>
            <a:off x="1219200" y="2286000"/>
            <a:ext cx="114300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C:\Meus documentos\Minhas imagens\espondite1.jpg"/>
          <p:cNvPicPr>
            <a:picLocks noChangeAspect="1" noChangeArrowheads="1"/>
          </p:cNvPicPr>
          <p:nvPr/>
        </p:nvPicPr>
        <p:blipFill>
          <a:blip r:embed="rId2" cstate="print"/>
          <a:srcRect l="17116"/>
          <a:stretch>
            <a:fillRect/>
          </a:stretch>
        </p:blipFill>
        <p:spPr bwMode="auto">
          <a:xfrm>
            <a:off x="0" y="0"/>
            <a:ext cx="4059238" cy="6858000"/>
          </a:xfrm>
          <a:prstGeom prst="rect">
            <a:avLst/>
          </a:prstGeom>
          <a:noFill/>
        </p:spPr>
      </p:pic>
      <p:pic>
        <p:nvPicPr>
          <p:cNvPr id="114691" name="Picture 3" descr="C:\Meus documentos\Minhas imagens\espondite1.jpg"/>
          <p:cNvPicPr>
            <a:picLocks noChangeAspect="1" noChangeArrowheads="1"/>
          </p:cNvPicPr>
          <p:nvPr/>
        </p:nvPicPr>
        <p:blipFill>
          <a:blip r:embed="rId2" cstate="print"/>
          <a:srcRect l="37865" r="22929" b="32666"/>
          <a:stretch>
            <a:fillRect/>
          </a:stretch>
        </p:blipFill>
        <p:spPr bwMode="auto">
          <a:xfrm>
            <a:off x="5410200" y="0"/>
            <a:ext cx="2851150" cy="6858000"/>
          </a:xfrm>
          <a:prstGeom prst="rect">
            <a:avLst/>
          </a:prstGeom>
          <a:noFill/>
        </p:spPr>
      </p:pic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066800" y="0"/>
            <a:ext cx="2209800" cy="4495800"/>
          </a:xfrm>
          <a:prstGeom prst="rect">
            <a:avLst/>
          </a:prstGeom>
          <a:noFill/>
          <a:ln w="9525" cap="rnd">
            <a:solidFill>
              <a:srgbClr val="FFFF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pt-BR" sz="3600" dirty="0"/>
              <a:t>Diagnóstico Diferencial das </a:t>
            </a:r>
            <a:r>
              <a:rPr lang="pt-BR" sz="3600" dirty="0" err="1"/>
              <a:t>Artralgias</a:t>
            </a:r>
            <a:endParaRPr lang="pt-PT" sz="3600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pPr lvl="1" algn="ctr"/>
            <a:r>
              <a:rPr lang="pt-BR" b="1" u="sng" dirty="0">
                <a:solidFill>
                  <a:srgbClr val="FFFF00"/>
                </a:solidFill>
              </a:rPr>
              <a:t>Quinto ponto:</a:t>
            </a:r>
          </a:p>
          <a:p>
            <a:r>
              <a:rPr lang="pt-BR" dirty="0">
                <a:solidFill>
                  <a:schemeClr val="bg1"/>
                </a:solidFill>
              </a:rPr>
              <a:t>Caracterização da presença ou não de </a:t>
            </a:r>
            <a:r>
              <a:rPr lang="pt-BR" dirty="0" err="1">
                <a:solidFill>
                  <a:schemeClr val="bg1"/>
                </a:solidFill>
              </a:rPr>
              <a:t>flogose</a:t>
            </a:r>
            <a:r>
              <a:rPr lang="pt-BR" dirty="0">
                <a:solidFill>
                  <a:schemeClr val="bg1"/>
                </a:solidFill>
              </a:rPr>
              <a:t> articular 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447800" y="3962400"/>
            <a:ext cx="6172200" cy="19177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Articulação inflamada mantém-se assim por pelo menos 48 horas</a:t>
            </a:r>
            <a:endParaRPr lang="pt-PT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Meus documentos\ar_figuras\arINIC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9863"/>
            <a:ext cx="5410200" cy="3408362"/>
          </a:xfrm>
          <a:prstGeom prst="rect">
            <a:avLst/>
          </a:prstGeom>
          <a:noFill/>
        </p:spPr>
      </p:pic>
      <p:pic>
        <p:nvPicPr>
          <p:cNvPr id="59395" name="Picture 3" descr="C:\Meus documentos\ar_figuras\arma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54413"/>
            <a:ext cx="4724400" cy="3303587"/>
          </a:xfrm>
          <a:prstGeom prst="rect">
            <a:avLst/>
          </a:prstGeom>
          <a:noFill/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52400" y="457200"/>
            <a:ext cx="1600200" cy="854075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 b="1" dirty="0">
                <a:solidFill>
                  <a:schemeClr val="bg1"/>
                </a:solidFill>
              </a:rPr>
              <a:t>AR – </a:t>
            </a:r>
          </a:p>
          <a:p>
            <a:pPr eaLnBrk="0" hangingPunct="0">
              <a:spcBef>
                <a:spcPct val="50000"/>
              </a:spcBef>
            </a:pPr>
            <a:r>
              <a:rPr lang="pt-BR" sz="2000" b="1" dirty="0">
                <a:solidFill>
                  <a:schemeClr val="bg1"/>
                </a:solidFill>
              </a:rPr>
              <a:t>Fase inicial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04800" y="4572000"/>
            <a:ext cx="1600200" cy="854075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 b="1">
                <a:solidFill>
                  <a:schemeClr val="bg1"/>
                </a:solidFill>
              </a:rPr>
              <a:t>AR – </a:t>
            </a:r>
          </a:p>
          <a:p>
            <a:pPr eaLnBrk="0" hangingPunct="0">
              <a:spcBef>
                <a:spcPct val="50000"/>
              </a:spcBef>
            </a:pPr>
            <a:r>
              <a:rPr lang="pt-BR" sz="2000" b="1">
                <a:solidFill>
                  <a:schemeClr val="bg1"/>
                </a:solidFill>
              </a:rPr>
              <a:t>Avançada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pt-BR" dirty="0"/>
              <a:t>Definição de ARTRITE</a:t>
            </a:r>
            <a:endParaRPr lang="pt-PT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BR" dirty="0"/>
              <a:t>Presença de sinais inflamatórios (</a:t>
            </a:r>
            <a:r>
              <a:rPr lang="pt-BR" u="sng" dirty="0"/>
              <a:t>pelo menos três</a:t>
            </a:r>
            <a:r>
              <a:rPr lang="pt-BR" dirty="0"/>
              <a:t>) em uma articulação. </a:t>
            </a:r>
          </a:p>
          <a:p>
            <a:pPr>
              <a:buNone/>
            </a:pPr>
            <a:endParaRPr lang="pt-BR" dirty="0"/>
          </a:p>
          <a:p>
            <a:r>
              <a:rPr lang="pt-BR" dirty="0"/>
              <a:t>A presença de </a:t>
            </a:r>
            <a:r>
              <a:rPr lang="pt-BR" u="sng" dirty="0" err="1"/>
              <a:t>hiperemia</a:t>
            </a:r>
            <a:r>
              <a:rPr lang="pt-BR" dirty="0"/>
              <a:t> intensa é sinal de alerta para o médico e indicativo de investigação imediata. </a:t>
            </a:r>
            <a:endParaRPr lang="pt-PT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eus documentos\microcristalinas_fig\poda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88677"/>
            <a:ext cx="4464496" cy="667663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95536" y="1196752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Gota aguda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27113"/>
            <a:ext cx="80010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5536" y="548680"/>
            <a:ext cx="7992888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800" b="1" u="sng" dirty="0" err="1">
                <a:solidFill>
                  <a:schemeClr val="bg1"/>
                </a:solidFill>
              </a:rPr>
              <a:t>Osteoartrite</a:t>
            </a:r>
            <a:r>
              <a:rPr lang="pt-BR" sz="2800" b="1" u="sng" dirty="0">
                <a:solidFill>
                  <a:schemeClr val="bg1"/>
                </a:solidFill>
              </a:rPr>
              <a:t> da Base do Polegar - </a:t>
            </a:r>
            <a:r>
              <a:rPr lang="pt-BR" sz="2800" b="1" u="sng" dirty="0" err="1">
                <a:solidFill>
                  <a:schemeClr val="bg1"/>
                </a:solidFill>
              </a:rPr>
              <a:t>Rizartrose</a:t>
            </a:r>
            <a:endParaRPr lang="pt-BR" sz="28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85800"/>
            <a:ext cx="40290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990600" y="228600"/>
            <a:ext cx="7467600" cy="457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BR" sz="2400" u="sng" dirty="0">
                <a:solidFill>
                  <a:schemeClr val="bg1"/>
                </a:solidFill>
              </a:rPr>
              <a:t>OSTEOARTRITE DE JOELHOS TENDENCIA A VARO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08176"/>
          </a:xfrm>
          <a:solidFill>
            <a:srgbClr val="002060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/>
          <a:lstStyle/>
          <a:p>
            <a:pPr algn="ctr"/>
            <a:r>
              <a:rPr lang="pt-PT" sz="4000" dirty="0"/>
              <a:t>Padrões de Acometimento Articular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75191"/>
            <a:ext cx="8712968" cy="4894169"/>
          </a:xfrm>
          <a:solidFill>
            <a:srgbClr val="002060"/>
          </a:solidFill>
          <a:ln/>
        </p:spPr>
        <p:txBody>
          <a:bodyPr lIns="90488" tIns="44450" rIns="90488" bIns="44450">
            <a:norm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Mono</a:t>
            </a:r>
            <a:r>
              <a:rPr lang="pt-PT" sz="2800" dirty="0">
                <a:solidFill>
                  <a:schemeClr val="bg1"/>
                </a:solidFill>
              </a:rPr>
              <a:t>/ </a:t>
            </a:r>
            <a:r>
              <a:rPr lang="pt-PT" sz="2800" b="1" dirty="0">
                <a:solidFill>
                  <a:schemeClr val="bg1"/>
                </a:solidFill>
              </a:rPr>
              <a:t>Oligo</a:t>
            </a:r>
            <a:r>
              <a:rPr lang="pt-PT" sz="2800" dirty="0">
                <a:solidFill>
                  <a:schemeClr val="bg1"/>
                </a:solidFill>
              </a:rPr>
              <a:t> (</a:t>
            </a:r>
            <a:r>
              <a:rPr lang="pt-BR" sz="2800" dirty="0">
                <a:solidFill>
                  <a:schemeClr val="bg1"/>
                </a:solidFill>
              </a:rPr>
              <a:t>2-4</a:t>
            </a:r>
            <a:r>
              <a:rPr lang="pt-PT" sz="2800" dirty="0">
                <a:solidFill>
                  <a:schemeClr val="bg1"/>
                </a:solidFill>
              </a:rPr>
              <a:t>)/ </a:t>
            </a:r>
            <a:r>
              <a:rPr lang="pt-PT" sz="2800" b="1" dirty="0">
                <a:solidFill>
                  <a:schemeClr val="bg1"/>
                </a:solidFill>
              </a:rPr>
              <a:t>Poli</a:t>
            </a:r>
            <a:r>
              <a:rPr lang="pt-PT" sz="2800" dirty="0">
                <a:solidFill>
                  <a:schemeClr val="bg1"/>
                </a:solidFill>
              </a:rPr>
              <a:t>articular ( &gt;4 artic.)</a:t>
            </a:r>
          </a:p>
          <a:p>
            <a:r>
              <a:rPr lang="pt-PT" sz="2800" b="1" dirty="0">
                <a:solidFill>
                  <a:schemeClr val="bg1"/>
                </a:solidFill>
              </a:rPr>
              <a:t>Aguda / Subaguda / Crônica</a:t>
            </a:r>
          </a:p>
          <a:p>
            <a:pPr>
              <a:buNone/>
            </a:pPr>
            <a:endParaRPr lang="pt-PT" sz="2800" b="1" dirty="0">
              <a:solidFill>
                <a:schemeClr val="bg1"/>
              </a:solidFill>
            </a:endParaRPr>
          </a:p>
          <a:p>
            <a:r>
              <a:rPr lang="pt-PT" sz="2800" b="1" dirty="0">
                <a:solidFill>
                  <a:schemeClr val="bg1"/>
                </a:solidFill>
              </a:rPr>
              <a:t>Pequenas / Grandes Articulações</a:t>
            </a:r>
          </a:p>
          <a:p>
            <a:r>
              <a:rPr lang="pt-PT" sz="2800" b="1" dirty="0">
                <a:solidFill>
                  <a:schemeClr val="bg1"/>
                </a:solidFill>
              </a:rPr>
              <a:t>Simétrica / Assimétrica</a:t>
            </a:r>
          </a:p>
          <a:p>
            <a:pPr>
              <a:buNone/>
            </a:pPr>
            <a:endParaRPr lang="pt-PT" sz="2800" b="1" dirty="0">
              <a:solidFill>
                <a:schemeClr val="bg1"/>
              </a:solidFill>
            </a:endParaRPr>
          </a:p>
          <a:p>
            <a:r>
              <a:rPr lang="pt-PT" sz="2800" b="1" dirty="0">
                <a:solidFill>
                  <a:schemeClr val="bg1"/>
                </a:solidFill>
              </a:rPr>
              <a:t>Migratória / Aditiva</a:t>
            </a:r>
          </a:p>
          <a:p>
            <a:r>
              <a:rPr lang="pt-PT" sz="2800" b="1" dirty="0">
                <a:solidFill>
                  <a:schemeClr val="bg1"/>
                </a:solidFill>
              </a:rPr>
              <a:t>Contínua / Episódica</a:t>
            </a:r>
          </a:p>
          <a:p>
            <a:pPr>
              <a:buNone/>
            </a:pPr>
            <a:endParaRPr lang="pt-PT" sz="2800" b="1" dirty="0">
              <a:solidFill>
                <a:schemeClr val="bg1"/>
              </a:solidFill>
            </a:endParaRPr>
          </a:p>
          <a:p>
            <a:r>
              <a:rPr lang="pt-PT" sz="2800" b="1" dirty="0">
                <a:solidFill>
                  <a:schemeClr val="bg1"/>
                </a:solidFill>
              </a:rPr>
              <a:t>Rigidez Matinal</a:t>
            </a:r>
            <a:r>
              <a:rPr lang="pt-BR" sz="2800" b="1" dirty="0">
                <a:solidFill>
                  <a:schemeClr val="bg1"/>
                </a:solidFill>
              </a:rPr>
              <a:t> - duração</a:t>
            </a:r>
            <a:endParaRPr lang="pt-PT" sz="2800" b="1" dirty="0">
              <a:solidFill>
                <a:schemeClr val="bg1"/>
              </a:solidFill>
            </a:endParaRPr>
          </a:p>
          <a:p>
            <a:r>
              <a:rPr lang="pt-PT" sz="2800" b="1" dirty="0">
                <a:solidFill>
                  <a:schemeClr val="bg1"/>
                </a:solidFill>
              </a:rPr>
              <a:t>Fatores Moduladores</a:t>
            </a:r>
            <a:r>
              <a:rPr lang="pt-BR" sz="2800" b="1" dirty="0">
                <a:solidFill>
                  <a:schemeClr val="bg1"/>
                </a:solidFill>
              </a:rPr>
              <a:t> – frio - estresse</a:t>
            </a:r>
            <a:endParaRPr lang="pt-PT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448"/>
            <a:ext cx="9144000" cy="1252728"/>
          </a:xfrm>
          <a:solidFill>
            <a:srgbClr val="002060"/>
          </a:solidFill>
          <a:ln/>
          <a:effectLst>
            <a:outerShdw dist="71842" dir="2700000" algn="ctr" rotWithShape="0">
              <a:schemeClr val="bg2"/>
            </a:outerShdw>
          </a:effectLst>
        </p:spPr>
        <p:txBody>
          <a:bodyPr lIns="90488" tIns="44450" rIns="90488" bIns="44450" anchor="b">
            <a:noAutofit/>
          </a:bodyPr>
          <a:lstStyle/>
          <a:p>
            <a:pPr algn="ctr"/>
            <a:r>
              <a:rPr lang="pt-PT" sz="3600" b="1"/>
              <a:t>INDICAÇ</a:t>
            </a:r>
            <a:r>
              <a:rPr lang="pt-BR" sz="3600" b="1"/>
              <a:t>ÕES </a:t>
            </a:r>
            <a:r>
              <a:rPr lang="pt-PT" sz="3600" b="1"/>
              <a:t>DE EXAMES SUBSIDIÁRIOS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060848"/>
            <a:ext cx="8712968" cy="4464496"/>
          </a:xfrm>
          <a:solidFill>
            <a:srgbClr val="002060"/>
          </a:solidFill>
          <a:ln/>
        </p:spPr>
        <p:txBody>
          <a:bodyPr lIns="90488" tIns="44450" rIns="90488" bIns="44450"/>
          <a:lstStyle/>
          <a:p>
            <a:r>
              <a:rPr lang="pt-PT" b="1" dirty="0">
                <a:solidFill>
                  <a:srgbClr val="FFFF00"/>
                </a:solidFill>
              </a:rPr>
              <a:t>Sintomas crônicos </a:t>
            </a:r>
            <a:r>
              <a:rPr lang="pt-PT" b="1" dirty="0">
                <a:solidFill>
                  <a:schemeClr val="bg1"/>
                </a:solidFill>
              </a:rPr>
              <a:t>( &gt; seis semanas )</a:t>
            </a:r>
          </a:p>
          <a:p>
            <a:endParaRPr lang="pt-PT" b="1" dirty="0">
              <a:solidFill>
                <a:schemeClr val="bg1"/>
              </a:solidFill>
            </a:endParaRPr>
          </a:p>
          <a:p>
            <a:r>
              <a:rPr lang="pt-PT" b="1" dirty="0">
                <a:solidFill>
                  <a:srgbClr val="FFFF00"/>
                </a:solidFill>
              </a:rPr>
              <a:t>Sintomas agudos  </a:t>
            </a:r>
            <a:r>
              <a:rPr lang="pt-PT" b="1" dirty="0">
                <a:solidFill>
                  <a:schemeClr val="bg1"/>
                </a:solidFill>
              </a:rPr>
              <a:t>(&lt; 2 semanas):</a:t>
            </a:r>
          </a:p>
          <a:p>
            <a:pPr>
              <a:buFontTx/>
              <a:buNone/>
            </a:pPr>
            <a:r>
              <a:rPr lang="pt-PT" b="1" dirty="0">
                <a:solidFill>
                  <a:schemeClr val="bg1"/>
                </a:solidFill>
              </a:rPr>
              <a:t>   -  MONOARTRITE </a:t>
            </a:r>
            <a:r>
              <a:rPr lang="pt-PT" sz="2800" b="1" dirty="0">
                <a:solidFill>
                  <a:schemeClr val="bg1"/>
                </a:solidFill>
              </a:rPr>
              <a:t>( Séptica / Gota /Trauma)</a:t>
            </a:r>
            <a:endParaRPr lang="pt-PT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pt-PT" b="1" dirty="0">
                <a:solidFill>
                  <a:schemeClr val="bg1"/>
                </a:solidFill>
              </a:rPr>
              <a:t>   -  Presença de manifestações sistêmicas</a:t>
            </a:r>
          </a:p>
          <a:p>
            <a:pPr>
              <a:buFontTx/>
              <a:buNone/>
            </a:pPr>
            <a:r>
              <a:rPr lang="pt-PT" b="1" dirty="0">
                <a:solidFill>
                  <a:schemeClr val="bg1"/>
                </a:solidFill>
              </a:rPr>
              <a:t>   -  ACOMETIMENTO NEUROLÓGICO</a:t>
            </a:r>
          </a:p>
          <a:p>
            <a:pPr>
              <a:buFontTx/>
              <a:buNone/>
            </a:pPr>
            <a:r>
              <a:rPr lang="pt-PT" b="1" dirty="0">
                <a:solidFill>
                  <a:schemeClr val="bg1"/>
                </a:solidFill>
              </a:rPr>
              <a:t>   -  Traumatismo Intenso</a:t>
            </a:r>
          </a:p>
        </p:txBody>
      </p:sp>
    </p:spTree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pt-BR">
                <a:solidFill>
                  <a:srgbClr val="FFFF00"/>
                </a:solidFill>
              </a:rPr>
              <a:t>Exames Subsidiários Iniciais</a:t>
            </a:r>
            <a:endParaRPr lang="pt-PT">
              <a:solidFill>
                <a:srgbClr val="FFFF00"/>
              </a:solidFill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2895600" cy="19177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Provas de atividade inflamatória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4114800" y="1739900"/>
            <a:ext cx="1828800" cy="6985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tx1"/>
                </a:solidFill>
              </a:rPr>
              <a:t>VHS</a:t>
            </a:r>
            <a:endParaRPr lang="pt-PT">
              <a:solidFill>
                <a:schemeClr val="tx1"/>
              </a:solidFill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3657600" y="2590800"/>
            <a:ext cx="5160963" cy="6985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b">
            <a:spAutoFit/>
          </a:bodyPr>
          <a:lstStyle/>
          <a:p>
            <a:r>
              <a:rPr lang="pt-BR">
                <a:solidFill>
                  <a:schemeClr val="tx1"/>
                </a:solidFill>
              </a:rPr>
              <a:t>Proteína C Reativa VHS</a:t>
            </a:r>
            <a:endParaRPr lang="pt-PT">
              <a:solidFill>
                <a:schemeClr val="tx1"/>
              </a:solidFill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3592432" y="3498379"/>
            <a:ext cx="5597687" cy="705321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b">
            <a:spAutoFit/>
          </a:bodyPr>
          <a:lstStyle/>
          <a:p>
            <a:r>
              <a:rPr lang="pt-BR">
                <a:solidFill>
                  <a:schemeClr val="tx1"/>
                </a:solidFill>
              </a:rPr>
              <a:t>Alfa-1 ácido glicoproteína</a:t>
            </a:r>
            <a:endParaRPr lang="pt-PT">
              <a:solidFill>
                <a:schemeClr val="tx1"/>
              </a:solidFill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748853" y="4641379"/>
            <a:ext cx="2718694" cy="705321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b"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Hemograma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820973" y="5708179"/>
            <a:ext cx="2577630" cy="705321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b">
            <a:spAutoFit/>
          </a:bodyPr>
          <a:lstStyle/>
          <a:p>
            <a:r>
              <a:rPr lang="pt-BR">
                <a:solidFill>
                  <a:schemeClr val="tx1"/>
                </a:solidFill>
              </a:rPr>
              <a:t>Urina tipo I</a:t>
            </a:r>
            <a:endParaRPr lang="pt-PT">
              <a:solidFill>
                <a:schemeClr val="tx1"/>
              </a:solidFill>
            </a:endParaRP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4406383" y="5708179"/>
            <a:ext cx="2733122" cy="705321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b">
            <a:spAutoFit/>
          </a:bodyPr>
          <a:lstStyle/>
          <a:p>
            <a:r>
              <a:rPr lang="pt-BR">
                <a:solidFill>
                  <a:schemeClr val="tx1"/>
                </a:solidFill>
              </a:rPr>
              <a:t>Radiografia </a:t>
            </a:r>
            <a:endParaRPr lang="pt-PT">
              <a:solidFill>
                <a:schemeClr val="tx1"/>
              </a:solidFill>
            </a:endParaRPr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>
            <a:off x="3429000" y="2057400"/>
            <a:ext cx="6858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/>
          <a:lstStyle/>
          <a:p>
            <a:endParaRPr lang="pt-BR"/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>
            <a:off x="2895600" y="3962400"/>
            <a:ext cx="6858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/>
          <a:lstStyle/>
          <a:p>
            <a:endParaRPr lang="pt-BR"/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>
            <a:off x="2895600" y="2971800"/>
            <a:ext cx="6858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/>
          <a:lstStyle/>
          <a:p>
            <a:endParaRPr lang="pt-BR"/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>
            <a:off x="2895600" y="3733800"/>
            <a:ext cx="0" cy="2286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/>
          <a:lstStyle/>
          <a:p>
            <a:endParaRPr lang="pt-B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08176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pt-BR" dirty="0"/>
              <a:t>Caracterizações importantes</a:t>
            </a:r>
            <a:endParaRPr lang="pt-PT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pt-BR" dirty="0"/>
              <a:t>Tempo de comprometimento articular</a:t>
            </a:r>
          </a:p>
          <a:p>
            <a:r>
              <a:rPr lang="pt-BR" dirty="0"/>
              <a:t>Menor 2 semanas – AGUDO</a:t>
            </a:r>
          </a:p>
          <a:p>
            <a:endParaRPr lang="pt-BR" dirty="0">
              <a:solidFill>
                <a:schemeClr val="folHlink"/>
              </a:solidFill>
            </a:endParaRPr>
          </a:p>
          <a:p>
            <a:endParaRPr lang="pt-BR" dirty="0"/>
          </a:p>
          <a:p>
            <a:r>
              <a:rPr lang="pt-BR" dirty="0"/>
              <a:t>Maior 6 semanas - CRÔNICO</a:t>
            </a:r>
            <a:endParaRPr lang="pt-PT" dirty="0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096000" y="3340100"/>
            <a:ext cx="2057400" cy="6985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chemeClr val="bg1"/>
                </a:solidFill>
              </a:rPr>
              <a:t>Reativo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029200" y="4945147"/>
            <a:ext cx="3352800" cy="107465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>
                <a:solidFill>
                  <a:schemeClr val="bg1"/>
                </a:solidFill>
              </a:rPr>
              <a:t>Doença Reumática Autoimune</a:t>
            </a:r>
            <a:endParaRPr lang="pt-PT" sz="3200" dirty="0">
              <a:solidFill>
                <a:schemeClr val="bg1"/>
              </a:solidFill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5181600" y="36576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/>
          <a:lstStyle/>
          <a:p>
            <a:endParaRPr lang="pt-BR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5181600" y="31242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/>
          <a:lstStyle/>
          <a:p>
            <a:endParaRPr lang="pt-BR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4648200" y="556260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/>
          <a:lstStyle/>
          <a:p>
            <a:endParaRPr lang="pt-BR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V="1">
            <a:off x="4648200" y="48768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/>
          <a:lstStyle/>
          <a:p>
            <a:endParaRPr lang="pt-B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51062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pt-BR"/>
              <a:t>Poliartrite Aguda</a:t>
            </a:r>
            <a:endParaRPr lang="pt-PT"/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half" idx="1"/>
          </p:nvPr>
        </p:nvSpPr>
        <p:spPr>
          <a:solidFill>
            <a:schemeClr val="accent2"/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pt-BR" b="1" u="sng" dirty="0"/>
              <a:t>Reativa a Infecções</a:t>
            </a:r>
          </a:p>
          <a:p>
            <a:pPr algn="ctr"/>
            <a:r>
              <a:rPr lang="pt-BR" b="1" dirty="0"/>
              <a:t>Virais:</a:t>
            </a:r>
            <a:r>
              <a:rPr lang="pt-BR" dirty="0"/>
              <a:t> </a:t>
            </a:r>
          </a:p>
          <a:p>
            <a:pPr lvl="1"/>
            <a:r>
              <a:rPr lang="pt-BR" dirty="0"/>
              <a:t>Hepatite B/C</a:t>
            </a:r>
          </a:p>
          <a:p>
            <a:pPr lvl="1"/>
            <a:r>
              <a:rPr lang="pt-BR" dirty="0" err="1"/>
              <a:t>Parvovírus</a:t>
            </a:r>
            <a:r>
              <a:rPr lang="pt-BR" dirty="0"/>
              <a:t> B19</a:t>
            </a:r>
          </a:p>
          <a:p>
            <a:pPr lvl="1"/>
            <a:r>
              <a:rPr lang="pt-BR" dirty="0" err="1"/>
              <a:t>Chikungunya</a:t>
            </a:r>
            <a:endParaRPr lang="pt-BR" dirty="0"/>
          </a:p>
          <a:p>
            <a:pPr lvl="1"/>
            <a:r>
              <a:rPr lang="pt-BR" dirty="0"/>
              <a:t>Rubéola</a:t>
            </a:r>
          </a:p>
          <a:p>
            <a:pPr lvl="1"/>
            <a:r>
              <a:rPr lang="pt-BR" dirty="0"/>
              <a:t>Dengue</a:t>
            </a:r>
            <a:endParaRPr lang="pt-PT" dirty="0"/>
          </a:p>
        </p:txBody>
      </p:sp>
      <p:sp>
        <p:nvSpPr>
          <p:cNvPr id="829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2204864"/>
            <a:ext cx="3810000" cy="4248472"/>
          </a:xfrm>
          <a:solidFill>
            <a:schemeClr val="accent2"/>
          </a:solidFill>
        </p:spPr>
        <p:txBody>
          <a:bodyPr/>
          <a:lstStyle/>
          <a:p>
            <a:r>
              <a:rPr lang="pt-BR" b="1" dirty="0"/>
              <a:t>Bacterianas</a:t>
            </a:r>
            <a:r>
              <a:rPr lang="pt-BR" b="1" dirty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pt-BR" dirty="0"/>
              <a:t>Endocardite</a:t>
            </a:r>
          </a:p>
          <a:p>
            <a:pPr lvl="1"/>
            <a:r>
              <a:rPr lang="pt-BR" dirty="0"/>
              <a:t>Mal de </a:t>
            </a:r>
            <a:r>
              <a:rPr lang="pt-BR" dirty="0" err="1"/>
              <a:t>Hansen</a:t>
            </a:r>
            <a:endParaRPr lang="pt-BR" dirty="0"/>
          </a:p>
          <a:p>
            <a:pPr lvl="1"/>
            <a:r>
              <a:rPr lang="pt-BR" dirty="0" err="1"/>
              <a:t>Meningococos</a:t>
            </a:r>
            <a:endParaRPr lang="pt-BR" dirty="0"/>
          </a:p>
          <a:p>
            <a:pPr lvl="1"/>
            <a:r>
              <a:rPr lang="pt-BR" dirty="0"/>
              <a:t>Gonococos</a:t>
            </a:r>
          </a:p>
          <a:p>
            <a:pPr lvl="1"/>
            <a:r>
              <a:rPr lang="pt-BR" dirty="0"/>
              <a:t>Estreptococos</a:t>
            </a:r>
          </a:p>
          <a:p>
            <a:pPr lvl="1">
              <a:buFontTx/>
              <a:buNone/>
            </a:pPr>
            <a:endParaRPr lang="pt-BR" dirty="0"/>
          </a:p>
          <a:p>
            <a:pPr lvl="1">
              <a:buFontTx/>
              <a:buNone/>
            </a:pPr>
            <a:endParaRPr lang="pt-PT" dirty="0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762000" y="5486400"/>
            <a:ext cx="3505200" cy="515938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800" dirty="0">
                <a:solidFill>
                  <a:schemeClr val="bg2"/>
                </a:solidFill>
              </a:rPr>
              <a:t>Reativa a Medicações</a:t>
            </a:r>
            <a:endParaRPr lang="pt-PT" sz="2800" dirty="0">
              <a:solidFill>
                <a:schemeClr val="bg2"/>
              </a:solidFill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4648200" y="5486400"/>
            <a:ext cx="3429000" cy="515938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Reativa a Neoplasias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685800" y="5181600"/>
            <a:ext cx="762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/>
          <a:lstStyle/>
          <a:p>
            <a:endParaRPr lang="pt-B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pt-BR" dirty="0"/>
              <a:t>Poliartrite Crônica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Doenças reumáticas autoimunes/metabólicas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Artrite Reumatoide</a:t>
            </a:r>
          </a:p>
          <a:p>
            <a:r>
              <a:rPr lang="pt-BR" dirty="0"/>
              <a:t>Artrite Psoriásica</a:t>
            </a:r>
          </a:p>
          <a:p>
            <a:r>
              <a:rPr lang="pt-BR" dirty="0" err="1"/>
              <a:t>Lupus</a:t>
            </a:r>
            <a:endParaRPr lang="pt-BR" dirty="0"/>
          </a:p>
          <a:p>
            <a:r>
              <a:rPr lang="pt-BR" dirty="0"/>
              <a:t>Esclerose Sistêmica</a:t>
            </a:r>
          </a:p>
          <a:p>
            <a:r>
              <a:rPr lang="pt-BR" dirty="0" err="1"/>
              <a:t>Sindrome</a:t>
            </a:r>
            <a:r>
              <a:rPr lang="pt-BR" dirty="0"/>
              <a:t> </a:t>
            </a:r>
            <a:r>
              <a:rPr lang="pt-BR" dirty="0" err="1"/>
              <a:t>Sjogren</a:t>
            </a:r>
            <a:endParaRPr lang="pt-BR" dirty="0"/>
          </a:p>
          <a:p>
            <a:r>
              <a:rPr lang="pt-BR" dirty="0"/>
              <a:t>Vasculites</a:t>
            </a:r>
          </a:p>
          <a:p>
            <a:r>
              <a:rPr lang="pt-BR" dirty="0" err="1"/>
              <a:t>Dermatomiosite</a:t>
            </a:r>
            <a:endParaRPr lang="pt-BR" dirty="0"/>
          </a:p>
          <a:p>
            <a:r>
              <a:rPr lang="pt-BR" dirty="0"/>
              <a:t>Sarcoidose</a:t>
            </a:r>
          </a:p>
          <a:p>
            <a:r>
              <a:rPr lang="pt-BR" dirty="0"/>
              <a:t>Gota </a:t>
            </a:r>
            <a:r>
              <a:rPr lang="pt-BR" dirty="0" err="1"/>
              <a:t>tofácea</a:t>
            </a:r>
            <a:r>
              <a:rPr lang="pt-BR" dirty="0"/>
              <a:t> crônica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Autoanticorpos associados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319463" cy="3951288"/>
          </a:xfrm>
        </p:spPr>
        <p:txBody>
          <a:bodyPr>
            <a:normAutofit/>
          </a:bodyPr>
          <a:lstStyle/>
          <a:p>
            <a:r>
              <a:rPr lang="pt-BR" dirty="0"/>
              <a:t>FR e </a:t>
            </a:r>
            <a:r>
              <a:rPr lang="pt-BR" dirty="0" err="1"/>
              <a:t>Ant-CCP</a:t>
            </a:r>
            <a:endParaRPr lang="pt-BR" dirty="0"/>
          </a:p>
          <a:p>
            <a:r>
              <a:rPr lang="pt-BR" dirty="0"/>
              <a:t>Não há</a:t>
            </a:r>
          </a:p>
          <a:p>
            <a:r>
              <a:rPr lang="pt-BR" dirty="0"/>
              <a:t>FAN, </a:t>
            </a:r>
            <a:r>
              <a:rPr lang="pt-BR" dirty="0" err="1"/>
              <a:t>Sm</a:t>
            </a:r>
            <a:r>
              <a:rPr lang="pt-BR" dirty="0"/>
              <a:t>, DNA, </a:t>
            </a:r>
            <a:r>
              <a:rPr lang="pt-BR" dirty="0" err="1"/>
              <a:t>Nucleossomo</a:t>
            </a:r>
            <a:endParaRPr lang="pt-BR" dirty="0"/>
          </a:p>
          <a:p>
            <a:r>
              <a:rPr lang="pt-BR" dirty="0" err="1"/>
              <a:t>Anti-Scl</a:t>
            </a:r>
            <a:r>
              <a:rPr lang="pt-BR" dirty="0"/>
              <a:t>-70</a:t>
            </a:r>
          </a:p>
          <a:p>
            <a:r>
              <a:rPr lang="pt-BR" dirty="0" err="1"/>
              <a:t>Ro</a:t>
            </a:r>
            <a:r>
              <a:rPr lang="pt-BR" dirty="0"/>
              <a:t>; La</a:t>
            </a:r>
          </a:p>
          <a:p>
            <a:r>
              <a:rPr lang="pt-BR" dirty="0"/>
              <a:t>ANCA, </a:t>
            </a:r>
            <a:r>
              <a:rPr lang="pt-BR" dirty="0" err="1"/>
              <a:t>Crioglobulinas</a:t>
            </a:r>
            <a:endParaRPr lang="pt-BR" dirty="0"/>
          </a:p>
          <a:p>
            <a:r>
              <a:rPr lang="pt-BR" dirty="0"/>
              <a:t>PM-1</a:t>
            </a:r>
          </a:p>
          <a:p>
            <a:r>
              <a:rPr lang="pt-BR" dirty="0"/>
              <a:t>Não há (ECA aumentada)</a:t>
            </a:r>
          </a:p>
          <a:p>
            <a:r>
              <a:rPr lang="pt-BR" dirty="0"/>
              <a:t>Não há (identificação cristais acido </a:t>
            </a:r>
            <a:r>
              <a:rPr lang="pt-BR" dirty="0" err="1"/>
              <a:t>urico</a:t>
            </a:r>
            <a:r>
              <a:rPr lang="pt-BR" dirty="0"/>
              <a:t> o liquido </a:t>
            </a:r>
            <a:r>
              <a:rPr lang="pt-BR" dirty="0" err="1"/>
              <a:t>sinovial</a:t>
            </a:r>
            <a:r>
              <a:rPr lang="pt-BR" dirty="0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:\arPESCOCOcisn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435" y="914400"/>
            <a:ext cx="8609571" cy="5466928"/>
          </a:xfrm>
          <a:prstGeom prst="rect">
            <a:avLst/>
          </a:prstGeom>
          <a:noFill/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28600" y="0"/>
            <a:ext cx="1600200" cy="854075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 b="1">
                <a:solidFill>
                  <a:schemeClr val="bg1"/>
                </a:solidFill>
              </a:rPr>
              <a:t>AR – </a:t>
            </a:r>
          </a:p>
          <a:p>
            <a:pPr eaLnBrk="0" hangingPunct="0">
              <a:spcBef>
                <a:spcPct val="50000"/>
              </a:spcBef>
            </a:pPr>
            <a:r>
              <a:rPr lang="pt-BR" sz="2000" b="1">
                <a:solidFill>
                  <a:schemeClr val="bg1"/>
                </a:solidFill>
              </a:rPr>
              <a:t>Fase inicial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pt-BR" dirty="0"/>
              <a:t>Monoartrite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Aguda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691880"/>
          </a:xfrm>
        </p:spPr>
        <p:txBody>
          <a:bodyPr/>
          <a:lstStyle/>
          <a:p>
            <a:r>
              <a:rPr lang="pt-BR" dirty="0"/>
              <a:t>Séptica</a:t>
            </a:r>
          </a:p>
          <a:p>
            <a:endParaRPr lang="pt-BR" dirty="0"/>
          </a:p>
          <a:p>
            <a:r>
              <a:rPr lang="pt-BR" dirty="0"/>
              <a:t>Doença deposição de cristais (gota, </a:t>
            </a:r>
            <a:r>
              <a:rPr lang="pt-BR" dirty="0" err="1"/>
              <a:t>condrocalcinose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Trauma (</a:t>
            </a:r>
            <a:r>
              <a:rPr lang="pt-BR" dirty="0" err="1"/>
              <a:t>Hemartrose</a:t>
            </a:r>
            <a:r>
              <a:rPr lang="pt-BR" dirty="0"/>
              <a:t>)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crônica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4041775" cy="361987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Tuberculose</a:t>
            </a:r>
          </a:p>
          <a:p>
            <a:endParaRPr lang="pt-BR" dirty="0"/>
          </a:p>
          <a:p>
            <a:r>
              <a:rPr lang="pt-BR" dirty="0"/>
              <a:t>Fungos</a:t>
            </a:r>
          </a:p>
          <a:p>
            <a:endParaRPr lang="pt-BR" dirty="0"/>
          </a:p>
          <a:p>
            <a:r>
              <a:rPr lang="pt-BR" dirty="0"/>
              <a:t>Neoplasia </a:t>
            </a:r>
            <a:r>
              <a:rPr lang="pt-BR" dirty="0" err="1"/>
              <a:t>sinovial</a:t>
            </a:r>
            <a:endParaRPr lang="pt-BR" dirty="0"/>
          </a:p>
          <a:p>
            <a:endParaRPr lang="pt-BR" dirty="0"/>
          </a:p>
          <a:p>
            <a:r>
              <a:rPr lang="pt-BR" dirty="0"/>
              <a:t>Lesão estrutural articular (ligamentos, menisco,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Necrose óssea asséptica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My Documents\My Pictures\diagnosticodiferenci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00200"/>
            <a:ext cx="3886200" cy="3094038"/>
          </a:xfrm>
          <a:prstGeom prst="rect">
            <a:avLst/>
          </a:prstGeom>
          <a:noFill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676400" y="609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u="sng">
                <a:solidFill>
                  <a:schemeClr val="tx1"/>
                </a:solidFill>
              </a:rPr>
              <a:t>DIAGNÓSTICO DIFERENCIAL</a:t>
            </a:r>
            <a:endParaRPr lang="pt-PT" sz="2400" b="1" u="sng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  <a:ln/>
          <a:effectLst>
            <a:outerShdw dist="63500" dir="2212194" algn="ctr" rotWithShape="0">
              <a:schemeClr val="bg2"/>
            </a:outerShdw>
          </a:effectLst>
        </p:spPr>
        <p:txBody>
          <a:bodyPr lIns="90488" tIns="44450" rIns="90488" bIns="44450" anchor="b"/>
          <a:lstStyle/>
          <a:p>
            <a:r>
              <a:rPr lang="pt-PT" b="1">
                <a:solidFill>
                  <a:schemeClr val="folHlink"/>
                </a:solidFill>
              </a:rPr>
              <a:t>MONOARTRITES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pt-PT" b="1">
                <a:solidFill>
                  <a:schemeClr val="folHlink"/>
                </a:solidFill>
              </a:rPr>
              <a:t>AGUDAS</a:t>
            </a:r>
          </a:p>
          <a:p>
            <a:pPr>
              <a:buFontTx/>
              <a:buNone/>
            </a:pPr>
            <a:r>
              <a:rPr lang="pt-PT"/>
              <a:t>- </a:t>
            </a:r>
            <a:r>
              <a:rPr lang="pt-PT" b="1"/>
              <a:t>Artrite Séptica</a:t>
            </a:r>
          </a:p>
          <a:p>
            <a:pPr>
              <a:buFontTx/>
              <a:buNone/>
            </a:pPr>
            <a:r>
              <a:rPr lang="pt-PT" b="1"/>
              <a:t>- Gota</a:t>
            </a:r>
          </a:p>
          <a:p>
            <a:pPr>
              <a:buFontTx/>
              <a:buNone/>
            </a:pPr>
            <a:r>
              <a:rPr lang="pt-PT" b="1"/>
              <a:t>- Condrocalcinose</a:t>
            </a:r>
          </a:p>
          <a:p>
            <a:pPr>
              <a:buFontTx/>
              <a:buNone/>
            </a:pPr>
            <a:r>
              <a:rPr lang="pt-PT" b="1"/>
              <a:t>- Trauma</a:t>
            </a:r>
          </a:p>
          <a:p>
            <a:pPr>
              <a:buFontTx/>
              <a:buNone/>
            </a:pPr>
            <a:r>
              <a:rPr lang="pt-PT" b="1"/>
              <a:t>- Anemia Falciforme</a:t>
            </a:r>
          </a:p>
          <a:p>
            <a:pPr>
              <a:buFontTx/>
              <a:buNone/>
            </a:pPr>
            <a:r>
              <a:rPr lang="pt-PT" b="1"/>
              <a:t>- Hemartrose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pt-PT" b="1">
                <a:solidFill>
                  <a:schemeClr val="folHlink"/>
                </a:solidFill>
              </a:rPr>
              <a:t>CRÔNICAS</a:t>
            </a:r>
            <a:endParaRPr lang="pt-PT">
              <a:solidFill>
                <a:schemeClr val="folHlink"/>
              </a:solidFill>
            </a:endParaRPr>
          </a:p>
          <a:p>
            <a:pPr>
              <a:buFontTx/>
              <a:buNone/>
            </a:pPr>
            <a:r>
              <a:rPr lang="pt-PT" b="1"/>
              <a:t>- Artrite Reumatóide Juvenil</a:t>
            </a:r>
          </a:p>
          <a:p>
            <a:pPr>
              <a:buFontTx/>
              <a:buNone/>
            </a:pPr>
            <a:r>
              <a:rPr lang="pt-PT" b="1"/>
              <a:t>- Osteoartrose</a:t>
            </a:r>
          </a:p>
          <a:p>
            <a:pPr>
              <a:buFontTx/>
              <a:buNone/>
            </a:pPr>
            <a:r>
              <a:rPr lang="pt-PT" b="1"/>
              <a:t>- Tuberculose</a:t>
            </a:r>
          </a:p>
          <a:p>
            <a:pPr>
              <a:buFontTx/>
              <a:buNone/>
            </a:pPr>
            <a:r>
              <a:rPr lang="pt-PT" b="1"/>
              <a:t>- Fungos</a:t>
            </a:r>
          </a:p>
          <a:p>
            <a:pPr>
              <a:buFontTx/>
              <a:buNone/>
            </a:pPr>
            <a:r>
              <a:rPr lang="pt-PT" b="1"/>
              <a:t>- Necrose Asséptica</a:t>
            </a:r>
          </a:p>
          <a:p>
            <a:pPr>
              <a:buFontTx/>
              <a:buNone/>
            </a:pPr>
            <a:r>
              <a:rPr lang="pt-PT" b="1"/>
              <a:t>- Lesão de Ligamentos</a:t>
            </a:r>
          </a:p>
        </p:txBody>
      </p:sp>
    </p:spTree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41A92"/>
          </a:solidFill>
          <a:ln>
            <a:solidFill>
              <a:schemeClr val="tx2">
                <a:lumMod val="75000"/>
              </a:schemeClr>
            </a:solidFill>
          </a:ln>
          <a:effectLst>
            <a:outerShdw dist="71842" dir="2700000" algn="ctr" rotWithShape="0">
              <a:schemeClr val="bg2"/>
            </a:outerShdw>
          </a:effectLst>
        </p:spPr>
        <p:txBody>
          <a:bodyPr lIns="90488" tIns="44450" rIns="90488" bIns="44450" anchor="b"/>
          <a:lstStyle/>
          <a:p>
            <a:r>
              <a:rPr lang="pt-PT" b="1" dirty="0">
                <a:solidFill>
                  <a:srgbClr val="FAFD00"/>
                </a:solidFill>
              </a:rPr>
              <a:t>POLIARTRITES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pt-PT" sz="2400" b="1" dirty="0">
                <a:solidFill>
                  <a:schemeClr val="folHlink"/>
                </a:solidFill>
              </a:rPr>
              <a:t>AGUDAS</a:t>
            </a:r>
          </a:p>
          <a:p>
            <a:pPr>
              <a:buFontTx/>
              <a:buNone/>
            </a:pPr>
            <a:r>
              <a:rPr lang="pt-PT" sz="2400" dirty="0"/>
              <a:t>- </a:t>
            </a:r>
            <a:r>
              <a:rPr lang="pt-PT" sz="2400" b="1" dirty="0"/>
              <a:t>Febre Reumática</a:t>
            </a:r>
            <a:endParaRPr lang="pt-PT" sz="2400" dirty="0"/>
          </a:p>
          <a:p>
            <a:pPr>
              <a:buFontTx/>
              <a:buNone/>
            </a:pPr>
            <a:r>
              <a:rPr lang="pt-PT" sz="2400" dirty="0"/>
              <a:t>- </a:t>
            </a:r>
            <a:r>
              <a:rPr lang="pt-PT" sz="2400" b="1" dirty="0"/>
              <a:t>Gonococcemia</a:t>
            </a:r>
          </a:p>
          <a:p>
            <a:pPr>
              <a:buFontTx/>
              <a:buNone/>
            </a:pPr>
            <a:r>
              <a:rPr lang="pt-PT" sz="2400" dirty="0"/>
              <a:t>- </a:t>
            </a:r>
            <a:r>
              <a:rPr lang="pt-PT" sz="2400" b="1" dirty="0"/>
              <a:t>Meningococcemia</a:t>
            </a:r>
            <a:endParaRPr lang="pt-PT" sz="2400" dirty="0"/>
          </a:p>
          <a:p>
            <a:pPr>
              <a:buFontTx/>
              <a:buChar char="-"/>
            </a:pPr>
            <a:r>
              <a:rPr lang="pt-PT" sz="2400" b="1" dirty="0"/>
              <a:t>Rubéola / Hepatite</a:t>
            </a:r>
          </a:p>
          <a:p>
            <a:pPr>
              <a:buFontTx/>
              <a:buChar char="-"/>
            </a:pPr>
            <a:r>
              <a:rPr lang="pt-PT" sz="2400" b="1" dirty="0"/>
              <a:t>Dengue/Chikungunya</a:t>
            </a:r>
          </a:p>
          <a:p>
            <a:pPr>
              <a:buFontTx/>
              <a:buNone/>
            </a:pPr>
            <a:r>
              <a:rPr lang="pt-PT" sz="2400" dirty="0"/>
              <a:t>- Artrite Reativa Gram neg (Sindrome de </a:t>
            </a:r>
            <a:r>
              <a:rPr lang="pt-PT" sz="2400" b="1" dirty="0"/>
              <a:t>Reiter)</a:t>
            </a:r>
            <a:endParaRPr lang="pt-PT" sz="2400" b="1" u="sng" dirty="0"/>
          </a:p>
          <a:p>
            <a:pPr>
              <a:buFontTx/>
              <a:buNone/>
            </a:pPr>
            <a:r>
              <a:rPr lang="pt-PT" sz="2400" dirty="0"/>
              <a:t>-</a:t>
            </a:r>
            <a:r>
              <a:rPr lang="pt-PT" sz="2400" u="sng" dirty="0"/>
              <a:t> Endocardite bacteriana</a:t>
            </a:r>
            <a:endParaRPr lang="pt-PT" sz="2400" dirty="0"/>
          </a:p>
          <a:p>
            <a:pPr>
              <a:buFontTx/>
              <a:buNone/>
            </a:pPr>
            <a:r>
              <a:rPr lang="pt-PT" sz="2400" b="1" dirty="0"/>
              <a:t>- Doença do Soro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pt-PT" sz="2400" b="1" dirty="0">
                <a:solidFill>
                  <a:schemeClr val="folHlink"/>
                </a:solidFill>
              </a:rPr>
              <a:t>CRÔNICA</a:t>
            </a:r>
            <a:endParaRPr lang="pt-PT" sz="2400" dirty="0">
              <a:solidFill>
                <a:schemeClr val="folHlink"/>
              </a:solidFill>
            </a:endParaRPr>
          </a:p>
          <a:p>
            <a:pPr>
              <a:buFontTx/>
              <a:buNone/>
            </a:pPr>
            <a:r>
              <a:rPr lang="pt-PT" sz="2400" dirty="0"/>
              <a:t>- </a:t>
            </a:r>
            <a:r>
              <a:rPr lang="pt-PT" sz="2400" b="1" dirty="0"/>
              <a:t>Artrite Reumatóide</a:t>
            </a:r>
          </a:p>
          <a:p>
            <a:pPr>
              <a:buFontTx/>
              <a:buNone/>
            </a:pPr>
            <a:r>
              <a:rPr lang="pt-PT" sz="2400" b="1" dirty="0"/>
              <a:t>- L. E. S.</a:t>
            </a:r>
          </a:p>
          <a:p>
            <a:pPr>
              <a:buFontTx/>
              <a:buNone/>
            </a:pPr>
            <a:r>
              <a:rPr lang="pt-PT" sz="2400" b="1" dirty="0"/>
              <a:t>- Esclerose Sistêmica</a:t>
            </a:r>
          </a:p>
          <a:p>
            <a:pPr>
              <a:buFontTx/>
              <a:buNone/>
            </a:pPr>
            <a:r>
              <a:rPr lang="pt-PT" sz="2400" b="1" dirty="0"/>
              <a:t>- D.M.T.C.</a:t>
            </a:r>
          </a:p>
          <a:p>
            <a:pPr>
              <a:buFontTx/>
              <a:buNone/>
            </a:pPr>
            <a:r>
              <a:rPr lang="pt-PT" sz="2400" b="1" dirty="0"/>
              <a:t>- Espondiloartropias</a:t>
            </a:r>
          </a:p>
          <a:p>
            <a:pPr>
              <a:buFontTx/>
              <a:buChar char="-"/>
            </a:pPr>
            <a:r>
              <a:rPr lang="pt-PT" sz="2400" b="1" dirty="0"/>
              <a:t>Vasculites</a:t>
            </a:r>
          </a:p>
          <a:p>
            <a:pPr>
              <a:buFontTx/>
              <a:buChar char="-"/>
            </a:pPr>
            <a:r>
              <a:rPr lang="pt-PT" sz="2400" b="1" dirty="0"/>
              <a:t>- Sarcoidose</a:t>
            </a:r>
          </a:p>
          <a:p>
            <a:pPr>
              <a:buFontTx/>
              <a:buNone/>
            </a:pPr>
            <a:r>
              <a:rPr lang="pt-PT" sz="2400" b="1" dirty="0"/>
              <a:t>- Gota tofácea</a:t>
            </a:r>
          </a:p>
          <a:p>
            <a:pPr>
              <a:buFontTx/>
              <a:buChar char="-"/>
            </a:pPr>
            <a:r>
              <a:rPr lang="pt-PT" sz="2400" b="1" dirty="0"/>
              <a:t>Síndrome Sjogren</a:t>
            </a:r>
          </a:p>
          <a:p>
            <a:pPr>
              <a:buFontTx/>
              <a:buChar char="-"/>
            </a:pPr>
            <a:r>
              <a:rPr lang="pt-PT" sz="2400" b="1" dirty="0"/>
              <a:t>AIJ (se menor 16 anos)</a:t>
            </a:r>
          </a:p>
        </p:txBody>
      </p:sp>
    </p:spTree>
    <p:extLst>
      <p:ext uri="{BB962C8B-B14F-4D97-AF65-F5344CB8AC3E}">
        <p14:creationId xmlns:p14="http://schemas.microsoft.com/office/powerpoint/2010/main" val="807972105"/>
      </p:ext>
    </p:extLst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41A92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 anchor="b"/>
          <a:lstStyle/>
          <a:p>
            <a:r>
              <a:rPr lang="pt-PT" sz="4000" b="1" dirty="0">
                <a:solidFill>
                  <a:srgbClr val="FAFD00"/>
                </a:solidFill>
              </a:rPr>
              <a:t>MANIFESTAÇÕES CUTÂNEAS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pt-PT" sz="2800" b="1" dirty="0"/>
              <a:t>Eritema Marginado ( </a:t>
            </a:r>
            <a:r>
              <a:rPr lang="pt-PT" sz="2800" b="1" dirty="0">
                <a:solidFill>
                  <a:schemeClr val="folHlink"/>
                </a:solidFill>
              </a:rPr>
              <a:t>FRA</a:t>
            </a:r>
            <a:r>
              <a:rPr lang="pt-PT" sz="2800" b="1" dirty="0"/>
              <a:t>)</a:t>
            </a:r>
            <a:endParaRPr lang="pt-PT" sz="2800" dirty="0"/>
          </a:p>
          <a:p>
            <a:r>
              <a:rPr lang="pt-PT" sz="2800" dirty="0"/>
              <a:t>Lesões Eritemato-descamativas </a:t>
            </a:r>
            <a:r>
              <a:rPr lang="pt-PT" sz="2800" b="1" dirty="0"/>
              <a:t>(</a:t>
            </a:r>
            <a:r>
              <a:rPr lang="pt-PT" sz="2800" b="1" dirty="0">
                <a:solidFill>
                  <a:srgbClr val="341A92"/>
                </a:solidFill>
              </a:rPr>
              <a:t>Psoríase</a:t>
            </a:r>
            <a:r>
              <a:rPr lang="pt-PT" sz="2800" b="1" dirty="0"/>
              <a:t>)</a:t>
            </a:r>
            <a:endParaRPr lang="pt-PT" sz="2800" dirty="0"/>
          </a:p>
          <a:p>
            <a:r>
              <a:rPr lang="pt-PT" sz="2800" b="1" dirty="0"/>
              <a:t>Perda da Elasticidade da Pele (</a:t>
            </a:r>
            <a:r>
              <a:rPr lang="pt-PT" sz="2800" b="1" dirty="0">
                <a:solidFill>
                  <a:srgbClr val="341A92"/>
                </a:solidFill>
              </a:rPr>
              <a:t>ES</a:t>
            </a:r>
            <a:r>
              <a:rPr lang="pt-PT" sz="2800" b="1" dirty="0"/>
              <a:t>)</a:t>
            </a:r>
            <a:endParaRPr lang="pt-PT" sz="2800" dirty="0"/>
          </a:p>
          <a:p>
            <a:r>
              <a:rPr lang="pt-PT" sz="2800" b="1" dirty="0"/>
              <a:t>Heliótropo / Gottron (</a:t>
            </a:r>
            <a:r>
              <a:rPr lang="pt-PT" sz="2800" b="1" dirty="0">
                <a:solidFill>
                  <a:srgbClr val="341A92"/>
                </a:solidFill>
              </a:rPr>
              <a:t>Polimiosite</a:t>
            </a:r>
            <a:r>
              <a:rPr lang="pt-PT" sz="2800" b="1" dirty="0"/>
              <a:t>)</a:t>
            </a:r>
            <a:endParaRPr lang="pt-PT" sz="2800" dirty="0"/>
          </a:p>
          <a:p>
            <a:r>
              <a:rPr lang="pt-PT" sz="2800" dirty="0"/>
              <a:t>Nódulos subcutâneos </a:t>
            </a:r>
            <a:r>
              <a:rPr lang="pt-PT" sz="2800" b="1" dirty="0"/>
              <a:t>(</a:t>
            </a:r>
            <a:r>
              <a:rPr lang="pt-PT" sz="2800" b="1" dirty="0">
                <a:solidFill>
                  <a:srgbClr val="341A92"/>
                </a:solidFill>
              </a:rPr>
              <a:t>AR, PAN, GOTA</a:t>
            </a:r>
            <a:r>
              <a:rPr lang="pt-PT" sz="2800" b="1" dirty="0"/>
              <a:t>)</a:t>
            </a:r>
            <a:endParaRPr lang="pt-PT" sz="2800" dirty="0"/>
          </a:p>
          <a:p>
            <a:r>
              <a:rPr lang="pt-PT" sz="2800" b="1" dirty="0"/>
              <a:t>Eritema Malar (</a:t>
            </a:r>
            <a:r>
              <a:rPr lang="pt-PT" sz="2800" b="1" dirty="0">
                <a:solidFill>
                  <a:srgbClr val="341A92"/>
                </a:solidFill>
              </a:rPr>
              <a:t>LES</a:t>
            </a:r>
            <a:r>
              <a:rPr lang="pt-PT" sz="2800" b="1" dirty="0"/>
              <a:t>)</a:t>
            </a:r>
          </a:p>
          <a:p>
            <a:r>
              <a:rPr lang="pt-PT" sz="2800" b="1" dirty="0"/>
              <a:t>Fenômeno Raynaud (</a:t>
            </a:r>
            <a:r>
              <a:rPr lang="pt-PT" sz="2800" b="1" dirty="0">
                <a:solidFill>
                  <a:srgbClr val="341A92"/>
                </a:solidFill>
              </a:rPr>
              <a:t>ES, LES, DMTC</a:t>
            </a:r>
            <a:r>
              <a:rPr lang="pt-PT" sz="2800" b="1" dirty="0"/>
              <a:t>)</a:t>
            </a:r>
          </a:p>
          <a:p>
            <a:r>
              <a:rPr lang="pt-PT" sz="2800" b="1" dirty="0"/>
              <a:t>Alopecia (LES)</a:t>
            </a:r>
          </a:p>
        </p:txBody>
      </p:sp>
    </p:spTree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41A92"/>
          </a:solidFill>
        </p:spPr>
        <p:txBody>
          <a:bodyPr/>
          <a:lstStyle/>
          <a:p>
            <a:r>
              <a:rPr lang="pt-BR"/>
              <a:t>Diagnóstico das Artralgias</a:t>
            </a:r>
            <a:endParaRPr lang="pt-PT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625609"/>
          </a:xfrm>
          <a:solidFill>
            <a:schemeClr val="accent2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Cerca de </a:t>
            </a:r>
            <a:r>
              <a:rPr lang="pt-BR" dirty="0">
                <a:solidFill>
                  <a:schemeClr val="folHlink"/>
                </a:solidFill>
              </a:rPr>
              <a:t>80%</a:t>
            </a:r>
            <a:r>
              <a:rPr lang="pt-BR" dirty="0"/>
              <a:t> dos diagnósticos de doenças reumáticas são realizados através da </a:t>
            </a:r>
            <a:r>
              <a:rPr lang="pt-BR" dirty="0">
                <a:solidFill>
                  <a:schemeClr val="folHlink"/>
                </a:solidFill>
              </a:rPr>
              <a:t>história e do exame físico detalhados.</a:t>
            </a:r>
          </a:p>
          <a:p>
            <a:pPr>
              <a:lnSpc>
                <a:spcPct val="90000"/>
              </a:lnSpc>
            </a:pPr>
            <a:endParaRPr lang="pt-BR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pt-BR" dirty="0"/>
              <a:t>A inclusão de </a:t>
            </a:r>
            <a:r>
              <a:rPr lang="pt-BR" dirty="0">
                <a:solidFill>
                  <a:schemeClr val="folHlink"/>
                </a:solidFill>
              </a:rPr>
              <a:t>exames subsidiários</a:t>
            </a:r>
            <a:r>
              <a:rPr lang="pt-BR" dirty="0"/>
              <a:t> aumenta esta porcentagem para </a:t>
            </a:r>
            <a:r>
              <a:rPr lang="pt-BR" dirty="0">
                <a:solidFill>
                  <a:schemeClr val="folHlink"/>
                </a:solidFill>
              </a:rPr>
              <a:t>90%</a:t>
            </a:r>
            <a:r>
              <a:rPr lang="pt-BR" dirty="0"/>
              <a:t> dos casos.</a:t>
            </a:r>
          </a:p>
          <a:p>
            <a:pPr>
              <a:lnSpc>
                <a:spcPct val="90000"/>
              </a:lnSpc>
            </a:pPr>
            <a:endParaRPr lang="pt-BR" dirty="0"/>
          </a:p>
          <a:p>
            <a:pPr>
              <a:lnSpc>
                <a:spcPct val="90000"/>
              </a:lnSpc>
            </a:pPr>
            <a:r>
              <a:rPr lang="pt-BR" dirty="0">
                <a:solidFill>
                  <a:schemeClr val="folHlink"/>
                </a:solidFill>
              </a:rPr>
              <a:t>Não há diagnóstico</a:t>
            </a:r>
            <a:r>
              <a:rPr lang="pt-BR" dirty="0"/>
              <a:t> de doença reumática que se estabeleça </a:t>
            </a:r>
            <a:r>
              <a:rPr lang="pt-BR" dirty="0">
                <a:solidFill>
                  <a:schemeClr val="folHlink"/>
                </a:solidFill>
              </a:rPr>
              <a:t>somente</a:t>
            </a:r>
            <a:r>
              <a:rPr lang="pt-BR" dirty="0"/>
              <a:t> com exame laboratorial subsidiário. </a:t>
            </a:r>
            <a:endParaRPr lang="pt-P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8596A712-E06E-48DA-92A0-AE4BC0A5C68A}"/>
                  </a:ext>
                </a:extLst>
              </p14:cNvPr>
              <p14:cNvContentPartPr/>
              <p14:nvPr/>
            </p14:nvContentPartPr>
            <p14:xfrm>
              <a:off x="168272" y="4704177"/>
              <a:ext cx="36360" cy="4860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8596A712-E06E-48DA-92A0-AE4BC0A5C6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272" y="4695177"/>
                <a:ext cx="54000" cy="6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608013"/>
          </a:xfrm>
          <a:solidFill>
            <a:srgbClr val="341A92"/>
          </a:solidFill>
        </p:spPr>
        <p:txBody>
          <a:bodyPr>
            <a:normAutofit fontScale="90000"/>
          </a:bodyPr>
          <a:lstStyle/>
          <a:p>
            <a:r>
              <a:rPr lang="pt-BR" sz="4000"/>
              <a:t>Diagnóstico sempre baseado na clínica</a:t>
            </a:r>
          </a:p>
        </p:txBody>
      </p:sp>
      <p:pic>
        <p:nvPicPr>
          <p:cNvPr id="120836" name="Picture 4" descr="C:\Documents and Settings\Administrador\Meus documentos\Minhas figuras\Animais\dog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1447800"/>
            <a:ext cx="5791200" cy="4298950"/>
          </a:xfrm>
          <a:noFill/>
          <a:ln/>
        </p:spPr>
      </p:pic>
      <p:sp>
        <p:nvSpPr>
          <p:cNvPr id="1208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5867400"/>
            <a:ext cx="4953000" cy="762000"/>
          </a:xfrm>
          <a:solidFill>
            <a:schemeClr val="accent2"/>
          </a:solidFill>
        </p:spPr>
        <p:txBody>
          <a:bodyPr/>
          <a:lstStyle/>
          <a:p>
            <a:pPr>
              <a:buFontTx/>
              <a:buNone/>
            </a:pPr>
            <a:r>
              <a:rPr lang="pt-BR" sz="3600" dirty="0"/>
              <a:t>e </a:t>
            </a:r>
            <a:r>
              <a:rPr lang="pt-BR" sz="3600" dirty="0">
                <a:solidFill>
                  <a:schemeClr val="folHlink"/>
                </a:solidFill>
              </a:rPr>
              <a:t>Individualizado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159EA3C6-078F-4786-B4B6-4E18ED004F72}"/>
                  </a:ext>
                </a:extLst>
              </p14:cNvPr>
              <p14:cNvContentPartPr/>
              <p14:nvPr/>
            </p14:nvContentPartPr>
            <p14:xfrm>
              <a:off x="8342640" y="5108400"/>
              <a:ext cx="88920" cy="41040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159EA3C6-078F-4786-B4B6-4E18ED004F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33280" y="5099040"/>
                <a:ext cx="107640" cy="42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329C1-5B95-4AE0-930B-B1C9F90396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510C64-3E13-4C39-9481-78FD2A5578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t-BR" sz="5400" dirty="0"/>
              <a:t>Caso Clinico para Discussão em Sala de Aula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107015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pt-BR"/>
              <a:t>Caso 1</a:t>
            </a:r>
            <a:endParaRPr lang="pt-PT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077200" cy="5105400"/>
          </a:xfrm>
          <a:solidFill>
            <a:schemeClr val="accent2"/>
          </a:solidFill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pt-BR" sz="2000" dirty="0">
                <a:cs typeface="Times New Roman" pitchFamily="18" charset="0"/>
              </a:rPr>
              <a:t> </a:t>
            </a:r>
          </a:p>
          <a:p>
            <a:pPr algn="just">
              <a:lnSpc>
                <a:spcPct val="90000"/>
              </a:lnSpc>
            </a:pPr>
            <a:r>
              <a:rPr lang="pt-BR" sz="2400" dirty="0">
                <a:cs typeface="Times New Roman" pitchFamily="18" charset="0"/>
              </a:rPr>
              <a:t>Mulher de 62 anos, do lar, apresenta-se com queixa de dor, calor e inchaço nas “juntas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” há 10 dias. </a:t>
            </a:r>
          </a:p>
          <a:p>
            <a:pPr algn="just">
              <a:lnSpc>
                <a:spcPct val="90000"/>
              </a:lnSpc>
            </a:pPr>
            <a:endParaRPr lang="pt-BR" sz="24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sz="2400" dirty="0">
                <a:cs typeface="Times New Roman" pitchFamily="18" charset="0"/>
              </a:rPr>
              <a:t>Relata febre de 38,5º, seguida por dor e inchaço do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2º e 3º MCF e IFP </a:t>
            </a:r>
            <a:r>
              <a:rPr lang="pt-BR" sz="2400" dirty="0">
                <a:cs typeface="Times New Roman" pitchFamily="18" charset="0"/>
              </a:rPr>
              <a:t>da mão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</a:t>
            </a:r>
            <a:r>
              <a:rPr lang="pt-BR" sz="2400" dirty="0">
                <a:cs typeface="Times New Roman" pitchFamily="18" charset="0"/>
              </a:rPr>
              <a:t> </a:t>
            </a:r>
            <a:r>
              <a:rPr lang="pt-BR" sz="2400" dirty="0" err="1">
                <a:cs typeface="Times New Roman" pitchFamily="18" charset="0"/>
              </a:rPr>
              <a:t>e</a:t>
            </a:r>
            <a:r>
              <a:rPr lang="pt-BR" sz="2400" dirty="0">
                <a:cs typeface="Times New Roman" pitchFamily="18" charset="0"/>
              </a:rPr>
              <a:t> do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2º, 3º e 4º MCF </a:t>
            </a:r>
            <a:r>
              <a:rPr lang="pt-BR" sz="2400" dirty="0">
                <a:cs typeface="Times New Roman" pitchFamily="18" charset="0"/>
              </a:rPr>
              <a:t>da mão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</a:t>
            </a:r>
            <a:r>
              <a:rPr lang="pt-BR" sz="2400" dirty="0">
                <a:cs typeface="Times New Roman" pitchFamily="18" charset="0"/>
              </a:rPr>
              <a:t>, que duraram 3 dias. Conforme a inflamação das pequenas articulações melhoraram, o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punho E</a:t>
            </a:r>
            <a:r>
              <a:rPr lang="pt-BR" sz="2400" b="1" dirty="0">
                <a:cs typeface="Times New Roman" pitchFamily="18" charset="0"/>
              </a:rPr>
              <a:t> </a:t>
            </a:r>
            <a:r>
              <a:rPr lang="pt-BR" sz="2400" dirty="0">
                <a:cs typeface="Times New Roman" pitchFamily="18" charset="0"/>
              </a:rPr>
              <a:t>ficou corado, quente, inflamado e muito doloroso, durante 2 a 3 dias. </a:t>
            </a:r>
          </a:p>
          <a:p>
            <a:pPr algn="just">
              <a:lnSpc>
                <a:spcPct val="90000"/>
              </a:lnSpc>
            </a:pPr>
            <a:endParaRPr lang="pt-BR" sz="24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sz="2400" dirty="0">
                <a:cs typeface="Times New Roman" pitchFamily="18" charset="0"/>
              </a:rPr>
              <a:t>Assim que o punho melhorou, o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joelho E</a:t>
            </a:r>
            <a:r>
              <a:rPr lang="pt-BR" sz="2400" dirty="0">
                <a:cs typeface="Times New Roman" pitchFamily="18" charset="0"/>
              </a:rPr>
              <a:t> inflamou, mantendo-se até agora por 4 dias.</a:t>
            </a:r>
          </a:p>
          <a:p>
            <a:pPr>
              <a:lnSpc>
                <a:spcPct val="90000"/>
              </a:lnSpc>
            </a:pPr>
            <a:endParaRPr lang="pt-PT" sz="2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pt-BR"/>
              <a:t>Caso 1</a:t>
            </a:r>
            <a:endParaRPr lang="pt-PT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519864" cy="5410200"/>
          </a:xfrm>
          <a:solidFill>
            <a:schemeClr val="accent2"/>
          </a:solidFill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pt-BR" sz="2000" dirty="0">
                <a:cs typeface="Times New Roman" pitchFamily="18" charset="0"/>
              </a:rPr>
              <a:t> </a:t>
            </a:r>
          </a:p>
          <a:p>
            <a:pPr algn="just">
              <a:lnSpc>
                <a:spcPct val="90000"/>
              </a:lnSpc>
            </a:pPr>
            <a:endParaRPr lang="pt-BR" sz="24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sz="2400" dirty="0">
                <a:cs typeface="Times New Roman" pitchFamily="18" charset="0"/>
              </a:rPr>
              <a:t>Notou algumas pequenas </a:t>
            </a:r>
            <a:r>
              <a:rPr lang="pt-BR" sz="2400" b="1" dirty="0">
                <a:solidFill>
                  <a:srgbClr val="FFFF00"/>
                </a:solidFill>
                <a:cs typeface="Times New Roman" pitchFamily="18" charset="0"/>
              </a:rPr>
              <a:t>lesões cutâneas </a:t>
            </a:r>
            <a:r>
              <a:rPr lang="pt-BR" sz="2400" dirty="0">
                <a:cs typeface="Times New Roman" pitchFamily="18" charset="0"/>
              </a:rPr>
              <a:t>nos braços, na forma de “carocinhos” dolorosos, que evoluíram para pequenas bolhas amareladas </a:t>
            </a:r>
            <a:r>
              <a:rPr lang="pt-BR" sz="2400" b="1" dirty="0">
                <a:cs typeface="Times New Roman" pitchFamily="18" charset="0"/>
              </a:rPr>
              <a:t>(</a:t>
            </a:r>
            <a:r>
              <a:rPr lang="pt-BR" sz="2400" b="1" dirty="0">
                <a:solidFill>
                  <a:srgbClr val="FFFF00"/>
                </a:solidFill>
                <a:cs typeface="Times New Roman" pitchFamily="18" charset="0"/>
              </a:rPr>
              <a:t>pústulas). </a:t>
            </a:r>
          </a:p>
          <a:p>
            <a:pPr algn="just">
              <a:lnSpc>
                <a:spcPct val="90000"/>
              </a:lnSpc>
            </a:pPr>
            <a:endParaRPr lang="pt-BR" sz="2400" dirty="0">
              <a:solidFill>
                <a:srgbClr val="FFFF00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pt-BR" sz="2400" dirty="0">
              <a:solidFill>
                <a:srgbClr val="FFFF00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sz="2400" b="1" dirty="0">
                <a:solidFill>
                  <a:srgbClr val="FFFF00"/>
                </a:solidFill>
                <a:cs typeface="Times New Roman" pitchFamily="18" charset="0"/>
              </a:rPr>
              <a:t>Atividade sexual </a:t>
            </a:r>
            <a:r>
              <a:rPr lang="pt-BR" sz="2400" dirty="0">
                <a:cs typeface="Times New Roman" pitchFamily="18" charset="0"/>
              </a:rPr>
              <a:t>somente com o esposo.</a:t>
            </a:r>
          </a:p>
          <a:p>
            <a:pPr>
              <a:lnSpc>
                <a:spcPct val="90000"/>
              </a:lnSpc>
            </a:pPr>
            <a:endParaRPr lang="pt-PT" sz="2000" dirty="0"/>
          </a:p>
          <a:p>
            <a:pPr>
              <a:lnSpc>
                <a:spcPct val="90000"/>
              </a:lnSpc>
            </a:pPr>
            <a:endParaRPr lang="pt-PT" sz="2000" dirty="0"/>
          </a:p>
          <a:p>
            <a:pPr>
              <a:lnSpc>
                <a:spcPct val="90000"/>
              </a:lnSpc>
            </a:pPr>
            <a:r>
              <a:rPr lang="pt-PT" sz="2400" b="1" dirty="0"/>
              <a:t>Nega outras queixas, doenças associadas ou uso de medicações</a:t>
            </a:r>
          </a:p>
        </p:txBody>
      </p:sp>
    </p:spTree>
    <p:extLst>
      <p:ext uri="{BB962C8B-B14F-4D97-AF65-F5344CB8AC3E}">
        <p14:creationId xmlns:p14="http://schemas.microsoft.com/office/powerpoint/2010/main" val="171932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Meus documentos\ar_figuras\argr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08024"/>
            <a:ext cx="8977666" cy="5723609"/>
          </a:xfrm>
          <a:prstGeom prst="rect">
            <a:avLst/>
          </a:prstGeom>
          <a:noFill/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85800" y="0"/>
            <a:ext cx="4114800" cy="4572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>
                <a:solidFill>
                  <a:schemeClr val="bg1"/>
                </a:solidFill>
              </a:rPr>
              <a:t>AR - Avançada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914400" y="838200"/>
            <a:ext cx="2514600" cy="83185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dirty="0">
                <a:solidFill>
                  <a:schemeClr val="tx1"/>
                </a:solidFill>
              </a:rPr>
              <a:t>ARTRITE MÃOS D + E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914400" y="3352800"/>
            <a:ext cx="2514600" cy="83185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dirty="0">
                <a:solidFill>
                  <a:schemeClr val="tx1"/>
                </a:solidFill>
              </a:rPr>
              <a:t>ARTRITE PUNHO E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648200" y="2133600"/>
            <a:ext cx="2514600" cy="83185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solidFill>
                  <a:schemeClr val="tx1"/>
                </a:solidFill>
              </a:rPr>
              <a:t>ARTRITE JOELHO E</a:t>
            </a:r>
            <a:endParaRPr lang="pt-PT" sz="2400">
              <a:solidFill>
                <a:schemeClr val="tx1"/>
              </a:solidFill>
            </a:endParaRPr>
          </a:p>
        </p:txBody>
      </p:sp>
      <p:cxnSp>
        <p:nvCxnSpPr>
          <p:cNvPr id="86021" name="AutoShape 5"/>
          <p:cNvCxnSpPr>
            <a:cxnSpLocks noChangeShapeType="1"/>
            <a:stCxn id="86018" idx="2"/>
            <a:endCxn id="86019" idx="0"/>
          </p:cNvCxnSpPr>
          <p:nvPr/>
        </p:nvCxnSpPr>
        <p:spPr bwMode="auto">
          <a:xfrm>
            <a:off x="2171700" y="1670050"/>
            <a:ext cx="0" cy="1682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6022" name="AutoShape 6"/>
          <p:cNvCxnSpPr>
            <a:cxnSpLocks noChangeShapeType="1"/>
            <a:stCxn id="86019" idx="3"/>
            <a:endCxn id="86020" idx="2"/>
          </p:cNvCxnSpPr>
          <p:nvPr/>
        </p:nvCxnSpPr>
        <p:spPr bwMode="auto">
          <a:xfrm flipV="1">
            <a:off x="3429000" y="2965450"/>
            <a:ext cx="2476500" cy="8032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838200" y="2209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solidFill>
                  <a:schemeClr val="tx2"/>
                </a:solidFill>
              </a:rPr>
              <a:t>3 DIAS</a:t>
            </a:r>
            <a:endParaRPr lang="pt-PT" sz="2400">
              <a:solidFill>
                <a:schemeClr val="tx2"/>
              </a:solidFill>
            </a:endParaRP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3886200" y="3657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solidFill>
                  <a:schemeClr val="tx2"/>
                </a:solidFill>
              </a:rPr>
              <a:t>3 dias</a:t>
            </a:r>
            <a:endParaRPr lang="pt-PT" sz="2400">
              <a:solidFill>
                <a:schemeClr val="tx2"/>
              </a:solidFill>
            </a:endParaRP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6858000" y="2362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BR" sz="2400">
                <a:solidFill>
                  <a:schemeClr val="tx2"/>
                </a:solidFill>
              </a:rPr>
              <a:t>4 dias</a:t>
            </a:r>
            <a:endParaRPr lang="pt-PT" sz="2400">
              <a:solidFill>
                <a:schemeClr val="tx2"/>
              </a:solidFill>
            </a:endParaRP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1066800" y="5029200"/>
            <a:ext cx="2057400" cy="10144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BR" sz="2400">
                <a:solidFill>
                  <a:schemeClr val="tx1"/>
                </a:solidFill>
              </a:rPr>
              <a:t>FEBRE</a:t>
            </a:r>
          </a:p>
          <a:p>
            <a:pPr algn="l" eaLnBrk="0" hangingPunct="0">
              <a:spcBef>
                <a:spcPct val="50000"/>
              </a:spcBef>
            </a:pPr>
            <a:r>
              <a:rPr lang="pt-BR" sz="2400">
                <a:solidFill>
                  <a:schemeClr val="tx1"/>
                </a:solidFill>
              </a:rPr>
              <a:t>PÚSTULAS</a:t>
            </a:r>
            <a:endParaRPr lang="pt-PT" sz="2400">
              <a:solidFill>
                <a:schemeClr val="tx1"/>
              </a:solidFill>
            </a:endParaRP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1524000" y="4495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BR" sz="2400">
                <a:solidFill>
                  <a:schemeClr val="tx1"/>
                </a:solidFill>
              </a:rPr>
              <a:t>E</a:t>
            </a:r>
            <a:endParaRPr lang="pt-PT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pt-BR"/>
              <a:t>Caso 1</a:t>
            </a:r>
            <a:endParaRPr lang="pt-PT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19600"/>
          </a:xfrm>
          <a:solidFill>
            <a:schemeClr val="accent2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u="sng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Ao exame:</a:t>
            </a: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pt-BR" sz="2800" dirty="0">
                <a:cs typeface="Times New Roman" pitchFamily="18" charset="0"/>
              </a:rPr>
              <a:t>37,4ºC, FC = 100 </a:t>
            </a:r>
            <a:r>
              <a:rPr lang="pt-BR" sz="2800" dirty="0" err="1">
                <a:cs typeface="Times New Roman" pitchFamily="18" charset="0"/>
              </a:rPr>
              <a:t>bpm</a:t>
            </a:r>
            <a:r>
              <a:rPr lang="pt-BR" sz="2800" dirty="0">
                <a:cs typeface="Times New Roman" pitchFamily="18" charset="0"/>
              </a:rPr>
              <a:t>, PA: 110x70. </a:t>
            </a:r>
          </a:p>
          <a:p>
            <a:pPr>
              <a:lnSpc>
                <a:spcPct val="90000"/>
              </a:lnSpc>
            </a:pP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Ap. circulatório: SS</a:t>
            </a: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pt-BR" sz="2800" dirty="0">
                <a:cs typeface="Times New Roman" pitchFamily="18" charset="0"/>
              </a:rPr>
              <a:t>suave ao longo do bordo </a:t>
            </a:r>
            <a:r>
              <a:rPr lang="pt-BR" sz="2800" dirty="0" err="1">
                <a:cs typeface="Times New Roman" pitchFamily="18" charset="0"/>
              </a:rPr>
              <a:t>esternal</a:t>
            </a:r>
            <a:r>
              <a:rPr lang="pt-BR" sz="2800" dirty="0">
                <a:cs typeface="Times New Roman" pitchFamily="18" charset="0"/>
              </a:rPr>
              <a:t> esquerdo;  </a:t>
            </a:r>
          </a:p>
          <a:p>
            <a:pPr>
              <a:lnSpc>
                <a:spcPct val="90000"/>
              </a:lnSpc>
            </a:pPr>
            <a:r>
              <a:rPr lang="pt-BR" sz="2800" dirty="0">
                <a:cs typeface="Times New Roman" pitchFamily="18" charset="0"/>
              </a:rPr>
              <a:t>Presença de </a:t>
            </a: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 lesões cutâneas </a:t>
            </a:r>
            <a:r>
              <a:rPr lang="pt-BR" sz="2800" dirty="0">
                <a:cs typeface="Times New Roman" pitchFamily="18" charset="0"/>
              </a:rPr>
              <a:t>&lt; 0,5 cm de diâmetro em cada antebraço. </a:t>
            </a:r>
          </a:p>
          <a:p>
            <a:pPr>
              <a:lnSpc>
                <a:spcPct val="90000"/>
              </a:lnSpc>
            </a:pPr>
            <a:r>
              <a:rPr lang="pt-BR" sz="2800" dirty="0">
                <a:cs typeface="Times New Roman" pitchFamily="18" charset="0"/>
              </a:rPr>
              <a:t>Articulações dos dedos e punho sem alterações. </a:t>
            </a: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Joelho E</a:t>
            </a:r>
            <a:r>
              <a:rPr lang="pt-BR" sz="2800" dirty="0">
                <a:solidFill>
                  <a:schemeClr val="bg1"/>
                </a:solidFill>
                <a:cs typeface="Times New Roman" pitchFamily="18" charset="0"/>
              </a:rPr>
              <a:t>:</a:t>
            </a:r>
            <a:r>
              <a:rPr lang="pt-BR" sz="2800" dirty="0">
                <a:cs typeface="Times New Roman" pitchFamily="18" charset="0"/>
              </a:rPr>
              <a:t> presença de efusão volumosa, com hiperemia, quente e doloroso à movimentação passiva e ativa.</a:t>
            </a:r>
          </a:p>
          <a:p>
            <a:pPr>
              <a:lnSpc>
                <a:spcPct val="90000"/>
              </a:lnSpc>
            </a:pP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Exame ginecológico: duas lesões ulceradas vaginais – colhido material para cultura</a:t>
            </a:r>
            <a:r>
              <a:rPr lang="pt-PT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A:\gonocospustul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8077200" cy="5383213"/>
          </a:xfrm>
          <a:prstGeom prst="rect">
            <a:avLst/>
          </a:prstGeom>
          <a:noFill/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0" y="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BR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CASO 1</a:t>
            </a:r>
            <a:endParaRPr lang="pt-BR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A:\gonococospust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84200"/>
            <a:ext cx="8153400" cy="5434013"/>
          </a:xfrm>
          <a:prstGeom prst="rect">
            <a:avLst/>
          </a:prstGeom>
          <a:noFill/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0" y="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BR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CASO 1</a:t>
            </a:r>
            <a:endParaRPr lang="pt-BR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A:\gonocospustul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87400"/>
            <a:ext cx="7848600" cy="5230813"/>
          </a:xfrm>
          <a:prstGeom prst="rect">
            <a:avLst/>
          </a:prstGeom>
          <a:noFill/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0" y="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BR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CASO 1</a:t>
            </a:r>
            <a:endParaRPr lang="pt-BR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A:\bursitestafil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850" y="381000"/>
            <a:ext cx="4127500" cy="6172200"/>
          </a:xfrm>
          <a:prstGeom prst="rect">
            <a:avLst/>
          </a:prstGeom>
          <a:noFill/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0" y="304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BR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CASO 1</a:t>
            </a:r>
            <a:endParaRPr lang="pt-BR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B9256-194C-4828-88C1-5D8A7B6D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Caracterize?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8DC14F-1D95-446E-8D47-CC69D5D6E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Artralgia ou Artrite</a:t>
            </a:r>
          </a:p>
          <a:p>
            <a:r>
              <a:rPr lang="pt-BR" dirty="0"/>
              <a:t>Mono, Oligo ou Poli</a:t>
            </a:r>
          </a:p>
          <a:p>
            <a:r>
              <a:rPr lang="pt-BR" dirty="0"/>
              <a:t>Simétrica ou Assimétrica</a:t>
            </a:r>
          </a:p>
          <a:p>
            <a:r>
              <a:rPr lang="pt-BR" dirty="0"/>
              <a:t>Aguda ou Crônica</a:t>
            </a:r>
          </a:p>
          <a:p>
            <a:r>
              <a:rPr lang="pt-BR" dirty="0"/>
              <a:t>Aditiva ou Migratória</a:t>
            </a:r>
          </a:p>
          <a:p>
            <a:r>
              <a:rPr lang="pt-BR" dirty="0"/>
              <a:t>Periférica ou Axial</a:t>
            </a:r>
          </a:p>
          <a:p>
            <a:r>
              <a:rPr lang="pt-BR" dirty="0"/>
              <a:t>Sinais de alerta</a:t>
            </a:r>
          </a:p>
          <a:p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736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7B26B-9540-47CA-8295-5159403E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 Sindrômico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776AE3-DB1A-4C7D-AB8F-705BAF958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187824"/>
          </a:xfrm>
        </p:spPr>
        <p:txBody>
          <a:bodyPr/>
          <a:lstStyle/>
          <a:p>
            <a:r>
              <a:rPr lang="pt-BR" dirty="0"/>
              <a:t>Poliartrite Aguda, assimétrica, migratória, com sinais de alerta (Febre)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088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41A92"/>
          </a:solidFill>
          <a:ln>
            <a:solidFill>
              <a:schemeClr val="tx2">
                <a:lumMod val="75000"/>
              </a:schemeClr>
            </a:solidFill>
          </a:ln>
          <a:effectLst>
            <a:outerShdw dist="71842" dir="2700000" algn="ctr" rotWithShape="0">
              <a:schemeClr val="bg2"/>
            </a:outerShdw>
          </a:effectLst>
        </p:spPr>
        <p:txBody>
          <a:bodyPr lIns="90488" tIns="44450" rIns="90488" bIns="44450" anchor="b"/>
          <a:lstStyle/>
          <a:p>
            <a:r>
              <a:rPr lang="pt-PT" b="1" dirty="0">
                <a:solidFill>
                  <a:srgbClr val="FAFD00"/>
                </a:solidFill>
              </a:rPr>
              <a:t>POLIARTRITES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pt-PT" sz="2400" b="1" dirty="0">
                <a:solidFill>
                  <a:schemeClr val="folHlink"/>
                </a:solidFill>
              </a:rPr>
              <a:t>AGUDAS</a:t>
            </a:r>
          </a:p>
          <a:p>
            <a:pPr>
              <a:buFontTx/>
              <a:buNone/>
            </a:pPr>
            <a:r>
              <a:rPr lang="pt-PT" sz="2400" dirty="0"/>
              <a:t>- </a:t>
            </a:r>
            <a:r>
              <a:rPr lang="pt-PT" sz="2400" b="1" dirty="0"/>
              <a:t>Febre Reumática</a:t>
            </a:r>
            <a:endParaRPr lang="pt-PT" sz="2400" dirty="0"/>
          </a:p>
          <a:p>
            <a:pPr>
              <a:buFontTx/>
              <a:buNone/>
            </a:pPr>
            <a:r>
              <a:rPr lang="pt-PT" sz="2400" dirty="0"/>
              <a:t>- </a:t>
            </a:r>
            <a:r>
              <a:rPr lang="pt-PT" sz="2400" b="1" dirty="0"/>
              <a:t>Gonococcemia</a:t>
            </a:r>
          </a:p>
          <a:p>
            <a:pPr>
              <a:buFontTx/>
              <a:buNone/>
            </a:pPr>
            <a:r>
              <a:rPr lang="pt-PT" sz="2400" dirty="0"/>
              <a:t>- </a:t>
            </a:r>
            <a:r>
              <a:rPr lang="pt-PT" sz="2400" b="1" dirty="0"/>
              <a:t>Meningococcemia</a:t>
            </a:r>
            <a:endParaRPr lang="pt-PT" sz="2400" dirty="0"/>
          </a:p>
          <a:p>
            <a:pPr>
              <a:buFontTx/>
              <a:buChar char="-"/>
            </a:pPr>
            <a:r>
              <a:rPr lang="pt-PT" sz="2400" b="1" dirty="0"/>
              <a:t>Rubéola / Hepatite</a:t>
            </a:r>
          </a:p>
          <a:p>
            <a:pPr>
              <a:buFontTx/>
              <a:buChar char="-"/>
            </a:pPr>
            <a:r>
              <a:rPr lang="pt-PT" sz="2400" b="1" dirty="0"/>
              <a:t>Dengue/Chikungunya</a:t>
            </a:r>
          </a:p>
          <a:p>
            <a:pPr>
              <a:buFontTx/>
              <a:buNone/>
            </a:pPr>
            <a:r>
              <a:rPr lang="pt-PT" sz="2400" dirty="0"/>
              <a:t>- Artrite Reativa Gram neg (Sindrome de </a:t>
            </a:r>
            <a:r>
              <a:rPr lang="pt-PT" sz="2400" b="1" dirty="0"/>
              <a:t>Reiter)</a:t>
            </a:r>
            <a:endParaRPr lang="pt-PT" sz="2400" b="1" u="sng" dirty="0"/>
          </a:p>
          <a:p>
            <a:pPr>
              <a:buFontTx/>
              <a:buNone/>
            </a:pPr>
            <a:r>
              <a:rPr lang="pt-PT" sz="2400" dirty="0"/>
              <a:t>-</a:t>
            </a:r>
            <a:r>
              <a:rPr lang="pt-PT" sz="2400" u="sng" dirty="0"/>
              <a:t> Endocardite bacteriana</a:t>
            </a:r>
            <a:endParaRPr lang="pt-PT" sz="2400" dirty="0"/>
          </a:p>
          <a:p>
            <a:pPr>
              <a:buFontTx/>
              <a:buNone/>
            </a:pPr>
            <a:r>
              <a:rPr lang="pt-PT" sz="2400" b="1" dirty="0"/>
              <a:t>- Doença do Soro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pt-PT" sz="2400" b="1" dirty="0">
                <a:solidFill>
                  <a:schemeClr val="folHlink"/>
                </a:solidFill>
              </a:rPr>
              <a:t>CRÔNICA</a:t>
            </a:r>
            <a:endParaRPr lang="pt-PT" sz="2400" dirty="0">
              <a:solidFill>
                <a:schemeClr val="folHlink"/>
              </a:solidFill>
            </a:endParaRPr>
          </a:p>
          <a:p>
            <a:pPr>
              <a:buFontTx/>
              <a:buNone/>
            </a:pPr>
            <a:r>
              <a:rPr lang="pt-PT" sz="2400" dirty="0"/>
              <a:t>- </a:t>
            </a:r>
            <a:r>
              <a:rPr lang="pt-PT" sz="2400" b="1" dirty="0"/>
              <a:t>Artrite Reumatóide</a:t>
            </a:r>
          </a:p>
          <a:p>
            <a:pPr>
              <a:buFontTx/>
              <a:buNone/>
            </a:pPr>
            <a:r>
              <a:rPr lang="pt-PT" sz="2400" b="1" dirty="0"/>
              <a:t>- L. E. S.</a:t>
            </a:r>
          </a:p>
          <a:p>
            <a:pPr>
              <a:buFontTx/>
              <a:buNone/>
            </a:pPr>
            <a:r>
              <a:rPr lang="pt-PT" sz="2400" b="1" dirty="0"/>
              <a:t>- Esclerose Sistêmica</a:t>
            </a:r>
          </a:p>
          <a:p>
            <a:pPr>
              <a:buFontTx/>
              <a:buNone/>
            </a:pPr>
            <a:r>
              <a:rPr lang="pt-PT" sz="2400" b="1" dirty="0"/>
              <a:t>- D.M.T.C.</a:t>
            </a:r>
          </a:p>
          <a:p>
            <a:pPr>
              <a:buFontTx/>
              <a:buNone/>
            </a:pPr>
            <a:r>
              <a:rPr lang="pt-PT" sz="2400" b="1" dirty="0"/>
              <a:t>- Espondiloartropias</a:t>
            </a:r>
          </a:p>
          <a:p>
            <a:pPr>
              <a:buFontTx/>
              <a:buChar char="-"/>
            </a:pPr>
            <a:r>
              <a:rPr lang="pt-PT" sz="2400" b="1" dirty="0"/>
              <a:t>Vasculites</a:t>
            </a:r>
          </a:p>
          <a:p>
            <a:pPr>
              <a:buFontTx/>
              <a:buChar char="-"/>
            </a:pPr>
            <a:r>
              <a:rPr lang="pt-PT" sz="2400" b="1" dirty="0"/>
              <a:t>- Sarcoidose</a:t>
            </a:r>
          </a:p>
          <a:p>
            <a:pPr>
              <a:buFontTx/>
              <a:buNone/>
            </a:pPr>
            <a:r>
              <a:rPr lang="pt-PT" sz="2400" b="1" dirty="0"/>
              <a:t>- Gota tofácea</a:t>
            </a:r>
          </a:p>
          <a:p>
            <a:pPr>
              <a:buFontTx/>
              <a:buChar char="-"/>
            </a:pPr>
            <a:r>
              <a:rPr lang="pt-PT" sz="2400" b="1" dirty="0"/>
              <a:t>Síndrome Sjogren</a:t>
            </a:r>
          </a:p>
          <a:p>
            <a:pPr>
              <a:buFontTx/>
              <a:buChar char="-"/>
            </a:pPr>
            <a:r>
              <a:rPr lang="pt-PT" sz="2400" b="1" dirty="0"/>
              <a:t>AIJ (se menor 16 anos)</a:t>
            </a:r>
          </a:p>
        </p:txBody>
      </p:sp>
    </p:spTree>
    <p:extLst>
      <p:ext uri="{BB962C8B-B14F-4D97-AF65-F5344CB8AC3E}">
        <p14:creationId xmlns:p14="http://schemas.microsoft.com/office/powerpoint/2010/main" val="3685183994"/>
      </p:ext>
    </p:extLst>
  </p:cSld>
  <p:clrMapOvr>
    <a:masterClrMapping/>
  </p:clrMapOvr>
  <p:transition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CEECC-7FDE-474F-B96E-8F484B58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Exames Subsidiários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160E76-8650-47B8-8A34-38F60FA60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Hemograma</a:t>
            </a:r>
          </a:p>
          <a:p>
            <a:r>
              <a:rPr lang="pt-BR" dirty="0"/>
              <a:t>Provas Atividade Inflamatória</a:t>
            </a:r>
          </a:p>
          <a:p>
            <a:r>
              <a:rPr lang="pt-BR" dirty="0"/>
              <a:t>Sorologia infecção viral</a:t>
            </a:r>
          </a:p>
          <a:p>
            <a:r>
              <a:rPr lang="pt-BR" dirty="0" err="1"/>
              <a:t>Antiestreptolisina</a:t>
            </a:r>
            <a:r>
              <a:rPr lang="pt-BR" dirty="0"/>
              <a:t> O (ASO)</a:t>
            </a:r>
          </a:p>
          <a:p>
            <a:r>
              <a:rPr lang="pt-BR" dirty="0"/>
              <a:t>Punção Articular ?</a:t>
            </a:r>
          </a:p>
          <a:p>
            <a:r>
              <a:rPr lang="pt-BR" dirty="0"/>
              <a:t>Ecocardiografia ?</a:t>
            </a:r>
          </a:p>
          <a:p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8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Meus documentos\microcristalinas_fig\gotadis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69146"/>
            <a:ext cx="8894285" cy="5928206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4038600" cy="4572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</a:rPr>
              <a:t>Gota </a:t>
            </a:r>
            <a:r>
              <a:rPr lang="pt-BR" sz="2400" b="1" dirty="0" err="1">
                <a:solidFill>
                  <a:schemeClr val="bg1"/>
                </a:solidFill>
              </a:rPr>
              <a:t>Tofácea</a:t>
            </a:r>
            <a:r>
              <a:rPr lang="pt-BR" sz="2400" b="1" dirty="0">
                <a:solidFill>
                  <a:schemeClr val="bg1"/>
                </a:solidFill>
              </a:rPr>
              <a:t> e </a:t>
            </a:r>
            <a:r>
              <a:rPr lang="pt-BR" sz="2400" b="1" dirty="0" err="1">
                <a:solidFill>
                  <a:schemeClr val="bg1"/>
                </a:solidFill>
              </a:rPr>
              <a:t>Osteoartrite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914400" y="1828800"/>
            <a:ext cx="8686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1079500" algn="just" eaLnBrk="0" hangingPunct="0">
              <a:tabLst>
                <a:tab pos="269875" algn="l"/>
              </a:tabLst>
            </a:pPr>
            <a:r>
              <a:rPr lang="pt-BR" sz="1400">
                <a:solidFill>
                  <a:schemeClr val="tx1"/>
                </a:solidFill>
                <a:cs typeface="Times New Roman" pitchFamily="18" charset="0"/>
              </a:rPr>
              <a:t> </a:t>
            </a:r>
          </a:p>
          <a:p>
            <a:pPr indent="-1079500" algn="l" eaLnBrk="0" hangingPunct="0">
              <a:tabLst>
                <a:tab pos="269875" algn="l"/>
              </a:tabLst>
            </a:pPr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xfrm>
            <a:off x="363707" y="1556792"/>
            <a:ext cx="8458200" cy="518953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Hemograma: GB: 15.000 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cs typeface="Times New Roman" pitchFamily="18" charset="0"/>
              </a:rPr>
              <a:t>com 85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% neutrófilos</a:t>
            </a:r>
            <a:b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b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VHS=50 mm/1hora; PCR=8,7 mg/</a:t>
            </a:r>
            <a:r>
              <a:rPr lang="pt-BR" sz="2400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dL</a:t>
            </a:r>
            <a:b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r>
              <a:rPr lang="pt-BR" sz="2400" dirty="0">
                <a:solidFill>
                  <a:schemeClr val="accent3">
                    <a:lumMod val="50000"/>
                  </a:schemeClr>
                </a:solidFill>
              </a:rPr>
              <a:t>ASO = 124 UI/</a:t>
            </a:r>
            <a:r>
              <a:rPr lang="pt-BR" sz="2400" dirty="0" err="1">
                <a:solidFill>
                  <a:schemeClr val="accent3">
                    <a:lumMod val="50000"/>
                  </a:schemeClr>
                </a:solidFill>
              </a:rPr>
              <a:t>mL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</a:rPr>
              <a:t> (normal)</a:t>
            </a:r>
            <a:br>
              <a:rPr lang="pt-BR" sz="24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pt-BR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2400" dirty="0">
                <a:solidFill>
                  <a:schemeClr val="accent3">
                    <a:lumMod val="50000"/>
                  </a:schemeClr>
                </a:solidFill>
              </a:rPr>
              <a:t>Sorologias Virais todas não reagentes</a:t>
            </a:r>
            <a:br>
              <a:rPr lang="pt-BR" sz="24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pt-BR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2400" dirty="0">
                <a:solidFill>
                  <a:schemeClr val="accent3">
                    <a:lumMod val="50000"/>
                  </a:schemeClr>
                </a:solidFill>
              </a:rPr>
              <a:t>Ecocardiografia: Normal</a:t>
            </a:r>
            <a:br>
              <a:rPr lang="pt-BR" sz="24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r>
              <a:rPr lang="pt-BR" sz="2400" u="sng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ANÁLISE DO LIQUIDO SINOVIAL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:</a:t>
            </a:r>
            <a:b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- Líquido sinovial estava turvo, amarelado, com 45.000 leucócitos, sendo 98% de </a:t>
            </a:r>
            <a:r>
              <a:rPr lang="pt-BR" sz="2000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neutrofilos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; </a:t>
            </a:r>
            <a:r>
              <a:rPr lang="pt-BR" sz="2000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Bacterioscopia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negativa.</a:t>
            </a:r>
            <a:b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 Cultura positiva - </a:t>
            </a:r>
            <a:r>
              <a:rPr lang="pt-BR" sz="2800" i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N. </a:t>
            </a:r>
            <a:r>
              <a:rPr lang="pt-BR" sz="2800" i="1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gonorrhoeae</a:t>
            </a: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 </a:t>
            </a:r>
            <a:endParaRPr lang="pt-PT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D9DF251-BF49-40E6-AAC8-B062520505D5}"/>
              </a:ext>
            </a:extLst>
          </p:cNvPr>
          <p:cNvSpPr txBox="1"/>
          <p:nvPr/>
        </p:nvSpPr>
        <p:spPr>
          <a:xfrm>
            <a:off x="435078" y="332656"/>
            <a:ext cx="77373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Exames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Subsidiários</a:t>
            </a:r>
            <a:r>
              <a:rPr lang="en-US" dirty="0">
                <a:solidFill>
                  <a:srgbClr val="FFFF00"/>
                </a:solidFill>
              </a:rPr>
              <a:t> - </a:t>
            </a:r>
            <a:r>
              <a:rPr lang="en-US" dirty="0" err="1">
                <a:solidFill>
                  <a:srgbClr val="FFFF00"/>
                </a:solidFill>
              </a:rPr>
              <a:t>Resultados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C6BE7-6A7E-4713-9D23-4DDD03AF8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</a:t>
            </a:r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A53898-C382-4ADA-9B7F-DBAF51CF8A8D}"/>
              </a:ext>
            </a:extLst>
          </p:cNvPr>
          <p:cNvSpPr txBox="1"/>
          <p:nvPr/>
        </p:nvSpPr>
        <p:spPr>
          <a:xfrm>
            <a:off x="1007604" y="3648241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41A92"/>
                </a:solidFill>
              </a:rPr>
              <a:t>ARTRITE GONOCÓCICA</a:t>
            </a:r>
            <a:endParaRPr lang="en-US" b="1" dirty="0">
              <a:solidFill>
                <a:srgbClr val="341A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057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914400" y="1828800"/>
            <a:ext cx="8686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1079500" algn="just" eaLnBrk="0" hangingPunct="0">
              <a:tabLst>
                <a:tab pos="269875" algn="l"/>
              </a:tabLst>
            </a:pPr>
            <a:r>
              <a:rPr lang="pt-BR" sz="1400">
                <a:solidFill>
                  <a:schemeClr val="tx1"/>
                </a:solidFill>
                <a:cs typeface="Times New Roman" pitchFamily="18" charset="0"/>
              </a:rPr>
              <a:t> </a:t>
            </a:r>
          </a:p>
          <a:p>
            <a:pPr indent="-1079500" algn="l" eaLnBrk="0" hangingPunct="0">
              <a:tabLst>
                <a:tab pos="269875" algn="l"/>
              </a:tabLst>
            </a:pPr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92164" name="Rectangle 4"/>
          <p:cNvSpPr>
            <a:spLocks noGrp="1" noChangeArrowheads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sz="2400" b="1" u="sng" dirty="0">
                <a:cs typeface="Times New Roman" pitchFamily="18" charset="0"/>
              </a:rPr>
              <a:t>Como tratar este paciente nesta situação</a:t>
            </a:r>
            <a:r>
              <a:rPr lang="pt-BR" sz="2400" dirty="0">
                <a:cs typeface="Times New Roman" pitchFamily="18" charset="0"/>
              </a:rPr>
              <a:t>?</a:t>
            </a:r>
          </a:p>
          <a:p>
            <a:pPr algn="just">
              <a:lnSpc>
                <a:spcPct val="90000"/>
              </a:lnSpc>
            </a:pPr>
            <a:r>
              <a:rPr lang="pt-BR" sz="2400" dirty="0">
                <a:cs typeface="Times New Roman" pitchFamily="18" charset="0"/>
              </a:rPr>
              <a:t> </a:t>
            </a:r>
          </a:p>
          <a:p>
            <a:pPr algn="just">
              <a:lnSpc>
                <a:spcPct val="90000"/>
              </a:lnSpc>
            </a:pPr>
            <a:r>
              <a:rPr lang="pt-BR" sz="2400" dirty="0">
                <a:cs typeface="Times New Roman" pitchFamily="18" charset="0"/>
              </a:rPr>
              <a:t>A.   </a:t>
            </a:r>
            <a:r>
              <a:rPr lang="pt-BR" sz="2400" dirty="0" err="1">
                <a:cs typeface="Times New Roman" pitchFamily="18" charset="0"/>
              </a:rPr>
              <a:t>Antiinflamatório</a:t>
            </a:r>
            <a:r>
              <a:rPr lang="pt-BR" sz="2400" dirty="0">
                <a:cs typeface="Times New Roman" pitchFamily="18" charset="0"/>
              </a:rPr>
              <a:t> por 3 dias e retorno para resultados de culturas</a:t>
            </a:r>
          </a:p>
          <a:p>
            <a:pPr algn="just">
              <a:lnSpc>
                <a:spcPct val="90000"/>
              </a:lnSpc>
            </a:pPr>
            <a:r>
              <a:rPr lang="pt-BR" sz="2400" dirty="0">
                <a:cs typeface="Times New Roman" pitchFamily="18" charset="0"/>
              </a:rPr>
              <a:t>B.    Prednisona: 5 mg/dia e codeína: 60 mg 4/4 horas</a:t>
            </a:r>
          </a:p>
          <a:p>
            <a:pPr algn="just">
              <a:lnSpc>
                <a:spcPct val="90000"/>
              </a:lnSpc>
            </a:pPr>
            <a:r>
              <a:rPr lang="pt-BR" sz="2400" dirty="0">
                <a:cs typeface="Times New Roman" pitchFamily="18" charset="0"/>
              </a:rPr>
              <a:t>C.   Internação hospitalar</a:t>
            </a:r>
          </a:p>
          <a:p>
            <a:pPr algn="just">
              <a:lnSpc>
                <a:spcPct val="90000"/>
              </a:lnSpc>
            </a:pPr>
            <a:r>
              <a:rPr lang="pt-BR" sz="2400" dirty="0">
                <a:cs typeface="Times New Roman" pitchFamily="18" charset="0"/>
              </a:rPr>
              <a:t>D.   Iniciar penicilina: 10.000.000 UI./dia</a:t>
            </a:r>
          </a:p>
          <a:p>
            <a:pPr algn="just">
              <a:lnSpc>
                <a:spcPct val="90000"/>
              </a:lnSpc>
            </a:pPr>
            <a:r>
              <a:rPr lang="pt-BR" sz="2400" dirty="0">
                <a:cs typeface="Times New Roman" pitchFamily="18" charset="0"/>
              </a:rPr>
              <a:t>E.    </a:t>
            </a:r>
            <a:r>
              <a:rPr lang="pt-BR" sz="2400" dirty="0" err="1">
                <a:cs typeface="Times New Roman" pitchFamily="18" charset="0"/>
              </a:rPr>
              <a:t>Ceftriaxone</a:t>
            </a:r>
            <a:r>
              <a:rPr lang="pt-BR" sz="2400" dirty="0">
                <a:cs typeface="Times New Roman" pitchFamily="18" charset="0"/>
              </a:rPr>
              <a:t>: 2 g/</a:t>
            </a:r>
            <a:r>
              <a:rPr lang="pt-BR" sz="2400" dirty="0" err="1">
                <a:cs typeface="Times New Roman" pitchFamily="18" charset="0"/>
              </a:rPr>
              <a:t>ev</a:t>
            </a:r>
            <a:r>
              <a:rPr lang="pt-BR" sz="2400" dirty="0">
                <a:cs typeface="Times New Roman" pitchFamily="18" charset="0"/>
              </a:rPr>
              <a:t>/dia durante 1 semana</a:t>
            </a:r>
          </a:p>
          <a:p>
            <a:pPr algn="just">
              <a:lnSpc>
                <a:spcPct val="90000"/>
              </a:lnSpc>
            </a:pPr>
            <a:r>
              <a:rPr lang="pt-BR" sz="2400" dirty="0">
                <a:cs typeface="Times New Roman" pitchFamily="18" charset="0"/>
              </a:rPr>
              <a:t>F. 	</a:t>
            </a:r>
            <a:r>
              <a:rPr lang="pt-BR" sz="2400" dirty="0" err="1">
                <a:cs typeface="Times New Roman" pitchFamily="18" charset="0"/>
              </a:rPr>
              <a:t>Ciprofloxacina</a:t>
            </a:r>
            <a:r>
              <a:rPr lang="pt-BR" sz="2400" dirty="0">
                <a:cs typeface="Times New Roman" pitchFamily="18" charset="0"/>
              </a:rPr>
              <a:t>, 500 mg/12/12hs, por 7-14 dias</a:t>
            </a:r>
          </a:p>
          <a:p>
            <a:pPr algn="just">
              <a:lnSpc>
                <a:spcPct val="90000"/>
              </a:lnSpc>
            </a:pPr>
            <a:r>
              <a:rPr lang="pt-BR" sz="2400" dirty="0">
                <a:cs typeface="Times New Roman" pitchFamily="18" charset="0"/>
              </a:rPr>
              <a:t>G- 	</a:t>
            </a:r>
            <a:r>
              <a:rPr lang="pt-BR" sz="2400" dirty="0" err="1">
                <a:cs typeface="Times New Roman" pitchFamily="18" charset="0"/>
              </a:rPr>
              <a:t>Doxiciclina</a:t>
            </a:r>
            <a:r>
              <a:rPr lang="pt-BR" sz="2400" dirty="0">
                <a:cs typeface="Times New Roman" pitchFamily="18" charset="0"/>
              </a:rPr>
              <a:t>, 100 mg/12/12 </a:t>
            </a:r>
            <a:r>
              <a:rPr lang="pt-BR" sz="2400" dirty="0" err="1">
                <a:cs typeface="Times New Roman" pitchFamily="18" charset="0"/>
              </a:rPr>
              <a:t>hs</a:t>
            </a:r>
            <a:r>
              <a:rPr lang="pt-BR" sz="2400" dirty="0">
                <a:cs typeface="Times New Roman" pitchFamily="18" charset="0"/>
              </a:rPr>
              <a:t>, por 14-21 dias.</a:t>
            </a:r>
          </a:p>
          <a:p>
            <a:pPr algn="just">
              <a:lnSpc>
                <a:spcPct val="90000"/>
              </a:lnSpc>
            </a:pPr>
            <a:endParaRPr lang="pt-BR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pt-PT" sz="2800" dirty="0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H="1">
            <a:off x="4152900" y="3306762"/>
            <a:ext cx="304800" cy="381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 flipH="1">
            <a:off x="6588224" y="3963065"/>
            <a:ext cx="304800" cy="381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 flipH="1">
            <a:off x="7045424" y="4259262"/>
            <a:ext cx="304800" cy="381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 flipH="1">
            <a:off x="7045424" y="4640262"/>
            <a:ext cx="304800" cy="381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3CD8930-20EA-4C7C-8387-7034EFA97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TRATAMENTO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build="p" animBg="1" autoUpdateAnimBg="0"/>
      <p:bldP spid="92165" grpId="0" animBg="1"/>
      <p:bldP spid="92166" grpId="0" animBg="1"/>
      <p:bldP spid="92167" grpId="0" animBg="1"/>
      <p:bldP spid="9216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pt-BR" sz="4000" i="1" dirty="0"/>
              <a:t>O que mede o </a:t>
            </a:r>
            <a:r>
              <a:rPr lang="pt-BR" sz="4000" i="1" dirty="0">
                <a:solidFill>
                  <a:schemeClr val="folHlink"/>
                </a:solidFill>
              </a:rPr>
              <a:t>valor</a:t>
            </a:r>
            <a:r>
              <a:rPr lang="pt-BR" sz="4000" i="1" dirty="0"/>
              <a:t> de um médico </a:t>
            </a:r>
            <a:r>
              <a:rPr lang="pt-BR" sz="4000" b="1" i="1" dirty="0"/>
              <a:t>não</a:t>
            </a:r>
            <a:r>
              <a:rPr lang="pt-BR" sz="4000" i="1" dirty="0"/>
              <a:t> é o </a:t>
            </a:r>
            <a:r>
              <a:rPr lang="pt-BR" sz="4000" b="1" i="1" dirty="0"/>
              <a:t>saber</a:t>
            </a:r>
            <a:r>
              <a:rPr lang="pt-BR" sz="4000" i="1" dirty="0"/>
              <a:t>;</a:t>
            </a:r>
          </a:p>
          <a:p>
            <a:pPr algn="ctr">
              <a:lnSpc>
                <a:spcPct val="90000"/>
              </a:lnSpc>
            </a:pPr>
            <a:r>
              <a:rPr lang="pt-BR" sz="4000" i="1" dirty="0"/>
              <a:t>Mas sim, o quanto ele fica </a:t>
            </a:r>
            <a:r>
              <a:rPr lang="pt-BR" sz="4000" i="1" dirty="0">
                <a:solidFill>
                  <a:schemeClr val="folHlink"/>
                </a:solidFill>
              </a:rPr>
              <a:t>indignado</a:t>
            </a:r>
            <a:r>
              <a:rPr lang="pt-BR" sz="4000" i="1" dirty="0"/>
              <a:t>, em </a:t>
            </a:r>
            <a:r>
              <a:rPr lang="pt-BR" sz="4000" b="1" i="1" dirty="0">
                <a:solidFill>
                  <a:schemeClr val="folHlink"/>
                </a:solidFill>
              </a:rPr>
              <a:t>não saber</a:t>
            </a:r>
            <a:r>
              <a:rPr lang="pt-BR" sz="4000" i="1" dirty="0"/>
              <a:t>.</a:t>
            </a:r>
          </a:p>
          <a:p>
            <a:pPr>
              <a:lnSpc>
                <a:spcPct val="90000"/>
              </a:lnSpc>
            </a:pPr>
            <a:endParaRPr lang="pt-BR" sz="4000" i="1" dirty="0"/>
          </a:p>
          <a:p>
            <a:pPr>
              <a:lnSpc>
                <a:spcPct val="90000"/>
              </a:lnSpc>
              <a:buFontTx/>
              <a:buNone/>
            </a:pPr>
            <a:endParaRPr lang="pt-BR" dirty="0"/>
          </a:p>
          <a:p>
            <a:pPr lvl="4">
              <a:lnSpc>
                <a:spcPct val="90000"/>
              </a:lnSpc>
            </a:pPr>
            <a:r>
              <a:rPr lang="pt-BR" sz="2400" b="1" dirty="0">
                <a:solidFill>
                  <a:srgbClr val="FFFF00"/>
                </a:solidFill>
              </a:rPr>
              <a:t>OBRIGADO!</a:t>
            </a:r>
            <a:endParaRPr lang="pt-PT" sz="2400" b="1" dirty="0">
              <a:solidFill>
                <a:srgbClr val="FFFF00"/>
              </a:solidFill>
            </a:endParaRPr>
          </a:p>
        </p:txBody>
      </p:sp>
      <p:pic>
        <p:nvPicPr>
          <p:cNvPr id="122884" name="Picture 4" descr="C:\Meus documentos\Minhas imagens\brasaofm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640" cy="2023218"/>
          </a:xfrm>
          <a:prstGeom prst="rect">
            <a:avLst/>
          </a:prstGeom>
          <a:noFill/>
        </p:spPr>
      </p:pic>
      <p:pic>
        <p:nvPicPr>
          <p:cNvPr id="3" name="Imagem 2" descr="Uma imagem contendo objeto, relógio, segurando, bola&#10;&#10;Descrição gerada automaticamente">
            <a:extLst>
              <a:ext uri="{FF2B5EF4-FFF2-40B4-BE49-F238E27FC236}">
                <a16:creationId xmlns:a16="http://schemas.microsoft.com/office/drawing/2014/main" id="{3775C392-1F20-4EAE-AA01-2EA8544AE1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129" y="100776"/>
            <a:ext cx="1652871" cy="15280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A:\espondilo_figuras\psoriati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63" y="736600"/>
            <a:ext cx="8685725" cy="5788744"/>
          </a:xfrm>
          <a:prstGeom prst="rect">
            <a:avLst/>
          </a:prstGeom>
          <a:noFill/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34888" y="307504"/>
            <a:ext cx="3429000" cy="4572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Artrite Psoriásica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Meus documentos\gotatoface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4975"/>
            <a:ext cx="8064895" cy="5930531"/>
          </a:xfrm>
          <a:prstGeom prst="rect">
            <a:avLst/>
          </a:prstGeom>
          <a:noFill/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73832" y="381000"/>
            <a:ext cx="2286000" cy="4572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Gota Tofácea</a:t>
            </a:r>
            <a:endParaRPr lang="pt-BR"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429</TotalTime>
  <Words>1601</Words>
  <Application>Microsoft Office PowerPoint</Application>
  <PresentationFormat>Apresentação na tela (4:3)</PresentationFormat>
  <Paragraphs>339</Paragraphs>
  <Slides>73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73</vt:i4>
      </vt:variant>
    </vt:vector>
  </HeadingPairs>
  <TitlesOfParts>
    <vt:vector size="80" baseType="lpstr">
      <vt:lpstr>Arial</vt:lpstr>
      <vt:lpstr>Corbel</vt:lpstr>
      <vt:lpstr>Times New Roman</vt:lpstr>
      <vt:lpstr>Wingdings</vt:lpstr>
      <vt:lpstr>Wingdings 2</vt:lpstr>
      <vt:lpstr>Wingdings 3</vt:lpstr>
      <vt:lpstr>Módulo</vt:lpstr>
      <vt:lpstr>Diagnóstico Diferencial das Artralgias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Diagnóstico Diferencial</vt:lpstr>
      <vt:lpstr>Diagnóstico diferencial das Artralgias</vt:lpstr>
      <vt:lpstr>Diagnóstico diferencial das Artralgias</vt:lpstr>
      <vt:lpstr>Diagnóstico Diferencial das Artralgias</vt:lpstr>
      <vt:lpstr>Apresentação do PowerPoint</vt:lpstr>
      <vt:lpstr>Apresentação do PowerPoint</vt:lpstr>
      <vt:lpstr>Apresentação do PowerPoint</vt:lpstr>
      <vt:lpstr>AR - deformidades</vt:lpstr>
      <vt:lpstr>Diagnóstico Diferencial das Artralgias</vt:lpstr>
      <vt:lpstr>AR - inicial</vt:lpstr>
      <vt:lpstr>AR - tenossinovite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Sindesmófito - EA</vt:lpstr>
      <vt:lpstr>Apresentação do PowerPoint</vt:lpstr>
      <vt:lpstr>Apresentação do PowerPoint</vt:lpstr>
      <vt:lpstr>Apresentação do PowerPoint</vt:lpstr>
      <vt:lpstr>Diagnóstico Diferencial das Artralgias</vt:lpstr>
      <vt:lpstr>Definição de ARTRITE</vt:lpstr>
      <vt:lpstr>Apresentação do PowerPoint</vt:lpstr>
      <vt:lpstr>Apresentação do PowerPoint</vt:lpstr>
      <vt:lpstr>Apresentação do PowerPoint</vt:lpstr>
      <vt:lpstr>Padrões de Acometimento Articular</vt:lpstr>
      <vt:lpstr>INDICAÇÕES DE EXAMES SUBSIDIÁRIOS</vt:lpstr>
      <vt:lpstr>Exames Subsidiários Iniciais</vt:lpstr>
      <vt:lpstr>Caracterizações importantes</vt:lpstr>
      <vt:lpstr>Poliartrite Aguda</vt:lpstr>
      <vt:lpstr>Poliartrite Crônica</vt:lpstr>
      <vt:lpstr>Monoartrite</vt:lpstr>
      <vt:lpstr>Apresentação do PowerPoint</vt:lpstr>
      <vt:lpstr>MONOARTRITES</vt:lpstr>
      <vt:lpstr>POLIARTRITES</vt:lpstr>
      <vt:lpstr>MANIFESTAÇÕES CUTÂNEAS</vt:lpstr>
      <vt:lpstr>Diagnóstico das Artralgias</vt:lpstr>
      <vt:lpstr>Diagnóstico sempre baseado na clínica</vt:lpstr>
      <vt:lpstr>Apresentação do PowerPoint</vt:lpstr>
      <vt:lpstr>Caso 1</vt:lpstr>
      <vt:lpstr>Caso 1</vt:lpstr>
      <vt:lpstr>Apresentação do PowerPoint</vt:lpstr>
      <vt:lpstr>Caso 1</vt:lpstr>
      <vt:lpstr>Apresentação do PowerPoint</vt:lpstr>
      <vt:lpstr>Apresentação do PowerPoint</vt:lpstr>
      <vt:lpstr>Apresentação do PowerPoint</vt:lpstr>
      <vt:lpstr>Apresentação do PowerPoint</vt:lpstr>
      <vt:lpstr>Caracterize?</vt:lpstr>
      <vt:lpstr>Diagnóstico Sindrômico</vt:lpstr>
      <vt:lpstr>POLIARTRITES</vt:lpstr>
      <vt:lpstr>Exames Subsidiários</vt:lpstr>
      <vt:lpstr>Hemograma: GB: 15.000 com 85% neutrófilos  VHS=50 mm/1hora; PCR=8,7 mg/dL ASO = 124 UI/mL (normal)  Sorologias Virais todas não reagentes  Ecocardiografia: Normal  ANÁLISE DO LIQUIDO SINOVIAL: - Líquido sinovial estava turvo, amarelado, com 45.000 leucócitos, sendo 98% de neutrofilos; Bacterioscopia negativa. . Cultura positiva - N. gonorrhoeae. </vt:lpstr>
      <vt:lpstr>DIAGNÓSTICO</vt:lpstr>
      <vt:lpstr>TRATAMENTO</vt:lpstr>
      <vt:lpstr>Apresentação do PowerPoint</vt:lpstr>
    </vt:vector>
  </TitlesOfParts>
  <Company>Faculdade de Medicina de Ribeirão Preto - 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diferencial das Poliartrites</dc:title>
  <dc:creator>paulo louzada jr</dc:creator>
  <cp:lastModifiedBy>Paulo Louzada</cp:lastModifiedBy>
  <cp:revision>38</cp:revision>
  <dcterms:created xsi:type="dcterms:W3CDTF">2004-11-04T03:38:25Z</dcterms:created>
  <dcterms:modified xsi:type="dcterms:W3CDTF">2020-07-21T19:07:54Z</dcterms:modified>
</cp:coreProperties>
</file>