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74"/>
  </p:notesMasterIdLst>
  <p:sldIdLst>
    <p:sldId id="635" r:id="rId2"/>
    <p:sldId id="621" r:id="rId3"/>
    <p:sldId id="338" r:id="rId4"/>
    <p:sldId id="447" r:id="rId5"/>
    <p:sldId id="633" r:id="rId6"/>
    <p:sldId id="363" r:id="rId7"/>
    <p:sldId id="352" r:id="rId8"/>
    <p:sldId id="442" r:id="rId9"/>
    <p:sldId id="521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72" r:id="rId19"/>
    <p:sldId id="365" r:id="rId20"/>
    <p:sldId id="366" r:id="rId21"/>
    <p:sldId id="367" r:id="rId22"/>
    <p:sldId id="368" r:id="rId23"/>
    <p:sldId id="369" r:id="rId24"/>
    <p:sldId id="370" r:id="rId25"/>
    <p:sldId id="519" r:id="rId26"/>
    <p:sldId id="571" r:id="rId27"/>
    <p:sldId id="520" r:id="rId28"/>
    <p:sldId id="375" r:id="rId29"/>
    <p:sldId id="389" r:id="rId30"/>
    <p:sldId id="390" r:id="rId31"/>
    <p:sldId id="391" r:id="rId32"/>
    <p:sldId id="450" r:id="rId33"/>
    <p:sldId id="376" r:id="rId34"/>
    <p:sldId id="377" r:id="rId35"/>
    <p:sldId id="378" r:id="rId36"/>
    <p:sldId id="394" r:id="rId37"/>
    <p:sldId id="395" r:id="rId38"/>
    <p:sldId id="396" r:id="rId39"/>
    <p:sldId id="524" r:id="rId40"/>
    <p:sldId id="525" r:id="rId41"/>
    <p:sldId id="453" r:id="rId42"/>
    <p:sldId id="607" r:id="rId43"/>
    <p:sldId id="399" r:id="rId44"/>
    <p:sldId id="573" r:id="rId45"/>
    <p:sldId id="526" r:id="rId46"/>
    <p:sldId id="401" r:id="rId47"/>
    <p:sldId id="456" r:id="rId48"/>
    <p:sldId id="402" r:id="rId49"/>
    <p:sldId id="527" r:id="rId50"/>
    <p:sldId id="457" r:id="rId51"/>
    <p:sldId id="403" r:id="rId52"/>
    <p:sldId id="404" r:id="rId53"/>
    <p:sldId id="405" r:id="rId54"/>
    <p:sldId id="459" r:id="rId55"/>
    <p:sldId id="466" r:id="rId56"/>
    <p:sldId id="463" r:id="rId57"/>
    <p:sldId id="574" r:id="rId58"/>
    <p:sldId id="464" r:id="rId59"/>
    <p:sldId id="410" r:id="rId60"/>
    <p:sldId id="411" r:id="rId61"/>
    <p:sldId id="412" r:id="rId62"/>
    <p:sldId id="615" r:id="rId63"/>
    <p:sldId id="416" r:id="rId64"/>
    <p:sldId id="612" r:id="rId65"/>
    <p:sldId id="613" r:id="rId66"/>
    <p:sldId id="436" r:id="rId67"/>
    <p:sldId id="434" r:id="rId68"/>
    <p:sldId id="636" r:id="rId69"/>
    <p:sldId id="637" r:id="rId70"/>
    <p:sldId id="638" r:id="rId71"/>
    <p:sldId id="639" r:id="rId72"/>
    <p:sldId id="640" r:id="rId73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86191" autoAdjust="0"/>
  </p:normalViewPr>
  <p:slideViewPr>
    <p:cSldViewPr>
      <p:cViewPr varScale="1">
        <p:scale>
          <a:sx n="100" d="100"/>
          <a:sy n="100" d="100"/>
        </p:scale>
        <p:origin x="19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13" Type="http://schemas.openxmlformats.org/officeDocument/2006/relationships/slide" Target="slides/slide54.xml"/><Relationship Id="rId18" Type="http://schemas.openxmlformats.org/officeDocument/2006/relationships/slide" Target="slides/slide60.xml"/><Relationship Id="rId3" Type="http://schemas.openxmlformats.org/officeDocument/2006/relationships/slide" Target="slides/slide36.xml"/><Relationship Id="rId21" Type="http://schemas.openxmlformats.org/officeDocument/2006/relationships/slide" Target="slides/slide67.xml"/><Relationship Id="rId7" Type="http://schemas.openxmlformats.org/officeDocument/2006/relationships/slide" Target="slides/slide47.xml"/><Relationship Id="rId12" Type="http://schemas.openxmlformats.org/officeDocument/2006/relationships/slide" Target="slides/slide53.xml"/><Relationship Id="rId17" Type="http://schemas.openxmlformats.org/officeDocument/2006/relationships/slide" Target="slides/slide59.xml"/><Relationship Id="rId2" Type="http://schemas.openxmlformats.org/officeDocument/2006/relationships/slide" Target="slides/slide17.xml"/><Relationship Id="rId16" Type="http://schemas.openxmlformats.org/officeDocument/2006/relationships/slide" Target="slides/slide58.xml"/><Relationship Id="rId20" Type="http://schemas.openxmlformats.org/officeDocument/2006/relationships/slide" Target="slides/slide66.xml"/><Relationship Id="rId1" Type="http://schemas.openxmlformats.org/officeDocument/2006/relationships/slide" Target="slides/slide10.xml"/><Relationship Id="rId6" Type="http://schemas.openxmlformats.org/officeDocument/2006/relationships/slide" Target="slides/slide44.xml"/><Relationship Id="rId11" Type="http://schemas.openxmlformats.org/officeDocument/2006/relationships/slide" Target="slides/slide52.xml"/><Relationship Id="rId5" Type="http://schemas.openxmlformats.org/officeDocument/2006/relationships/slide" Target="slides/slide41.xml"/><Relationship Id="rId15" Type="http://schemas.openxmlformats.org/officeDocument/2006/relationships/slide" Target="slides/slide56.xml"/><Relationship Id="rId10" Type="http://schemas.openxmlformats.org/officeDocument/2006/relationships/slide" Target="slides/slide51.xml"/><Relationship Id="rId19" Type="http://schemas.openxmlformats.org/officeDocument/2006/relationships/slide" Target="slides/slide61.xml"/><Relationship Id="rId4" Type="http://schemas.openxmlformats.org/officeDocument/2006/relationships/slide" Target="slides/slide38.xml"/><Relationship Id="rId9" Type="http://schemas.openxmlformats.org/officeDocument/2006/relationships/slide" Target="slides/slide50.xml"/><Relationship Id="rId14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B67FFB77-C831-4A4A-929F-4AB6B3D56F7C}" type="presOf" srcId="{2FCE21EB-63C6-4CBD-B73E-887802C7B528}" destId="{E8DD0D87-DBBC-4228-B047-5000FE21ECD1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651D5881-F1D5-430A-8F59-742D2FC05697}" type="presOf" srcId="{1E2269B2-8D6E-4660-BC25-BB4BE19E1EFC}" destId="{4B2EE3D1-AD38-4761-B24E-2DF3A83407D0}" srcOrd="0" destOrd="0" presId="urn:microsoft.com/office/officeart/2005/8/layout/hierarchy4"/>
    <dgm:cxn modelId="{F965EC8A-DA4A-4226-B40A-E2F18F48CC63}" type="presOf" srcId="{6BB98AD0-17CB-4F44-83B6-EC860924DC28}" destId="{9BB353A9-5361-4F84-B867-3E3EF77B0C12}" srcOrd="0" destOrd="0" presId="urn:microsoft.com/office/officeart/2005/8/layout/hierarchy4"/>
    <dgm:cxn modelId="{81F16903-5749-4CCA-9AAE-D83B4A08D6C0}" type="presOf" srcId="{6BE77FA9-95F7-4971-8AC9-467BF231A985}" destId="{66679A9F-E2DD-46E6-9CA0-7C321406C132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1B4B71A6-F467-4F27-92ED-1F8B1D4620A7}" type="presOf" srcId="{FD2FDD07-9394-4180-BCEC-BA66D98AAAD4}" destId="{932182CC-AB92-4494-BEA8-03C84DBCF17A}" srcOrd="0" destOrd="0" presId="urn:microsoft.com/office/officeart/2005/8/layout/hierarchy4"/>
    <dgm:cxn modelId="{D0DAD316-5E8F-40BD-A691-C3C306B8CE7F}" type="presOf" srcId="{7D8E0D62-FEB6-4107-9B52-486E326CBCEB}" destId="{474F4600-B6C4-4AF9-8B05-D7FB2C1CBF94}" srcOrd="0" destOrd="0" presId="urn:microsoft.com/office/officeart/2005/8/layout/hierarchy4"/>
    <dgm:cxn modelId="{3CB0EECA-D352-4849-9541-2328BCD985C5}" type="presOf" srcId="{B2154D55-8652-4AAF-8BD0-3FE53311EC6F}" destId="{3CA0313C-8279-4A1F-8F40-29DF4201B7F8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C4D195D8-A0C6-4748-9AD8-B62B2D2AD36C}" type="presOf" srcId="{49AC8507-29DE-471A-8919-F143A6E544FC}" destId="{FC9F6CF2-7AF4-42B9-A4EC-7A61D0551C55}" srcOrd="0" destOrd="0" presId="urn:microsoft.com/office/officeart/2005/8/layout/hierarchy4"/>
    <dgm:cxn modelId="{F9AA0B93-A7DE-4E01-95CF-268233B499A7}" type="presOf" srcId="{3E6AB52A-08A4-4785-81D1-DC803876969E}" destId="{7D1D94DD-7184-4A42-B78C-E7484B436964}" srcOrd="0" destOrd="0" presId="urn:microsoft.com/office/officeart/2005/8/layout/hierarchy4"/>
    <dgm:cxn modelId="{02112A10-0652-453A-8D31-D7E8E3AC33DA}" type="presOf" srcId="{85015070-62A0-415E-B803-F729F430F54A}" destId="{CD8F3CD5-5A3B-407B-AD9B-B5E5FF8F9BC5}" srcOrd="0" destOrd="0" presId="urn:microsoft.com/office/officeart/2005/8/layout/hierarchy4"/>
    <dgm:cxn modelId="{C7C477CE-5662-4C6F-9A9A-F6A09FA652BF}" type="presOf" srcId="{4FF04DA8-94D6-4892-8301-F31E68D5391D}" destId="{800E0885-D1E0-48B7-8293-A93DDBEE55BB}" srcOrd="0" destOrd="0" presId="urn:microsoft.com/office/officeart/2005/8/layout/hierarchy4"/>
    <dgm:cxn modelId="{D9B48B34-4557-4CC7-9E21-7A44AA2FFA87}" type="presOf" srcId="{BBF3DA71-4746-4008-BC7A-609578265D55}" destId="{46059326-4E84-40C9-ACCE-F7372A8F37BA}" srcOrd="0" destOrd="0" presId="urn:microsoft.com/office/officeart/2005/8/layout/hierarchy4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F7C3E6FB-CCC4-44E9-8AA6-6A0AD155429C}" type="presOf" srcId="{2F428BD0-8D22-4A9F-AD7E-323421F896E5}" destId="{264F666A-735E-4771-AE7F-A85EB98F275E}" srcOrd="0" destOrd="0" presId="urn:microsoft.com/office/officeart/2005/8/layout/hierarchy4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E7651330-A747-4183-AB68-ABD03AAD715B}" type="presOf" srcId="{BC1E8C24-BB00-454A-93A3-040CD8E7AED6}" destId="{FB3C0A1D-AF9A-4B06-AE4A-C3B37771AEFB}" srcOrd="0" destOrd="0" presId="urn:microsoft.com/office/officeart/2005/8/layout/hierarchy4"/>
    <dgm:cxn modelId="{56518DB2-AE65-415B-8951-8EF0DB1C51AA}" type="presParOf" srcId="{264F666A-735E-4771-AE7F-A85EB98F275E}" destId="{E00D738D-5627-4A2B-8E92-76DAA5D96E8B}" srcOrd="0" destOrd="0" presId="urn:microsoft.com/office/officeart/2005/8/layout/hierarchy4"/>
    <dgm:cxn modelId="{121D5B18-113B-4095-AB72-10C79236BDF4}" type="presParOf" srcId="{E00D738D-5627-4A2B-8E92-76DAA5D96E8B}" destId="{9BB353A9-5361-4F84-B867-3E3EF77B0C12}" srcOrd="0" destOrd="0" presId="urn:microsoft.com/office/officeart/2005/8/layout/hierarchy4"/>
    <dgm:cxn modelId="{5057D2E2-1A10-4230-BDF7-01A002D8E0CF}" type="presParOf" srcId="{E00D738D-5627-4A2B-8E92-76DAA5D96E8B}" destId="{D4F66B03-79FC-4E70-A415-4D397189CB63}" srcOrd="1" destOrd="0" presId="urn:microsoft.com/office/officeart/2005/8/layout/hierarchy4"/>
    <dgm:cxn modelId="{7A0512C9-25A9-47A2-A2F1-DE228B889E46}" type="presParOf" srcId="{E00D738D-5627-4A2B-8E92-76DAA5D96E8B}" destId="{9891C87E-2604-4799-BAAA-8A36C19632A3}" srcOrd="2" destOrd="0" presId="urn:microsoft.com/office/officeart/2005/8/layout/hierarchy4"/>
    <dgm:cxn modelId="{4B3F8AFC-74B6-4427-8C88-7799703D0E10}" type="presParOf" srcId="{9891C87E-2604-4799-BAAA-8A36C19632A3}" destId="{69FB80F9-A5EB-4EE7-B44B-99EE379DC40D}" srcOrd="0" destOrd="0" presId="urn:microsoft.com/office/officeart/2005/8/layout/hierarchy4"/>
    <dgm:cxn modelId="{C7599DE9-599A-4E97-8991-2B27264DA60F}" type="presParOf" srcId="{69FB80F9-A5EB-4EE7-B44B-99EE379DC40D}" destId="{FB3C0A1D-AF9A-4B06-AE4A-C3B37771AEFB}" srcOrd="0" destOrd="0" presId="urn:microsoft.com/office/officeart/2005/8/layout/hierarchy4"/>
    <dgm:cxn modelId="{98CA47C8-066C-408C-9637-10487C11C46D}" type="presParOf" srcId="{69FB80F9-A5EB-4EE7-B44B-99EE379DC40D}" destId="{A086833A-DEC7-4848-B15A-8377F70DDBED}" srcOrd="1" destOrd="0" presId="urn:microsoft.com/office/officeart/2005/8/layout/hierarchy4"/>
    <dgm:cxn modelId="{23F19A88-24EB-4025-A9D0-121C9E2D1EC5}" type="presParOf" srcId="{69FB80F9-A5EB-4EE7-B44B-99EE379DC40D}" destId="{C7CA52D0-58DA-415D-AEAD-73CD01A78F0C}" srcOrd="2" destOrd="0" presId="urn:microsoft.com/office/officeart/2005/8/layout/hierarchy4"/>
    <dgm:cxn modelId="{F11B6C23-FDAF-481F-B29E-6842C8360B2B}" type="presParOf" srcId="{C7CA52D0-58DA-415D-AEAD-73CD01A78F0C}" destId="{6FE8509D-C136-46E2-A20E-F026E95535C6}" srcOrd="0" destOrd="0" presId="urn:microsoft.com/office/officeart/2005/8/layout/hierarchy4"/>
    <dgm:cxn modelId="{C67344FB-6B64-42D3-A9E1-3476E89AA763}" type="presParOf" srcId="{6FE8509D-C136-46E2-A20E-F026E95535C6}" destId="{46059326-4E84-40C9-ACCE-F7372A8F37BA}" srcOrd="0" destOrd="0" presId="urn:microsoft.com/office/officeart/2005/8/layout/hierarchy4"/>
    <dgm:cxn modelId="{F47C3D46-2A27-4C8A-BD10-7CFD7F9DEBF7}" type="presParOf" srcId="{6FE8509D-C136-46E2-A20E-F026E95535C6}" destId="{209291CE-D0DA-4B8A-B735-72E2C233CF21}" srcOrd="1" destOrd="0" presId="urn:microsoft.com/office/officeart/2005/8/layout/hierarchy4"/>
    <dgm:cxn modelId="{2D6940D3-C9FD-47A3-8448-F13260E67E6F}" type="presParOf" srcId="{6FE8509D-C136-46E2-A20E-F026E95535C6}" destId="{DF9AA8F9-D8D4-429E-A400-7207B7F0D5B6}" srcOrd="2" destOrd="0" presId="urn:microsoft.com/office/officeart/2005/8/layout/hierarchy4"/>
    <dgm:cxn modelId="{F2C0112D-6F27-4C01-862F-18E9E8C83521}" type="presParOf" srcId="{DF9AA8F9-D8D4-429E-A400-7207B7F0D5B6}" destId="{9E6A1A5D-AFA8-4745-81F8-2B145035418E}" srcOrd="0" destOrd="0" presId="urn:microsoft.com/office/officeart/2005/8/layout/hierarchy4"/>
    <dgm:cxn modelId="{ED0A322B-474C-473C-8F0F-B07BF56E05E5}" type="presParOf" srcId="{9E6A1A5D-AFA8-4745-81F8-2B145035418E}" destId="{474F4600-B6C4-4AF9-8B05-D7FB2C1CBF94}" srcOrd="0" destOrd="0" presId="urn:microsoft.com/office/officeart/2005/8/layout/hierarchy4"/>
    <dgm:cxn modelId="{F9D1850A-17C5-4491-9328-0C1BB6CB38DC}" type="presParOf" srcId="{9E6A1A5D-AFA8-4745-81F8-2B145035418E}" destId="{AD8A7A66-663A-4E06-A891-81BB1F24BA19}" srcOrd="1" destOrd="0" presId="urn:microsoft.com/office/officeart/2005/8/layout/hierarchy4"/>
    <dgm:cxn modelId="{B92DB9B2-18C7-4E60-BF5F-EBAC5174B4D1}" type="presParOf" srcId="{9891C87E-2604-4799-BAAA-8A36C19632A3}" destId="{6A9022C6-B94A-49DE-BD64-D5363E27B097}" srcOrd="1" destOrd="0" presId="urn:microsoft.com/office/officeart/2005/8/layout/hierarchy4"/>
    <dgm:cxn modelId="{F3FA9039-35CA-4FA0-95B9-A563AB5EDD5E}" type="presParOf" srcId="{9891C87E-2604-4799-BAAA-8A36C19632A3}" destId="{A2E9A929-F416-4749-AF0F-D8BBE4A36F48}" srcOrd="2" destOrd="0" presId="urn:microsoft.com/office/officeart/2005/8/layout/hierarchy4"/>
    <dgm:cxn modelId="{7C05B363-16D5-41A8-86D2-C04350EC0E80}" type="presParOf" srcId="{A2E9A929-F416-4749-AF0F-D8BBE4A36F48}" destId="{800E0885-D1E0-48B7-8293-A93DDBEE55BB}" srcOrd="0" destOrd="0" presId="urn:microsoft.com/office/officeart/2005/8/layout/hierarchy4"/>
    <dgm:cxn modelId="{F64EC5E2-642F-4C27-93A2-06D5748A1D9A}" type="presParOf" srcId="{A2E9A929-F416-4749-AF0F-D8BBE4A36F48}" destId="{41600E72-DA0E-435E-ABC3-F2A28C383F1F}" srcOrd="1" destOrd="0" presId="urn:microsoft.com/office/officeart/2005/8/layout/hierarchy4"/>
    <dgm:cxn modelId="{813C45A6-244F-4702-BFF8-D88042565FD5}" type="presParOf" srcId="{A2E9A929-F416-4749-AF0F-D8BBE4A36F48}" destId="{31764A16-B902-4917-932F-2218DAB49CAA}" srcOrd="2" destOrd="0" presId="urn:microsoft.com/office/officeart/2005/8/layout/hierarchy4"/>
    <dgm:cxn modelId="{47CD92A8-15A4-40E5-B404-71AF16626286}" type="presParOf" srcId="{31764A16-B902-4917-932F-2218DAB49CAA}" destId="{BE6E0695-4AFB-4A9E-8B3E-24525701574B}" srcOrd="0" destOrd="0" presId="urn:microsoft.com/office/officeart/2005/8/layout/hierarchy4"/>
    <dgm:cxn modelId="{15C52F95-8227-4F73-B233-D8FFA2D7D2B6}" type="presParOf" srcId="{BE6E0695-4AFB-4A9E-8B3E-24525701574B}" destId="{E8DD0D87-DBBC-4228-B047-5000FE21ECD1}" srcOrd="0" destOrd="0" presId="urn:microsoft.com/office/officeart/2005/8/layout/hierarchy4"/>
    <dgm:cxn modelId="{AFC4B036-217F-4567-B7D8-D21954C5D249}" type="presParOf" srcId="{BE6E0695-4AFB-4A9E-8B3E-24525701574B}" destId="{63E59289-04DF-46AF-8FDB-26ED05148C42}" srcOrd="1" destOrd="0" presId="urn:microsoft.com/office/officeart/2005/8/layout/hierarchy4"/>
    <dgm:cxn modelId="{F2123945-AD41-4BE7-AD60-BECAD90A66A5}" type="presParOf" srcId="{BE6E0695-4AFB-4A9E-8B3E-24525701574B}" destId="{E31EB877-C3B9-46CA-97FB-0A003BE548C0}" srcOrd="2" destOrd="0" presId="urn:microsoft.com/office/officeart/2005/8/layout/hierarchy4"/>
    <dgm:cxn modelId="{61BF6703-C48C-4B8A-909B-2EF7F1A0A1B1}" type="presParOf" srcId="{E31EB877-C3B9-46CA-97FB-0A003BE548C0}" destId="{E40BA649-1EC0-4592-B3A1-D5572E2F3343}" srcOrd="0" destOrd="0" presId="urn:microsoft.com/office/officeart/2005/8/layout/hierarchy4"/>
    <dgm:cxn modelId="{3DE16A1E-1C05-4CB9-B438-B090CEA19EFC}" type="presParOf" srcId="{E40BA649-1EC0-4592-B3A1-D5572E2F3343}" destId="{3CA0313C-8279-4A1F-8F40-29DF4201B7F8}" srcOrd="0" destOrd="0" presId="urn:microsoft.com/office/officeart/2005/8/layout/hierarchy4"/>
    <dgm:cxn modelId="{D99856BE-40A4-4FB1-B51C-0CF98B3119A8}" type="presParOf" srcId="{E40BA649-1EC0-4592-B3A1-D5572E2F3343}" destId="{61AA7A43-3098-401E-88E8-C5AA7AB1CEAA}" srcOrd="1" destOrd="0" presId="urn:microsoft.com/office/officeart/2005/8/layout/hierarchy4"/>
    <dgm:cxn modelId="{D140DD65-1745-42BD-A429-19BB41938FA2}" type="presParOf" srcId="{9891C87E-2604-4799-BAAA-8A36C19632A3}" destId="{653674FA-A59E-4A94-9ED0-D5DC2E312CA9}" srcOrd="3" destOrd="0" presId="urn:microsoft.com/office/officeart/2005/8/layout/hierarchy4"/>
    <dgm:cxn modelId="{CD6CF197-DBDA-4E8E-B0AF-22E0C6C6CBF5}" type="presParOf" srcId="{9891C87E-2604-4799-BAAA-8A36C19632A3}" destId="{10F955A5-24C1-4293-89EB-D981754C0971}" srcOrd="4" destOrd="0" presId="urn:microsoft.com/office/officeart/2005/8/layout/hierarchy4"/>
    <dgm:cxn modelId="{85D32F66-3D4C-4BC4-8DA3-B32DDFD5F6FC}" type="presParOf" srcId="{10F955A5-24C1-4293-89EB-D981754C0971}" destId="{932182CC-AB92-4494-BEA8-03C84DBCF17A}" srcOrd="0" destOrd="0" presId="urn:microsoft.com/office/officeart/2005/8/layout/hierarchy4"/>
    <dgm:cxn modelId="{C72C59F3-CAB7-4BFD-994C-2927025A39CC}" type="presParOf" srcId="{10F955A5-24C1-4293-89EB-D981754C0971}" destId="{A96F4414-B614-4662-9661-3858EA91ADE5}" srcOrd="1" destOrd="0" presId="urn:microsoft.com/office/officeart/2005/8/layout/hierarchy4"/>
    <dgm:cxn modelId="{CF532994-2C2B-4E57-8B8F-54EAD6D41A7C}" type="presParOf" srcId="{10F955A5-24C1-4293-89EB-D981754C0971}" destId="{7659943D-879F-4ABC-ACD6-009E62EA2062}" srcOrd="2" destOrd="0" presId="urn:microsoft.com/office/officeart/2005/8/layout/hierarchy4"/>
    <dgm:cxn modelId="{84058E14-E0AC-4DBB-A751-2AA469B49434}" type="presParOf" srcId="{7659943D-879F-4ABC-ACD6-009E62EA2062}" destId="{7A4620AD-F3EC-4614-B739-53FE75794528}" srcOrd="0" destOrd="0" presId="urn:microsoft.com/office/officeart/2005/8/layout/hierarchy4"/>
    <dgm:cxn modelId="{E106A8AF-97D2-4B5F-ACD5-9CD3435ED569}" type="presParOf" srcId="{7A4620AD-F3EC-4614-B739-53FE75794528}" destId="{FC9F6CF2-7AF4-42B9-A4EC-7A61D0551C55}" srcOrd="0" destOrd="0" presId="urn:microsoft.com/office/officeart/2005/8/layout/hierarchy4"/>
    <dgm:cxn modelId="{961A2B11-FC53-482B-A77F-1551303187E9}" type="presParOf" srcId="{7A4620AD-F3EC-4614-B739-53FE75794528}" destId="{72217245-D0EE-42F2-9DD1-BD7DEA766310}" srcOrd="1" destOrd="0" presId="urn:microsoft.com/office/officeart/2005/8/layout/hierarchy4"/>
    <dgm:cxn modelId="{437D71C5-C491-4984-B479-E7936EF9C235}" type="presParOf" srcId="{7A4620AD-F3EC-4614-B739-53FE75794528}" destId="{B54732DD-64F3-457F-93DF-7CC3493D7108}" srcOrd="2" destOrd="0" presId="urn:microsoft.com/office/officeart/2005/8/layout/hierarchy4"/>
    <dgm:cxn modelId="{36B4E67B-7C1D-41E1-8DF8-D634062AE20E}" type="presParOf" srcId="{B54732DD-64F3-457F-93DF-7CC3493D7108}" destId="{687972BF-BD37-4A64-8633-10A7F2712355}" srcOrd="0" destOrd="0" presId="urn:microsoft.com/office/officeart/2005/8/layout/hierarchy4"/>
    <dgm:cxn modelId="{9DD387F2-52D9-444B-B065-1AEE126900C4}" type="presParOf" srcId="{687972BF-BD37-4A64-8633-10A7F2712355}" destId="{7D1D94DD-7184-4A42-B78C-E7484B436964}" srcOrd="0" destOrd="0" presId="urn:microsoft.com/office/officeart/2005/8/layout/hierarchy4"/>
    <dgm:cxn modelId="{97520E47-156F-42DF-B3F2-16918A3565DE}" type="presParOf" srcId="{687972BF-BD37-4A64-8633-10A7F2712355}" destId="{8D91A2F5-90C7-4997-86F8-16432625C6C1}" srcOrd="1" destOrd="0" presId="urn:microsoft.com/office/officeart/2005/8/layout/hierarchy4"/>
    <dgm:cxn modelId="{EE957414-ABAD-463D-9319-CBD41DD0FFD5}" type="presParOf" srcId="{9891C87E-2604-4799-BAAA-8A36C19632A3}" destId="{F5F5888D-4F52-4A46-BC3A-BEC0A6AB0CBC}" srcOrd="5" destOrd="0" presId="urn:microsoft.com/office/officeart/2005/8/layout/hierarchy4"/>
    <dgm:cxn modelId="{3CFA4892-F8AD-4389-A86D-17ADD9C79DCA}" type="presParOf" srcId="{9891C87E-2604-4799-BAAA-8A36C19632A3}" destId="{A04C7F92-CBC9-41B0-B36F-9FF2D5DB50BA}" srcOrd="6" destOrd="0" presId="urn:microsoft.com/office/officeart/2005/8/layout/hierarchy4"/>
    <dgm:cxn modelId="{EF199BD5-B8F1-426D-94D2-CA04563A45EC}" type="presParOf" srcId="{A04C7F92-CBC9-41B0-B36F-9FF2D5DB50BA}" destId="{4B2EE3D1-AD38-4761-B24E-2DF3A83407D0}" srcOrd="0" destOrd="0" presId="urn:microsoft.com/office/officeart/2005/8/layout/hierarchy4"/>
    <dgm:cxn modelId="{0DC71CF8-053F-4B23-B387-BCA61D11B062}" type="presParOf" srcId="{A04C7F92-CBC9-41B0-B36F-9FF2D5DB50BA}" destId="{99E9166C-54AD-452D-81AB-84A9DF3DB38A}" srcOrd="1" destOrd="0" presId="urn:microsoft.com/office/officeart/2005/8/layout/hierarchy4"/>
    <dgm:cxn modelId="{EEB8038E-28F9-4A8B-A9DD-E92110D694E7}" type="presParOf" srcId="{A04C7F92-CBC9-41B0-B36F-9FF2D5DB50BA}" destId="{08574F03-A8F1-4C15-B100-BAE86C135EC1}" srcOrd="2" destOrd="0" presId="urn:microsoft.com/office/officeart/2005/8/layout/hierarchy4"/>
    <dgm:cxn modelId="{65A36511-CEA0-4060-A9B2-16B0A13250D8}" type="presParOf" srcId="{08574F03-A8F1-4C15-B100-BAE86C135EC1}" destId="{608D9123-6544-42EB-8919-8965B4A087FE}" srcOrd="0" destOrd="0" presId="urn:microsoft.com/office/officeart/2005/8/layout/hierarchy4"/>
    <dgm:cxn modelId="{EF58D33C-1237-4B2A-BD06-7572CE319C73}" type="presParOf" srcId="{608D9123-6544-42EB-8919-8965B4A087FE}" destId="{66679A9F-E2DD-46E6-9CA0-7C321406C132}" srcOrd="0" destOrd="0" presId="urn:microsoft.com/office/officeart/2005/8/layout/hierarchy4"/>
    <dgm:cxn modelId="{3D291CEB-15EC-49E4-9435-F8D47995F4BB}" type="presParOf" srcId="{608D9123-6544-42EB-8919-8965B4A087FE}" destId="{5F413B28-C7C4-4C0C-A54E-9EBE81779D02}" srcOrd="1" destOrd="0" presId="urn:microsoft.com/office/officeart/2005/8/layout/hierarchy4"/>
    <dgm:cxn modelId="{88CC617E-D3CC-464D-8774-082A7F2DE0C4}" type="presParOf" srcId="{608D9123-6544-42EB-8919-8965B4A087FE}" destId="{00242D05-6B52-406F-B3C3-DADFB2C611AB}" srcOrd="2" destOrd="0" presId="urn:microsoft.com/office/officeart/2005/8/layout/hierarchy4"/>
    <dgm:cxn modelId="{5355A4F2-A4D7-4C0A-A6E7-A47E4DD626A6}" type="presParOf" srcId="{00242D05-6B52-406F-B3C3-DADFB2C611AB}" destId="{74BBE74E-FE08-437F-A40C-5509836FE9E2}" srcOrd="0" destOrd="0" presId="urn:microsoft.com/office/officeart/2005/8/layout/hierarchy4"/>
    <dgm:cxn modelId="{F611F3B7-7A66-43FB-8098-69F987E70506}" type="presParOf" srcId="{74BBE74E-FE08-437F-A40C-5509836FE9E2}" destId="{CD8F3CD5-5A3B-407B-AD9B-B5E5FF8F9BC5}" srcOrd="0" destOrd="0" presId="urn:microsoft.com/office/officeart/2005/8/layout/hierarchy4"/>
    <dgm:cxn modelId="{2CE2EBCE-3319-4A42-BE5D-B4F0AA1855D4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38D51A2-FC3D-4AD6-942F-7E1CBCFBC257}" type="datetimeFigureOut">
              <a:rPr lang="pt-BR"/>
              <a:pPr/>
              <a:t>12/09/2017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CCB230D-ACAF-4D11-9DFC-CAA2D13462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1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1716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37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504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60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635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55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93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50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78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sz="1000" smtClean="0"/>
          </a:p>
        </p:txBody>
      </p:sp>
    </p:spTree>
    <p:extLst>
      <p:ext uri="{BB962C8B-B14F-4D97-AF65-F5344CB8AC3E}">
        <p14:creationId xmlns:p14="http://schemas.microsoft.com/office/powerpoint/2010/main" val="168328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2756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517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A57D93E-06BA-42D0-A483-81E41D9E52C2}" type="slidenum">
              <a:rPr lang="pt-BR" altLang="pt-BR" sz="1300"/>
              <a:pPr algn="r" eaLnBrk="1" hangingPunct="1"/>
              <a:t>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23360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002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1261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6460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0253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02496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3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5442DF72-5376-41AE-BF3A-853C5664269B}" type="slidenum">
              <a:rPr lang="pt-BR" sz="1300"/>
              <a:pPr algn="r" defTabSz="990600"/>
              <a:t>25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827345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3CAB1C-CB4B-4554-97D7-4CC9E84A27CD}" type="slidenum">
              <a:rPr lang="pt-BR" altLang="pt-BR">
                <a:latin typeface="Verdana" panose="020B0604030504040204" pitchFamily="34" charset="0"/>
              </a:rPr>
              <a:pPr/>
              <a:t>27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80172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833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875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1297EFC-DD13-4098-965F-63F72EB0F277}" type="slidenum">
              <a:rPr lang="pt-BR" sz="1300"/>
              <a:pPr algn="r" defTabSz="990600"/>
              <a:t>29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618369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0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913048C-6173-4994-8564-4BA8A4BC0587}" type="slidenum">
              <a:rPr lang="pt-BR" sz="1300"/>
              <a:pPr algn="r" defTabSz="990600"/>
              <a:t>30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132311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4867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285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0A17810-5257-4BA0-B146-2B8D2C04E913}" type="slidenum">
              <a:rPr lang="pt-BR" sz="1300"/>
              <a:pPr algn="r" defTabSz="990600"/>
              <a:t>31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929089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5828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sz="1000" smtClean="0"/>
          </a:p>
        </p:txBody>
      </p:sp>
    </p:spTree>
    <p:extLst>
      <p:ext uri="{BB962C8B-B14F-4D97-AF65-F5344CB8AC3E}">
        <p14:creationId xmlns:p14="http://schemas.microsoft.com/office/powerpoint/2010/main" val="4119885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C24CBADE-806A-4544-8D73-73C75234B2A1}" type="slidenum">
              <a:rPr lang="fr-FR" sz="1300"/>
              <a:pPr algn="r" defTabSz="990600"/>
              <a:t>34</a:t>
            </a:fld>
            <a:endParaRPr lang="fr-FR" sz="1300"/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60510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4CB01101-F96F-4651-B276-3B6F8BC69C2B}" type="slidenum">
              <a:rPr lang="fr-FR" sz="1300"/>
              <a:pPr algn="r" defTabSz="990600"/>
              <a:t>35</a:t>
            </a:fld>
            <a:endParaRPr lang="fr-FR" sz="1300"/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62683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164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90741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23286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00EBD8-4395-4798-B090-096FEAE0A49A}" type="slidenum">
              <a:rPr lang="pt-BR" altLang="pt-BR">
                <a:latin typeface="Verdana" panose="020B0604030504040204" pitchFamily="34" charset="0"/>
              </a:rPr>
              <a:pPr/>
              <a:t>39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9518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5C60AB2-2619-43BD-A80A-533CE3CD9AB7}" type="slidenum">
              <a:rPr lang="pt-BR" altLang="pt-BR">
                <a:latin typeface="Verdana" panose="020B0604030504040204" pitchFamily="34" charset="0"/>
              </a:rPr>
              <a:pPr/>
              <a:t>40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4194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7053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8168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C6B8E805-A781-4846-BDEA-B576A191EA43}" type="slidenum">
              <a:rPr lang="pt-BR" sz="1300"/>
              <a:pPr algn="r" defTabSz="990600"/>
              <a:t>42</a:t>
            </a:fld>
            <a:endParaRPr lang="pt-BR" sz="1300"/>
          </a:p>
        </p:txBody>
      </p:sp>
      <p:sp>
        <p:nvSpPr>
          <p:cNvPr id="600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5658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12100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2099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1E2AA8-448D-4480-AA62-97B91380622A}" type="slidenum">
              <a:rPr lang="pt-BR" altLang="pt-BR">
                <a:latin typeface="Verdana" panose="020B0604030504040204" pitchFamily="34" charset="0"/>
              </a:rPr>
              <a:pPr/>
              <a:t>45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21326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131052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1670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870858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A26E3B-268A-4D1F-A81A-BAD00DE7C663}" type="slidenum">
              <a:rPr lang="pt-BR" altLang="pt-BR">
                <a:latin typeface="Verdana" panose="020B0604030504040204" pitchFamily="34" charset="0"/>
              </a:rPr>
              <a:pPr/>
              <a:t>49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81919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890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56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59600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13371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734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310277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98649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24583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905350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17471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9531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1183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803407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05749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40881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69241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245146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96136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7910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96098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724192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341578-B65D-41C9-8489-557DEA8F789E}" type="slidenum">
              <a:rPr lang="pt-BR" altLang="pt-BR">
                <a:latin typeface="Verdana" panose="020B0604030504040204" pitchFamily="34" charset="0"/>
              </a:rPr>
              <a:pPr/>
              <a:t>69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727002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8B8DC4-8F76-4B47-BB2F-D072A4A55405}" type="slidenum">
              <a:rPr lang="pt-BR" altLang="pt-BR">
                <a:latin typeface="Verdana" panose="020B0604030504040204" pitchFamily="34" charset="0"/>
              </a:rPr>
              <a:pPr/>
              <a:t>70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71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274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8FC992-33F5-4D63-88E2-6841C6B14D18}" type="slidenum">
              <a:rPr lang="pt-BR" sz="1300"/>
              <a:pPr algn="r" defTabSz="990600"/>
              <a:t>7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7388730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A1F1B99-2D0F-41B7-AEB4-7672931F2E6A}" type="slidenum">
              <a:rPr lang="pt-BR" altLang="pt-BR">
                <a:latin typeface="Verdana" panose="020B0604030504040204" pitchFamily="34" charset="0"/>
              </a:rPr>
              <a:pPr/>
              <a:t>71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130224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8DEFF5-4EE6-4D96-8E37-DBED6BAB21D9}" type="slidenum">
              <a:rPr lang="pt-BR" altLang="pt-BR">
                <a:latin typeface="Verdana" panose="020B0604030504040204" pitchFamily="34" charset="0"/>
              </a:rPr>
              <a:pPr/>
              <a:t>72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8159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6934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27302403-AC73-4521-81ED-A4B7077F47F7}" type="slidenum">
              <a:rPr lang="pt-BR" sz="1300"/>
              <a:pPr algn="r" defTabSz="990600"/>
              <a:t>8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402433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259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9D8BDA3D-D381-46AB-920B-FD99123D6C9C}" type="slidenum">
              <a:rPr lang="pt-BR" sz="1300"/>
              <a:pPr algn="r" defTabSz="990600"/>
              <a:t>9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12798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6F6C85-52D5-4A20-B292-78147FF24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405B-00E0-409F-BA28-2FF9C45D8B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794BF-68FD-47E4-BB8F-9B4CBE4A1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919CB-9567-4722-B0D8-A9A032E53A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8E7F-BC64-4EBC-A7B5-A52CF1D34F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002D-E7FF-4798-90C2-7EC6781A60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F572EC-E8A0-477C-9CA5-8DC36B52A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4DC54C-E750-4674-94B7-E2B138DB5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14E9FF-6571-4084-9586-93F699572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24E2-963C-4F4A-9C36-F480560AC5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8346-8DAD-495D-8937-2DC70D500E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5858228-38A1-4644-AF9E-84D37D4D3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6B74-6661-411C-A593-5F637D00CE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891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F1F430-E40B-4B01-A514-2ED1357705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72" r:id="rId3"/>
    <p:sldLayoutId id="2147483873" r:id="rId4"/>
    <p:sldLayoutId id="2147483874" r:id="rId5"/>
    <p:sldLayoutId id="2147483867" r:id="rId6"/>
    <p:sldLayoutId id="2147483866" r:id="rId7"/>
    <p:sldLayoutId id="2147483875" r:id="rId8"/>
    <p:sldLayoutId id="2147483865" r:id="rId9"/>
    <p:sldLayoutId id="2147483876" r:id="rId10"/>
    <p:sldLayoutId id="2147483869" r:id="rId11"/>
    <p:sldLayoutId id="2147483870" r:id="rId12"/>
    <p:sldLayoutId id="21474838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dot.gov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eris.com/itsarch/html/entity/paent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www.itsoverview.its.dot.gov/integration/ims-sm.gif" TargetMode="External"/><Relationship Id="rId13" Type="http://schemas.openxmlformats.org/officeDocument/2006/relationships/image" Target="../media/image10.gif"/><Relationship Id="rId18" Type="http://schemas.openxmlformats.org/officeDocument/2006/relationships/image" Target="http://www.itsoverview.its.dot.gov/integration/rom-sm.gif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5.gif"/><Relationship Id="rId21" Type="http://schemas.openxmlformats.org/officeDocument/2006/relationships/image" Target="../media/image14.gif"/><Relationship Id="rId7" Type="http://schemas.openxmlformats.org/officeDocument/2006/relationships/image" Target="../media/image7.gif"/><Relationship Id="rId12" Type="http://schemas.openxmlformats.org/officeDocument/2006/relationships/image" Target="http://www.itsoverview.its.dot.gov/integration/eps-sm.gif" TargetMode="External"/><Relationship Id="rId17" Type="http://schemas.openxmlformats.org/officeDocument/2006/relationships/image" Target="../media/image12.gif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6" Type="http://schemas.openxmlformats.org/officeDocument/2006/relationships/image" Target="http://www.itsoverview.its.dot.gov/integration/cps-sm.gif" TargetMode="External"/><Relationship Id="rId20" Type="http://schemas.openxmlformats.org/officeDocument/2006/relationships/image" Target="http://www.itsoverview.its.dot.gov/integration/rwm-sm.gif" TargetMode="External"/><Relationship Id="rId29" Type="http://schemas.openxmlformats.org/officeDocument/2006/relationships/image" Target="http://www.itsoverview.its.dot.gov/integration/am-sm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tsoverview.its.dot.gov/integration/tm-sm.gif" TargetMode="External"/><Relationship Id="rId11" Type="http://schemas.openxmlformats.org/officeDocument/2006/relationships/image" Target="../media/image9.gif"/><Relationship Id="rId24" Type="http://schemas.openxmlformats.org/officeDocument/2006/relationships/image" Target="http://www.itsoverview.its.dot.gov/integration/if-sm.gif" TargetMode="External"/><Relationship Id="rId5" Type="http://schemas.openxmlformats.org/officeDocument/2006/relationships/image" Target="../media/image6.gif"/><Relationship Id="rId15" Type="http://schemas.openxmlformats.org/officeDocument/2006/relationships/image" Target="../media/image11.gif"/><Relationship Id="rId23" Type="http://schemas.openxmlformats.org/officeDocument/2006/relationships/image" Target="../media/image15.gif"/><Relationship Id="rId28" Type="http://schemas.openxmlformats.org/officeDocument/2006/relationships/image" Target="../media/image19.gif"/><Relationship Id="rId10" Type="http://schemas.openxmlformats.org/officeDocument/2006/relationships/image" Target="http://www.itsoverview.its.dot.gov/integration/ems-sm.gif" TargetMode="External"/><Relationship Id="rId19" Type="http://schemas.openxmlformats.org/officeDocument/2006/relationships/image" Target="../media/image13.gif"/><Relationship Id="rId4" Type="http://schemas.openxmlformats.org/officeDocument/2006/relationships/image" Target="http://www.itsoverview.its.dot.gov/integration/fm-sm.gif" TargetMode="External"/><Relationship Id="rId9" Type="http://schemas.openxmlformats.org/officeDocument/2006/relationships/image" Target="../media/image8.gif"/><Relationship Id="rId14" Type="http://schemas.openxmlformats.org/officeDocument/2006/relationships/image" Target="http://www.itsoverview.its.dot.gov/integration/im-sm.gif" TargetMode="External"/><Relationship Id="rId22" Type="http://schemas.openxmlformats.org/officeDocument/2006/relationships/image" Target="http://www.itsoverview.its.dot.gov/integration/cvo-sm.gif" TargetMode="External"/><Relationship Id="rId27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rwm-sm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rwm-sm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http://www.itsoverview.its.dot.gov/integration/rwm-sm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http://www.itsoverview.its.dot.gov/integration/rwm-sm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caioffontana@unifesp.br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ryoshioka@gmail.com" TargetMode="External"/><Relationship Id="rId4" Type="http://schemas.openxmlformats.org/officeDocument/2006/relationships/hyperlink" Target="mailto:claudio.marte@poli.usp.br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ctrTitle"/>
          </p:nvPr>
        </p:nvSpPr>
        <p:spPr>
          <a:xfrm>
            <a:off x="395536" y="0"/>
            <a:ext cx="8352928" cy="1470025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5917 – ITS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“Inteligentes” de Transportes (ITS)</a:t>
            </a: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Systems]</a:t>
            </a:r>
          </a:p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9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ITS 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Modeling Language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3497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 modelo é uma representação do mundo real.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Quais as perguntas que um modelo pode responder?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Construção de um Modelo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Abstração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sucesso da implementação de um sistema informatizado depende da qualidade do trabalho de modelagem.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objetivo da abstração é isolar os aspectos que sejam importantes para algum propósito e suprimir os que não o forem.</a:t>
            </a:r>
          </a:p>
          <a:p>
            <a:pPr marL="0" indent="0">
              <a:lnSpc>
                <a:spcPct val="90000"/>
              </a:lnSpc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23850" y="188913"/>
            <a:ext cx="856932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/>
          </p:cNvSpPr>
          <p:nvPr>
            <p:ph type="body" idx="1"/>
          </p:nvPr>
        </p:nvSpPr>
        <p:spPr>
          <a:xfrm>
            <a:off x="623888" y="1989138"/>
            <a:ext cx="7918450" cy="27352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modelagem de dados está baseada no princípio de que o conceito do dado (</a:t>
            </a:r>
            <a:r>
              <a:rPr 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Metadado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 de uma organização não muda. 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 que muda são os valores associados aos dados e os processos da organização.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23850" y="188913"/>
            <a:ext cx="856932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Princípios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b="1" smtClean="0">
                <a:cs typeface="Times New Roman" pitchFamily="18" charset="0"/>
              </a:rPr>
              <a:t>Modelagem de Dados - Definição</a:t>
            </a:r>
            <a:endParaRPr lang="pt-BR" sz="4000" b="1" smtClean="0"/>
          </a:p>
        </p:txBody>
      </p:sp>
      <p:sp>
        <p:nvSpPr>
          <p:cNvPr id="447491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468313" y="1844675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modelagem de dados é o processo que identifica dados e esclarece o significado e sua aplicação prática.</a:t>
            </a: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Estabelece o vínculo entre as necessidades do usuário e a solução  que o software ou o sistema de informações deve resolver.</a:t>
            </a: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algn="r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95288" y="14843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modelagem de dados envolve: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</a:t>
            </a: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objetivos</a:t>
            </a: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 uso da informação;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os </a:t>
            </a: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geradores de informações</a:t>
            </a: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e as regras que regem cada informação;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a necessidade de informações no(s) processo(s);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Coletar e selecionar fatos relevantes;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endParaRPr lang="pt-BR" sz="2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Traduzir a realidade das informações ou de um sistema em um modelo.</a:t>
            </a:r>
            <a:endParaRPr lang="pt-BR" sz="3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 b="1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- Definição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611188" y="1557338"/>
            <a:ext cx="8229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modelagem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dados pode ser definida como:</a:t>
            </a:r>
          </a:p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representação gráfica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dos dados de uma área de </a:t>
            </a: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interesse ou aplicação. </a:t>
            </a: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pt-B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Um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é uma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representação simplificada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uma entidade física, de uma estrutura, de um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processo, ou de um fenômeno, visando a análise de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seu comportamento em situações específicas com um objetivo específico.</a:t>
            </a:r>
          </a:p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- Definição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5408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– Objetivo</a:t>
            </a:r>
          </a:p>
        </p:txBody>
      </p:sp>
      <p:sp>
        <p:nvSpPr>
          <p:cNvPr id="453635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323850" y="1700213"/>
            <a:ext cx="8229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O </a:t>
            </a:r>
            <a:r>
              <a:rPr lang="pt-BR" sz="29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modelo</a:t>
            </a: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dados tem como objetivo:</a:t>
            </a:r>
          </a:p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Transmitir claramente o significado (atributos)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dos dados e os </a:t>
            </a: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relacionamentos entre eles 	</a:t>
            </a:r>
            <a:endParaRPr lang="pt-BR" sz="3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Registrar 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as </a:t>
            </a: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definições precisas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destes dados. </a:t>
            </a: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É a forma padrão e aceita para analisar dados,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projetar 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e implementar</a:t>
            </a:r>
            <a:r>
              <a:rPr lang="pt-B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bancos de dados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.</a:t>
            </a:r>
            <a:endParaRPr lang="pt-BR" sz="26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ITS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Modeling Language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Considerações Finais / Bibliografia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52438"/>
            <a:ext cx="7699375" cy="595312"/>
          </a:xfrm>
          <a:noFill/>
          <a:ln/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 ITS 1: RITA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794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4882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t-BR" sz="36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/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RITA – </a:t>
            </a:r>
          </a:p>
          <a:p>
            <a:pPr eaLnBrk="0" hangingPunct="0"/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Research and Innovative Technology Administration</a:t>
            </a:r>
          </a:p>
          <a:p>
            <a:pPr eaLnBrk="0" hangingPunct="0"/>
            <a:r>
              <a:rPr lang="pt-B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  <a:hlinkClick r:id="rId3"/>
              </a:rPr>
              <a:t>http://www.its.dot.gov/index.htm</a:t>
            </a:r>
            <a:endParaRPr lang="pt-BR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Arquitetura de ITS Estados Unidos (versão 7.0) </a:t>
            </a:r>
            <a:r>
              <a:rPr lang="pt-B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  <a:hlinkClick r:id="rId4"/>
              </a:rPr>
              <a:t>http://www.iteris.com/itsarch/html/entity/paents.htm</a:t>
            </a:r>
            <a:endParaRPr lang="pt-BR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130"/>
          <p:cNvSpPr txBox="1">
            <a:spLocks noChangeArrowheads="1"/>
          </p:cNvSpPr>
          <p:nvPr/>
        </p:nvSpPr>
        <p:spPr bwMode="auto">
          <a:xfrm>
            <a:off x="395288" y="38100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Macro-Programação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4147" name="Line 1131"/>
          <p:cNvSpPr>
            <a:spLocks noChangeShapeType="1"/>
          </p:cNvSpPr>
          <p:nvPr/>
        </p:nvSpPr>
        <p:spPr bwMode="auto">
          <a:xfrm>
            <a:off x="1524000" y="9906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8572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33096"/>
              </p:ext>
            </p:extLst>
          </p:nvPr>
        </p:nvGraphicFramePr>
        <p:xfrm>
          <a:off x="323850" y="1268413"/>
          <a:ext cx="8569325" cy="5486400"/>
        </p:xfrm>
        <a:graphic>
          <a:graphicData uri="http://schemas.openxmlformats.org/drawingml/2006/table">
            <a:tbl>
              <a:tblPr/>
              <a:tblGrid>
                <a:gridCol w="1800225"/>
                <a:gridCol w="1911350"/>
                <a:gridCol w="485775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Introdução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Planejamento da Disciplina. Pacotes de Serviços (e Funções) ITS.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Arcabouço Conceitual e Metodológico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Arquiteturas ITS.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Informações ao Usuário [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ITIS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Gerenciamento de Tráfego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IHS / ITMS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Interurbano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 Supervisão Aplicada as Rodovias. Fiscalização do cumprimento de regras de trânsito. Serviços de Apoio aos Usuários (SAU).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Gerenciamento de Incidentes.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Controle do Fluxo e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da Demanda.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Gerenciamento de Frotas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IPTS, CVO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Operação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Público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(TP) de “Rota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Fixa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”.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Gestão de Frotas e dos Serviços Prestados. Prevenção e Segurança.  Coordenação Multimodos.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BRTs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(Bus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Rapid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Transit)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 sob Demanda. Processos relacionados ao Veículo Comercial (Baldeações Modais). Gerenciamento de Frotas para o Transporte de Cargas.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  <a:ln/>
        </p:spPr>
        <p:txBody>
          <a:bodyPr/>
          <a:lstStyle/>
          <a:p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ITS: Áreas de Aplicação</a:t>
            </a:r>
          </a:p>
        </p:txBody>
      </p:sp>
      <p:grpSp>
        <p:nvGrpSpPr>
          <p:cNvPr id="410627" name="Group 3"/>
          <p:cNvGrpSpPr>
            <a:grpSpLocks/>
          </p:cNvGrpSpPr>
          <p:nvPr/>
        </p:nvGrpSpPr>
        <p:grpSpPr bwMode="auto">
          <a:xfrm>
            <a:off x="757238" y="1484313"/>
            <a:ext cx="7559675" cy="4737100"/>
            <a:chOff x="503" y="1162"/>
            <a:chExt cx="4762" cy="2984"/>
          </a:xfrm>
        </p:grpSpPr>
        <p:sp>
          <p:nvSpPr>
            <p:cNvPr id="410628" name="Rectangle 3"/>
            <p:cNvSpPr>
              <a:spLocks noChangeArrowheads="1"/>
            </p:cNvSpPr>
            <p:nvPr/>
          </p:nvSpPr>
          <p:spPr bwMode="auto">
            <a:xfrm>
              <a:off x="1467" y="1414"/>
              <a:ext cx="951" cy="5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Controle de Tráfego Urbano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29" name="Rectangle 17"/>
            <p:cNvSpPr>
              <a:spLocks noChangeArrowheads="1"/>
            </p:cNvSpPr>
            <p:nvPr/>
          </p:nvSpPr>
          <p:spPr bwMode="auto">
            <a:xfrm>
              <a:off x="4306" y="2513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0" name="Rectangle 13"/>
            <p:cNvSpPr>
              <a:spLocks noChangeArrowheads="1"/>
            </p:cNvSpPr>
            <p:nvPr/>
          </p:nvSpPr>
          <p:spPr bwMode="auto">
            <a:xfrm>
              <a:off x="503" y="2513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1" name="Rectangle 14"/>
            <p:cNvSpPr>
              <a:spLocks noChangeArrowheads="1"/>
            </p:cNvSpPr>
            <p:nvPr/>
          </p:nvSpPr>
          <p:spPr bwMode="auto">
            <a:xfrm>
              <a:off x="1454" y="2514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 b="1">
                  <a:solidFill>
                    <a:srgbClr val="FF3300"/>
                  </a:solidFill>
                  <a:cs typeface="Times New Roman" pitchFamily="18" charset="0"/>
                </a:rPr>
                <a:t>Gerenciamento das Condições Climáticas</a:t>
              </a:r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2" name="Rectangle 16"/>
            <p:cNvSpPr>
              <a:spLocks noChangeArrowheads="1"/>
            </p:cNvSpPr>
            <p:nvPr/>
          </p:nvSpPr>
          <p:spPr bwMode="auto">
            <a:xfrm>
              <a:off x="3356" y="2514"/>
              <a:ext cx="950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Integração Inter-modal de Viagens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3" name="Rectangle 15"/>
            <p:cNvSpPr>
              <a:spLocks noChangeArrowheads="1"/>
            </p:cNvSpPr>
            <p:nvPr/>
          </p:nvSpPr>
          <p:spPr bwMode="auto">
            <a:xfrm>
              <a:off x="2386" y="2608"/>
              <a:ext cx="970" cy="71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Operação de Veículos Comerciais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2405" y="2009"/>
              <a:ext cx="951" cy="6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da Informação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5" name="Rectangle 47"/>
            <p:cNvSpPr>
              <a:spLocks noChangeArrowheads="1"/>
            </p:cNvSpPr>
            <p:nvPr/>
          </p:nvSpPr>
          <p:spPr bwMode="auto">
            <a:xfrm>
              <a:off x="503" y="3396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6" name="Rectangle 48"/>
            <p:cNvSpPr>
              <a:spLocks noChangeArrowheads="1"/>
            </p:cNvSpPr>
            <p:nvPr/>
          </p:nvSpPr>
          <p:spPr bwMode="auto">
            <a:xfrm>
              <a:off x="1454" y="3397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Prevenção de Colisões</a:t>
              </a:r>
            </a:p>
          </p:txBody>
        </p:sp>
        <p:sp>
          <p:nvSpPr>
            <p:cNvPr id="410637" name="Rectangle 49"/>
            <p:cNvSpPr>
              <a:spLocks noChangeArrowheads="1"/>
            </p:cNvSpPr>
            <p:nvPr/>
          </p:nvSpPr>
          <p:spPr bwMode="auto">
            <a:xfrm>
              <a:off x="2405" y="3397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Atendimento ao Motorista </a:t>
              </a:r>
            </a:p>
          </p:txBody>
        </p:sp>
        <p:sp>
          <p:nvSpPr>
            <p:cNvPr id="410638" name="Rectangle 50"/>
            <p:cNvSpPr>
              <a:spLocks noChangeArrowheads="1"/>
            </p:cNvSpPr>
            <p:nvPr/>
          </p:nvSpPr>
          <p:spPr bwMode="auto">
            <a:xfrm>
              <a:off x="3356" y="3397"/>
              <a:ext cx="950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Notificação de Colisão</a:t>
              </a:r>
            </a:p>
          </p:txBody>
        </p:sp>
        <p:sp>
          <p:nvSpPr>
            <p:cNvPr id="410639" name="Rectangle 51"/>
            <p:cNvSpPr>
              <a:spLocks noChangeArrowheads="1"/>
            </p:cNvSpPr>
            <p:nvPr/>
          </p:nvSpPr>
          <p:spPr bwMode="auto">
            <a:xfrm>
              <a:off x="4306" y="3396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40" name="Rectangle 44"/>
            <p:cNvSpPr>
              <a:spLocks noChangeArrowheads="1"/>
            </p:cNvSpPr>
            <p:nvPr/>
          </p:nvSpPr>
          <p:spPr bwMode="auto">
            <a:xfrm>
              <a:off x="511" y="3258"/>
              <a:ext cx="4754" cy="25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1600" b="1">
                  <a:solidFill>
                    <a:srgbClr val="000000"/>
                  </a:solidFill>
                  <a:cs typeface="Times New Roman" pitchFamily="18" charset="0"/>
                </a:rPr>
                <a:t>VEÍCULOS INTELIGENTES</a:t>
              </a:r>
              <a:endParaRPr lang="pt-BR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1" name="Rectangle 2"/>
            <p:cNvSpPr>
              <a:spLocks noChangeArrowheads="1"/>
            </p:cNvSpPr>
            <p:nvPr/>
          </p:nvSpPr>
          <p:spPr bwMode="auto">
            <a:xfrm>
              <a:off x="503" y="1162"/>
              <a:ext cx="4754" cy="25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1600" b="1">
                  <a:solidFill>
                    <a:srgbClr val="000000"/>
                  </a:solidFill>
                  <a:cs typeface="Times New Roman" pitchFamily="18" charset="0"/>
                </a:rPr>
                <a:t>INFRA-ESTRUTURA INTELIGENTE</a:t>
              </a:r>
              <a:endParaRPr lang="pt-BR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2" name="Rectangle 4"/>
            <p:cNvSpPr>
              <a:spLocks noChangeArrowheads="1"/>
            </p:cNvSpPr>
            <p:nvPr/>
          </p:nvSpPr>
          <p:spPr bwMode="auto">
            <a:xfrm>
              <a:off x="510" y="1420"/>
              <a:ext cx="951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Controle de Rodovias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3" name="Rectangle 5"/>
            <p:cNvSpPr>
              <a:spLocks noChangeArrowheads="1"/>
            </p:cNvSpPr>
            <p:nvPr/>
          </p:nvSpPr>
          <p:spPr bwMode="auto">
            <a:xfrm>
              <a:off x="2405" y="1419"/>
              <a:ext cx="951" cy="60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Transporte de Passageiros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4" name="Rectangle 6"/>
            <p:cNvSpPr>
              <a:spLocks noChangeArrowheads="1"/>
            </p:cNvSpPr>
            <p:nvPr/>
          </p:nvSpPr>
          <p:spPr bwMode="auto">
            <a:xfrm>
              <a:off x="3356" y="1415"/>
              <a:ext cx="950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Incidentes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5" name="Rectangle 7"/>
            <p:cNvSpPr>
              <a:spLocks noChangeArrowheads="1"/>
            </p:cNvSpPr>
            <p:nvPr/>
          </p:nvSpPr>
          <p:spPr bwMode="auto">
            <a:xfrm>
              <a:off x="4306" y="1415"/>
              <a:ext cx="951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Emergências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6" name="Rectangle 8"/>
            <p:cNvSpPr>
              <a:spLocks noChangeArrowheads="1"/>
            </p:cNvSpPr>
            <p:nvPr/>
          </p:nvSpPr>
          <p:spPr bwMode="auto">
            <a:xfrm>
              <a:off x="503" y="1952"/>
              <a:ext cx="951" cy="61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Meios Eletrônicos de Pagamento e Tarifação</a:t>
              </a:r>
            </a:p>
          </p:txBody>
        </p:sp>
        <p:sp>
          <p:nvSpPr>
            <p:cNvPr id="410647" name="Rectangle 9"/>
            <p:cNvSpPr>
              <a:spLocks noChangeArrowheads="1"/>
            </p:cNvSpPr>
            <p:nvPr/>
          </p:nvSpPr>
          <p:spPr bwMode="auto">
            <a:xfrm>
              <a:off x="1454" y="1952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Informação ao Usuário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8" name="Rectangle 11"/>
            <p:cNvSpPr>
              <a:spLocks noChangeArrowheads="1"/>
            </p:cNvSpPr>
            <p:nvPr/>
          </p:nvSpPr>
          <p:spPr bwMode="auto">
            <a:xfrm>
              <a:off x="3356" y="1952"/>
              <a:ext cx="950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Prevenção de Acidentes e Segurança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9" name="Rectangle 12"/>
            <p:cNvSpPr>
              <a:spLocks noChangeArrowheads="1"/>
            </p:cNvSpPr>
            <p:nvPr/>
          </p:nvSpPr>
          <p:spPr bwMode="auto">
            <a:xfrm>
              <a:off x="4306" y="1952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Operação e Manutenção Rodoviária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50" name="Line 18"/>
            <p:cNvSpPr>
              <a:spLocks noChangeShapeType="1"/>
            </p:cNvSpPr>
            <p:nvPr/>
          </p:nvSpPr>
          <p:spPr bwMode="auto">
            <a:xfrm>
              <a:off x="1454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1" name="Line 19"/>
            <p:cNvSpPr>
              <a:spLocks noChangeShapeType="1"/>
            </p:cNvSpPr>
            <p:nvPr/>
          </p:nvSpPr>
          <p:spPr bwMode="auto">
            <a:xfrm>
              <a:off x="2405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2" name="Line 20"/>
            <p:cNvSpPr>
              <a:spLocks noChangeShapeType="1"/>
            </p:cNvSpPr>
            <p:nvPr/>
          </p:nvSpPr>
          <p:spPr bwMode="auto">
            <a:xfrm>
              <a:off x="3356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3" name="Line 21"/>
            <p:cNvSpPr>
              <a:spLocks noChangeShapeType="1"/>
            </p:cNvSpPr>
            <p:nvPr/>
          </p:nvSpPr>
          <p:spPr bwMode="auto">
            <a:xfrm>
              <a:off x="4306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4" name="Line 22"/>
            <p:cNvSpPr>
              <a:spLocks noChangeShapeType="1"/>
            </p:cNvSpPr>
            <p:nvPr/>
          </p:nvSpPr>
          <p:spPr bwMode="auto">
            <a:xfrm>
              <a:off x="503" y="1415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5" name="Line 23"/>
            <p:cNvSpPr>
              <a:spLocks noChangeShapeType="1"/>
            </p:cNvSpPr>
            <p:nvPr/>
          </p:nvSpPr>
          <p:spPr bwMode="auto">
            <a:xfrm>
              <a:off x="503" y="2019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6" name="Line 24"/>
            <p:cNvSpPr>
              <a:spLocks noChangeShapeType="1"/>
            </p:cNvSpPr>
            <p:nvPr/>
          </p:nvSpPr>
          <p:spPr bwMode="auto">
            <a:xfrm>
              <a:off x="503" y="2631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7" name="Line 25"/>
            <p:cNvSpPr>
              <a:spLocks noChangeShapeType="1"/>
            </p:cNvSpPr>
            <p:nvPr/>
          </p:nvSpPr>
          <p:spPr bwMode="auto">
            <a:xfrm>
              <a:off x="503" y="1166"/>
              <a:ext cx="0" cy="2963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8" name="Line 26"/>
            <p:cNvSpPr>
              <a:spLocks noChangeShapeType="1"/>
            </p:cNvSpPr>
            <p:nvPr/>
          </p:nvSpPr>
          <p:spPr bwMode="auto">
            <a:xfrm>
              <a:off x="5257" y="1166"/>
              <a:ext cx="0" cy="2963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9" name="Line 27"/>
            <p:cNvSpPr>
              <a:spLocks noChangeShapeType="1"/>
            </p:cNvSpPr>
            <p:nvPr/>
          </p:nvSpPr>
          <p:spPr bwMode="auto">
            <a:xfrm>
              <a:off x="503" y="1162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60" name="Line 28"/>
            <p:cNvSpPr>
              <a:spLocks noChangeShapeType="1"/>
            </p:cNvSpPr>
            <p:nvPr/>
          </p:nvSpPr>
          <p:spPr bwMode="auto">
            <a:xfrm>
              <a:off x="503" y="3264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410661" name="Picture 28" descr="Freeway Management Systems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796" y="1453"/>
              <a:ext cx="384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2" name="Picture 27" descr="Transit Management Systems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2694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3" name="Picture 26" descr="Incident Management Systems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3645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4" name="Picture 25" descr="Emergency Management Systems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4596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5" name="Picture 24" descr="Electronic Payment Systems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790" y="2047"/>
              <a:ext cx="384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6" name="Picture 22" descr="Information Management"/>
            <p:cNvPicPr>
              <a:picLocks noChangeAspect="1" noChangeArrowheads="1"/>
            </p:cNvPicPr>
            <p:nvPr/>
          </p:nvPicPr>
          <p:blipFill>
            <a:blip r:embed="rId13" r:link="rId14" cstate="print"/>
            <a:srcRect/>
            <a:stretch>
              <a:fillRect/>
            </a:stretch>
          </p:blipFill>
          <p:spPr bwMode="auto">
            <a:xfrm>
              <a:off x="2695" y="2045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7" name="Picture 21" descr="Crash Prevention and Safety"/>
            <p:cNvPicPr>
              <a:picLocks noChangeAspect="1" noChangeArrowheads="1"/>
            </p:cNvPicPr>
            <p:nvPr/>
          </p:nvPicPr>
          <p:blipFill>
            <a:blip r:embed="rId15" r:link="rId16" cstate="print"/>
            <a:srcRect/>
            <a:stretch>
              <a:fillRect/>
            </a:stretch>
          </p:blipFill>
          <p:spPr bwMode="auto">
            <a:xfrm>
              <a:off x="3647" y="20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8" name="Picture 20" descr="Roadway Operations and Maintenance"/>
            <p:cNvPicPr>
              <a:picLocks noChangeAspect="1" noChangeArrowheads="1"/>
            </p:cNvPicPr>
            <p:nvPr/>
          </p:nvPicPr>
          <p:blipFill>
            <a:blip r:embed="rId17" r:link="rId18" cstate="print"/>
            <a:srcRect/>
            <a:stretch>
              <a:fillRect/>
            </a:stretch>
          </p:blipFill>
          <p:spPr bwMode="auto">
            <a:xfrm>
              <a:off x="4594" y="20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9" name="Picture 19" descr="Road Weather Management"/>
            <p:cNvPicPr>
              <a:picLocks noChangeAspect="1" noChangeArrowheads="1"/>
            </p:cNvPicPr>
            <p:nvPr/>
          </p:nvPicPr>
          <p:blipFill>
            <a:blip r:embed="rId19" r:link="rId20" cstate="print"/>
            <a:srcRect/>
            <a:stretch>
              <a:fillRect/>
            </a:stretch>
          </p:blipFill>
          <p:spPr bwMode="auto">
            <a:xfrm>
              <a:off x="1743" y="2661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0" name="Picture 18" descr="Commercial Vehicle Operations"/>
            <p:cNvPicPr>
              <a:picLocks noChangeAspect="1" noChangeArrowheads="1"/>
            </p:cNvPicPr>
            <p:nvPr/>
          </p:nvPicPr>
          <p:blipFill>
            <a:blip r:embed="rId21" r:link="rId22" cstate="print"/>
            <a:srcRect/>
            <a:stretch>
              <a:fillRect/>
            </a:stretch>
          </p:blipFill>
          <p:spPr bwMode="auto">
            <a:xfrm>
              <a:off x="2691" y="2661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1" name="Picture 17" descr="Intermodal Freight"/>
            <p:cNvPicPr>
              <a:picLocks noChangeAspect="1" noChangeArrowheads="1"/>
            </p:cNvPicPr>
            <p:nvPr/>
          </p:nvPicPr>
          <p:blipFill>
            <a:blip r:embed="rId23" r:link="rId24" cstate="print"/>
            <a:srcRect/>
            <a:stretch>
              <a:fillRect/>
            </a:stretch>
          </p:blipFill>
          <p:spPr bwMode="auto">
            <a:xfrm>
              <a:off x="3646" y="2660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672" name="Line 45"/>
            <p:cNvSpPr>
              <a:spLocks noChangeShapeType="1"/>
            </p:cNvSpPr>
            <p:nvPr/>
          </p:nvSpPr>
          <p:spPr bwMode="auto">
            <a:xfrm>
              <a:off x="505" y="3511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3" name="Line 53"/>
            <p:cNvSpPr>
              <a:spLocks noChangeShapeType="1"/>
            </p:cNvSpPr>
            <p:nvPr/>
          </p:nvSpPr>
          <p:spPr bwMode="auto">
            <a:xfrm>
              <a:off x="503" y="4136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4" name="Line 58"/>
            <p:cNvSpPr>
              <a:spLocks noChangeShapeType="1"/>
            </p:cNvSpPr>
            <p:nvPr/>
          </p:nvSpPr>
          <p:spPr bwMode="auto">
            <a:xfrm>
              <a:off x="1457" y="3516"/>
              <a:ext cx="0" cy="617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5" name="Line 59"/>
            <p:cNvSpPr>
              <a:spLocks noChangeShapeType="1"/>
            </p:cNvSpPr>
            <p:nvPr/>
          </p:nvSpPr>
          <p:spPr bwMode="auto">
            <a:xfrm>
              <a:off x="2407" y="3517"/>
              <a:ext cx="0" cy="616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6" name="Line 61"/>
            <p:cNvSpPr>
              <a:spLocks noChangeShapeType="1"/>
            </p:cNvSpPr>
            <p:nvPr/>
          </p:nvSpPr>
          <p:spPr bwMode="auto">
            <a:xfrm>
              <a:off x="4306" y="3515"/>
              <a:ext cx="0" cy="618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410677" name="Picture 6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755" y="3544"/>
              <a:ext cx="360" cy="3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8" name="Picture 6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06" y="3540"/>
              <a:ext cx="360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9" name="Picture 6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55" y="3540"/>
              <a:ext cx="360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680" name="Line 67"/>
            <p:cNvSpPr>
              <a:spLocks noChangeShapeType="1"/>
            </p:cNvSpPr>
            <p:nvPr/>
          </p:nvSpPr>
          <p:spPr bwMode="auto">
            <a:xfrm>
              <a:off x="3357" y="3513"/>
              <a:ext cx="0" cy="618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0681" name="Grupo 69"/>
            <p:cNvGrpSpPr>
              <a:grpSpLocks/>
            </p:cNvGrpSpPr>
            <p:nvPr/>
          </p:nvGrpSpPr>
          <p:grpSpPr bwMode="auto">
            <a:xfrm>
              <a:off x="1742" y="2077"/>
              <a:ext cx="385" cy="325"/>
              <a:chOff x="2765657" y="3296451"/>
              <a:chExt cx="611008" cy="517335"/>
            </a:xfrm>
          </p:grpSpPr>
          <p:grpSp>
            <p:nvGrpSpPr>
              <p:cNvPr id="410682" name="Grupo 61"/>
              <p:cNvGrpSpPr>
                <a:grpSpLocks/>
              </p:cNvGrpSpPr>
              <p:nvPr/>
            </p:nvGrpSpPr>
            <p:grpSpPr bwMode="auto">
              <a:xfrm>
                <a:off x="2803746" y="3296451"/>
                <a:ext cx="549113" cy="458481"/>
                <a:chOff x="8441630" y="410493"/>
                <a:chExt cx="641984" cy="888198"/>
              </a:xfrm>
            </p:grpSpPr>
            <p:sp>
              <p:nvSpPr>
                <p:cNvPr id="60" name="CaixaDeTexto 59"/>
                <p:cNvSpPr txBox="1"/>
                <p:nvPr/>
              </p:nvSpPr>
              <p:spPr>
                <a:xfrm>
                  <a:off x="8469461" y="410491"/>
                  <a:ext cx="569621" cy="8881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2400" i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Script MT Bold" pitchFamily="66" charset="0"/>
                      <a:cs typeface="Arial" pitchFamily="34" charset="0"/>
                    </a:rPr>
                    <a:t>i</a:t>
                  </a:r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8441629" y="573930"/>
                  <a:ext cx="641984" cy="715426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63" name="Retângulo 62"/>
              <p:cNvSpPr/>
              <p:nvPr/>
            </p:nvSpPr>
            <p:spPr>
              <a:xfrm>
                <a:off x="2765656" y="3334653"/>
                <a:ext cx="611008" cy="4791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pic>
          <p:nvPicPr>
            <p:cNvPr id="410686" name="Picture 29" descr="Arterial Management Systems"/>
            <p:cNvPicPr>
              <a:picLocks noChangeAspect="1" noChangeArrowheads="1"/>
            </p:cNvPicPr>
            <p:nvPr/>
          </p:nvPicPr>
          <p:blipFill>
            <a:blip r:embed="rId28" r:link="rId29" cstate="print"/>
            <a:srcRect/>
            <a:stretch>
              <a:fillRect/>
            </a:stretch>
          </p:blipFill>
          <p:spPr bwMode="auto">
            <a:xfrm>
              <a:off x="1729" y="1435"/>
              <a:ext cx="366" cy="3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333375"/>
            <a:ext cx="8229600" cy="1944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(1)</a:t>
            </a:r>
          </a:p>
          <a:p>
            <a:pPr marL="0" indent="0">
              <a:lnSpc>
                <a:spcPct val="50000"/>
              </a:lnSpc>
              <a:buFont typeface="Wingdings" pitchFamily="2" charset="2"/>
              <a:buNone/>
            </a:pPr>
            <a:endParaRPr lang="pt-BR" sz="22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pt-B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gerenciamento do clima em estradas incluem sistemas de informação sobre clima na região, tecnologias de manutenção específicas e coordenação de operações internas e entre Departamentos Estatais. </a:t>
            </a:r>
          </a:p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pt-B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aplicações de I.T.S. incluem o monitoramento e a previsão de condições atmosféricas, a veiculação da informação aos usuários e medidas de controle de tráfego.</a:t>
            </a:r>
            <a:endParaRPr lang="pt-BR" sz="17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/>
            <a:endParaRPr lang="pt-BR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pt-BR" sz="22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412675" name="Group 29"/>
          <p:cNvGrpSpPr>
            <a:grpSpLocks/>
          </p:cNvGrpSpPr>
          <p:nvPr/>
        </p:nvGrpSpPr>
        <p:grpSpPr bwMode="auto">
          <a:xfrm>
            <a:off x="2771775" y="3887788"/>
            <a:ext cx="3567113" cy="382587"/>
            <a:chOff x="1746" y="2481"/>
            <a:chExt cx="2247" cy="241"/>
          </a:xfrm>
        </p:grpSpPr>
        <p:sp>
          <p:nvSpPr>
            <p:cNvPr id="412676" name="Rectangle 22"/>
            <p:cNvSpPr>
              <a:spLocks noChangeArrowheads="1"/>
            </p:cNvSpPr>
            <p:nvPr/>
          </p:nvSpPr>
          <p:spPr bwMode="auto">
            <a:xfrm>
              <a:off x="1747" y="2487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2677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2481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678" name="Text Box 8"/>
            <p:cNvSpPr txBox="1">
              <a:spLocks noChangeArrowheads="1"/>
            </p:cNvSpPr>
            <p:nvPr/>
          </p:nvSpPr>
          <p:spPr bwMode="auto">
            <a:xfrm>
              <a:off x="2280" y="2514"/>
              <a:ext cx="1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solidFill>
                    <a:srgbClr val="FF3300"/>
                  </a:solidFill>
                  <a:cs typeface="Arial" charset="0"/>
                </a:rPr>
                <a:t>Veiculação da Informação</a:t>
              </a:r>
            </a:p>
          </p:txBody>
        </p:sp>
      </p:grpSp>
      <p:grpSp>
        <p:nvGrpSpPr>
          <p:cNvPr id="412679" name="Group 30"/>
          <p:cNvGrpSpPr>
            <a:grpSpLocks/>
          </p:cNvGrpSpPr>
          <p:nvPr/>
        </p:nvGrpSpPr>
        <p:grpSpPr bwMode="auto">
          <a:xfrm>
            <a:off x="2771775" y="4937125"/>
            <a:ext cx="3567113" cy="382588"/>
            <a:chOff x="1746" y="3110"/>
            <a:chExt cx="2247" cy="241"/>
          </a:xfrm>
        </p:grpSpPr>
        <p:sp>
          <p:nvSpPr>
            <p:cNvPr id="412680" name="Rectangle 24"/>
            <p:cNvSpPr>
              <a:spLocks noChangeArrowheads="1"/>
            </p:cNvSpPr>
            <p:nvPr/>
          </p:nvSpPr>
          <p:spPr bwMode="auto">
            <a:xfrm>
              <a:off x="1747" y="3116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2681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311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682" name="Text Box 10"/>
            <p:cNvSpPr txBox="1">
              <a:spLocks noChangeArrowheads="1"/>
            </p:cNvSpPr>
            <p:nvPr/>
          </p:nvSpPr>
          <p:spPr bwMode="auto">
            <a:xfrm>
              <a:off x="2391" y="3153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Controle do Tráfego</a:t>
              </a:r>
            </a:p>
          </p:txBody>
        </p:sp>
      </p:grpSp>
      <p:sp>
        <p:nvSpPr>
          <p:cNvPr id="412683" name="Rectangle 26"/>
          <p:cNvSpPr>
            <a:spLocks noChangeArrowheads="1"/>
          </p:cNvSpPr>
          <p:nvPr/>
        </p:nvSpPr>
        <p:spPr bwMode="auto">
          <a:xfrm>
            <a:off x="2773363" y="6010275"/>
            <a:ext cx="3565525" cy="373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pic>
        <p:nvPicPr>
          <p:cNvPr id="412684" name="Picture 19" descr="Road Weather Management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71775" y="6000750"/>
            <a:ext cx="381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12685" name="Text Box 12"/>
          <p:cNvSpPr txBox="1">
            <a:spLocks noChangeArrowheads="1"/>
          </p:cNvSpPr>
          <p:nvPr/>
        </p:nvSpPr>
        <p:spPr bwMode="auto">
          <a:xfrm>
            <a:off x="3165475" y="6067425"/>
            <a:ext cx="2727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Resposta e Tratamento – neve e gelo</a:t>
            </a:r>
          </a:p>
        </p:txBody>
      </p:sp>
      <p:grpSp>
        <p:nvGrpSpPr>
          <p:cNvPr id="412686" name="Group 32"/>
          <p:cNvGrpSpPr>
            <a:grpSpLocks/>
          </p:cNvGrpSpPr>
          <p:nvPr/>
        </p:nvGrpSpPr>
        <p:grpSpPr bwMode="auto">
          <a:xfrm>
            <a:off x="2762250" y="2832100"/>
            <a:ext cx="3579813" cy="384175"/>
            <a:chOff x="1740" y="1888"/>
            <a:chExt cx="2255" cy="242"/>
          </a:xfrm>
        </p:grpSpPr>
        <p:sp>
          <p:nvSpPr>
            <p:cNvPr id="412687" name="Rectangle 5"/>
            <p:cNvSpPr>
              <a:spLocks noChangeArrowheads="1"/>
            </p:cNvSpPr>
            <p:nvPr/>
          </p:nvSpPr>
          <p:spPr bwMode="auto">
            <a:xfrm>
              <a:off x="1749" y="1888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sp>
          <p:nvSpPr>
            <p:cNvPr id="412688" name="Text Box 6"/>
            <p:cNvSpPr txBox="1">
              <a:spLocks noChangeArrowheads="1"/>
            </p:cNvSpPr>
            <p:nvPr/>
          </p:nvSpPr>
          <p:spPr bwMode="auto">
            <a:xfrm>
              <a:off x="2023" y="1925"/>
              <a:ext cx="16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Vigilância, Monitoramento e Previsão</a:t>
              </a:r>
            </a:p>
          </p:txBody>
        </p:sp>
        <p:pic>
          <p:nvPicPr>
            <p:cNvPr id="412689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0" y="189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2690" name="Picture 34" descr="Surveillance, Monitoring, &amp; Predi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588" y="28321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1" name="Picture 36" descr="Information Dissemin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3886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2" name="Picture 38" descr="Traffic Contr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1588" y="493236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3" name="Picture 40" descr="Response &amp; Treat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6825" y="59959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2694" name="Line 41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2695" name="Line 42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(2)</a:t>
            </a:r>
          </a:p>
        </p:txBody>
      </p:sp>
      <p:sp>
        <p:nvSpPr>
          <p:cNvPr id="414723" name="Text Box 15"/>
          <p:cNvSpPr txBox="1">
            <a:spLocks noChangeArrowheads="1"/>
          </p:cNvSpPr>
          <p:nvPr/>
        </p:nvSpPr>
        <p:spPr bwMode="auto">
          <a:xfrm>
            <a:off x="5468938" y="4791075"/>
            <a:ext cx="1695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Índices Pluviométricos</a:t>
            </a:r>
          </a:p>
        </p:txBody>
      </p:sp>
      <p:sp>
        <p:nvSpPr>
          <p:cNvPr id="414724" name="Text Box 16"/>
          <p:cNvSpPr txBox="1">
            <a:spLocks noChangeArrowheads="1"/>
          </p:cNvSpPr>
          <p:nvPr/>
        </p:nvSpPr>
        <p:spPr bwMode="auto">
          <a:xfrm>
            <a:off x="5508625" y="3319463"/>
            <a:ext cx="179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Condição do Pavimento</a:t>
            </a:r>
          </a:p>
        </p:txBody>
      </p:sp>
      <p:sp>
        <p:nvSpPr>
          <p:cNvPr id="414725" name="Text Box 17"/>
          <p:cNvSpPr txBox="1">
            <a:spLocks noChangeArrowheads="1"/>
          </p:cNvSpPr>
          <p:nvPr/>
        </p:nvSpPr>
        <p:spPr bwMode="auto">
          <a:xfrm>
            <a:off x="887413" y="4044950"/>
            <a:ext cx="267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Condições Atmosféricas (climáticas) </a:t>
            </a:r>
          </a:p>
        </p:txBody>
      </p:sp>
      <p:sp>
        <p:nvSpPr>
          <p:cNvPr id="414726" name="Line 31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27" name="Line 32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4728" name="Group 33"/>
          <p:cNvGrpSpPr>
            <a:grpSpLocks/>
          </p:cNvGrpSpPr>
          <p:nvPr/>
        </p:nvGrpSpPr>
        <p:grpSpPr bwMode="auto">
          <a:xfrm>
            <a:off x="2800350" y="2181225"/>
            <a:ext cx="3579813" cy="384175"/>
            <a:chOff x="1740" y="1888"/>
            <a:chExt cx="2255" cy="242"/>
          </a:xfrm>
        </p:grpSpPr>
        <p:sp>
          <p:nvSpPr>
            <p:cNvPr id="414729" name="Rectangle 34"/>
            <p:cNvSpPr>
              <a:spLocks noChangeArrowheads="1"/>
            </p:cNvSpPr>
            <p:nvPr/>
          </p:nvSpPr>
          <p:spPr bwMode="auto">
            <a:xfrm>
              <a:off x="1749" y="1888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sp>
          <p:nvSpPr>
            <p:cNvPr id="414730" name="Text Box 35"/>
            <p:cNvSpPr txBox="1">
              <a:spLocks noChangeArrowheads="1"/>
            </p:cNvSpPr>
            <p:nvPr/>
          </p:nvSpPr>
          <p:spPr bwMode="auto">
            <a:xfrm>
              <a:off x="2023" y="1925"/>
              <a:ext cx="16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Vigilância, Monitoramento e Previsão</a:t>
              </a:r>
            </a:p>
          </p:txBody>
        </p:sp>
        <p:pic>
          <p:nvPicPr>
            <p:cNvPr id="414731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0" y="189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4732" name="Picture 37" descr="Surveillance, Monitoring, &amp; Predi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218122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4733" name="Line 38"/>
          <p:cNvSpPr>
            <a:spLocks noChangeShapeType="1"/>
          </p:cNvSpPr>
          <p:nvPr/>
        </p:nvSpPr>
        <p:spPr bwMode="auto">
          <a:xfrm rot="-5400000">
            <a:off x="4852988" y="4629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4" name="Line 39"/>
          <p:cNvSpPr>
            <a:spLocks noChangeShapeType="1"/>
          </p:cNvSpPr>
          <p:nvPr/>
        </p:nvSpPr>
        <p:spPr bwMode="auto">
          <a:xfrm rot="-5400000">
            <a:off x="3444081" y="3721894"/>
            <a:ext cx="231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5" name="Line 40"/>
          <p:cNvSpPr>
            <a:spLocks noChangeShapeType="1"/>
          </p:cNvSpPr>
          <p:nvPr/>
        </p:nvSpPr>
        <p:spPr bwMode="auto">
          <a:xfrm rot="-5400000">
            <a:off x="4849813" y="3178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6" name="Rectangle 41"/>
          <p:cNvSpPr>
            <a:spLocks noChangeArrowheads="1"/>
          </p:cNvSpPr>
          <p:nvPr/>
        </p:nvSpPr>
        <p:spPr bwMode="auto">
          <a:xfrm>
            <a:off x="5110163" y="3222625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4737" name="Rectangle 42"/>
          <p:cNvSpPr>
            <a:spLocks noChangeArrowheads="1"/>
          </p:cNvSpPr>
          <p:nvPr/>
        </p:nvSpPr>
        <p:spPr bwMode="auto">
          <a:xfrm>
            <a:off x="5110163" y="46783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4738" name="Line 43"/>
          <p:cNvSpPr>
            <a:spLocks noChangeShapeType="1"/>
          </p:cNvSpPr>
          <p:nvPr/>
        </p:nvSpPr>
        <p:spPr bwMode="auto">
          <a:xfrm rot="-5400000">
            <a:off x="4332288" y="38369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9" name="Rectangle 44"/>
          <p:cNvSpPr>
            <a:spLocks noChangeArrowheads="1"/>
          </p:cNvSpPr>
          <p:nvPr/>
        </p:nvSpPr>
        <p:spPr bwMode="auto">
          <a:xfrm>
            <a:off x="519113" y="38735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(3)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pt-BR" sz="1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16771" name="Text Box 15"/>
          <p:cNvSpPr txBox="1">
            <a:spLocks noChangeArrowheads="1"/>
          </p:cNvSpPr>
          <p:nvPr/>
        </p:nvSpPr>
        <p:spPr bwMode="auto">
          <a:xfrm>
            <a:off x="5473700" y="4791075"/>
            <a:ext cx="3059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Internet / Comunicação sem Fio / Telefone</a:t>
            </a:r>
          </a:p>
        </p:txBody>
      </p:sp>
      <p:sp>
        <p:nvSpPr>
          <p:cNvPr id="416772" name="Text Box 16"/>
          <p:cNvSpPr txBox="1">
            <a:spLocks noChangeArrowheads="1"/>
          </p:cNvSpPr>
          <p:nvPr/>
        </p:nvSpPr>
        <p:spPr bwMode="auto">
          <a:xfrm>
            <a:off x="5426075" y="3332163"/>
            <a:ext cx="514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PMV</a:t>
            </a:r>
          </a:p>
        </p:txBody>
      </p:sp>
      <p:sp>
        <p:nvSpPr>
          <p:cNvPr id="416773" name="Text Box 17"/>
          <p:cNvSpPr txBox="1">
            <a:spLocks noChangeArrowheads="1"/>
          </p:cNvSpPr>
          <p:nvPr/>
        </p:nvSpPr>
        <p:spPr bwMode="auto">
          <a:xfrm>
            <a:off x="900113" y="3981450"/>
            <a:ext cx="164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Rádio-Trânsito (HAR)</a:t>
            </a:r>
          </a:p>
        </p:txBody>
      </p:sp>
      <p:sp>
        <p:nvSpPr>
          <p:cNvPr id="416774" name="Line 31"/>
          <p:cNvSpPr>
            <a:spLocks noChangeShapeType="1"/>
          </p:cNvSpPr>
          <p:nvPr/>
        </p:nvSpPr>
        <p:spPr bwMode="auto">
          <a:xfrm rot="-5400000">
            <a:off x="4852988" y="4629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5" name="Line 32"/>
          <p:cNvSpPr>
            <a:spLocks noChangeShapeType="1"/>
          </p:cNvSpPr>
          <p:nvPr/>
        </p:nvSpPr>
        <p:spPr bwMode="auto">
          <a:xfrm rot="-5400000">
            <a:off x="3444081" y="3721894"/>
            <a:ext cx="231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6" name="Line 33"/>
          <p:cNvSpPr>
            <a:spLocks noChangeShapeType="1"/>
          </p:cNvSpPr>
          <p:nvPr/>
        </p:nvSpPr>
        <p:spPr bwMode="auto">
          <a:xfrm rot="-5400000">
            <a:off x="4849813" y="3178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7" name="Rectangle 34"/>
          <p:cNvSpPr>
            <a:spLocks noChangeArrowheads="1"/>
          </p:cNvSpPr>
          <p:nvPr/>
        </p:nvSpPr>
        <p:spPr bwMode="auto">
          <a:xfrm>
            <a:off x="5110163" y="3222625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78" name="Rectangle 35"/>
          <p:cNvSpPr>
            <a:spLocks noChangeArrowheads="1"/>
          </p:cNvSpPr>
          <p:nvPr/>
        </p:nvSpPr>
        <p:spPr bwMode="auto">
          <a:xfrm>
            <a:off x="5110163" y="46783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79" name="Line 36"/>
          <p:cNvSpPr>
            <a:spLocks noChangeShapeType="1"/>
          </p:cNvSpPr>
          <p:nvPr/>
        </p:nvSpPr>
        <p:spPr bwMode="auto">
          <a:xfrm rot="-5400000">
            <a:off x="4332288" y="38369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80" name="Rectangle 37"/>
          <p:cNvSpPr>
            <a:spLocks noChangeArrowheads="1"/>
          </p:cNvSpPr>
          <p:nvPr/>
        </p:nvSpPr>
        <p:spPr bwMode="auto">
          <a:xfrm>
            <a:off x="519113" y="38735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81" name="Line 38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82" name="Line 39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6783" name="Group 40"/>
          <p:cNvGrpSpPr>
            <a:grpSpLocks/>
          </p:cNvGrpSpPr>
          <p:nvPr/>
        </p:nvGrpSpPr>
        <p:grpSpPr bwMode="auto">
          <a:xfrm>
            <a:off x="2817813" y="2182813"/>
            <a:ext cx="3567112" cy="382587"/>
            <a:chOff x="1746" y="2481"/>
            <a:chExt cx="2247" cy="241"/>
          </a:xfrm>
        </p:grpSpPr>
        <p:sp>
          <p:nvSpPr>
            <p:cNvPr id="416784" name="Rectangle 41"/>
            <p:cNvSpPr>
              <a:spLocks noChangeArrowheads="1"/>
            </p:cNvSpPr>
            <p:nvPr/>
          </p:nvSpPr>
          <p:spPr bwMode="auto">
            <a:xfrm>
              <a:off x="1747" y="2487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6785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2481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6786" name="Text Box 43"/>
            <p:cNvSpPr txBox="1">
              <a:spLocks noChangeArrowheads="1"/>
            </p:cNvSpPr>
            <p:nvPr/>
          </p:nvSpPr>
          <p:spPr bwMode="auto">
            <a:xfrm>
              <a:off x="2280" y="2514"/>
              <a:ext cx="1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Veiculação da Informação</a:t>
              </a:r>
            </a:p>
          </p:txBody>
        </p:sp>
      </p:grpSp>
      <p:pic>
        <p:nvPicPr>
          <p:cNvPr id="416787" name="Picture 44" descr="Information Dissemin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625" y="218122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(4)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3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18819" name="Text Box 9"/>
          <p:cNvSpPr txBox="1">
            <a:spLocks noChangeArrowheads="1"/>
          </p:cNvSpPr>
          <p:nvPr/>
        </p:nvSpPr>
        <p:spPr bwMode="auto">
          <a:xfrm>
            <a:off x="5430838" y="3382963"/>
            <a:ext cx="259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Variação dos Limites de Velocidade</a:t>
            </a:r>
          </a:p>
        </p:txBody>
      </p:sp>
      <p:sp>
        <p:nvSpPr>
          <p:cNvPr id="418820" name="Text Box 11"/>
          <p:cNvSpPr txBox="1">
            <a:spLocks noChangeArrowheads="1"/>
          </p:cNvSpPr>
          <p:nvPr/>
        </p:nvSpPr>
        <p:spPr bwMode="auto">
          <a:xfrm>
            <a:off x="827088" y="3873500"/>
            <a:ext cx="2574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Controle do Tráfego por Semáforos</a:t>
            </a:r>
          </a:p>
        </p:txBody>
      </p:sp>
      <p:sp>
        <p:nvSpPr>
          <p:cNvPr id="418821" name="Text Box 19"/>
          <p:cNvSpPr txBox="1">
            <a:spLocks noChangeArrowheads="1"/>
          </p:cNvSpPr>
          <p:nvPr/>
        </p:nvSpPr>
        <p:spPr bwMode="auto">
          <a:xfrm>
            <a:off x="5394325" y="4535488"/>
            <a:ext cx="306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Utilização das Faixas / Fechamento de Via</a:t>
            </a:r>
          </a:p>
        </p:txBody>
      </p:sp>
      <p:sp>
        <p:nvSpPr>
          <p:cNvPr id="418822" name="Text Box 21"/>
          <p:cNvSpPr txBox="1">
            <a:spLocks noChangeArrowheads="1"/>
          </p:cNvSpPr>
          <p:nvPr/>
        </p:nvSpPr>
        <p:spPr bwMode="auto">
          <a:xfrm>
            <a:off x="889000" y="5202238"/>
            <a:ext cx="1654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Restrições a Veículos</a:t>
            </a:r>
          </a:p>
        </p:txBody>
      </p:sp>
      <p:sp>
        <p:nvSpPr>
          <p:cNvPr id="418823" name="Line 35"/>
          <p:cNvSpPr>
            <a:spLocks noChangeShapeType="1"/>
          </p:cNvSpPr>
          <p:nvPr/>
        </p:nvSpPr>
        <p:spPr bwMode="auto">
          <a:xfrm rot="-5400000">
            <a:off x="4895851" y="32353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4" name="Line 36"/>
          <p:cNvSpPr>
            <a:spLocks noChangeShapeType="1"/>
          </p:cNvSpPr>
          <p:nvPr/>
        </p:nvSpPr>
        <p:spPr bwMode="auto">
          <a:xfrm rot="-5400000">
            <a:off x="3317875" y="3975101"/>
            <a:ext cx="265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5" name="Rectangle 37"/>
          <p:cNvSpPr>
            <a:spLocks noChangeArrowheads="1"/>
          </p:cNvSpPr>
          <p:nvPr/>
        </p:nvSpPr>
        <p:spPr bwMode="auto">
          <a:xfrm>
            <a:off x="557213" y="377348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26" name="Rectangle 38"/>
          <p:cNvSpPr>
            <a:spLocks noChangeArrowheads="1"/>
          </p:cNvSpPr>
          <p:nvPr/>
        </p:nvSpPr>
        <p:spPr bwMode="auto">
          <a:xfrm>
            <a:off x="5153025" y="328453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27" name="Line 39"/>
          <p:cNvSpPr>
            <a:spLocks noChangeShapeType="1"/>
          </p:cNvSpPr>
          <p:nvPr/>
        </p:nvSpPr>
        <p:spPr bwMode="auto">
          <a:xfrm rot="-5400000">
            <a:off x="4379913" y="50434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8" name="Line 40"/>
          <p:cNvSpPr>
            <a:spLocks noChangeShapeType="1"/>
          </p:cNvSpPr>
          <p:nvPr/>
        </p:nvSpPr>
        <p:spPr bwMode="auto">
          <a:xfrm rot="-5400000">
            <a:off x="4887913" y="439261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9" name="Rectangle 41"/>
          <p:cNvSpPr>
            <a:spLocks noChangeArrowheads="1"/>
          </p:cNvSpPr>
          <p:nvPr/>
        </p:nvSpPr>
        <p:spPr bwMode="auto">
          <a:xfrm>
            <a:off x="5140325" y="44370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30" name="Rectangle 42"/>
          <p:cNvSpPr>
            <a:spLocks noChangeArrowheads="1"/>
          </p:cNvSpPr>
          <p:nvPr/>
        </p:nvSpPr>
        <p:spPr bwMode="auto">
          <a:xfrm>
            <a:off x="552450" y="50800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31" name="Line 43"/>
          <p:cNvSpPr>
            <a:spLocks noChangeShapeType="1"/>
          </p:cNvSpPr>
          <p:nvPr/>
        </p:nvSpPr>
        <p:spPr bwMode="auto">
          <a:xfrm rot="-5400000">
            <a:off x="4375151" y="3740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32" name="Line 44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33" name="Line 45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8834" name="Group 46"/>
          <p:cNvGrpSpPr>
            <a:grpSpLocks/>
          </p:cNvGrpSpPr>
          <p:nvPr/>
        </p:nvGrpSpPr>
        <p:grpSpPr bwMode="auto">
          <a:xfrm>
            <a:off x="2847975" y="2254250"/>
            <a:ext cx="3567113" cy="382588"/>
            <a:chOff x="1746" y="3110"/>
            <a:chExt cx="2247" cy="241"/>
          </a:xfrm>
        </p:grpSpPr>
        <p:sp>
          <p:nvSpPr>
            <p:cNvPr id="418835" name="Rectangle 47"/>
            <p:cNvSpPr>
              <a:spLocks noChangeArrowheads="1"/>
            </p:cNvSpPr>
            <p:nvPr/>
          </p:nvSpPr>
          <p:spPr bwMode="auto">
            <a:xfrm>
              <a:off x="1747" y="3116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8836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311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8837" name="Text Box 49"/>
            <p:cNvSpPr txBox="1">
              <a:spLocks noChangeArrowheads="1"/>
            </p:cNvSpPr>
            <p:nvPr/>
          </p:nvSpPr>
          <p:spPr bwMode="auto">
            <a:xfrm>
              <a:off x="2391" y="3153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Controle do Tráfego</a:t>
              </a:r>
            </a:p>
          </p:txBody>
        </p:sp>
      </p:grpSp>
      <p:pic>
        <p:nvPicPr>
          <p:cNvPr id="418838" name="Picture 50" descr="Traffic 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7788" y="22494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14813-2: Arquitetura de referência de núcleo de TICS</a:t>
            </a: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 eaLnBrk="1" hangingPunct="1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do sistema é uma abstração de alto nível, ou </a:t>
            </a:r>
            <a:r>
              <a:rPr lang="pt-BR" sz="25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modelo</a:t>
            </a:r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do sistema. </a:t>
            </a:r>
          </a:p>
          <a:p>
            <a:pPr lvl="1" eaLnBrk="1" hangingPunct="1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começa com a definição dos serviços conceituais (por exemplo, Parte 1 – serviços fundamentais de TICS)</a:t>
            </a:r>
            <a:r>
              <a:rPr lang="pt-BR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pt-BR" sz="25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Estágios identificáveis de desenvolvimento da arquitetura do sistema: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Arquitetura de referência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Arquitetura lógica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Arquitetura física</a:t>
            </a:r>
          </a:p>
        </p:txBody>
      </p:sp>
      <p:sp>
        <p:nvSpPr>
          <p:cNvPr id="398340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154293" y="2636910"/>
            <a:ext cx="13439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67649" name="Picture 2" descr="w0098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6" y="1727466"/>
            <a:ext cx="6551640" cy="48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8713787" cy="863600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cs typeface="Times New Roman" pitchFamily="18" charset="0"/>
              </a:rPr>
              <a:t>Os processos (estágios) da </a:t>
            </a:r>
            <a:br>
              <a:rPr lang="pt-BR" altLang="pt-BR" sz="3200" b="1" dirty="0" smtClean="0">
                <a:cs typeface="Times New Roman" pitchFamily="18" charset="0"/>
              </a:rPr>
            </a:br>
            <a:r>
              <a:rPr lang="pt-BR" altLang="pt-BR" sz="3200" b="1" dirty="0" smtClean="0">
                <a:cs typeface="Times New Roman" pitchFamily="18" charset="0"/>
              </a:rPr>
              <a:t>Modelagem de Dados</a:t>
            </a:r>
          </a:p>
        </p:txBody>
      </p:sp>
    </p:spTree>
    <p:extLst>
      <p:ext uri="{BB962C8B-B14F-4D97-AF65-F5344CB8AC3E}">
        <p14:creationId xmlns:p14="http://schemas.microsoft.com/office/powerpoint/2010/main" val="7780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8713787" cy="863600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cs typeface="Times New Roman" pitchFamily="18" charset="0"/>
              </a:rPr>
              <a:t>Os processos (estágios) da </a:t>
            </a:r>
            <a:br>
              <a:rPr lang="pt-BR" altLang="pt-BR" sz="3200" b="1" dirty="0" smtClean="0">
                <a:cs typeface="Times New Roman" pitchFamily="18" charset="0"/>
              </a:rPr>
            </a:br>
            <a:r>
              <a:rPr lang="pt-BR" altLang="pt-BR" sz="3200" b="1" dirty="0" smtClean="0">
                <a:cs typeface="Times New Roman" pitchFamily="18" charset="0"/>
              </a:rPr>
              <a:t>Modelagem de Dados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5" y="1124744"/>
            <a:ext cx="8675687" cy="4525963"/>
          </a:xfrm>
          <a:extLst/>
        </p:spPr>
        <p:txBody>
          <a:bodyPr/>
          <a:lstStyle/>
          <a:p>
            <a:pPr marL="261938" indent="-261938" algn="ctr" eaLnBrk="1" hangingPunct="1">
              <a:defRPr/>
            </a:pPr>
            <a:endParaRPr lang="pt-BR" altLang="pt-BR" sz="3600" dirty="0" smtClean="0"/>
          </a:p>
          <a:p>
            <a:pPr marL="1681163" lvl="3" indent="-688975" eaLnBrk="1" hangingPunct="1">
              <a:buFontTx/>
              <a:buAutoNum type="arabicPeriod"/>
              <a:defRPr/>
            </a:pPr>
            <a:r>
              <a:rPr lang="pt-BR" altLang="pt-BR" sz="3200" dirty="0" smtClean="0"/>
              <a:t>Modelagem de Dados Conceitual</a:t>
            </a:r>
            <a:r>
              <a:rPr lang="pt-BR" altLang="pt-BR" sz="2400" dirty="0" smtClean="0"/>
              <a:t> </a:t>
            </a:r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/>
              <a:t>Modelos </a:t>
            </a:r>
            <a:r>
              <a:rPr lang="pt-BR" altLang="pt-BR" sz="2400" b="1" u="sng" dirty="0" smtClean="0"/>
              <a:t>Conceituais</a:t>
            </a:r>
            <a:r>
              <a:rPr lang="pt-BR" altLang="pt-BR" sz="2400" u="sng" dirty="0" smtClean="0"/>
              <a:t> </a:t>
            </a:r>
            <a:r>
              <a:rPr lang="pt-BR" altLang="pt-BR" sz="2400" dirty="0" smtClean="0"/>
              <a:t>Fundamentais 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pt-BR" altLang="pt-BR" sz="2400" dirty="0" smtClean="0"/>
              <a:t>Arquitetura de Referência (Visões)</a:t>
            </a:r>
            <a:endParaRPr lang="pt-BR" altLang="pt-BR" sz="2400" dirty="0"/>
          </a:p>
          <a:p>
            <a:pPr marL="1681163" lvl="3" indent="-688975" algn="ctr" eaLnBrk="1" hangingPunct="1">
              <a:defRPr/>
            </a:pPr>
            <a:endParaRPr lang="pt-BR" altLang="pt-BR" sz="3200" dirty="0" smtClean="0"/>
          </a:p>
          <a:p>
            <a:pPr marL="1681163" lvl="3" indent="-688975" eaLnBrk="1" hangingPunct="1">
              <a:buFontTx/>
              <a:buAutoNum type="arabicPeriod" startAt="2"/>
              <a:defRPr/>
            </a:pPr>
            <a:r>
              <a:rPr lang="pt-BR" altLang="pt-BR" sz="3200" dirty="0" smtClean="0"/>
              <a:t>Modelagem de Dados Lógica</a:t>
            </a:r>
            <a:r>
              <a:rPr lang="pt-BR" altLang="pt-BR" sz="2400" dirty="0" smtClean="0"/>
              <a:t> </a:t>
            </a:r>
            <a:endParaRPr lang="pt-BR" altLang="pt-BR" sz="2400" dirty="0"/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/>
              <a:t>Técnicas de Modelagem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pt-BR" altLang="pt-BR" sz="2400" dirty="0" smtClean="0"/>
              <a:t>MOO e OMT </a:t>
            </a:r>
            <a:r>
              <a:rPr lang="pt-BR" altLang="pt-BR" sz="2400" dirty="0"/>
              <a:t>(UML</a:t>
            </a:r>
            <a:r>
              <a:rPr lang="pt-BR" altLang="pt-BR" sz="2400" dirty="0" smtClean="0"/>
              <a:t>)</a:t>
            </a:r>
            <a:endParaRPr lang="pt-BR" altLang="pt-BR" sz="3600" dirty="0"/>
          </a:p>
          <a:p>
            <a:pPr marL="1681163" lvl="3" indent="-688975" algn="ctr" eaLnBrk="1" hangingPunct="1">
              <a:defRPr/>
            </a:pPr>
            <a:endParaRPr lang="pt-BR" altLang="pt-BR" sz="3200" dirty="0" smtClean="0"/>
          </a:p>
          <a:p>
            <a:pPr marL="1681163" lvl="3" indent="-688975" eaLnBrk="1" hangingPunct="1">
              <a:buFontTx/>
              <a:buAutoNum type="arabicPeriod" startAt="3"/>
              <a:defRPr/>
            </a:pPr>
            <a:r>
              <a:rPr lang="pt-BR" altLang="pt-BR" sz="3200" dirty="0" smtClean="0"/>
              <a:t>Modelagem de Dados Física</a:t>
            </a:r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/>
              <a:t>Banco de Dados</a:t>
            </a:r>
          </a:p>
          <a:p>
            <a:pPr marL="1681163" lvl="3" indent="-688975" eaLnBrk="1" hangingPunct="1">
              <a:buFontTx/>
              <a:buNone/>
              <a:defRPr/>
            </a:pPr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9184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Conceitual / Lógica</a:t>
            </a:r>
          </a:p>
        </p:txBody>
      </p:sp>
      <p:sp>
        <p:nvSpPr>
          <p:cNvPr id="4290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Está relacionada com a maneira pela qual o observador vê o mundo.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informações são 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representadas graficamente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detalhes de implementação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 descrição de procedimentos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Existem diferentes metodologias usadas na modelagem de dados conceitual:</a:t>
            </a:r>
          </a:p>
          <a:p>
            <a:pPr marL="828675" lvl="1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MER (Modelo Entidade-Relacionamento)</a:t>
            </a:r>
          </a:p>
          <a:p>
            <a:pPr marL="828675" lvl="1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OMT (Object Modeling Technique)</a:t>
            </a:r>
          </a:p>
          <a:p>
            <a:pPr marL="1236663" lvl="2">
              <a:buClr>
                <a:srgbClr val="333399"/>
              </a:buClr>
              <a:buFont typeface="Wingdings" pitchFamily="2" charset="2"/>
              <a:buChar char="§"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UML (Unified Modeling Language)</a:t>
            </a:r>
          </a:p>
          <a:p>
            <a:pPr marL="261938" indent="-261938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7731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arquitetura de referência é a primeira de todas as arquiteturas.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Ela é uma estrutura genérica e concisa, que orienta o desenvolvimento das arquiteturas mais concretas do sistema.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Ela é</a:t>
            </a:r>
            <a:r>
              <a:rPr lang="pt-B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grande o suficiente de modo que distingue conceitos que não são mesclados “com outras” necessidades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 pequena o suficiente de modo que ela não se torne de difícil controle.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 exemplo mais significativo de uma </a:t>
            </a:r>
            <a:r>
              <a:rPr lang="pt-BR" sz="20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de referência</a:t>
            </a: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em sistemas de informação é o Modelo de Referência de Interconexão de Sistemas Abertos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muitas vezes chamado de modelo de sete camadas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desenvolvida pela ISO nos anos 70.</a:t>
            </a: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7732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de ITS</a:t>
            </a:r>
          </a:p>
        </p:txBody>
      </p:sp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endParaRPr lang="pt-BR" sz="6100" dirty="0" smtClean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pt-BR" sz="32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Arquiteturas ITS</a:t>
            </a:r>
            <a:endParaRPr lang="pt-BR" sz="6100" dirty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32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Arcabouço Conceitual e Metodológico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3200" b="1" dirty="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9779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</a:t>
            </a:r>
            <a:r>
              <a:rPr 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lógica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elabora o comportamento conceitual, e em fazê-lo desta forma, provê mais detalhes sobre a modularidade.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</a:t>
            </a:r>
            <a:r>
              <a:rPr 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física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é alcançada quando a distribuição real dos módulos do sistema é definida, levando a implicações importantes para as comunicações.</a:t>
            </a:r>
          </a:p>
          <a:p>
            <a:pPr eaLnBrk="1" hangingPunct="1">
              <a:lnSpc>
                <a:spcPct val="90000"/>
              </a:lnSpc>
            </a:pPr>
            <a:endParaRPr lang="pt-BR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há uma demarcação firme entre uma arquitetura de referência e uma arquitetura lógica.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2800" b="1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143000" lvl="2" eaLnBrk="1" hangingPunct="1">
              <a:lnSpc>
                <a:spcPct val="90000"/>
              </a:lnSpc>
            </a:pPr>
            <a:endParaRPr lang="pt-BR" sz="24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9780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Alguns dos Serviços Fundamentais de TICS já estão bem desenvolvidos pela indústria, enquanto outros estão menos maduros.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Portanto, a Arquitetura de Referência de TICS </a:t>
            </a:r>
            <a:r>
              <a:rPr 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não tem uma granularidade uniforme em todos os serviços</a:t>
            </a: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Esta característica é um resultado direto do requisito de que a </a:t>
            </a:r>
            <a:r>
              <a:rPr lang="pt-BR" sz="2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inclui as aplicações que são destinadas ao futuro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Isto sugere uma das maneiras em que a arquitetura sofrerá alterações no futuro.</a:t>
            </a:r>
          </a:p>
          <a:p>
            <a:pPr lvl="1" eaLnBrk="1" hangingPunct="1">
              <a:lnSpc>
                <a:spcPct val="90000"/>
              </a:lnSpc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28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</a:t>
            </a:r>
            <a:r>
              <a:rPr lang="pt-BR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Hierarquia de definições dos serviços de ITS para a arquitetura de referência de ITS</a:t>
            </a:r>
          </a:p>
        </p:txBody>
      </p:sp>
      <p:pic>
        <p:nvPicPr>
          <p:cNvPr id="586755" name="Picture 3" descr="ISO+14813-1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52438"/>
            <a:ext cx="7699375" cy="595312"/>
          </a:xfrm>
          <a:noFill/>
          <a:ln/>
        </p:spPr>
        <p:txBody>
          <a:bodyPr/>
          <a:lstStyle/>
          <a:p>
            <a:r>
              <a:rPr lang="en-US" b="1" smtClean="0"/>
              <a:t>Exemplo ITS 2: ITS Espanha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794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AutoShape 29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73588" y="1989138"/>
            <a:ext cx="3657600" cy="555625"/>
          </a:xfrm>
          <a:custGeom>
            <a:avLst/>
            <a:gdLst>
              <a:gd name="G0" fmla="+- 2134 0 0"/>
              <a:gd name="G1" fmla="+- 21600 0 2134"/>
              <a:gd name="G2" fmla="*/ 2134 1 2"/>
              <a:gd name="G3" fmla="+- 21600 0 G2"/>
              <a:gd name="G4" fmla="+/ 2134 21600 2"/>
              <a:gd name="G5" fmla="+/ G1 0 2"/>
              <a:gd name="G6" fmla="*/ 21600 21600 2134"/>
              <a:gd name="G7" fmla="*/ G6 1 2"/>
              <a:gd name="G8" fmla="+- 21600 0 G7"/>
              <a:gd name="G9" fmla="*/ 21600 1 2"/>
              <a:gd name="G10" fmla="+- 2134 0 G9"/>
              <a:gd name="G11" fmla="?: G10 G8 0"/>
              <a:gd name="G12" fmla="?: G10 G7 21600"/>
              <a:gd name="T0" fmla="*/ 20533 w 21600"/>
              <a:gd name="T1" fmla="*/ 10800 h 21600"/>
              <a:gd name="T2" fmla="*/ 10800 w 21600"/>
              <a:gd name="T3" fmla="*/ 21600 h 21600"/>
              <a:gd name="T4" fmla="*/ 1067 w 21600"/>
              <a:gd name="T5" fmla="*/ 10800 h 21600"/>
              <a:gd name="T6" fmla="*/ 10800 w 21600"/>
              <a:gd name="T7" fmla="*/ 0 h 21600"/>
              <a:gd name="T8" fmla="*/ 2867 w 21600"/>
              <a:gd name="T9" fmla="*/ 2867 h 21600"/>
              <a:gd name="T10" fmla="*/ 18733 w 21600"/>
              <a:gd name="T11" fmla="*/ 1873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34" y="21600"/>
                </a:lnTo>
                <a:lnTo>
                  <a:pt x="1946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5581650" y="2116138"/>
            <a:ext cx="175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09" tIns="29655" rIns="59309" bIns="29655" anchor="ctr">
            <a:spAutoFit/>
          </a:bodyPr>
          <a:lstStyle/>
          <a:p>
            <a:pPr defTabSz="801688"/>
            <a:r>
              <a:rPr lang="fr-FR" sz="1600" b="1"/>
              <a:t>Arquitectura ITS</a:t>
            </a:r>
            <a:r>
              <a:rPr lang="es-ES" sz="1600" b="1"/>
              <a:t> </a:t>
            </a:r>
            <a:endParaRPr lang="fr-FR" sz="1600" b="1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397625" y="3306763"/>
            <a:ext cx="65088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16013" y="2781300"/>
            <a:ext cx="3844925" cy="503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7F1A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16013" y="3589338"/>
            <a:ext cx="3844925" cy="504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F4D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16013" y="4235450"/>
            <a:ext cx="3844925" cy="504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F4D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189038" y="5084763"/>
            <a:ext cx="6696075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8E6D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433162" name="Text Box 11"/>
          <p:cNvSpPr txBox="1">
            <a:spLocks noChangeArrowheads="1"/>
          </p:cNvSpPr>
          <p:nvPr/>
        </p:nvSpPr>
        <p:spPr bwMode="auto">
          <a:xfrm>
            <a:off x="5292725" y="5130800"/>
            <a:ext cx="24685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09" tIns="29655" rIns="59309" bIns="29655">
            <a:spAutoFit/>
          </a:bodyPr>
          <a:lstStyle/>
          <a:p>
            <a:pPr defTabSz="801688"/>
            <a:r>
              <a:rPr lang="es-ES" sz="1200" b="1"/>
              <a:t>Cuadro de Normas y Estándares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960938" y="2752725"/>
            <a:ext cx="2938462" cy="554038"/>
          </a:xfrm>
          <a:prstGeom prst="rect">
            <a:avLst/>
          </a:prstGeom>
          <a:gradFill rotWithShape="1">
            <a:gsLst>
              <a:gs pos="0">
                <a:srgbClr val="5977D9"/>
              </a:gs>
              <a:gs pos="100000">
                <a:srgbClr val="375CD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fr-FR" sz="1400">
                <a:solidFill>
                  <a:schemeClr val="bg1"/>
                </a:solidFill>
              </a:rPr>
              <a:t>Necesidades</a:t>
            </a:r>
            <a:r>
              <a:rPr lang="es-ES" sz="1400">
                <a:solidFill>
                  <a:schemeClr val="bg1"/>
                </a:solidFill>
              </a:rPr>
              <a:t> 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960938" y="3559175"/>
            <a:ext cx="2938462" cy="555625"/>
          </a:xfrm>
          <a:prstGeom prst="rect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es-ES_tradnl" sz="1400"/>
              <a:t>Arquitectura lógica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960938" y="4208463"/>
            <a:ext cx="2938462" cy="552450"/>
          </a:xfrm>
          <a:prstGeom prst="rect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fr-FR" sz="1400"/>
              <a:t>Arquitectura Física</a:t>
            </a:r>
          </a:p>
        </p:txBody>
      </p:sp>
      <p:sp>
        <p:nvSpPr>
          <p:cNvPr id="433166" name="Text Box 15"/>
          <p:cNvSpPr txBox="1">
            <a:spLocks noChangeArrowheads="1"/>
          </p:cNvSpPr>
          <p:nvPr/>
        </p:nvSpPr>
        <p:spPr bwMode="auto">
          <a:xfrm>
            <a:off x="1187450" y="2816225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Definición de los servicios en función de las necesidades de los usarios institucionales y privados.</a:t>
            </a:r>
          </a:p>
        </p:txBody>
      </p:sp>
      <p:sp>
        <p:nvSpPr>
          <p:cNvPr id="433167" name="Text Box 16"/>
          <p:cNvSpPr txBox="1">
            <a:spLocks noChangeArrowheads="1"/>
          </p:cNvSpPr>
          <p:nvPr/>
        </p:nvSpPr>
        <p:spPr bwMode="auto">
          <a:xfrm>
            <a:off x="1219200" y="3644900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Funciones y procesos ITS a considerar en relación con el tráfico y el transporte. </a:t>
            </a:r>
          </a:p>
        </p:txBody>
      </p:sp>
      <p:sp>
        <p:nvSpPr>
          <p:cNvPr id="433168" name="Text Box 17"/>
          <p:cNvSpPr txBox="1">
            <a:spLocks noChangeArrowheads="1"/>
          </p:cNvSpPr>
          <p:nvPr/>
        </p:nvSpPr>
        <p:spPr bwMode="auto">
          <a:xfrm>
            <a:off x="1238250" y="4256088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Sistemas y tecnologias ITS  implantables en las infraestructuras y los vehiculos.  </a:t>
            </a:r>
          </a:p>
        </p:txBody>
      </p:sp>
      <p:sp>
        <p:nvSpPr>
          <p:cNvPr id="433169" name="Text Box 18"/>
          <p:cNvSpPr txBox="1">
            <a:spLocks noChangeArrowheads="1"/>
          </p:cNvSpPr>
          <p:nvPr/>
        </p:nvSpPr>
        <p:spPr bwMode="auto">
          <a:xfrm>
            <a:off x="1238250" y="5048250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Normativas y estandares especificamente aplicables a los sistemas ITS</a:t>
            </a:r>
          </a:p>
        </p:txBody>
      </p:sp>
      <p:sp>
        <p:nvSpPr>
          <p:cNvPr id="433170" name="Rectangle 21"/>
          <p:cNvSpPr>
            <a:spLocks noChangeArrowheads="1"/>
          </p:cNvSpPr>
          <p:nvPr/>
        </p:nvSpPr>
        <p:spPr bwMode="auto">
          <a:xfrm>
            <a:off x="0" y="549275"/>
            <a:ext cx="9144000" cy="2889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1" name="Rectangle 22"/>
          <p:cNvSpPr>
            <a:spLocks noChangeArrowheads="1"/>
          </p:cNvSpPr>
          <p:nvPr/>
        </p:nvSpPr>
        <p:spPr bwMode="auto">
          <a:xfrm>
            <a:off x="0" y="44450"/>
            <a:ext cx="9144000" cy="730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3172" name="Group 23"/>
          <p:cNvGrpSpPr>
            <a:grpSpLocks/>
          </p:cNvGrpSpPr>
          <p:nvPr/>
        </p:nvGrpSpPr>
        <p:grpSpPr bwMode="auto">
          <a:xfrm>
            <a:off x="6877050" y="115888"/>
            <a:ext cx="2266950" cy="863600"/>
            <a:chOff x="3833" y="255"/>
            <a:chExt cx="1927" cy="778"/>
          </a:xfrm>
        </p:grpSpPr>
        <p:sp>
          <p:nvSpPr>
            <p:cNvPr id="433173" name="Rectangle 24"/>
            <p:cNvSpPr>
              <a:spLocks noChangeArrowheads="1"/>
            </p:cNvSpPr>
            <p:nvPr/>
          </p:nvSpPr>
          <p:spPr bwMode="auto">
            <a:xfrm>
              <a:off x="3833" y="255"/>
              <a:ext cx="1927" cy="3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998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3174" name="Freeform 25"/>
            <p:cNvSpPr>
              <a:spLocks/>
            </p:cNvSpPr>
            <p:nvPr/>
          </p:nvSpPr>
          <p:spPr bwMode="auto">
            <a:xfrm>
              <a:off x="4143" y="310"/>
              <a:ext cx="485" cy="661"/>
            </a:xfrm>
            <a:custGeom>
              <a:avLst/>
              <a:gdLst>
                <a:gd name="T0" fmla="*/ 0 w 485"/>
                <a:gd name="T1" fmla="*/ 0 h 661"/>
                <a:gd name="T2" fmla="*/ 0 w 485"/>
                <a:gd name="T3" fmla="*/ 233 h 661"/>
                <a:gd name="T4" fmla="*/ 248 w 485"/>
                <a:gd name="T5" fmla="*/ 478 h 661"/>
                <a:gd name="T6" fmla="*/ 359 w 485"/>
                <a:gd name="T7" fmla="*/ 589 h 661"/>
                <a:gd name="T8" fmla="*/ 389 w 485"/>
                <a:gd name="T9" fmla="*/ 617 h 661"/>
                <a:gd name="T10" fmla="*/ 414 w 485"/>
                <a:gd name="T11" fmla="*/ 641 h 661"/>
                <a:gd name="T12" fmla="*/ 434 w 485"/>
                <a:gd name="T13" fmla="*/ 656 h 661"/>
                <a:gd name="T14" fmla="*/ 450 w 485"/>
                <a:gd name="T15" fmla="*/ 661 h 661"/>
                <a:gd name="T16" fmla="*/ 465 w 485"/>
                <a:gd name="T17" fmla="*/ 655 h 661"/>
                <a:gd name="T18" fmla="*/ 485 w 485"/>
                <a:gd name="T19" fmla="*/ 467 h 661"/>
                <a:gd name="T20" fmla="*/ 49 w 485"/>
                <a:gd name="T21" fmla="*/ 1 h 661"/>
                <a:gd name="T22" fmla="*/ 0 w 485"/>
                <a:gd name="T23" fmla="*/ 0 h 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5"/>
                <a:gd name="T37" fmla="*/ 0 h 661"/>
                <a:gd name="T38" fmla="*/ 485 w 485"/>
                <a:gd name="T39" fmla="*/ 661 h 6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5" h="661">
                  <a:moveTo>
                    <a:pt x="0" y="0"/>
                  </a:moveTo>
                  <a:lnTo>
                    <a:pt x="0" y="233"/>
                  </a:lnTo>
                  <a:lnTo>
                    <a:pt x="248" y="478"/>
                  </a:lnTo>
                  <a:lnTo>
                    <a:pt x="359" y="589"/>
                  </a:lnTo>
                  <a:lnTo>
                    <a:pt x="389" y="617"/>
                  </a:lnTo>
                  <a:lnTo>
                    <a:pt x="414" y="641"/>
                  </a:lnTo>
                  <a:lnTo>
                    <a:pt x="434" y="656"/>
                  </a:lnTo>
                  <a:lnTo>
                    <a:pt x="450" y="661"/>
                  </a:lnTo>
                  <a:lnTo>
                    <a:pt x="465" y="655"/>
                  </a:lnTo>
                  <a:lnTo>
                    <a:pt x="485" y="467"/>
                  </a:lnTo>
                  <a:lnTo>
                    <a:pt x="4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pic>
          <p:nvPicPr>
            <p:cNvPr id="433175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255"/>
              <a:ext cx="1882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3176" name="Rectangle 27"/>
          <p:cNvSpPr>
            <a:spLocks noChangeArrowheads="1"/>
          </p:cNvSpPr>
          <p:nvPr/>
        </p:nvSpPr>
        <p:spPr bwMode="auto">
          <a:xfrm>
            <a:off x="0" y="1196975"/>
            <a:ext cx="9144000" cy="431800"/>
          </a:xfrm>
          <a:prstGeom prst="rect">
            <a:avLst/>
          </a:prstGeom>
          <a:gradFill rotWithShape="1">
            <a:gsLst>
              <a:gs pos="0">
                <a:srgbClr val="5977D9">
                  <a:alpha val="1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7" name="Text Box 30"/>
          <p:cNvSpPr txBox="1">
            <a:spLocks noChangeArrowheads="1"/>
          </p:cNvSpPr>
          <p:nvPr/>
        </p:nvSpPr>
        <p:spPr bwMode="auto">
          <a:xfrm>
            <a:off x="684213" y="836613"/>
            <a:ext cx="669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75CD1"/>
                </a:solidFill>
                <a:latin typeface="Swis721 Blk BT" pitchFamily="34" charset="0"/>
              </a:rPr>
              <a:t>ARQUITECTURA ITS</a:t>
            </a:r>
          </a:p>
        </p:txBody>
      </p:sp>
      <p:sp>
        <p:nvSpPr>
          <p:cNvPr id="433178" name="Rectangle 31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9" name="Rectangle 32"/>
          <p:cNvSpPr>
            <a:spLocks noChangeArrowheads="1"/>
          </p:cNvSpPr>
          <p:nvPr/>
        </p:nvSpPr>
        <p:spPr bwMode="auto">
          <a:xfrm>
            <a:off x="3381375" y="6697663"/>
            <a:ext cx="5761038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80" name="Rectangle 33"/>
          <p:cNvSpPr>
            <a:spLocks noChangeArrowheads="1"/>
          </p:cNvSpPr>
          <p:nvPr/>
        </p:nvSpPr>
        <p:spPr bwMode="auto">
          <a:xfrm>
            <a:off x="3381375" y="6599238"/>
            <a:ext cx="5761038" cy="69850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81" name="Rectangle 34"/>
          <p:cNvSpPr>
            <a:spLocks noChangeArrowheads="1"/>
          </p:cNvSpPr>
          <p:nvPr/>
        </p:nvSpPr>
        <p:spPr bwMode="auto">
          <a:xfrm flipH="1">
            <a:off x="0" y="333375"/>
            <a:ext cx="6804025" cy="404813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50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pic>
        <p:nvPicPr>
          <p:cNvPr id="433182" name="Picture 15" descr="C:\Documents and Settings\Jaime\Escritorio\LOGO_I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688"/>
            <a:ext cx="15335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AutoShape 66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03" name="Rectangle 67"/>
          <p:cNvSpPr>
            <a:spLocks noChangeArrowheads="1"/>
          </p:cNvSpPr>
          <p:nvPr/>
        </p:nvSpPr>
        <p:spPr bwMode="auto">
          <a:xfrm>
            <a:off x="0" y="549275"/>
            <a:ext cx="9144000" cy="2889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04" name="Rectangle 68"/>
          <p:cNvSpPr>
            <a:spLocks noChangeArrowheads="1"/>
          </p:cNvSpPr>
          <p:nvPr/>
        </p:nvSpPr>
        <p:spPr bwMode="auto">
          <a:xfrm>
            <a:off x="0" y="44450"/>
            <a:ext cx="9144000" cy="730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5205" name="Group 69"/>
          <p:cNvGrpSpPr>
            <a:grpSpLocks/>
          </p:cNvGrpSpPr>
          <p:nvPr/>
        </p:nvGrpSpPr>
        <p:grpSpPr bwMode="auto">
          <a:xfrm>
            <a:off x="6877050" y="115888"/>
            <a:ext cx="2266950" cy="863600"/>
            <a:chOff x="3833" y="255"/>
            <a:chExt cx="1927" cy="778"/>
          </a:xfrm>
        </p:grpSpPr>
        <p:sp>
          <p:nvSpPr>
            <p:cNvPr id="435206" name="Rectangle 70"/>
            <p:cNvSpPr>
              <a:spLocks noChangeArrowheads="1"/>
            </p:cNvSpPr>
            <p:nvPr/>
          </p:nvSpPr>
          <p:spPr bwMode="auto">
            <a:xfrm>
              <a:off x="3833" y="255"/>
              <a:ext cx="1927" cy="3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998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07" name="Freeform 71"/>
            <p:cNvSpPr>
              <a:spLocks/>
            </p:cNvSpPr>
            <p:nvPr/>
          </p:nvSpPr>
          <p:spPr bwMode="auto">
            <a:xfrm>
              <a:off x="4143" y="310"/>
              <a:ext cx="485" cy="661"/>
            </a:xfrm>
            <a:custGeom>
              <a:avLst/>
              <a:gdLst>
                <a:gd name="T0" fmla="*/ 0 w 485"/>
                <a:gd name="T1" fmla="*/ 0 h 661"/>
                <a:gd name="T2" fmla="*/ 0 w 485"/>
                <a:gd name="T3" fmla="*/ 233 h 661"/>
                <a:gd name="T4" fmla="*/ 248 w 485"/>
                <a:gd name="T5" fmla="*/ 478 h 661"/>
                <a:gd name="T6" fmla="*/ 359 w 485"/>
                <a:gd name="T7" fmla="*/ 589 h 661"/>
                <a:gd name="T8" fmla="*/ 389 w 485"/>
                <a:gd name="T9" fmla="*/ 617 h 661"/>
                <a:gd name="T10" fmla="*/ 414 w 485"/>
                <a:gd name="T11" fmla="*/ 641 h 661"/>
                <a:gd name="T12" fmla="*/ 434 w 485"/>
                <a:gd name="T13" fmla="*/ 656 h 661"/>
                <a:gd name="T14" fmla="*/ 450 w 485"/>
                <a:gd name="T15" fmla="*/ 661 h 661"/>
                <a:gd name="T16" fmla="*/ 465 w 485"/>
                <a:gd name="T17" fmla="*/ 655 h 661"/>
                <a:gd name="T18" fmla="*/ 485 w 485"/>
                <a:gd name="T19" fmla="*/ 467 h 661"/>
                <a:gd name="T20" fmla="*/ 49 w 485"/>
                <a:gd name="T21" fmla="*/ 1 h 661"/>
                <a:gd name="T22" fmla="*/ 0 w 485"/>
                <a:gd name="T23" fmla="*/ 0 h 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5"/>
                <a:gd name="T37" fmla="*/ 0 h 661"/>
                <a:gd name="T38" fmla="*/ 485 w 485"/>
                <a:gd name="T39" fmla="*/ 661 h 6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5" h="661">
                  <a:moveTo>
                    <a:pt x="0" y="0"/>
                  </a:moveTo>
                  <a:lnTo>
                    <a:pt x="0" y="233"/>
                  </a:lnTo>
                  <a:lnTo>
                    <a:pt x="248" y="478"/>
                  </a:lnTo>
                  <a:lnTo>
                    <a:pt x="359" y="589"/>
                  </a:lnTo>
                  <a:lnTo>
                    <a:pt x="389" y="617"/>
                  </a:lnTo>
                  <a:lnTo>
                    <a:pt x="414" y="641"/>
                  </a:lnTo>
                  <a:lnTo>
                    <a:pt x="434" y="656"/>
                  </a:lnTo>
                  <a:lnTo>
                    <a:pt x="450" y="661"/>
                  </a:lnTo>
                  <a:lnTo>
                    <a:pt x="465" y="655"/>
                  </a:lnTo>
                  <a:lnTo>
                    <a:pt x="485" y="467"/>
                  </a:lnTo>
                  <a:lnTo>
                    <a:pt x="4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pic>
          <p:nvPicPr>
            <p:cNvPr id="435208" name="Picture 7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255"/>
              <a:ext cx="1882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5209" name="Rectangle 74"/>
          <p:cNvSpPr>
            <a:spLocks noChangeArrowheads="1"/>
          </p:cNvSpPr>
          <p:nvPr/>
        </p:nvSpPr>
        <p:spPr bwMode="auto">
          <a:xfrm>
            <a:off x="0" y="1196975"/>
            <a:ext cx="9144000" cy="431800"/>
          </a:xfrm>
          <a:prstGeom prst="rect">
            <a:avLst/>
          </a:prstGeom>
          <a:gradFill rotWithShape="1">
            <a:gsLst>
              <a:gs pos="0">
                <a:srgbClr val="5977D9">
                  <a:alpha val="1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0" name="Rectangle 75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1" name="Rectangle 76"/>
          <p:cNvSpPr>
            <a:spLocks noChangeArrowheads="1"/>
          </p:cNvSpPr>
          <p:nvPr/>
        </p:nvSpPr>
        <p:spPr bwMode="auto">
          <a:xfrm>
            <a:off x="3381375" y="6697663"/>
            <a:ext cx="5761038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2" name="Rectangle 77"/>
          <p:cNvSpPr>
            <a:spLocks noChangeArrowheads="1"/>
          </p:cNvSpPr>
          <p:nvPr/>
        </p:nvSpPr>
        <p:spPr bwMode="auto">
          <a:xfrm>
            <a:off x="3381375" y="6599238"/>
            <a:ext cx="5761038" cy="69850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3" name="AutoShape 65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5214" name="Group 3"/>
          <p:cNvGrpSpPr>
            <a:grpSpLocks noChangeAspect="1"/>
          </p:cNvGrpSpPr>
          <p:nvPr/>
        </p:nvGrpSpPr>
        <p:grpSpPr bwMode="auto">
          <a:xfrm>
            <a:off x="1403350" y="1484313"/>
            <a:ext cx="6159500" cy="4716462"/>
            <a:chOff x="1438" y="6921"/>
            <a:chExt cx="9071" cy="6398"/>
          </a:xfrm>
        </p:grpSpPr>
        <p:sp>
          <p:nvSpPr>
            <p:cNvPr id="435215" name="AutoShape 4"/>
            <p:cNvSpPr>
              <a:spLocks noChangeAspect="1" noChangeArrowheads="1"/>
            </p:cNvSpPr>
            <p:nvPr/>
          </p:nvSpPr>
          <p:spPr bwMode="auto">
            <a:xfrm>
              <a:off x="1438" y="6921"/>
              <a:ext cx="9071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6" name="Rectangle 5"/>
            <p:cNvSpPr>
              <a:spLocks noChangeArrowheads="1"/>
            </p:cNvSpPr>
            <p:nvPr/>
          </p:nvSpPr>
          <p:spPr bwMode="auto">
            <a:xfrm>
              <a:off x="1438" y="6973"/>
              <a:ext cx="9071" cy="24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7" name="Rectangle 6"/>
            <p:cNvSpPr>
              <a:spLocks noChangeArrowheads="1"/>
            </p:cNvSpPr>
            <p:nvPr/>
          </p:nvSpPr>
          <p:spPr bwMode="auto">
            <a:xfrm>
              <a:off x="6945" y="7488"/>
              <a:ext cx="3564" cy="4049"/>
            </a:xfrm>
            <a:prstGeom prst="rect">
              <a:avLst/>
            </a:prstGeom>
            <a:solidFill>
              <a:srgbClr val="BDBAF4"/>
            </a:solidFill>
            <a:ln w="9525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8" name="Text Box 7"/>
            <p:cNvSpPr txBox="1">
              <a:spLocks noChangeArrowheads="1"/>
            </p:cNvSpPr>
            <p:nvPr/>
          </p:nvSpPr>
          <p:spPr bwMode="auto">
            <a:xfrm>
              <a:off x="3463" y="6921"/>
              <a:ext cx="16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6904" tIns="28452" rIns="56904" bIns="28452">
              <a:spAutoFit/>
            </a:bodyPr>
            <a:lstStyle/>
            <a:p>
              <a:pPr defTabSz="801688"/>
              <a:endParaRPr lang="fr-FR" sz="1600"/>
            </a:p>
          </p:txBody>
        </p:sp>
        <p:sp>
          <p:nvSpPr>
            <p:cNvPr id="435219" name="Text Box 8"/>
            <p:cNvSpPr txBox="1">
              <a:spLocks noChangeArrowheads="1"/>
            </p:cNvSpPr>
            <p:nvPr/>
          </p:nvSpPr>
          <p:spPr bwMode="auto">
            <a:xfrm>
              <a:off x="1842" y="7488"/>
              <a:ext cx="4455" cy="487"/>
            </a:xfrm>
            <a:prstGeom prst="rect">
              <a:avLst/>
            </a:prstGeom>
            <a:solidFill>
              <a:srgbClr val="000080"/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algn="ctr" defTabSz="801688"/>
              <a:r>
                <a:rPr lang="fr-FR" sz="900" b="1">
                  <a:solidFill>
                    <a:schemeClr val="bg1"/>
                  </a:solidFill>
                </a:rPr>
                <a:t>APLICACIONES ITS (Arquitectura Funcional)</a:t>
              </a:r>
              <a:r>
                <a:rPr lang="es-ES" sz="900" b="1">
                  <a:solidFill>
                    <a:schemeClr val="bg1"/>
                  </a:solidFill>
                </a:rPr>
                <a:t> </a:t>
              </a:r>
              <a:endParaRPr lang="fr-FR" sz="900" b="1">
                <a:solidFill>
                  <a:schemeClr val="bg1"/>
                </a:solidFill>
              </a:endParaRPr>
            </a:p>
          </p:txBody>
        </p:sp>
        <p:sp>
          <p:nvSpPr>
            <p:cNvPr id="435220" name="Text Box 9"/>
            <p:cNvSpPr txBox="1">
              <a:spLocks noChangeArrowheads="1"/>
            </p:cNvSpPr>
            <p:nvPr/>
          </p:nvSpPr>
          <p:spPr bwMode="auto">
            <a:xfrm>
              <a:off x="1842" y="8217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A1: Gestion de la circulación de flujo interrumpido</a:t>
              </a:r>
            </a:p>
          </p:txBody>
        </p:sp>
        <p:sp>
          <p:nvSpPr>
            <p:cNvPr id="435221" name="Text Box 10"/>
            <p:cNvSpPr txBox="1">
              <a:spLocks noChangeArrowheads="1"/>
            </p:cNvSpPr>
            <p:nvPr/>
          </p:nvSpPr>
          <p:spPr bwMode="auto">
            <a:xfrm>
              <a:off x="1842" y="8701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A2: Gestion de la circulación de flujo no interrumpido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2" name="Text Box 11"/>
            <p:cNvSpPr txBox="1">
              <a:spLocks noChangeArrowheads="1"/>
            </p:cNvSpPr>
            <p:nvPr/>
          </p:nvSpPr>
          <p:spPr bwMode="auto">
            <a:xfrm>
              <a:off x="1842" y="9188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A3: Seguridad del tráfico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3" name="Text Box 12"/>
            <p:cNvSpPr txBox="1">
              <a:spLocks noChangeArrowheads="1"/>
            </p:cNvSpPr>
            <p:nvPr/>
          </p:nvSpPr>
          <p:spPr bwMode="auto">
            <a:xfrm>
              <a:off x="1842" y="9674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A4: Gestion de Intercambiadores modales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4" name="Text Box 13"/>
            <p:cNvSpPr txBox="1">
              <a:spLocks noChangeArrowheads="1"/>
            </p:cNvSpPr>
            <p:nvPr/>
          </p:nvSpPr>
          <p:spPr bwMode="auto">
            <a:xfrm>
              <a:off x="1842" y="10160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A5: Coordinación con el transporte público</a:t>
              </a:r>
            </a:p>
          </p:txBody>
        </p:sp>
        <p:sp>
          <p:nvSpPr>
            <p:cNvPr id="435225" name="Text Box 14"/>
            <p:cNvSpPr txBox="1">
              <a:spLocks noChangeArrowheads="1"/>
            </p:cNvSpPr>
            <p:nvPr/>
          </p:nvSpPr>
          <p:spPr bwMode="auto">
            <a:xfrm>
              <a:off x="1842" y="10646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A6: Información a los usuarios</a:t>
              </a:r>
            </a:p>
          </p:txBody>
        </p:sp>
        <p:sp>
          <p:nvSpPr>
            <p:cNvPr id="435226" name="Text Box 15"/>
            <p:cNvSpPr txBox="1">
              <a:spLocks noChangeArrowheads="1"/>
            </p:cNvSpPr>
            <p:nvPr/>
          </p:nvSpPr>
          <p:spPr bwMode="auto">
            <a:xfrm>
              <a:off x="1842" y="11132"/>
              <a:ext cx="4455" cy="402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A7: Soporte a otras actividades</a:t>
              </a:r>
            </a:p>
          </p:txBody>
        </p:sp>
        <p:sp>
          <p:nvSpPr>
            <p:cNvPr id="435227" name="Freeform 16"/>
            <p:cNvSpPr>
              <a:spLocks/>
            </p:cNvSpPr>
            <p:nvPr/>
          </p:nvSpPr>
          <p:spPr bwMode="auto">
            <a:xfrm>
              <a:off x="1438" y="7730"/>
              <a:ext cx="404" cy="3644"/>
            </a:xfrm>
            <a:custGeom>
              <a:avLst/>
              <a:gdLst>
                <a:gd name="T0" fmla="*/ 722 w 226"/>
                <a:gd name="T1" fmla="*/ 0 h 2313"/>
                <a:gd name="T2" fmla="*/ 0 w 226"/>
                <a:gd name="T3" fmla="*/ 0 h 2313"/>
                <a:gd name="T4" fmla="*/ 0 w 226"/>
                <a:gd name="T5" fmla="*/ 5741 h 2313"/>
                <a:gd name="T6" fmla="*/ 722 w 226"/>
                <a:gd name="T7" fmla="*/ 5741 h 2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2313"/>
                <a:gd name="T14" fmla="*/ 226 w 226"/>
                <a:gd name="T15" fmla="*/ 2313 h 2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2313">
                  <a:moveTo>
                    <a:pt x="226" y="0"/>
                  </a:moveTo>
                  <a:lnTo>
                    <a:pt x="0" y="0"/>
                  </a:lnTo>
                  <a:lnTo>
                    <a:pt x="0" y="2313"/>
                  </a:lnTo>
                  <a:lnTo>
                    <a:pt x="226" y="2313"/>
                  </a:lnTo>
                </a:path>
              </a:pathLst>
            </a:cu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28" name="Line 17"/>
            <p:cNvSpPr>
              <a:spLocks noChangeShapeType="1"/>
            </p:cNvSpPr>
            <p:nvPr/>
          </p:nvSpPr>
          <p:spPr bwMode="auto">
            <a:xfrm flipH="1">
              <a:off x="1438" y="8458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29" name="Line 18"/>
            <p:cNvSpPr>
              <a:spLocks noChangeShapeType="1"/>
            </p:cNvSpPr>
            <p:nvPr/>
          </p:nvSpPr>
          <p:spPr bwMode="auto">
            <a:xfrm flipH="1">
              <a:off x="1438" y="8946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0" name="Line 19"/>
            <p:cNvSpPr>
              <a:spLocks noChangeShapeType="1"/>
            </p:cNvSpPr>
            <p:nvPr/>
          </p:nvSpPr>
          <p:spPr bwMode="auto">
            <a:xfrm flipH="1">
              <a:off x="1438" y="9431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1" name="Line 20"/>
            <p:cNvSpPr>
              <a:spLocks noChangeShapeType="1"/>
            </p:cNvSpPr>
            <p:nvPr/>
          </p:nvSpPr>
          <p:spPr bwMode="auto">
            <a:xfrm flipH="1">
              <a:off x="1438" y="9916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2" name="Line 21"/>
            <p:cNvSpPr>
              <a:spLocks noChangeShapeType="1"/>
            </p:cNvSpPr>
            <p:nvPr/>
          </p:nvSpPr>
          <p:spPr bwMode="auto">
            <a:xfrm flipH="1">
              <a:off x="1438" y="10403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3" name="Line 22"/>
            <p:cNvSpPr>
              <a:spLocks noChangeShapeType="1"/>
            </p:cNvSpPr>
            <p:nvPr/>
          </p:nvSpPr>
          <p:spPr bwMode="auto">
            <a:xfrm flipH="1">
              <a:off x="1438" y="10889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4" name="Line 23"/>
            <p:cNvSpPr>
              <a:spLocks noChangeShapeType="1"/>
            </p:cNvSpPr>
            <p:nvPr/>
          </p:nvSpPr>
          <p:spPr bwMode="auto">
            <a:xfrm flipH="1">
              <a:off x="6297" y="8460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5" name="Line 24"/>
            <p:cNvSpPr>
              <a:spLocks noChangeShapeType="1"/>
            </p:cNvSpPr>
            <p:nvPr/>
          </p:nvSpPr>
          <p:spPr bwMode="auto">
            <a:xfrm flipH="1">
              <a:off x="6297" y="8946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6" name="Line 25"/>
            <p:cNvSpPr>
              <a:spLocks noChangeShapeType="1"/>
            </p:cNvSpPr>
            <p:nvPr/>
          </p:nvSpPr>
          <p:spPr bwMode="auto">
            <a:xfrm flipH="1">
              <a:off x="6297" y="9431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7" name="Line 26"/>
            <p:cNvSpPr>
              <a:spLocks noChangeShapeType="1"/>
            </p:cNvSpPr>
            <p:nvPr/>
          </p:nvSpPr>
          <p:spPr bwMode="auto">
            <a:xfrm flipH="1">
              <a:off x="6297" y="9916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8" name="Line 27"/>
            <p:cNvSpPr>
              <a:spLocks noChangeShapeType="1"/>
            </p:cNvSpPr>
            <p:nvPr/>
          </p:nvSpPr>
          <p:spPr bwMode="auto">
            <a:xfrm flipH="1">
              <a:off x="6297" y="10403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9" name="Line 28"/>
            <p:cNvSpPr>
              <a:spLocks noChangeShapeType="1"/>
            </p:cNvSpPr>
            <p:nvPr/>
          </p:nvSpPr>
          <p:spPr bwMode="auto">
            <a:xfrm flipH="1">
              <a:off x="6297" y="10889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40" name="AutoShape 29"/>
            <p:cNvSpPr>
              <a:spLocks noChangeArrowheads="1"/>
            </p:cNvSpPr>
            <p:nvPr/>
          </p:nvSpPr>
          <p:spPr bwMode="auto">
            <a:xfrm rot="5400000">
              <a:off x="5204" y="9796"/>
              <a:ext cx="3239" cy="243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1" name="Line 30"/>
            <p:cNvSpPr>
              <a:spLocks noChangeShapeType="1"/>
            </p:cNvSpPr>
            <p:nvPr/>
          </p:nvSpPr>
          <p:spPr bwMode="auto">
            <a:xfrm flipH="1">
              <a:off x="6297" y="11374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42" name="Text Box 31"/>
            <p:cNvSpPr txBox="1">
              <a:spLocks noChangeArrowheads="1"/>
            </p:cNvSpPr>
            <p:nvPr/>
          </p:nvSpPr>
          <p:spPr bwMode="auto">
            <a:xfrm>
              <a:off x="7187" y="7515"/>
              <a:ext cx="29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6904" tIns="28452" rIns="56904" bIns="28452">
              <a:spAutoFit/>
            </a:bodyPr>
            <a:lstStyle/>
            <a:p>
              <a:pPr defTabSz="801688"/>
              <a:r>
                <a:rPr lang="fr-FR" sz="1100">
                  <a:solidFill>
                    <a:schemeClr val="accent2"/>
                  </a:solidFill>
                </a:rPr>
                <a:t>   </a:t>
              </a:r>
              <a:r>
                <a:rPr lang="fr-FR" sz="1100" b="1">
                  <a:solidFill>
                    <a:schemeClr val="accent2"/>
                  </a:solidFill>
                </a:rPr>
                <a:t>ARQUITECTURA LOGICA</a:t>
              </a:r>
              <a:r>
                <a:rPr lang="es-ES" sz="1200" b="1">
                  <a:solidFill>
                    <a:srgbClr val="990000"/>
                  </a:solidFill>
                </a:rPr>
                <a:t> </a:t>
              </a:r>
              <a:endParaRPr lang="fr-FR" sz="1200" b="1">
                <a:solidFill>
                  <a:srgbClr val="990000"/>
                </a:solidFill>
              </a:endParaRPr>
            </a:p>
          </p:txBody>
        </p:sp>
        <p:sp>
          <p:nvSpPr>
            <p:cNvPr id="435243" name="Oval 32"/>
            <p:cNvSpPr>
              <a:spLocks noChangeArrowheads="1"/>
            </p:cNvSpPr>
            <p:nvPr/>
          </p:nvSpPr>
          <p:spPr bwMode="auto">
            <a:xfrm>
              <a:off x="8161" y="9834"/>
              <a:ext cx="1134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4" name="AutoShape 33"/>
            <p:cNvSpPr>
              <a:spLocks noChangeArrowheads="1"/>
            </p:cNvSpPr>
            <p:nvPr/>
          </p:nvSpPr>
          <p:spPr bwMode="auto">
            <a:xfrm>
              <a:off x="7431" y="10726"/>
              <a:ext cx="891" cy="40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5" name="AutoShape 34"/>
            <p:cNvSpPr>
              <a:spLocks noChangeArrowheads="1"/>
            </p:cNvSpPr>
            <p:nvPr/>
          </p:nvSpPr>
          <p:spPr bwMode="auto">
            <a:xfrm>
              <a:off x="9132" y="10726"/>
              <a:ext cx="891" cy="40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6" name="Oval 35"/>
            <p:cNvSpPr>
              <a:spLocks noChangeArrowheads="1"/>
            </p:cNvSpPr>
            <p:nvPr/>
          </p:nvSpPr>
          <p:spPr bwMode="auto">
            <a:xfrm>
              <a:off x="9780" y="9834"/>
              <a:ext cx="568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7" name="Oval 36"/>
            <p:cNvSpPr>
              <a:spLocks noChangeArrowheads="1"/>
            </p:cNvSpPr>
            <p:nvPr/>
          </p:nvSpPr>
          <p:spPr bwMode="auto">
            <a:xfrm>
              <a:off x="7106" y="9834"/>
              <a:ext cx="567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8" name="Rectangle 37"/>
            <p:cNvSpPr>
              <a:spLocks noChangeArrowheads="1"/>
            </p:cNvSpPr>
            <p:nvPr/>
          </p:nvSpPr>
          <p:spPr bwMode="auto">
            <a:xfrm>
              <a:off x="8079" y="8298"/>
              <a:ext cx="1216" cy="243"/>
            </a:xfrm>
            <a:prstGeom prst="rect">
              <a:avLst/>
            </a:prstGeom>
            <a:solidFill>
              <a:srgbClr val="C5D7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9" name="Line 38"/>
            <p:cNvSpPr>
              <a:spLocks noChangeShapeType="1"/>
            </p:cNvSpPr>
            <p:nvPr/>
          </p:nvSpPr>
          <p:spPr bwMode="auto">
            <a:xfrm>
              <a:off x="7673" y="10077"/>
              <a:ext cx="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0" name="Line 39"/>
            <p:cNvSpPr>
              <a:spLocks noChangeShapeType="1"/>
            </p:cNvSpPr>
            <p:nvPr/>
          </p:nvSpPr>
          <p:spPr bwMode="auto">
            <a:xfrm>
              <a:off x="9293" y="10077"/>
              <a:ext cx="4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1" name="Line 40"/>
            <p:cNvSpPr>
              <a:spLocks noChangeShapeType="1"/>
            </p:cNvSpPr>
            <p:nvPr/>
          </p:nvSpPr>
          <p:spPr bwMode="auto">
            <a:xfrm flipV="1">
              <a:off x="7513" y="9431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2" name="Line 41"/>
            <p:cNvSpPr>
              <a:spLocks noChangeShapeType="1"/>
            </p:cNvSpPr>
            <p:nvPr/>
          </p:nvSpPr>
          <p:spPr bwMode="auto">
            <a:xfrm flipH="1" flipV="1">
              <a:off x="9538" y="9431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3" name="Line 42"/>
            <p:cNvSpPr>
              <a:spLocks noChangeShapeType="1"/>
            </p:cNvSpPr>
            <p:nvPr/>
          </p:nvSpPr>
          <p:spPr bwMode="auto">
            <a:xfrm>
              <a:off x="7513" y="10323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4" name="Line 43"/>
            <p:cNvSpPr>
              <a:spLocks noChangeShapeType="1"/>
            </p:cNvSpPr>
            <p:nvPr/>
          </p:nvSpPr>
          <p:spPr bwMode="auto">
            <a:xfrm flipH="1">
              <a:off x="9538" y="10323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5" name="Line 44"/>
            <p:cNvSpPr>
              <a:spLocks noChangeShapeType="1"/>
            </p:cNvSpPr>
            <p:nvPr/>
          </p:nvSpPr>
          <p:spPr bwMode="auto">
            <a:xfrm flipV="1">
              <a:off x="8727" y="8541"/>
              <a:ext cx="0" cy="1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6" name="Line 45"/>
            <p:cNvSpPr>
              <a:spLocks noChangeShapeType="1"/>
            </p:cNvSpPr>
            <p:nvPr/>
          </p:nvSpPr>
          <p:spPr bwMode="auto">
            <a:xfrm flipV="1">
              <a:off x="7998" y="8541"/>
              <a:ext cx="486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7" name="Line 46"/>
            <p:cNvSpPr>
              <a:spLocks noChangeShapeType="1"/>
            </p:cNvSpPr>
            <p:nvPr/>
          </p:nvSpPr>
          <p:spPr bwMode="auto">
            <a:xfrm flipH="1" flipV="1">
              <a:off x="8970" y="8541"/>
              <a:ext cx="485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8" name="Line 47"/>
            <p:cNvSpPr>
              <a:spLocks noChangeShapeType="1"/>
            </p:cNvSpPr>
            <p:nvPr/>
          </p:nvSpPr>
          <p:spPr bwMode="auto">
            <a:xfrm>
              <a:off x="8322" y="10889"/>
              <a:ext cx="8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9" name="Line 48"/>
            <p:cNvSpPr>
              <a:spLocks noChangeShapeType="1"/>
            </p:cNvSpPr>
            <p:nvPr/>
          </p:nvSpPr>
          <p:spPr bwMode="auto">
            <a:xfrm flipV="1">
              <a:off x="8079" y="10323"/>
              <a:ext cx="405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0" name="Line 49"/>
            <p:cNvSpPr>
              <a:spLocks noChangeShapeType="1"/>
            </p:cNvSpPr>
            <p:nvPr/>
          </p:nvSpPr>
          <p:spPr bwMode="auto">
            <a:xfrm flipH="1" flipV="1">
              <a:off x="8970" y="10323"/>
              <a:ext cx="405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1" name="Line 50"/>
            <p:cNvSpPr>
              <a:spLocks noChangeShapeType="1"/>
            </p:cNvSpPr>
            <p:nvPr/>
          </p:nvSpPr>
          <p:spPr bwMode="auto">
            <a:xfrm>
              <a:off x="8241" y="9349"/>
              <a:ext cx="323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2" name="Line 51"/>
            <p:cNvSpPr>
              <a:spLocks noChangeShapeType="1"/>
            </p:cNvSpPr>
            <p:nvPr/>
          </p:nvSpPr>
          <p:spPr bwMode="auto">
            <a:xfrm flipH="1">
              <a:off x="8889" y="9349"/>
              <a:ext cx="324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3" name="AutoShape 52"/>
            <p:cNvSpPr>
              <a:spLocks noChangeArrowheads="1"/>
            </p:cNvSpPr>
            <p:nvPr/>
          </p:nvSpPr>
          <p:spPr bwMode="auto">
            <a:xfrm>
              <a:off x="7431" y="9026"/>
              <a:ext cx="891" cy="4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64" name="AutoShape 53"/>
            <p:cNvSpPr>
              <a:spLocks noChangeArrowheads="1"/>
            </p:cNvSpPr>
            <p:nvPr/>
          </p:nvSpPr>
          <p:spPr bwMode="auto">
            <a:xfrm>
              <a:off x="9132" y="9026"/>
              <a:ext cx="891" cy="4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65" name="Text Box 54"/>
            <p:cNvSpPr txBox="1">
              <a:spLocks noChangeArrowheads="1"/>
            </p:cNvSpPr>
            <p:nvPr/>
          </p:nvSpPr>
          <p:spPr bwMode="auto">
            <a:xfrm>
              <a:off x="5974" y="11780"/>
              <a:ext cx="4535" cy="403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es-ES" sz="900">
                  <a:solidFill>
                    <a:schemeClr val="bg1"/>
                  </a:solidFill>
                </a:rPr>
                <a:t>Sistemas de tratamiento de datos y control 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435266" name="Text Box 55"/>
            <p:cNvSpPr txBox="1">
              <a:spLocks noChangeArrowheads="1"/>
            </p:cNvSpPr>
            <p:nvPr/>
          </p:nvSpPr>
          <p:spPr bwMode="auto">
            <a:xfrm>
              <a:off x="5974" y="12265"/>
              <a:ext cx="4535" cy="404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>
                  <a:solidFill>
                    <a:schemeClr val="bg1"/>
                  </a:solidFill>
                </a:rPr>
                <a:t>Red de comunicaciones</a:t>
              </a:r>
            </a:p>
          </p:txBody>
        </p:sp>
        <p:sp>
          <p:nvSpPr>
            <p:cNvPr id="435267" name="Text Box 56"/>
            <p:cNvSpPr txBox="1">
              <a:spLocks noChangeArrowheads="1"/>
            </p:cNvSpPr>
            <p:nvPr/>
          </p:nvSpPr>
          <p:spPr bwMode="auto">
            <a:xfrm>
              <a:off x="5974" y="12751"/>
              <a:ext cx="2267" cy="56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>
                  <a:solidFill>
                    <a:schemeClr val="bg1"/>
                  </a:solidFill>
                </a:rPr>
                <a:t>Captores y toma de datos</a:t>
              </a:r>
              <a:r>
                <a:rPr lang="es-ES" sz="900">
                  <a:solidFill>
                    <a:schemeClr val="bg1"/>
                  </a:solidFill>
                </a:rPr>
                <a:t> 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435268" name="Text Box 57"/>
            <p:cNvSpPr txBox="1">
              <a:spLocks noChangeArrowheads="1"/>
            </p:cNvSpPr>
            <p:nvPr/>
          </p:nvSpPr>
          <p:spPr bwMode="auto">
            <a:xfrm>
              <a:off x="8241" y="12751"/>
              <a:ext cx="2268" cy="56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CH" sz="900">
                  <a:solidFill>
                    <a:schemeClr val="bg1"/>
                  </a:solidFill>
                </a:rPr>
                <a:t>Señalización dinámica y difusión de la información</a:t>
              </a:r>
              <a:endParaRPr lang="fr-CH" sz="1600">
                <a:solidFill>
                  <a:schemeClr val="bg1"/>
                </a:solidFill>
              </a:endParaRPr>
            </a:p>
          </p:txBody>
        </p:sp>
        <p:sp>
          <p:nvSpPr>
            <p:cNvPr id="435269" name="Line 58"/>
            <p:cNvSpPr>
              <a:spLocks noChangeShapeType="1"/>
            </p:cNvSpPr>
            <p:nvPr/>
          </p:nvSpPr>
          <p:spPr bwMode="auto">
            <a:xfrm flipH="1">
              <a:off x="5406" y="12024"/>
              <a:ext cx="566" cy="24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0" name="Line 59"/>
            <p:cNvSpPr>
              <a:spLocks noChangeShapeType="1"/>
            </p:cNvSpPr>
            <p:nvPr/>
          </p:nvSpPr>
          <p:spPr bwMode="auto">
            <a:xfrm flipH="1" flipV="1">
              <a:off x="5406" y="12508"/>
              <a:ext cx="566" cy="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1" name="Line 60"/>
            <p:cNvSpPr>
              <a:spLocks noChangeShapeType="1"/>
            </p:cNvSpPr>
            <p:nvPr/>
          </p:nvSpPr>
          <p:spPr bwMode="auto">
            <a:xfrm flipH="1" flipV="1">
              <a:off x="5406" y="12751"/>
              <a:ext cx="566" cy="24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2" name="Text Box 61"/>
            <p:cNvSpPr txBox="1">
              <a:spLocks noChangeArrowheads="1"/>
            </p:cNvSpPr>
            <p:nvPr/>
          </p:nvSpPr>
          <p:spPr bwMode="auto">
            <a:xfrm>
              <a:off x="2167" y="12185"/>
              <a:ext cx="3239" cy="64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algn="ctr" defTabSz="801688"/>
              <a:r>
                <a:rPr lang="fr-FR" sz="900">
                  <a:solidFill>
                    <a:schemeClr val="bg1"/>
                  </a:solidFill>
                </a:rPr>
                <a:t>Arquitectura Física</a:t>
              </a:r>
            </a:p>
          </p:txBody>
        </p:sp>
        <p:sp>
          <p:nvSpPr>
            <p:cNvPr id="435273" name="Line 62"/>
            <p:cNvSpPr>
              <a:spLocks noChangeShapeType="1"/>
            </p:cNvSpPr>
            <p:nvPr/>
          </p:nvSpPr>
          <p:spPr bwMode="auto">
            <a:xfrm>
              <a:off x="8638" y="11536"/>
              <a:ext cx="1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5274" name="Rectangle 78"/>
          <p:cNvSpPr>
            <a:spLocks noChangeArrowheads="1"/>
          </p:cNvSpPr>
          <p:nvPr/>
        </p:nvSpPr>
        <p:spPr bwMode="auto">
          <a:xfrm flipH="1">
            <a:off x="0" y="333375"/>
            <a:ext cx="6804025" cy="404813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50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75" name="Text Box 79"/>
          <p:cNvSpPr txBox="1">
            <a:spLocks noChangeArrowheads="1"/>
          </p:cNvSpPr>
          <p:nvPr/>
        </p:nvSpPr>
        <p:spPr bwMode="auto">
          <a:xfrm>
            <a:off x="684213" y="836613"/>
            <a:ext cx="669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75CD1"/>
                </a:solidFill>
                <a:latin typeface="Swis721 Blk BT" pitchFamily="34" charset="0"/>
              </a:rPr>
              <a:t>ARQUITECTURA ITS</a:t>
            </a:r>
          </a:p>
        </p:txBody>
      </p:sp>
      <p:pic>
        <p:nvPicPr>
          <p:cNvPr id="435276" name="Picture 15" descr="C:\Documents and Settings\Jaime\Escritorio\LOGO_I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688"/>
            <a:ext cx="15335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Arquiteturas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FF3300"/>
                </a:solidFill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/>
              <a:t>Unified Modeling Language</a:t>
            </a:r>
            <a:r>
              <a:rPr lang="pt-BR" smtClean="0"/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Bibliografia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191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Modelo Orientado a Objetos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</a:t>
            </a:r>
          </a:p>
        </p:txBody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>
          <a:xfrm>
            <a:off x="539750" y="1485900"/>
            <a:ext cx="8229600" cy="52562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 surgiu a partir da programação Orientada a Objetos – OO, considerando, entre outros, os conceitos de: herança, encapsulamento e abstração.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linguagens de programação OO surgiram da necessidade de desenvolvimento de 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de sistemas que possuem dados espalhados em uma rede dispersa geograficamente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conectada por meio de canais de comunicação.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7191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Objetos</a:t>
            </a:r>
          </a:p>
        </p:txBody>
      </p:sp>
      <p:sp>
        <p:nvSpPr>
          <p:cNvPr id="472067" name="Rectangle 3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43597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Objeto possui: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711200" lvl="1" indent="-168275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Definição Interna: refere-se à operação do Objeto, o que não é visível ao usuário.</a:t>
            </a:r>
          </a:p>
          <a:p>
            <a:pPr marL="711200" lvl="1" indent="-168275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Definição Externa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: refere-se ao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conjunto de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propriedades (atributos)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operações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que os usuários podem ver e acessar.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Uma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operação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é um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comportamento abstrato do Objeto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definido por uma linguagem de programação (específica).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Objeto é uma </a:t>
            </a: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entidade física classificada em tipos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 smtClean="0">
                <a:cs typeface="Times New Roman" pitchFamily="18" charset="0"/>
              </a:rPr>
              <a:t>MOO –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itchFamily="18" charset="0"/>
              </a:rPr>
              <a:t>Objetos e Classes (1)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24905"/>
            <a:ext cx="8642349" cy="4524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2600" dirty="0" smtClean="0"/>
              <a:t>São </a:t>
            </a:r>
            <a:r>
              <a:rPr lang="pt-BR" altLang="pt-BR" sz="2600" b="1" dirty="0" smtClean="0">
                <a:solidFill>
                  <a:srgbClr val="FF3300"/>
                </a:solidFill>
              </a:rPr>
              <a:t>agrupamentos de Objetos</a:t>
            </a:r>
            <a:r>
              <a:rPr lang="pt-BR" altLang="pt-BR" sz="2600" dirty="0" smtClean="0"/>
              <a:t> em Classes de Objetos ou apenas Classe.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/>
              <a:t>É um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template</a:t>
            </a:r>
            <a:r>
              <a:rPr lang="pt-BR" altLang="pt-BR" sz="2400" dirty="0" smtClean="0"/>
              <a:t> (uma descrição) para criar objetos.</a:t>
            </a:r>
          </a:p>
          <a:p>
            <a:pPr marL="0" indent="0" eaLnBrk="1" hangingPunct="1">
              <a:buFontTx/>
              <a:buNone/>
            </a:pPr>
            <a:endParaRPr lang="pt-BR" altLang="pt-BR" sz="1600" dirty="0" smtClean="0"/>
          </a:p>
          <a:p>
            <a:pPr marL="0" indent="0" eaLnBrk="1" hangingPunct="1">
              <a:buFontTx/>
              <a:buNone/>
            </a:pPr>
            <a:r>
              <a:rPr lang="pt-BR" altLang="pt-BR" sz="2600" dirty="0" smtClean="0"/>
              <a:t>Descrevem a </a:t>
            </a:r>
            <a:r>
              <a:rPr lang="pt-BR" altLang="pt-BR" sz="2600" dirty="0" smtClean="0">
                <a:solidFill>
                  <a:srgbClr val="FF0000"/>
                </a:solidFill>
              </a:rPr>
              <a:t>estrutura (estática) de  um sistema.</a:t>
            </a:r>
          </a:p>
          <a:p>
            <a:pPr marL="0" indent="0" eaLnBrk="1" hangingPunct="1">
              <a:buFontTx/>
              <a:buNone/>
            </a:pPr>
            <a:endParaRPr lang="pt-BR" altLang="pt-BR" sz="1600" dirty="0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t-BR" altLang="pt-BR" sz="2600" b="1" dirty="0" smtClean="0">
                <a:solidFill>
                  <a:srgbClr val="FF3300"/>
                </a:solidFill>
              </a:rPr>
              <a:t>Um objeto é uma instância de uma Classe</a:t>
            </a:r>
            <a:r>
              <a:rPr lang="pt-BR" altLang="pt-BR" sz="26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pt-BR" altLang="pt-BR" sz="2600" dirty="0" smtClean="0">
                <a:cs typeface="Times New Roman" panose="02020603050405020304" pitchFamily="18" charset="0"/>
              </a:rPr>
              <a:t>Um grupo (uma coleção) de Objetos com: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u="sng" dirty="0" smtClean="0">
                <a:cs typeface="Times New Roman" panose="02020603050405020304" pitchFamily="18" charset="0"/>
              </a:rPr>
              <a:t>Propriedades</a:t>
            </a:r>
            <a:r>
              <a:rPr lang="pt-BR" altLang="pt-BR" sz="2200" dirty="0" smtClean="0">
                <a:cs typeface="Times New Roman" panose="02020603050405020304" pitchFamily="18" charset="0"/>
              </a:rPr>
              <a:t> semelhantes (</a:t>
            </a:r>
            <a:r>
              <a:rPr lang="pt-BR" altLang="pt-BR" sz="2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atributos</a:t>
            </a:r>
            <a:r>
              <a:rPr lang="pt-BR" altLang="pt-BR" sz="2200" dirty="0" smtClean="0">
                <a:cs typeface="Times New Roman" panose="02020603050405020304" pitchFamily="18" charset="0"/>
              </a:rPr>
              <a:t>);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Mesmo </a:t>
            </a:r>
            <a:r>
              <a:rPr lang="pt-BR" altLang="pt-BR" sz="2200" u="sng" dirty="0" smtClean="0"/>
              <a:t>comportamento</a:t>
            </a:r>
            <a:r>
              <a:rPr lang="pt-BR" altLang="pt-BR" sz="2200" dirty="0" smtClean="0"/>
              <a:t> (</a:t>
            </a:r>
            <a:r>
              <a:rPr lang="pt-BR" altLang="pt-BR" sz="2200" dirty="0" smtClean="0">
                <a:solidFill>
                  <a:srgbClr val="FF3300"/>
                </a:solidFill>
              </a:rPr>
              <a:t>operações</a:t>
            </a:r>
            <a:r>
              <a:rPr lang="pt-BR" altLang="pt-BR" sz="2200" dirty="0" smtClean="0"/>
              <a:t>);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Mesmo </a:t>
            </a:r>
            <a:r>
              <a:rPr lang="pt-BR" altLang="pt-BR" sz="2200" dirty="0" smtClean="0">
                <a:solidFill>
                  <a:srgbClr val="FF0000"/>
                </a:solidFill>
              </a:rPr>
              <a:t>relacionamento</a:t>
            </a:r>
            <a:r>
              <a:rPr lang="pt-BR" altLang="pt-BR" sz="2200" dirty="0" smtClean="0"/>
              <a:t> com outros Objetos;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Mesma </a:t>
            </a:r>
            <a:r>
              <a:rPr lang="pt-BR" altLang="pt-BR" sz="2200" u="sng" dirty="0" smtClean="0"/>
              <a:t>semântica</a:t>
            </a:r>
            <a:r>
              <a:rPr lang="pt-BR" altLang="pt-BR" sz="2200" dirty="0" smtClean="0"/>
              <a:t> (</a:t>
            </a:r>
            <a:r>
              <a:rPr lang="pt-BR" altLang="pt-BR" sz="2200" dirty="0" smtClean="0">
                <a:solidFill>
                  <a:srgbClr val="FF0000"/>
                </a:solidFill>
              </a:rPr>
              <a:t>significado</a:t>
            </a:r>
            <a:r>
              <a:rPr lang="pt-BR" altLang="pt-BR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315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68845" y="1821983"/>
          <a:ext cx="7011631" cy="461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14813 -1: Arquitetura(s) de modelo de referência </a:t>
            </a:r>
            <a:b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	       para o setor de 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 smtClean="0">
                <a:cs typeface="Times New Roman" pitchFamily="18" charset="0"/>
              </a:rPr>
              <a:t>MOO –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itchFamily="18" charset="0"/>
              </a:rPr>
              <a:t>Objetos e Classes (2)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326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3500" dirty="0" smtClean="0"/>
              <a:t>Todo </a:t>
            </a:r>
            <a:r>
              <a:rPr lang="pt-BR" altLang="pt-BR" sz="3500" dirty="0" smtClean="0">
                <a:solidFill>
                  <a:srgbClr val="FF0000"/>
                </a:solidFill>
              </a:rPr>
              <a:t>Objeto</a:t>
            </a:r>
            <a:r>
              <a:rPr lang="pt-BR" altLang="pt-BR" sz="3500" dirty="0" smtClean="0"/>
              <a:t> possui</a:t>
            </a:r>
          </a:p>
          <a:p>
            <a:pPr marL="828675" lvl="1" eaLnBrk="1" hangingPunct="1"/>
            <a:r>
              <a:rPr lang="pt-BR" altLang="pt-BR" sz="2800" dirty="0" smtClean="0"/>
              <a:t>	uma identidade</a:t>
            </a:r>
          </a:p>
          <a:p>
            <a:pPr marL="828675" lvl="1" eaLnBrk="1" hangingPunct="1"/>
            <a:r>
              <a:rPr lang="pt-BR" altLang="pt-BR" sz="2800" dirty="0" smtClean="0"/>
              <a:t>	um estado</a:t>
            </a:r>
          </a:p>
          <a:p>
            <a:pPr marL="828675" lvl="1" eaLnBrk="1" hangingPunct="1"/>
            <a:r>
              <a:rPr lang="pt-BR" altLang="pt-BR" sz="2800" dirty="0" smtClean="0"/>
              <a:t>	um comportamento</a:t>
            </a:r>
          </a:p>
          <a:p>
            <a:pPr marL="828675" lvl="1" eaLnBrk="1" hangingPunct="1">
              <a:buFontTx/>
              <a:buNone/>
            </a:pPr>
            <a:endParaRPr lang="pt-BR" altLang="pt-BR" sz="3200" dirty="0" smtClean="0"/>
          </a:p>
          <a:p>
            <a:pPr marL="0" indent="0" eaLnBrk="1" hangingPunct="1">
              <a:buFontTx/>
              <a:buNone/>
            </a:pPr>
            <a:r>
              <a:rPr lang="pt-BR" altLang="pt-BR" sz="3500" b="1" dirty="0" smtClean="0">
                <a:solidFill>
                  <a:srgbClr val="FF3300"/>
                </a:solidFill>
              </a:rPr>
              <a:t>Classes</a:t>
            </a:r>
          </a:p>
          <a:p>
            <a:pPr marL="828675" lvl="1" eaLnBrk="1" hangingPunct="1"/>
            <a:r>
              <a:rPr lang="pt-BR" altLang="pt-BR" sz="2800" dirty="0" smtClean="0"/>
              <a:t>Conjunto de objetos que compartilham estrutura, relações e comportamento</a:t>
            </a:r>
          </a:p>
          <a:p>
            <a:pPr marL="828675" lvl="1" eaLnBrk="1" hangingPunct="1"/>
            <a:r>
              <a:rPr lang="pt-BR" altLang="pt-BR" sz="2800" b="1" dirty="0" smtClean="0">
                <a:solidFill>
                  <a:srgbClr val="FF3300"/>
                </a:solidFill>
              </a:rPr>
              <a:t>Representam algo do mundo real</a:t>
            </a:r>
          </a:p>
          <a:p>
            <a:pPr marL="0" indent="0" eaLnBrk="1" hangingPunct="1">
              <a:buFontTx/>
              <a:buNone/>
            </a:pPr>
            <a:endParaRPr lang="pt-BR" altLang="pt-BR" sz="3500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Diagrama(s) de Objetos</a:t>
            </a:r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(1): </a:t>
            </a: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Tipos</a:t>
            </a:r>
          </a:p>
        </p:txBody>
      </p:sp>
      <p:sp>
        <p:nvSpPr>
          <p:cNvPr id="596995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2500" smtClean="0"/>
              <a:t>É uma </a:t>
            </a:r>
            <a:r>
              <a:rPr lang="pt-BR" sz="2500" b="1" smtClean="0">
                <a:solidFill>
                  <a:srgbClr val="FF3300"/>
                </a:solidFill>
              </a:rPr>
              <a:t>notação gráfica formal</a:t>
            </a:r>
            <a:r>
              <a:rPr lang="pt-BR" sz="2500" smtClean="0"/>
              <a:t> para a modelagem de objetos e seus relacionamentos.</a:t>
            </a:r>
          </a:p>
          <a:p>
            <a:pPr marL="828675" lvl="1" indent="-285750">
              <a:buFont typeface="Wingdings 2" pitchFamily="18" charset="2"/>
              <a:buNone/>
            </a:pPr>
            <a:r>
              <a:rPr lang="pt-BR" sz="2200" i="1" smtClean="0">
                <a:solidFill>
                  <a:srgbClr val="FF0000"/>
                </a:solidFill>
              </a:rPr>
              <a:t>Diagramas de objetos</a:t>
            </a:r>
            <a:r>
              <a:rPr lang="pt-BR" sz="2200" smtClean="0">
                <a:solidFill>
                  <a:srgbClr val="FF0000"/>
                </a:solidFill>
              </a:rPr>
              <a:t> estruturam a notação gráfica formal </a:t>
            </a:r>
          </a:p>
          <a:p>
            <a:pPr marL="828675" lvl="1" indent="-285750">
              <a:buFont typeface="Wingdings 2" pitchFamily="18" charset="2"/>
              <a:buNone/>
            </a:pPr>
            <a:r>
              <a:rPr lang="pt-BR" sz="2200" smtClean="0">
                <a:solidFill>
                  <a:srgbClr val="FF0000"/>
                </a:solidFill>
              </a:rPr>
              <a:t>para a modelagem de objetos e seus relacionamentos.</a:t>
            </a:r>
            <a:r>
              <a:rPr lang="pt-BR" sz="220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pt-BR" sz="2500" smtClean="0"/>
              <a:t>Existem alguns tipos de diagramas de objetos: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3000" smtClean="0">
                <a:solidFill>
                  <a:srgbClr val="FF3300"/>
                </a:solidFill>
              </a:rPr>
              <a:t>Diagramas de Classes (</a:t>
            </a:r>
            <a:r>
              <a:rPr lang="pt-BR" sz="3000" b="1" smtClean="0">
                <a:solidFill>
                  <a:srgbClr val="FF3300"/>
                </a:solidFill>
              </a:rPr>
              <a:t>Estáticos</a:t>
            </a:r>
            <a:r>
              <a:rPr lang="pt-BR" sz="3000" smtClean="0">
                <a:solidFill>
                  <a:srgbClr val="FF3300"/>
                </a:solidFill>
              </a:rPr>
              <a:t>)</a:t>
            </a:r>
            <a:r>
              <a:rPr lang="pt-BR" sz="3000" smtClean="0"/>
              <a:t>: é um esquema ou um modelo que descreve instâncias possíveis de dados.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pt-BR" smtClean="0">
                <a:solidFill>
                  <a:srgbClr val="FF3300"/>
                </a:solidFill>
              </a:rPr>
              <a:t>Diagramas de Instâncias (</a:t>
            </a:r>
            <a:r>
              <a:rPr lang="pt-BR" u="sng" smtClean="0">
                <a:solidFill>
                  <a:srgbClr val="FF3300"/>
                </a:solidFill>
              </a:rPr>
              <a:t>Dinâmicos</a:t>
            </a:r>
            <a:r>
              <a:rPr lang="pt-BR" smtClean="0">
                <a:solidFill>
                  <a:srgbClr val="FF3300"/>
                </a:solidFill>
              </a:rPr>
              <a:t>)</a:t>
            </a:r>
            <a:r>
              <a:rPr lang="pt-BR" smtClean="0"/>
              <a:t>: descrevem como os objetos de um determinado conjunto se relacionam entre si</a:t>
            </a:r>
          </a:p>
          <a:p>
            <a:pPr marL="1236663" lvl="2">
              <a:buClr>
                <a:srgbClr val="000099"/>
              </a:buClr>
              <a:buFont typeface="Wingdings" pitchFamily="2" charset="2"/>
              <a:buChar char="§"/>
            </a:pPr>
            <a:r>
              <a:rPr lang="pt-BR" smtClean="0"/>
              <a:t>Exemplo: </a:t>
            </a:r>
            <a:r>
              <a:rPr lang="pt-BR" smtClean="0">
                <a:solidFill>
                  <a:srgbClr val="FF3300"/>
                </a:solidFill>
              </a:rPr>
              <a:t>Seqüência, Colaboração</a:t>
            </a:r>
            <a:r>
              <a:rPr lang="pt-B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428625" y="-100013"/>
            <a:ext cx="839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800" b="1">
                <a:latin typeface="Times New Roman" pitchFamily="18" charset="0"/>
              </a:rPr>
              <a:t>Seqüência das Informações Dinâmicas do Telepedágio</a:t>
            </a:r>
          </a:p>
        </p:txBody>
      </p:sp>
      <p:sp>
        <p:nvSpPr>
          <p:cNvPr id="599043" name="Line 3"/>
          <p:cNvSpPr>
            <a:spLocks noChangeShapeType="1"/>
          </p:cNvSpPr>
          <p:nvPr/>
        </p:nvSpPr>
        <p:spPr bwMode="auto">
          <a:xfrm>
            <a:off x="8391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44" name="Line 4"/>
          <p:cNvSpPr>
            <a:spLocks noChangeShapeType="1"/>
          </p:cNvSpPr>
          <p:nvPr/>
        </p:nvSpPr>
        <p:spPr bwMode="auto">
          <a:xfrm>
            <a:off x="7248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99045" name="Group 5"/>
          <p:cNvGrpSpPr>
            <a:grpSpLocks/>
          </p:cNvGrpSpPr>
          <p:nvPr/>
        </p:nvGrpSpPr>
        <p:grpSpPr bwMode="auto">
          <a:xfrm>
            <a:off x="1000125" y="533400"/>
            <a:ext cx="304800" cy="457200"/>
            <a:chOff x="480" y="1776"/>
            <a:chExt cx="300" cy="624"/>
          </a:xfrm>
        </p:grpSpPr>
        <p:sp>
          <p:nvSpPr>
            <p:cNvPr id="599046" name="Oval 6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pt-BR" sz="4000">
                <a:solidFill>
                  <a:schemeClr val="bg1"/>
                </a:solidFill>
              </a:endParaRPr>
            </a:p>
          </p:txBody>
        </p:sp>
        <p:sp>
          <p:nvSpPr>
            <p:cNvPr id="599047" name="Line 7"/>
            <p:cNvSpPr>
              <a:spLocks noChangeShapeType="1"/>
            </p:cNvSpPr>
            <p:nvPr/>
          </p:nvSpPr>
          <p:spPr bwMode="auto">
            <a:xfrm>
              <a:off x="62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48" name="Line 8"/>
            <p:cNvSpPr>
              <a:spLocks noChangeShapeType="1"/>
            </p:cNvSpPr>
            <p:nvPr/>
          </p:nvSpPr>
          <p:spPr bwMode="auto">
            <a:xfrm>
              <a:off x="480" y="21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49" name="Line 9"/>
            <p:cNvSpPr>
              <a:spLocks noChangeShapeType="1"/>
            </p:cNvSpPr>
            <p:nvPr/>
          </p:nvSpPr>
          <p:spPr bwMode="auto">
            <a:xfrm rot="-5400000">
              <a:off x="510" y="2274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0" name="Line 10"/>
            <p:cNvSpPr>
              <a:spLocks noChangeShapeType="1"/>
            </p:cNvSpPr>
            <p:nvPr/>
          </p:nvSpPr>
          <p:spPr bwMode="auto">
            <a:xfrm>
              <a:off x="624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99051" name="Group 11"/>
          <p:cNvGrpSpPr>
            <a:grpSpLocks/>
          </p:cNvGrpSpPr>
          <p:nvPr/>
        </p:nvGrpSpPr>
        <p:grpSpPr bwMode="auto">
          <a:xfrm>
            <a:off x="390525" y="533400"/>
            <a:ext cx="304800" cy="457200"/>
            <a:chOff x="480" y="1776"/>
            <a:chExt cx="300" cy="624"/>
          </a:xfrm>
        </p:grpSpPr>
        <p:sp>
          <p:nvSpPr>
            <p:cNvPr id="599052" name="Oval 12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pt-BR" sz="4000">
                <a:solidFill>
                  <a:schemeClr val="bg1"/>
                </a:solidFill>
              </a:endParaRPr>
            </a:p>
          </p:txBody>
        </p:sp>
        <p:sp>
          <p:nvSpPr>
            <p:cNvPr id="599053" name="Line 13"/>
            <p:cNvSpPr>
              <a:spLocks noChangeShapeType="1"/>
            </p:cNvSpPr>
            <p:nvPr/>
          </p:nvSpPr>
          <p:spPr bwMode="auto">
            <a:xfrm>
              <a:off x="62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4" name="Line 14"/>
            <p:cNvSpPr>
              <a:spLocks noChangeShapeType="1"/>
            </p:cNvSpPr>
            <p:nvPr/>
          </p:nvSpPr>
          <p:spPr bwMode="auto">
            <a:xfrm>
              <a:off x="480" y="21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5" name="Line 15"/>
            <p:cNvSpPr>
              <a:spLocks noChangeShapeType="1"/>
            </p:cNvSpPr>
            <p:nvPr/>
          </p:nvSpPr>
          <p:spPr bwMode="auto">
            <a:xfrm rot="-5400000">
              <a:off x="510" y="2274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6" name="Line 16"/>
            <p:cNvSpPr>
              <a:spLocks noChangeShapeType="1"/>
            </p:cNvSpPr>
            <p:nvPr/>
          </p:nvSpPr>
          <p:spPr bwMode="auto">
            <a:xfrm>
              <a:off x="624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99057" name="Rectangle 17"/>
          <p:cNvSpPr>
            <a:spLocks noChangeArrowheads="1"/>
          </p:cNvSpPr>
          <p:nvPr/>
        </p:nvSpPr>
        <p:spPr bwMode="auto">
          <a:xfrm>
            <a:off x="24479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>
                <a:latin typeface="Times New Roman" pitchFamily="18" charset="0"/>
              </a:rPr>
              <a:t>: </a:t>
            </a:r>
            <a:r>
              <a:rPr lang="pt-BR" sz="2000" b="1" u="sng">
                <a:latin typeface="Times New Roman" pitchFamily="18" charset="0"/>
              </a:rPr>
              <a:t>CCO</a:t>
            </a:r>
            <a:endParaRPr lang="pt-BR" sz="800">
              <a:latin typeface="Times New Roman" pitchFamily="18" charset="0"/>
            </a:endParaRPr>
          </a:p>
        </p:txBody>
      </p:sp>
      <p:sp>
        <p:nvSpPr>
          <p:cNvPr id="599058" name="Rectangle 18"/>
          <p:cNvSpPr>
            <a:spLocks noChangeArrowheads="1"/>
          </p:cNvSpPr>
          <p:nvPr/>
        </p:nvSpPr>
        <p:spPr bwMode="auto">
          <a:xfrm>
            <a:off x="35147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PCO</a:t>
            </a:r>
          </a:p>
        </p:txBody>
      </p:sp>
      <p:sp>
        <p:nvSpPr>
          <p:cNvPr id="599059" name="Rectangle 19"/>
          <p:cNvSpPr>
            <a:spLocks noChangeArrowheads="1"/>
          </p:cNvSpPr>
          <p:nvPr/>
        </p:nvSpPr>
        <p:spPr bwMode="auto">
          <a:xfrm>
            <a:off x="45815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: Controlador</a:t>
            </a:r>
          </a:p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de</a:t>
            </a:r>
          </a:p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Pista</a:t>
            </a:r>
          </a:p>
        </p:txBody>
      </p:sp>
      <p:sp>
        <p:nvSpPr>
          <p:cNvPr id="599060" name="Rectangle 20"/>
          <p:cNvSpPr>
            <a:spLocks noChangeArrowheads="1"/>
          </p:cNvSpPr>
          <p:nvPr/>
        </p:nvSpPr>
        <p:spPr bwMode="auto">
          <a:xfrm>
            <a:off x="5648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AVC</a:t>
            </a:r>
          </a:p>
        </p:txBody>
      </p:sp>
      <p:sp>
        <p:nvSpPr>
          <p:cNvPr id="599061" name="Rectangle 21"/>
          <p:cNvSpPr>
            <a:spLocks noChangeArrowheads="1"/>
          </p:cNvSpPr>
          <p:nvPr/>
        </p:nvSpPr>
        <p:spPr bwMode="auto">
          <a:xfrm>
            <a:off x="6791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AVI</a:t>
            </a:r>
          </a:p>
        </p:txBody>
      </p:sp>
      <p:sp>
        <p:nvSpPr>
          <p:cNvPr id="599062" name="Rectangle 22"/>
          <p:cNvSpPr>
            <a:spLocks noChangeArrowheads="1"/>
          </p:cNvSpPr>
          <p:nvPr/>
        </p:nvSpPr>
        <p:spPr bwMode="auto">
          <a:xfrm>
            <a:off x="7934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VES</a:t>
            </a:r>
          </a:p>
        </p:txBody>
      </p:sp>
      <p:sp>
        <p:nvSpPr>
          <p:cNvPr id="599063" name="Text Box 23"/>
          <p:cNvSpPr txBox="1">
            <a:spLocks noChangeArrowheads="1"/>
          </p:cNvSpPr>
          <p:nvPr/>
        </p:nvSpPr>
        <p:spPr bwMode="auto">
          <a:xfrm>
            <a:off x="1514475" y="1039813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800" b="1">
                <a:latin typeface="Times New Roman" pitchFamily="18" charset="0"/>
              </a:rPr>
              <a:t>Viajante com</a:t>
            </a:r>
          </a:p>
          <a:p>
            <a:pPr algn="ctr" eaLnBrk="0" hangingPunct="0"/>
            <a:r>
              <a:rPr lang="pt-BR" sz="800" b="1">
                <a:latin typeface="Times New Roman" pitchFamily="18" charset="0"/>
              </a:rPr>
              <a:t>Transponder</a:t>
            </a:r>
          </a:p>
        </p:txBody>
      </p:sp>
      <p:sp>
        <p:nvSpPr>
          <p:cNvPr id="599064" name="Text Box 24"/>
          <p:cNvSpPr txBox="1">
            <a:spLocks noChangeArrowheads="1"/>
          </p:cNvSpPr>
          <p:nvPr/>
        </p:nvSpPr>
        <p:spPr bwMode="auto">
          <a:xfrm>
            <a:off x="855663" y="1025525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 b="1">
                <a:latin typeface="Times New Roman" pitchFamily="18" charset="0"/>
              </a:rPr>
              <a:t>Clearing</a:t>
            </a:r>
          </a:p>
          <a:p>
            <a:pPr algn="ctr" eaLnBrk="0" hangingPunct="0"/>
            <a:r>
              <a:rPr lang="pt-BR" sz="900" b="1">
                <a:latin typeface="Times New Roman" pitchFamily="18" charset="0"/>
              </a:rPr>
              <a:t>House</a:t>
            </a:r>
          </a:p>
        </p:txBody>
      </p:sp>
      <p:sp>
        <p:nvSpPr>
          <p:cNvPr id="599065" name="Text Box 25"/>
          <p:cNvSpPr txBox="1">
            <a:spLocks noChangeArrowheads="1"/>
          </p:cNvSpPr>
          <p:nvPr/>
        </p:nvSpPr>
        <p:spPr bwMode="auto">
          <a:xfrm>
            <a:off x="165100" y="1028700"/>
            <a:ext cx="75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 b="1">
                <a:latin typeface="Times New Roman" pitchFamily="18" charset="0"/>
              </a:rPr>
              <a:t>Poder</a:t>
            </a:r>
          </a:p>
          <a:p>
            <a:pPr algn="ctr" eaLnBrk="0" hangingPunct="0"/>
            <a:r>
              <a:rPr lang="pt-BR" sz="900" b="1">
                <a:latin typeface="Times New Roman" pitchFamily="18" charset="0"/>
              </a:rPr>
              <a:t>Concedente</a:t>
            </a:r>
          </a:p>
        </p:txBody>
      </p:sp>
      <p:sp>
        <p:nvSpPr>
          <p:cNvPr id="599066" name="Line 26"/>
          <p:cNvSpPr>
            <a:spLocks noChangeShapeType="1"/>
          </p:cNvSpPr>
          <p:nvPr/>
        </p:nvSpPr>
        <p:spPr bwMode="auto">
          <a:xfrm>
            <a:off x="29051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7" name="Line 27"/>
          <p:cNvSpPr>
            <a:spLocks noChangeShapeType="1"/>
          </p:cNvSpPr>
          <p:nvPr/>
        </p:nvSpPr>
        <p:spPr bwMode="auto">
          <a:xfrm>
            <a:off x="39719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8" name="Line 28"/>
          <p:cNvSpPr>
            <a:spLocks noChangeShapeType="1"/>
          </p:cNvSpPr>
          <p:nvPr/>
        </p:nvSpPr>
        <p:spPr bwMode="auto">
          <a:xfrm>
            <a:off x="50387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9" name="Line 29"/>
          <p:cNvSpPr>
            <a:spLocks noChangeShapeType="1"/>
          </p:cNvSpPr>
          <p:nvPr/>
        </p:nvSpPr>
        <p:spPr bwMode="auto">
          <a:xfrm>
            <a:off x="6105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0" name="Line 30"/>
          <p:cNvSpPr>
            <a:spLocks noChangeShapeType="1"/>
          </p:cNvSpPr>
          <p:nvPr/>
        </p:nvSpPr>
        <p:spPr bwMode="auto">
          <a:xfrm>
            <a:off x="5429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1" name="Line 31"/>
          <p:cNvSpPr>
            <a:spLocks noChangeShapeType="1"/>
          </p:cNvSpPr>
          <p:nvPr/>
        </p:nvSpPr>
        <p:spPr bwMode="auto">
          <a:xfrm>
            <a:off x="11525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2" name="Line 32"/>
          <p:cNvSpPr>
            <a:spLocks noChangeShapeType="1"/>
          </p:cNvSpPr>
          <p:nvPr/>
        </p:nvSpPr>
        <p:spPr bwMode="auto">
          <a:xfrm>
            <a:off x="17621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752600" y="4090988"/>
            <a:ext cx="4352925" cy="252412"/>
            <a:chOff x="1104" y="2577"/>
            <a:chExt cx="2742" cy="159"/>
          </a:xfrm>
        </p:grpSpPr>
        <p:sp>
          <p:nvSpPr>
            <p:cNvPr id="599074" name="Line 34"/>
            <p:cNvSpPr>
              <a:spLocks noChangeShapeType="1"/>
            </p:cNvSpPr>
            <p:nvPr/>
          </p:nvSpPr>
          <p:spPr bwMode="auto">
            <a:xfrm>
              <a:off x="1110" y="273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75" name="Text Box 35"/>
            <p:cNvSpPr txBox="1">
              <a:spLocks noChangeArrowheads="1"/>
            </p:cNvSpPr>
            <p:nvPr/>
          </p:nvSpPr>
          <p:spPr bwMode="auto">
            <a:xfrm>
              <a:off x="1104" y="2577"/>
              <a:ext cx="7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do Veículo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038725" y="4319588"/>
            <a:ext cx="1066800" cy="396875"/>
            <a:chOff x="3174" y="2721"/>
            <a:chExt cx="672" cy="250"/>
          </a:xfrm>
        </p:grpSpPr>
        <p:sp>
          <p:nvSpPr>
            <p:cNvPr id="599077" name="Line 37"/>
            <p:cNvSpPr>
              <a:spLocks noChangeShapeType="1"/>
            </p:cNvSpPr>
            <p:nvPr/>
          </p:nvSpPr>
          <p:spPr bwMode="auto">
            <a:xfrm flipH="1">
              <a:off x="3174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78" name="Text Box 38"/>
            <p:cNvSpPr txBox="1">
              <a:spLocks noChangeArrowheads="1"/>
            </p:cNvSpPr>
            <p:nvPr/>
          </p:nvSpPr>
          <p:spPr bwMode="auto">
            <a:xfrm>
              <a:off x="3264" y="2721"/>
              <a:ext cx="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Classificação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do Veículo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762125" y="4691063"/>
            <a:ext cx="5486400" cy="252412"/>
            <a:chOff x="1110" y="2955"/>
            <a:chExt cx="3456" cy="159"/>
          </a:xfrm>
        </p:grpSpPr>
        <p:sp>
          <p:nvSpPr>
            <p:cNvPr id="599080" name="Line 40"/>
            <p:cNvSpPr>
              <a:spLocks noChangeShapeType="1"/>
            </p:cNvSpPr>
            <p:nvPr/>
          </p:nvSpPr>
          <p:spPr bwMode="auto">
            <a:xfrm>
              <a:off x="1110" y="311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1" name="Text Box 41"/>
            <p:cNvSpPr txBox="1">
              <a:spLocks noChangeArrowheads="1"/>
            </p:cNvSpPr>
            <p:nvPr/>
          </p:nvSpPr>
          <p:spPr bwMode="auto">
            <a:xfrm>
              <a:off x="1206" y="2955"/>
              <a:ext cx="6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do TAG</a:t>
              </a:r>
              <a:endParaRPr lang="pt-BR" sz="800">
                <a:latin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038725" y="4929188"/>
            <a:ext cx="2209800" cy="396875"/>
            <a:chOff x="3174" y="3105"/>
            <a:chExt cx="1392" cy="250"/>
          </a:xfrm>
        </p:grpSpPr>
        <p:sp>
          <p:nvSpPr>
            <p:cNvPr id="599083" name="Line 43"/>
            <p:cNvSpPr>
              <a:spLocks noChangeShapeType="1"/>
            </p:cNvSpPr>
            <p:nvPr/>
          </p:nvSpPr>
          <p:spPr bwMode="auto">
            <a:xfrm flipH="1">
              <a:off x="3174" y="331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4" name="Text Box 44"/>
            <p:cNvSpPr txBox="1">
              <a:spLocks noChangeArrowheads="1"/>
            </p:cNvSpPr>
            <p:nvPr/>
          </p:nvSpPr>
          <p:spPr bwMode="auto">
            <a:xfrm>
              <a:off x="3942" y="3105"/>
              <a:ext cx="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Identificação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do Veículo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971925" y="5105400"/>
            <a:ext cx="1066800" cy="396875"/>
            <a:chOff x="2502" y="3216"/>
            <a:chExt cx="672" cy="250"/>
          </a:xfrm>
        </p:grpSpPr>
        <p:sp>
          <p:nvSpPr>
            <p:cNvPr id="599086" name="Line 46"/>
            <p:cNvSpPr>
              <a:spLocks noChangeShapeType="1"/>
            </p:cNvSpPr>
            <p:nvPr/>
          </p:nvSpPr>
          <p:spPr bwMode="auto">
            <a:xfrm flipH="1">
              <a:off x="2502" y="34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7" name="Text Box 47"/>
            <p:cNvSpPr txBox="1">
              <a:spLocks noChangeArrowheads="1"/>
            </p:cNvSpPr>
            <p:nvPr/>
          </p:nvSpPr>
          <p:spPr bwMode="auto">
            <a:xfrm>
              <a:off x="2634" y="3216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de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Cobrança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905125" y="5181600"/>
            <a:ext cx="1066800" cy="549275"/>
            <a:chOff x="1830" y="3264"/>
            <a:chExt cx="672" cy="346"/>
          </a:xfrm>
        </p:grpSpPr>
        <p:sp>
          <p:nvSpPr>
            <p:cNvPr id="599089" name="Line 49"/>
            <p:cNvSpPr>
              <a:spLocks noChangeShapeType="1"/>
            </p:cNvSpPr>
            <p:nvPr/>
          </p:nvSpPr>
          <p:spPr bwMode="auto">
            <a:xfrm flipH="1">
              <a:off x="1830" y="36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0" name="Text Box 50"/>
            <p:cNvSpPr txBox="1">
              <a:spLocks noChangeArrowheads="1"/>
            </p:cNvSpPr>
            <p:nvPr/>
          </p:nvSpPr>
          <p:spPr bwMode="auto">
            <a:xfrm>
              <a:off x="1884" y="3264"/>
              <a:ext cx="5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Lista de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Transações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Financeiras</a:t>
              </a: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42925" y="5886450"/>
            <a:ext cx="7848600" cy="857250"/>
            <a:chOff x="342" y="3708"/>
            <a:chExt cx="4944" cy="540"/>
          </a:xfrm>
        </p:grpSpPr>
        <p:sp>
          <p:nvSpPr>
            <p:cNvPr id="599092" name="Text Box 52"/>
            <p:cNvSpPr txBox="1">
              <a:spLocks noChangeArrowheads="1"/>
            </p:cNvSpPr>
            <p:nvPr/>
          </p:nvSpPr>
          <p:spPr bwMode="auto">
            <a:xfrm>
              <a:off x="2640" y="3804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de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Multas</a:t>
              </a:r>
            </a:p>
          </p:txBody>
        </p:sp>
        <p:sp>
          <p:nvSpPr>
            <p:cNvPr id="599093" name="Line 53"/>
            <p:cNvSpPr>
              <a:spLocks noChangeShapeType="1"/>
            </p:cNvSpPr>
            <p:nvPr/>
          </p:nvSpPr>
          <p:spPr bwMode="auto">
            <a:xfrm flipH="1">
              <a:off x="342" y="424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4" name="Text Box 54"/>
            <p:cNvSpPr txBox="1">
              <a:spLocks noChangeArrowheads="1"/>
            </p:cNvSpPr>
            <p:nvPr/>
          </p:nvSpPr>
          <p:spPr bwMode="auto">
            <a:xfrm>
              <a:off x="997" y="3969"/>
              <a:ext cx="9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Autos de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Infrações Consolidadas</a:t>
              </a:r>
            </a:p>
          </p:txBody>
        </p:sp>
        <p:sp>
          <p:nvSpPr>
            <p:cNvPr id="599095" name="Line 55"/>
            <p:cNvSpPr>
              <a:spLocks noChangeShapeType="1"/>
            </p:cNvSpPr>
            <p:nvPr/>
          </p:nvSpPr>
          <p:spPr bwMode="auto">
            <a:xfrm flipH="1">
              <a:off x="1830" y="41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6" name="Text Box 56"/>
            <p:cNvSpPr txBox="1">
              <a:spLocks noChangeArrowheads="1"/>
            </p:cNvSpPr>
            <p:nvPr/>
          </p:nvSpPr>
          <p:spPr bwMode="auto">
            <a:xfrm>
              <a:off x="1824" y="3936"/>
              <a:ext cx="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Autos 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de Infrações</a:t>
              </a:r>
            </a:p>
          </p:txBody>
        </p:sp>
        <p:sp>
          <p:nvSpPr>
            <p:cNvPr id="599097" name="Line 57"/>
            <p:cNvSpPr>
              <a:spLocks noChangeShapeType="1"/>
            </p:cNvSpPr>
            <p:nvPr/>
          </p:nvSpPr>
          <p:spPr bwMode="auto">
            <a:xfrm flipH="1">
              <a:off x="2502" y="40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8" name="Line 58"/>
            <p:cNvSpPr>
              <a:spLocks noChangeShapeType="1"/>
            </p:cNvSpPr>
            <p:nvPr/>
          </p:nvSpPr>
          <p:spPr bwMode="auto">
            <a:xfrm flipH="1">
              <a:off x="3174" y="393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9" name="Text Box 59"/>
            <p:cNvSpPr txBox="1">
              <a:spLocks noChangeArrowheads="1"/>
            </p:cNvSpPr>
            <p:nvPr/>
          </p:nvSpPr>
          <p:spPr bwMode="auto">
            <a:xfrm>
              <a:off x="4614" y="3974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Licença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Digitalizada</a:t>
              </a:r>
            </a:p>
          </p:txBody>
        </p:sp>
        <p:sp>
          <p:nvSpPr>
            <p:cNvPr id="599100" name="Line 60"/>
            <p:cNvSpPr>
              <a:spLocks noChangeShapeType="1"/>
            </p:cNvSpPr>
            <p:nvPr/>
          </p:nvSpPr>
          <p:spPr bwMode="auto">
            <a:xfrm flipV="1">
              <a:off x="1104" y="3828"/>
              <a:ext cx="418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101" name="Text Box 61"/>
            <p:cNvSpPr txBox="1">
              <a:spLocks noChangeArrowheads="1"/>
            </p:cNvSpPr>
            <p:nvPr/>
          </p:nvSpPr>
          <p:spPr bwMode="auto">
            <a:xfrm>
              <a:off x="3312" y="3708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Captura da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Licença</a:t>
              </a:r>
            </a:p>
          </p:txBody>
        </p:sp>
      </p:grpSp>
      <p:graphicFrame>
        <p:nvGraphicFramePr>
          <p:cNvPr id="599102" name="Object 62"/>
          <p:cNvGraphicFramePr>
            <a:graphicFrameLocks noChangeAspect="1"/>
          </p:cNvGraphicFramePr>
          <p:nvPr/>
        </p:nvGraphicFramePr>
        <p:xfrm>
          <a:off x="1460500" y="590550"/>
          <a:ext cx="836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5" name="Clip" r:id="rId4" imgW="952129" imgH="475939" progId="MS_ClipArt_Gallery.2">
                  <p:embed/>
                </p:oleObj>
              </mc:Choice>
              <mc:Fallback>
                <p:oleObj name="Clip" r:id="rId4" imgW="952129" imgH="4759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90550"/>
                        <a:ext cx="836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1152525" y="5018088"/>
            <a:ext cx="1989138" cy="1017587"/>
            <a:chOff x="726" y="3161"/>
            <a:chExt cx="1253" cy="641"/>
          </a:xfrm>
        </p:grpSpPr>
        <p:sp>
          <p:nvSpPr>
            <p:cNvPr id="599104" name="Line 64"/>
            <p:cNvSpPr>
              <a:spLocks noChangeShapeType="1"/>
            </p:cNvSpPr>
            <p:nvPr/>
          </p:nvSpPr>
          <p:spPr bwMode="auto">
            <a:xfrm>
              <a:off x="1686" y="336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105" name="Text Box 65"/>
            <p:cNvSpPr txBox="1">
              <a:spLocks noChangeArrowheads="1"/>
            </p:cNvSpPr>
            <p:nvPr/>
          </p:nvSpPr>
          <p:spPr bwMode="auto">
            <a:xfrm>
              <a:off x="987" y="3552"/>
              <a:ext cx="9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Transações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Financeiras Consolidadas</a:t>
              </a:r>
            </a:p>
          </p:txBody>
        </p:sp>
        <p:sp>
          <p:nvSpPr>
            <p:cNvPr id="599106" name="Line 66"/>
            <p:cNvSpPr>
              <a:spLocks noChangeShapeType="1"/>
            </p:cNvSpPr>
            <p:nvPr/>
          </p:nvSpPr>
          <p:spPr bwMode="auto">
            <a:xfrm flipH="1">
              <a:off x="726" y="37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99107" name="Group 67"/>
            <p:cNvGrpSpPr>
              <a:grpSpLocks/>
            </p:cNvGrpSpPr>
            <p:nvPr/>
          </p:nvGrpSpPr>
          <p:grpSpPr bwMode="auto">
            <a:xfrm>
              <a:off x="1254" y="3168"/>
              <a:ext cx="432" cy="233"/>
              <a:chOff x="3936" y="2160"/>
              <a:chExt cx="432" cy="240"/>
            </a:xfrm>
          </p:grpSpPr>
          <p:sp>
            <p:nvSpPr>
              <p:cNvPr id="599108" name="Line 68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09" name="Line 69"/>
              <p:cNvSpPr>
                <a:spLocks noChangeShapeType="1"/>
              </p:cNvSpPr>
              <p:nvPr/>
            </p:nvSpPr>
            <p:spPr bwMode="auto">
              <a:xfrm>
                <a:off x="436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0" name="Line 70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1" name="Line 71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2" name="Line 72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3" name="Line 73"/>
              <p:cNvSpPr>
                <a:spLocks noChangeShapeType="1"/>
              </p:cNvSpPr>
              <p:nvPr/>
            </p:nvSpPr>
            <p:spPr bwMode="auto">
              <a:xfrm>
                <a:off x="4368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4" name="AutoShape 74"/>
              <p:cNvSpPr>
                <a:spLocks noChangeArrowheads="1"/>
              </p:cNvSpPr>
              <p:nvPr/>
            </p:nvSpPr>
            <p:spPr bwMode="auto">
              <a:xfrm rot="-7317262">
                <a:off x="4284" y="2184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pt-BR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599115" name="Text Box 75"/>
              <p:cNvSpPr txBox="1">
                <a:spLocks noChangeArrowheads="1"/>
              </p:cNvSpPr>
              <p:nvPr/>
            </p:nvSpPr>
            <p:spPr bwMode="auto">
              <a:xfrm>
                <a:off x="4087" y="2208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pt-BR" sz="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99116" name="Text Box 76"/>
            <p:cNvSpPr txBox="1">
              <a:spLocks noChangeArrowheads="1"/>
            </p:cNvSpPr>
            <p:nvPr/>
          </p:nvSpPr>
          <p:spPr bwMode="auto">
            <a:xfrm>
              <a:off x="1254" y="3161"/>
              <a:ext cx="4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700" b="1">
                  <a:latin typeface="Times New Roman" pitchFamily="18" charset="0"/>
                </a:rPr>
                <a:t>Veículos da</a:t>
              </a:r>
            </a:p>
            <a:p>
              <a:pPr eaLnBrk="0" hangingPunct="0"/>
              <a:r>
                <a:rPr lang="pt-BR" sz="700" b="1">
                  <a:latin typeface="Times New Roman" pitchFamily="18" charset="0"/>
                </a:rPr>
                <a:t>Concessionária</a:t>
              </a:r>
            </a:p>
            <a:p>
              <a:pPr eaLnBrk="0" hangingPunct="0"/>
              <a:r>
                <a:rPr lang="pt-BR" sz="700" b="1">
                  <a:latin typeface="Times New Roman" pitchFamily="18" charset="0"/>
                </a:rPr>
                <a:t>são retirados</a:t>
              </a:r>
            </a:p>
            <a:p>
              <a:pPr eaLnBrk="0" hangingPunct="0"/>
              <a:endParaRPr lang="pt-BR" sz="700" b="1">
                <a:latin typeface="Times New Roman" pitchFamily="18" charset="0"/>
              </a:endParaRPr>
            </a:p>
          </p:txBody>
        </p: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542925" y="1420813"/>
            <a:ext cx="4538663" cy="2584450"/>
            <a:chOff x="342" y="916"/>
            <a:chExt cx="2859" cy="1628"/>
          </a:xfrm>
        </p:grpSpPr>
        <p:sp>
          <p:nvSpPr>
            <p:cNvPr id="599118" name="Text Box 78"/>
            <p:cNvSpPr txBox="1">
              <a:spLocks noChangeArrowheads="1"/>
            </p:cNvSpPr>
            <p:nvPr/>
          </p:nvSpPr>
          <p:spPr bwMode="auto">
            <a:xfrm>
              <a:off x="1178" y="9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Parâmetro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Cobrança</a:t>
              </a:r>
            </a:p>
          </p:txBody>
        </p:sp>
        <p:grpSp>
          <p:nvGrpSpPr>
            <p:cNvPr id="599119" name="Group 79"/>
            <p:cNvGrpSpPr>
              <a:grpSpLocks/>
            </p:cNvGrpSpPr>
            <p:nvPr/>
          </p:nvGrpSpPr>
          <p:grpSpPr bwMode="auto">
            <a:xfrm>
              <a:off x="342" y="1054"/>
              <a:ext cx="2859" cy="1490"/>
              <a:chOff x="342" y="1054"/>
              <a:chExt cx="2859" cy="1490"/>
            </a:xfrm>
          </p:grpSpPr>
          <p:sp>
            <p:nvSpPr>
              <p:cNvPr id="599120" name="Line 80"/>
              <p:cNvSpPr>
                <a:spLocks noChangeShapeType="1"/>
              </p:cNvSpPr>
              <p:nvPr/>
            </p:nvSpPr>
            <p:spPr bwMode="auto">
              <a:xfrm>
                <a:off x="342" y="1152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1" name="Line 81"/>
              <p:cNvSpPr>
                <a:spLocks noChangeShapeType="1"/>
              </p:cNvSpPr>
              <p:nvPr/>
            </p:nvSpPr>
            <p:spPr bwMode="auto">
              <a:xfrm>
                <a:off x="1830" y="129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2" name="Text Box 82"/>
              <p:cNvSpPr txBox="1">
                <a:spLocks noChangeArrowheads="1"/>
              </p:cNvSpPr>
              <p:nvPr/>
            </p:nvSpPr>
            <p:spPr bwMode="auto">
              <a:xfrm>
                <a:off x="1902" y="1054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Tarifas</a:t>
                </a:r>
              </a:p>
            </p:txBody>
          </p:sp>
          <p:sp>
            <p:nvSpPr>
              <p:cNvPr id="599123" name="Line 83"/>
              <p:cNvSpPr>
                <a:spLocks noChangeShapeType="1"/>
              </p:cNvSpPr>
              <p:nvPr/>
            </p:nvSpPr>
            <p:spPr bwMode="auto">
              <a:xfrm>
                <a:off x="2502" y="13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4" name="Line 84"/>
              <p:cNvSpPr>
                <a:spLocks noChangeShapeType="1"/>
              </p:cNvSpPr>
              <p:nvPr/>
            </p:nvSpPr>
            <p:spPr bwMode="auto">
              <a:xfrm>
                <a:off x="726" y="1449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5" name="Text Box 85"/>
              <p:cNvSpPr txBox="1">
                <a:spLocks noChangeArrowheads="1"/>
              </p:cNvSpPr>
              <p:nvPr/>
            </p:nvSpPr>
            <p:spPr bwMode="auto">
              <a:xfrm>
                <a:off x="1098" y="1296"/>
                <a:ext cx="77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Lista de Tag’s Inválidos</a:t>
                </a:r>
              </a:p>
            </p:txBody>
          </p:sp>
          <p:sp>
            <p:nvSpPr>
              <p:cNvPr id="599126" name="Line 86"/>
              <p:cNvSpPr>
                <a:spLocks noChangeShapeType="1"/>
              </p:cNvSpPr>
              <p:nvPr/>
            </p:nvSpPr>
            <p:spPr bwMode="auto">
              <a:xfrm>
                <a:off x="1830" y="158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7" name="Text Box 87"/>
              <p:cNvSpPr txBox="1">
                <a:spLocks noChangeArrowheads="1"/>
              </p:cNvSpPr>
              <p:nvPr/>
            </p:nvSpPr>
            <p:spPr bwMode="auto">
              <a:xfrm>
                <a:off x="1886" y="1569"/>
                <a:ext cx="43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Tag’s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Inválidos</a:t>
                </a:r>
              </a:p>
            </p:txBody>
          </p:sp>
          <p:sp>
            <p:nvSpPr>
              <p:cNvPr id="599128" name="Line 88"/>
              <p:cNvSpPr>
                <a:spLocks noChangeShapeType="1"/>
              </p:cNvSpPr>
              <p:nvPr/>
            </p:nvSpPr>
            <p:spPr bwMode="auto">
              <a:xfrm>
                <a:off x="2502" y="169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9" name="Line 89"/>
              <p:cNvSpPr>
                <a:spLocks noChangeShapeType="1"/>
              </p:cNvSpPr>
              <p:nvPr/>
            </p:nvSpPr>
            <p:spPr bwMode="auto">
              <a:xfrm>
                <a:off x="2502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0" name="Line 90"/>
              <p:cNvSpPr>
                <a:spLocks noChangeShapeType="1"/>
              </p:cNvSpPr>
              <p:nvPr/>
            </p:nvSpPr>
            <p:spPr bwMode="auto">
              <a:xfrm flipH="1">
                <a:off x="2502" y="21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1" name="Text Box 91"/>
              <p:cNvSpPr txBox="1">
                <a:spLocks noChangeArrowheads="1"/>
              </p:cNvSpPr>
              <p:nvPr/>
            </p:nvSpPr>
            <p:spPr bwMode="auto">
              <a:xfrm>
                <a:off x="2502" y="2016"/>
                <a:ext cx="680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Ocorrências de Pista</a:t>
                </a:r>
              </a:p>
            </p:txBody>
          </p:sp>
          <p:sp>
            <p:nvSpPr>
              <p:cNvPr id="599132" name="Line 92"/>
              <p:cNvSpPr>
                <a:spLocks noChangeShapeType="1"/>
              </p:cNvSpPr>
              <p:nvPr/>
            </p:nvSpPr>
            <p:spPr bwMode="auto">
              <a:xfrm flipH="1">
                <a:off x="1830" y="235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3" name="Text Box 93"/>
              <p:cNvSpPr txBox="1">
                <a:spLocks noChangeArrowheads="1"/>
              </p:cNvSpPr>
              <p:nvPr/>
            </p:nvSpPr>
            <p:spPr bwMode="auto">
              <a:xfrm>
                <a:off x="1872" y="2178"/>
                <a:ext cx="55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200" b="1">
                    <a:latin typeface="Times New Roman" pitchFamily="18" charset="0"/>
                  </a:rPr>
                  <a:t>Anomalias</a:t>
                </a:r>
              </a:p>
            </p:txBody>
          </p:sp>
          <p:sp>
            <p:nvSpPr>
              <p:cNvPr id="599134" name="Line 94"/>
              <p:cNvSpPr>
                <a:spLocks noChangeShapeType="1"/>
              </p:cNvSpPr>
              <p:nvPr/>
            </p:nvSpPr>
            <p:spPr bwMode="auto">
              <a:xfrm>
                <a:off x="2502" y="25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5" name="Text Box 95"/>
              <p:cNvSpPr txBox="1">
                <a:spLocks noChangeArrowheads="1"/>
              </p:cNvSpPr>
              <p:nvPr/>
            </p:nvSpPr>
            <p:spPr bwMode="auto">
              <a:xfrm>
                <a:off x="2497" y="2303"/>
                <a:ext cx="70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900" b="1">
                    <a:latin typeface="Times New Roman" pitchFamily="18" charset="0"/>
                  </a:rPr>
                  <a:t>Soluções dos</a:t>
                </a:r>
              </a:p>
              <a:p>
                <a:pPr eaLnBrk="0" hangingPunct="0"/>
                <a:r>
                  <a:rPr lang="pt-BR" sz="900" b="1">
                    <a:latin typeface="Times New Roman" pitchFamily="18" charset="0"/>
                  </a:rPr>
                  <a:t>Problemas de Pista</a:t>
                </a:r>
              </a:p>
            </p:txBody>
          </p:sp>
          <p:sp>
            <p:nvSpPr>
              <p:cNvPr id="599136" name="Text Box 96"/>
              <p:cNvSpPr txBox="1">
                <a:spLocks noChangeArrowheads="1"/>
              </p:cNvSpPr>
              <p:nvPr/>
            </p:nvSpPr>
            <p:spPr bwMode="auto">
              <a:xfrm>
                <a:off x="2503" y="1728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Parâmetros Iniciais</a:t>
                </a:r>
              </a:p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 de Pista</a:t>
                </a:r>
              </a:p>
            </p:txBody>
          </p:sp>
          <p:grpSp>
            <p:nvGrpSpPr>
              <p:cNvPr id="599137" name="Group 97"/>
              <p:cNvGrpSpPr>
                <a:grpSpLocks/>
              </p:cNvGrpSpPr>
              <p:nvPr/>
            </p:nvGrpSpPr>
            <p:grpSpPr bwMode="auto">
              <a:xfrm>
                <a:off x="1206" y="1968"/>
                <a:ext cx="432" cy="281"/>
                <a:chOff x="3936" y="2160"/>
                <a:chExt cx="432" cy="240"/>
              </a:xfrm>
            </p:grpSpPr>
            <p:sp>
              <p:nvSpPr>
                <p:cNvPr id="599138" name="Line 98"/>
                <p:cNvSpPr>
                  <a:spLocks noChangeShapeType="1"/>
                </p:cNvSpPr>
                <p:nvPr/>
              </p:nvSpPr>
              <p:spPr bwMode="auto">
                <a:xfrm>
                  <a:off x="3936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39" name="Line 99"/>
                <p:cNvSpPr>
                  <a:spLocks noChangeShapeType="1"/>
                </p:cNvSpPr>
                <p:nvPr/>
              </p:nvSpPr>
              <p:spPr bwMode="auto">
                <a:xfrm>
                  <a:off x="4362" y="220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0" name="Line 100"/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1" name="Line 101"/>
                <p:cNvSpPr>
                  <a:spLocks noChangeShapeType="1"/>
                </p:cNvSpPr>
                <p:nvPr/>
              </p:nvSpPr>
              <p:spPr bwMode="auto">
                <a:xfrm>
                  <a:off x="3936" y="216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2" name="Line 102"/>
                <p:cNvSpPr>
                  <a:spLocks noChangeShapeType="1"/>
                </p:cNvSpPr>
                <p:nvPr/>
              </p:nvSpPr>
              <p:spPr bwMode="auto">
                <a:xfrm>
                  <a:off x="4320" y="216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3" name="Line 103"/>
                <p:cNvSpPr>
                  <a:spLocks noChangeShapeType="1"/>
                </p:cNvSpPr>
                <p:nvPr/>
              </p:nvSpPr>
              <p:spPr bwMode="auto">
                <a:xfrm>
                  <a:off x="4368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4" name="AutoShape 104"/>
                <p:cNvSpPr>
                  <a:spLocks noChangeArrowheads="1"/>
                </p:cNvSpPr>
                <p:nvPr/>
              </p:nvSpPr>
              <p:spPr bwMode="auto">
                <a:xfrm rot="-7317262">
                  <a:off x="4284" y="2184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pt-BR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9145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4087" y="2208"/>
                  <a:ext cx="10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pt-BR" sz="8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99146" name="Text Box 106"/>
              <p:cNvSpPr txBox="1">
                <a:spLocks noChangeArrowheads="1"/>
              </p:cNvSpPr>
              <p:nvPr/>
            </p:nvSpPr>
            <p:spPr bwMode="auto">
              <a:xfrm>
                <a:off x="1170" y="1961"/>
                <a:ext cx="49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Defeitos em 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equipamentos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Não pagamento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de pedágios</a:t>
                </a:r>
              </a:p>
            </p:txBody>
          </p:sp>
          <p:sp>
            <p:nvSpPr>
              <p:cNvPr id="599147" name="Line 107"/>
              <p:cNvSpPr>
                <a:spLocks noChangeShapeType="1"/>
              </p:cNvSpPr>
              <p:nvPr/>
            </p:nvSpPr>
            <p:spPr bwMode="auto">
              <a:xfrm>
                <a:off x="1638" y="2112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48" name="Text Box 108"/>
              <p:cNvSpPr txBox="1">
                <a:spLocks noChangeArrowheads="1"/>
              </p:cNvSpPr>
              <p:nvPr/>
            </p:nvSpPr>
            <p:spPr bwMode="auto">
              <a:xfrm>
                <a:off x="2615" y="1120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  <a:latin typeface="Times New Roman" pitchFamily="18" charset="0"/>
                  </a:rPr>
                  <a:t>Tarifas</a:t>
                </a:r>
              </a:p>
            </p:txBody>
          </p:sp>
          <p:sp>
            <p:nvSpPr>
              <p:cNvPr id="599149" name="Text Box 109"/>
              <p:cNvSpPr txBox="1">
                <a:spLocks noChangeArrowheads="1"/>
              </p:cNvSpPr>
              <p:nvPr/>
            </p:nvSpPr>
            <p:spPr bwMode="auto">
              <a:xfrm>
                <a:off x="2630" y="1382"/>
                <a:ext cx="43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Tag’s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Inválidos</a:t>
                </a:r>
              </a:p>
            </p:txBody>
          </p:sp>
        </p:grpSp>
      </p:grpSp>
      <p:sp>
        <p:nvSpPr>
          <p:cNvPr id="465006" name="Text Box 110"/>
          <p:cNvSpPr txBox="1">
            <a:spLocks noChangeArrowheads="1"/>
          </p:cNvSpPr>
          <p:nvPr/>
        </p:nvSpPr>
        <p:spPr bwMode="auto">
          <a:xfrm>
            <a:off x="5089525" y="24685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3300"/>
                </a:solidFill>
                <a:latin typeface="Times New Roman" pitchFamily="18" charset="0"/>
              </a:rPr>
              <a:t>Parametrizações Iniciais</a:t>
            </a:r>
          </a:p>
        </p:txBody>
      </p:sp>
    </p:spTree>
    <p:extLst>
      <p:ext uri="{BB962C8B-B14F-4D97-AF65-F5344CB8AC3E}">
        <p14:creationId xmlns:p14="http://schemas.microsoft.com/office/powerpoint/2010/main" val="24269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0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Diagrama de Objetos</a:t>
            </a:r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(2):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Classes</a:t>
            </a:r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478211" name="Picture 3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5976937" cy="2305050"/>
          </a:xfrm>
          <a:prstGeom prst="rect">
            <a:avLst/>
          </a:prstGeom>
          <a:noFill/>
        </p:spPr>
      </p:pic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476375" y="4635500"/>
            <a:ext cx="59055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A diferença das representações está baseada no modelo OMT:</a:t>
            </a:r>
          </a:p>
          <a:p>
            <a:pPr algn="just">
              <a:buFontTx/>
              <a:buChar char="•"/>
            </a:pPr>
            <a:r>
              <a:rPr lang="pt-BR">
                <a:solidFill>
                  <a:srgbClr val="000099"/>
                </a:solidFill>
                <a:latin typeface="Verdana" pitchFamily="34" charset="0"/>
              </a:rPr>
              <a:t> diagramas de classes são retângulos (com seu nome em negrito) e </a:t>
            </a:r>
          </a:p>
          <a:p>
            <a:pPr algn="just">
              <a:buFontTx/>
              <a:buChar char="•"/>
            </a:pPr>
            <a:r>
              <a:rPr lang="pt-BR">
                <a:solidFill>
                  <a:srgbClr val="000099"/>
                </a:solidFill>
                <a:latin typeface="Verdana" pitchFamily="34" charset="0"/>
              </a:rPr>
              <a:t> diagramas de instâncias são retângulos com cantos arredondados.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Classes</a:t>
            </a:r>
          </a:p>
        </p:txBody>
      </p:sp>
      <p:sp>
        <p:nvSpPr>
          <p:cNvPr id="592899" name="Rectangle 3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300" smtClean="0">
                <a:latin typeface="Arial" charset="0"/>
              </a:rPr>
              <a:t>Onde estão as classes?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	Nos sujeitos da descrição do problema</a:t>
            </a:r>
          </a:p>
          <a:p>
            <a:pPr marL="1236663" lvl="2"/>
            <a:r>
              <a:rPr lang="pt-BR" sz="2700" smtClean="0">
                <a:latin typeface="Arial" charset="0"/>
              </a:rPr>
              <a:t>Ex.: O </a:t>
            </a:r>
            <a:r>
              <a:rPr lang="pt-BR" sz="2700" u="sng" smtClean="0">
                <a:latin typeface="Arial" charset="0"/>
              </a:rPr>
              <a:t>Carro</a:t>
            </a:r>
            <a:r>
              <a:rPr lang="pt-BR" sz="2700" smtClean="0">
                <a:latin typeface="Arial" charset="0"/>
              </a:rPr>
              <a:t> é alugado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	Nas situações (tipos)</a:t>
            </a:r>
          </a:p>
          <a:p>
            <a:pPr marL="1236663" lvl="2"/>
            <a:r>
              <a:rPr lang="pt-BR" sz="2700" smtClean="0">
                <a:latin typeface="Arial" charset="0"/>
              </a:rPr>
              <a:t>Ex.: O </a:t>
            </a:r>
            <a:r>
              <a:rPr lang="pt-BR" sz="2700" u="sng" smtClean="0">
                <a:latin typeface="Arial" charset="0"/>
              </a:rPr>
              <a:t>aluguel</a:t>
            </a:r>
            <a:r>
              <a:rPr lang="pt-BR" sz="2700" smtClean="0">
                <a:latin typeface="Arial" charset="0"/>
              </a:rPr>
              <a:t> do carro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Nos papéis </a:t>
            </a:r>
            <a:r>
              <a:rPr lang="pt-BR" sz="2700" smtClean="0">
                <a:latin typeface="Arial" charset="0"/>
              </a:rPr>
              <a:t>(especialização)</a:t>
            </a:r>
          </a:p>
          <a:p>
            <a:pPr marL="1236663" lvl="2"/>
            <a:r>
              <a:rPr lang="pt-BR" sz="2900" smtClean="0">
                <a:latin typeface="Arial" charset="0"/>
              </a:rPr>
              <a:t>Ex.: O funcionário é um </a:t>
            </a:r>
            <a:r>
              <a:rPr lang="pt-BR" sz="2900" u="sng" smtClean="0">
                <a:latin typeface="Arial" charset="0"/>
              </a:rPr>
              <a:t>gerente</a:t>
            </a:r>
            <a:endParaRPr lang="pt-BR" sz="2900" smtClean="0">
              <a:latin typeface="Arial" charset="0"/>
            </a:endParaRPr>
          </a:p>
          <a:p>
            <a:pPr marL="1236663" lvl="2"/>
            <a:r>
              <a:rPr lang="pt-BR" sz="2900" smtClean="0">
                <a:latin typeface="Arial" charset="0"/>
              </a:rPr>
              <a:t>Ex.: O carro é </a:t>
            </a:r>
            <a:r>
              <a:rPr lang="pt-BR" sz="2900" u="sng" smtClean="0">
                <a:latin typeface="Arial" charset="0"/>
              </a:rPr>
              <a:t>bicombustível</a:t>
            </a:r>
            <a:r>
              <a:rPr lang="pt-BR" sz="2900" smtClean="0">
                <a:latin typeface="Arial" charset="0"/>
              </a:rPr>
              <a:t> (flex)</a:t>
            </a:r>
            <a:endParaRPr lang="pt-BR" sz="2900" u="sng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792163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000" dirty="0" smtClean="0">
                <a:cs typeface="Times New Roman" pitchFamily="18" charset="0"/>
              </a:rPr>
              <a:t>MOO – </a:t>
            </a:r>
            <a:r>
              <a:rPr lang="pt-BR" altLang="pt-BR" sz="4000" b="1" dirty="0" smtClean="0">
                <a:solidFill>
                  <a:srgbClr val="FF3300"/>
                </a:solidFill>
                <a:cs typeface="Times New Roman" pitchFamily="18" charset="0"/>
              </a:rPr>
              <a:t>Atributos</a:t>
            </a:r>
            <a:r>
              <a:rPr lang="pt-BR" altLang="pt-BR" sz="4000" dirty="0" smtClean="0">
                <a:cs typeface="Times New Roman" pitchFamily="18" charset="0"/>
              </a:rPr>
              <a:t> (1)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95326"/>
            <a:ext cx="864235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as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propriedades</a:t>
            </a:r>
            <a:r>
              <a:rPr lang="pt-BR" altLang="pt-BR" sz="2800" dirty="0" smtClean="0">
                <a:cs typeface="Times New Roman" panose="02020603050405020304" pitchFamily="18" charset="0"/>
              </a:rPr>
              <a:t> dos objetos definidas por uma variedades de valores.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Cada Atributo possui um valor  para cada instância de um objeto.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dados associados a uma Classe.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alterados pelas Operações (preferencialmente internas às Classes).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No Diagrama os Atributos são mostrados no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segundo</a:t>
            </a:r>
            <a:r>
              <a:rPr lang="pt-BR" altLang="pt-BR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bloco do quadro de uma classe</a:t>
            </a:r>
            <a:r>
              <a:rPr lang="pt-BR" altLang="pt-BR" sz="2800" dirty="0" smtClean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Atributos</a:t>
            </a: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</a:t>
            </a:r>
          </a:p>
        </p:txBody>
      </p:sp>
      <p:pic>
        <p:nvPicPr>
          <p:cNvPr id="482307" name="Picture 3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276475"/>
            <a:ext cx="5400675" cy="2016125"/>
          </a:xfrm>
          <a:prstGeom prst="rect">
            <a:avLst/>
          </a:prstGeom>
          <a:noFill/>
        </p:spPr>
      </p:pic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3276600" y="4508500"/>
            <a:ext cx="5327650" cy="1982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Cada objeto possui um identificador único e não nulo que o distingui dos demais objetos. </a:t>
            </a:r>
          </a:p>
          <a:p>
            <a:pPr algn="just"/>
            <a:endParaRPr lang="pt-BR" sz="1000">
              <a:solidFill>
                <a:srgbClr val="000099"/>
              </a:solidFill>
              <a:latin typeface="Verdana" pitchFamily="34" charset="0"/>
            </a:endParaRPr>
          </a:p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Esse identificador é gerado automaticamente nas modelagens orientadas a objeto.</a:t>
            </a:r>
            <a:r>
              <a:rPr lang="pt-BR" sz="2400">
                <a:latin typeface="Verdana" pitchFamily="34" charset="0"/>
              </a:rPr>
              <a:t> 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68313" y="2347913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NOME DA CLASSE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468313" y="3284538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ATRIBUTO 1: TIPO 1</a:t>
            </a:r>
          </a:p>
          <a:p>
            <a:pPr algn="ctr"/>
            <a:r>
              <a:rPr lang="pt-BR" sz="1400">
                <a:latin typeface="Verdana" pitchFamily="34" charset="0"/>
              </a:rPr>
              <a:t>ATRIBUTO 2: TIPO 2</a:t>
            </a:r>
          </a:p>
          <a:p>
            <a:pPr algn="ctr"/>
            <a:r>
              <a:rPr lang="pt-BR" sz="1400">
                <a:latin typeface="Verdana" pitchFamily="34" charset="0"/>
              </a:rPr>
              <a:t>ATRIBUTO 3: TIPO 3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468313" y="4221163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OPERAÇÃO 1()</a:t>
            </a:r>
          </a:p>
          <a:p>
            <a:pPr algn="ctr"/>
            <a:r>
              <a:rPr lang="pt-BR" sz="1400">
                <a:latin typeface="Verdana" pitchFamily="34" charset="0"/>
              </a:rPr>
              <a:t>OPERAÇÃO 2()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842963" y="1628775"/>
            <a:ext cx="118268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MODELO</a:t>
            </a:r>
            <a:endParaRPr lang="en-US">
              <a:latin typeface="Verdana" pitchFamily="34" charset="0"/>
            </a:endParaRP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5148263" y="1700213"/>
            <a:ext cx="1266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EXEMPLO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69325" cy="792163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Atributos</a:t>
            </a:r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(3)</a:t>
            </a:r>
          </a:p>
        </p:txBody>
      </p:sp>
      <p:sp>
        <p:nvSpPr>
          <p:cNvPr id="603139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São bons Atributos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Nome do funcionário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Cor do carro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Saldo da conta corrente</a:t>
            </a:r>
          </a:p>
          <a:p>
            <a:pPr marL="828675" lvl="1" indent="-285750">
              <a:lnSpc>
                <a:spcPct val="90000"/>
              </a:lnSpc>
            </a:pPr>
            <a:endParaRPr lang="pt-BR" sz="30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Identificando os atributos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São normalmente os adjetivos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Aquilo que caracteriza uma Classe</a:t>
            </a:r>
          </a:p>
          <a:p>
            <a:pPr marL="0" indent="0">
              <a:lnSpc>
                <a:spcPct val="90000"/>
              </a:lnSpc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Evitar atributos desnecessários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Operações e Métodos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</a:t>
            </a:r>
          </a:p>
        </p:txBody>
      </p:sp>
      <p:sp>
        <p:nvSpPr>
          <p:cNvPr id="484355" name="Rectangle 3"/>
          <p:cNvSpPr>
            <a:spLocks noGrp="1"/>
          </p:cNvSpPr>
          <p:nvPr>
            <p:ph type="body" idx="1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Uma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Operação</a:t>
            </a:r>
            <a:r>
              <a:rPr lang="pt-BR" smtClean="0">
                <a:cs typeface="Times New Roman" pitchFamily="18" charset="0"/>
              </a:rPr>
              <a:t> é um serviço que se pode requisitar para uma instância de uma classe ou objeto. </a:t>
            </a:r>
          </a:p>
          <a:p>
            <a:pPr marL="742950" lvl="1" indent="-285750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cs typeface="Times New Roman" pitchFamily="18" charset="0"/>
              </a:rPr>
              <a:t>Uma função que pode ser aplicada ao objeto ou que o objeto deva cumprir.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É implementada a partir de um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Método</a:t>
            </a:r>
            <a:r>
              <a:rPr lang="pt-BR" smtClean="0">
                <a:cs typeface="Times New Roman" pitchFamily="18" charset="0"/>
              </a:rPr>
              <a:t>, que é o </a:t>
            </a:r>
            <a:r>
              <a:rPr lang="pt-BR" smtClean="0">
                <a:solidFill>
                  <a:srgbClr val="FF3300"/>
                </a:solidFill>
                <a:cs typeface="Times New Roman" pitchFamily="18" charset="0"/>
              </a:rPr>
              <a:t>código executável da função requisitada</a:t>
            </a:r>
            <a:r>
              <a:rPr lang="pt-BR" smtClean="0">
                <a:cs typeface="Times New Roman" pitchFamily="18" charset="0"/>
              </a:rPr>
              <a:t>, localizada em uma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Interface</a:t>
            </a:r>
            <a:r>
              <a:rPr lang="pt-BR" smtClean="0">
                <a:cs typeface="Times New Roman" pitchFamily="18" charset="0"/>
              </a:rPr>
              <a:t>.</a:t>
            </a:r>
            <a:endParaRPr lang="pt-BR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Coleções de Operações podem ser organizadas em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Interfaces</a:t>
            </a:r>
            <a:r>
              <a:rPr lang="pt-BR" smtClean="0">
                <a:cs typeface="Times New Roman" pitchFamily="18" charset="0"/>
              </a:rPr>
              <a:t>, permitindo que este pacote seja utilizado por diferentes Classes de Objetos.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000" dirty="0" smtClean="0">
                <a:cs typeface="Times New Roman" pitchFamily="18" charset="0"/>
              </a:rPr>
              <a:t>MOO – </a:t>
            </a:r>
            <a:r>
              <a:rPr lang="pt-BR" altLang="pt-BR" sz="4000" b="1" dirty="0" smtClean="0">
                <a:solidFill>
                  <a:srgbClr val="FF3300"/>
                </a:solidFill>
                <a:cs typeface="Times New Roman" pitchFamily="18" charset="0"/>
              </a:rPr>
              <a:t>Operações e Métodos</a:t>
            </a:r>
            <a:r>
              <a:rPr lang="pt-BR" altLang="pt-BR" sz="4000" dirty="0" smtClean="0">
                <a:cs typeface="Times New Roman" pitchFamily="18" charset="0"/>
              </a:rPr>
              <a:t> (2)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5197475"/>
            <a:ext cx="6192837" cy="9683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altLang="pt-BR" sz="2000" smtClean="0"/>
              <a:t>As operações e os métodos são apresentados no </a:t>
            </a:r>
            <a:r>
              <a:rPr lang="pt-BR" altLang="pt-BR" sz="2000" b="1" smtClean="0">
                <a:solidFill>
                  <a:srgbClr val="FF3300"/>
                </a:solidFill>
              </a:rPr>
              <a:t>terceiro </a:t>
            </a:r>
            <a:r>
              <a:rPr lang="pt-BR" altLang="pt-BR" sz="2000" smtClean="0">
                <a:solidFill>
                  <a:srgbClr val="FF3300"/>
                </a:solidFill>
              </a:rPr>
              <a:t>bloco do quadro de uma Classe</a:t>
            </a:r>
            <a:r>
              <a:rPr lang="pt-BR" altLang="pt-BR" sz="2000" smtClean="0"/>
              <a:t>.</a:t>
            </a:r>
          </a:p>
        </p:txBody>
      </p:sp>
      <p:pic>
        <p:nvPicPr>
          <p:cNvPr id="218115" name="Picture 4" descr="fig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76375"/>
            <a:ext cx="8280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395536" y="1528911"/>
            <a:ext cx="8496944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Informações ao viajante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Fornecimento de informações estáticas e dinâmicas sobre a rede de transporte para usuários, incluindo opções modais e baldeações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  <a:endParaRPr lang="pt-BR" altLang="pt-BR" sz="2000" u="sng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</a:rPr>
              <a:t>Operações e gerenciamento de tráfego</a:t>
            </a:r>
            <a:r>
              <a:rPr lang="pt-BR" altLang="pt-BR" sz="20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latin typeface="Arial" panose="020B0604020202020204" pitchFamily="34" charset="0"/>
              </a:rPr>
              <a:t>Gerenciamento da circulação de veículos, viajantes e pedestres em toda a rede de transporte rodoviário.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Transporte público</a:t>
            </a:r>
            <a:r>
              <a:rPr lang="pt-BR" altLang="pt-BR" sz="2000" b="1" dirty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Operação de serviços de transporte público e o fornecimento de informações operacionais ao operador e ao usuário, incluindo aspectos multimodais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Transporte de cargas</a:t>
            </a:r>
            <a:r>
              <a:rPr lang="pt-BR" alt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Gerenciamento das operações de veículos comerciais, gerenciamento de cargas e frotas, e atividades que aceleram o processo de autorização para carga em fronteiras nacionais e jurisdicionais e agilizam as baldeações modais para carga autorizada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Pagamento eletrônico relacionado ao transporte</a:t>
            </a:r>
            <a:r>
              <a:rPr lang="pt-BR" altLang="pt-BR" sz="2000" b="1" dirty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Transações e reservas para serviços relacionados ao transporte.</a:t>
            </a:r>
            <a:endParaRPr lang="pt-BR" altLang="pt-BR" sz="2000" u="sng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Serviços de veículo</a:t>
            </a:r>
            <a:r>
              <a:rPr lang="pt-BR" altLang="pt-BR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latin typeface="Arial" panose="020B0604020202020204" pitchFamily="34" charset="0"/>
              </a:rPr>
              <a:t>Aumento da segurança e eficiência nas operações do veículo, através de advertências e assistências a usuários ou controle das operações do veículo.</a:t>
            </a:r>
            <a:endParaRPr lang="pt-BR" altLang="pt-BR" sz="2000" u="sng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pt-BR" altLang="pt-BR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Operações e Métodos</a:t>
            </a: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(3)</a:t>
            </a:r>
          </a:p>
        </p:txBody>
      </p:sp>
      <p:sp>
        <p:nvSpPr>
          <p:cNvPr id="60518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700" smtClean="0">
                <a:cs typeface="Times New Roman" pitchFamily="18" charset="0"/>
              </a:rPr>
              <a:t>Identificando as Operações</a:t>
            </a:r>
          </a:p>
          <a:p>
            <a:pPr marL="742950" lvl="1" indent="-285750"/>
            <a:r>
              <a:rPr lang="pt-BR" sz="3500" smtClean="0">
                <a:cs typeface="Times New Roman" pitchFamily="18" charset="0"/>
              </a:rPr>
              <a:t>São ações (verbos) na descrição do sistema</a:t>
            </a:r>
          </a:p>
          <a:p>
            <a:pPr marL="742950" lvl="1" indent="-285750"/>
            <a:r>
              <a:rPr lang="pt-BR" sz="3500" smtClean="0">
                <a:cs typeface="Times New Roman" pitchFamily="18" charset="0"/>
              </a:rPr>
              <a:t>Funções que o sistema deve realizar e quem as realiza</a:t>
            </a:r>
          </a:p>
          <a:p>
            <a:pPr marL="0" indent="0">
              <a:buFont typeface="Wingdings" pitchFamily="2" charset="2"/>
              <a:buNone/>
            </a:pPr>
            <a:r>
              <a:rPr lang="pt-BR" sz="3700" smtClean="0">
                <a:cs typeface="Times New Roman" pitchFamily="18" charset="0"/>
              </a:rPr>
              <a:t>Exemplos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Alugar</a:t>
            </a:r>
            <a:r>
              <a:rPr lang="pt-BR" sz="3500" smtClean="0">
                <a:cs typeface="Times New Roman" pitchFamily="18" charset="0"/>
              </a:rPr>
              <a:t> o carro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Retornar</a:t>
            </a:r>
            <a:r>
              <a:rPr lang="pt-BR" sz="3500" smtClean="0">
                <a:cs typeface="Times New Roman" pitchFamily="18" charset="0"/>
              </a:rPr>
              <a:t> o livro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Solicitar</a:t>
            </a:r>
            <a:r>
              <a:rPr lang="pt-BR" sz="3500" smtClean="0">
                <a:cs typeface="Times New Roman" pitchFamily="18" charset="0"/>
              </a:rPr>
              <a:t> confirmação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/>
              <a:t>14813 -2</a:t>
            </a:r>
            <a:r>
              <a:rPr lang="pt-BR" sz="3600" dirty="0" smtClean="0"/>
              <a:t>: </a:t>
            </a:r>
            <a:r>
              <a:rPr lang="pt-BR" sz="2400" b="1" dirty="0" smtClean="0"/>
              <a:t>Arquitetura de referência de núcleo de TICS</a:t>
            </a:r>
            <a:r>
              <a:rPr lang="pt-BR" sz="3200" dirty="0" smtClean="0">
                <a:cs typeface="Times New Roman" pitchFamily="18" charset="0"/>
              </a:rPr>
              <a:t> </a:t>
            </a:r>
            <a:br>
              <a:rPr lang="pt-BR" sz="3200" dirty="0" smtClean="0">
                <a:cs typeface="Times New Roman" pitchFamily="18" charset="0"/>
              </a:rPr>
            </a:br>
            <a:r>
              <a:rPr lang="pt-BR" sz="3200" dirty="0" smtClean="0">
                <a:cs typeface="Times New Roman" pitchFamily="18" charset="0"/>
              </a:rPr>
              <a:t>Operações e Métodos - Ilustração</a:t>
            </a:r>
          </a:p>
        </p:txBody>
      </p:sp>
      <p:sp>
        <p:nvSpPr>
          <p:cNvPr id="486403" name="Rectangle 3"/>
          <p:cNvSpPr>
            <a:spLocks noGrp="1"/>
          </p:cNvSpPr>
          <p:nvPr>
            <p:ph type="body" idx="1"/>
          </p:nvPr>
        </p:nvSpPr>
        <p:spPr>
          <a:xfrm>
            <a:off x="611188" y="5197475"/>
            <a:ext cx="7993062" cy="9683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/>
              <a:t>Fig. 32: </a:t>
            </a:r>
            <a:r>
              <a:rPr lang="pt-BR" altLang="ja-JP" sz="1900" smtClean="0">
                <a:ea typeface="ＭＳ Ｐゴシック" charset="-128"/>
              </a:rPr>
              <a:t>Operações das classes abstratas relevantes às interações do objeto de Transporte Público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pt-BR" altLang="ja-JP" sz="1900" smtClean="0"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/>
              <a:t>As operações e os métodos são apresentados no terceiro </a:t>
            </a:r>
            <a:r>
              <a:rPr lang="pt-BR" sz="1700" b="1" smtClean="0"/>
              <a:t>pacote</a:t>
            </a:r>
            <a:r>
              <a:rPr lang="pt-BR" sz="1700" smtClean="0"/>
              <a:t> do quadro de uma Classe.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pt-BR" sz="1900" smtClean="0"/>
          </a:p>
        </p:txBody>
      </p:sp>
      <p:grpSp>
        <p:nvGrpSpPr>
          <p:cNvPr id="486405" name="Group 5"/>
          <p:cNvGrpSpPr>
            <a:grpSpLocks/>
          </p:cNvGrpSpPr>
          <p:nvPr/>
        </p:nvGrpSpPr>
        <p:grpSpPr bwMode="auto">
          <a:xfrm>
            <a:off x="1187450" y="1771650"/>
            <a:ext cx="6565900" cy="3313113"/>
            <a:chOff x="22" y="1071"/>
            <a:chExt cx="4136" cy="2087"/>
          </a:xfrm>
        </p:grpSpPr>
        <p:pic>
          <p:nvPicPr>
            <p:cNvPr id="486406" name="Imagem 33" descr="ISO+TR+14813-2-2000 FIGURA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" y="1154"/>
              <a:ext cx="4080" cy="2004"/>
            </a:xfrm>
            <a:prstGeom prst="rect">
              <a:avLst/>
            </a:prstGeom>
            <a:noFill/>
          </p:spPr>
        </p:pic>
        <p:sp>
          <p:nvSpPr>
            <p:cNvPr id="486407" name="Text Box 7"/>
            <p:cNvSpPr txBox="1">
              <a:spLocks noChangeAspect="1" noChangeArrowheads="1"/>
            </p:cNvSpPr>
            <p:nvPr/>
          </p:nvSpPr>
          <p:spPr bwMode="auto">
            <a:xfrm>
              <a:off x="162" y="1071"/>
              <a:ext cx="13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rodovia</a:t>
              </a:r>
              <a:endParaRPr lang="pt-BR"/>
            </a:p>
          </p:txBody>
        </p:sp>
        <p:sp>
          <p:nvSpPr>
            <p:cNvPr id="486408" name="Text Box 8"/>
            <p:cNvSpPr txBox="1">
              <a:spLocks noChangeArrowheads="1"/>
            </p:cNvSpPr>
            <p:nvPr/>
          </p:nvSpPr>
          <p:spPr bwMode="auto">
            <a:xfrm>
              <a:off x="468" y="1835"/>
              <a:ext cx="11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transporte</a:t>
              </a:r>
              <a:endParaRPr lang="pt-BR"/>
            </a:p>
          </p:txBody>
        </p:sp>
        <p:sp>
          <p:nvSpPr>
            <p:cNvPr id="486409" name="Text Box 9"/>
            <p:cNvSpPr txBox="1">
              <a:spLocks noChangeArrowheads="1"/>
            </p:cNvSpPr>
            <p:nvPr/>
          </p:nvSpPr>
          <p:spPr bwMode="auto">
            <a:xfrm>
              <a:off x="2412" y="1117"/>
              <a:ext cx="15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interface do veículo</a:t>
              </a:r>
              <a:endParaRPr lang="pt-BR"/>
            </a:p>
          </p:txBody>
        </p:sp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2256" y="1888"/>
              <a:ext cx="15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terminal de viagem</a:t>
              </a:r>
              <a:endParaRPr lang="pt-BR"/>
            </a:p>
          </p:txBody>
        </p:sp>
        <p:sp>
          <p:nvSpPr>
            <p:cNvPr id="486411" name="Text Box 11"/>
            <p:cNvSpPr txBox="1">
              <a:spLocks noChangeArrowheads="1"/>
            </p:cNvSpPr>
            <p:nvPr/>
          </p:nvSpPr>
          <p:spPr bwMode="auto">
            <a:xfrm rot="10800000" flipV="1">
              <a:off x="158" y="2044"/>
              <a:ext cx="1962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100">
                <a:cs typeface="Times New Roman" pitchFamily="18" charset="0"/>
              </a:endParaRPr>
            </a:p>
            <a:p>
              <a:pPr eaLnBrk="0" hangingPunct="0"/>
              <a:r>
                <a:rPr lang="pt-BR" sz="1100">
                  <a:cs typeface="Times New Roman" pitchFamily="18" charset="0"/>
                </a:rPr>
                <a:t>acesso aos dados de execução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consulta para um fim específico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criar e manter rotas e horários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processar dados operacionais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serviço de reserva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solicitação de alteração de serviço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atualizar dados geográficos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atualizar conexões intermodais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variar o horário</a:t>
              </a:r>
              <a:endParaRPr lang="pt-BR"/>
            </a:p>
          </p:txBody>
        </p:sp>
        <p:sp>
          <p:nvSpPr>
            <p:cNvPr id="486412" name="Text Box 12"/>
            <p:cNvSpPr txBox="1">
              <a:spLocks noChangeArrowheads="1"/>
            </p:cNvSpPr>
            <p:nvPr/>
          </p:nvSpPr>
          <p:spPr bwMode="auto">
            <a:xfrm rot="10800000" flipV="1">
              <a:off x="2304" y="2115"/>
              <a:ext cx="14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eaLnBrk="0" hangingPunct="0"/>
              <a:r>
                <a:rPr lang="pt-BR" sz="1200">
                  <a:cs typeface="Times New Roman" pitchFamily="18" charset="0"/>
                </a:rPr>
                <a:t>publicar informações ao viajante</a:t>
              </a:r>
              <a:endParaRPr lang="pt-BR"/>
            </a:p>
          </p:txBody>
        </p:sp>
        <p:sp>
          <p:nvSpPr>
            <p:cNvPr id="486413" name="Text Box 13"/>
            <p:cNvSpPr txBox="1">
              <a:spLocks noChangeArrowheads="1"/>
            </p:cNvSpPr>
            <p:nvPr/>
          </p:nvSpPr>
          <p:spPr bwMode="auto">
            <a:xfrm rot="10800000" flipV="1">
              <a:off x="125" y="1298"/>
              <a:ext cx="14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eaLnBrk="0" hangingPunct="0"/>
              <a:r>
                <a:rPr lang="pt-BR" sz="1200">
                  <a:cs typeface="Times New Roman" pitchFamily="18" charset="0"/>
                </a:rPr>
                <a:t>condições de acesso à rodovia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solicitação de prioridade</a:t>
              </a:r>
              <a:endParaRPr lang="pt-BR"/>
            </a:p>
          </p:txBody>
        </p:sp>
        <p:sp>
          <p:nvSpPr>
            <p:cNvPr id="486414" name="Text Box 14"/>
            <p:cNvSpPr txBox="1">
              <a:spLocks noChangeArrowheads="1"/>
            </p:cNvSpPr>
            <p:nvPr/>
          </p:nvSpPr>
          <p:spPr bwMode="auto">
            <a:xfrm rot="10800000" flipV="1">
              <a:off x="2220" y="1450"/>
              <a:ext cx="193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pt-BR" sz="1200">
                  <a:cs typeface="Times New Roman" pitchFamily="18" charset="0"/>
                </a:rPr>
                <a:t>acesso aos dados do passageiro e veículo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implementar o veículo e instruir o condutor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consultar frota</a:t>
              </a: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Relacionamentos</a:t>
            </a:r>
          </a:p>
        </p:txBody>
      </p:sp>
      <p:sp>
        <p:nvSpPr>
          <p:cNvPr id="4884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Os Relacionamentos entre Classes no MOO são estabelecidos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por meio de Ligações e Associações.</a:t>
            </a:r>
          </a:p>
          <a:p>
            <a:pPr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Ligação 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é a conexão física ou conceitual entre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		instâncias de objetos. </a:t>
            </a:r>
          </a:p>
          <a:p>
            <a:pPr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é o grupo de ligações com estruturas 			semânticas comuns.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Uma </a:t>
            </a:r>
            <a:r>
              <a:rPr lang="pt-B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descreve um conjunto de 			potenciais ligações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mesma maneira que uma 		</a:t>
            </a:r>
            <a:r>
              <a:rPr lang="pt-B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 descreve um conjunto de potenciais 		objetos.</a:t>
            </a:r>
            <a:endParaRPr lang="pt-BR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5508625" y="2208213"/>
            <a:ext cx="3240088" cy="835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A associação mostra como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 objeto de uma classe é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relacionado a outro objeto.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Relacionamento semântico: </a:t>
            </a:r>
          </a:p>
        </p:txBody>
      </p:sp>
      <p:sp>
        <p:nvSpPr>
          <p:cNvPr id="490499" name="Rectangle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Ligações e Associações</a:t>
            </a:r>
          </a:p>
        </p:txBody>
      </p:sp>
      <p:sp>
        <p:nvSpPr>
          <p:cNvPr id="490500" name="Rectangle 4"/>
          <p:cNvSpPr>
            <a:spLocks noGrp="1"/>
          </p:cNvSpPr>
          <p:nvPr>
            <p:ph type="body" idx="1"/>
          </p:nvPr>
        </p:nvSpPr>
        <p:spPr>
          <a:xfrm>
            <a:off x="695325" y="5305425"/>
            <a:ext cx="5421313" cy="574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>
                <a:cs typeface="Times New Roman" pitchFamily="18" charset="0"/>
              </a:rPr>
              <a:t>A notação gráfica para associações e ligações é uma linha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>
                <a:cs typeface="Times New Roman" pitchFamily="18" charset="0"/>
              </a:rPr>
              <a:t>que liga as classes</a:t>
            </a:r>
            <a:r>
              <a:rPr lang="pt-BR" sz="1700" smtClean="0"/>
              <a:t>.</a:t>
            </a:r>
          </a:p>
        </p:txBody>
      </p:sp>
      <p:pic>
        <p:nvPicPr>
          <p:cNvPr id="490501" name="Picture 5" descr="fig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20875"/>
            <a:ext cx="5499100" cy="3095625"/>
          </a:xfrm>
          <a:prstGeom prst="rect">
            <a:avLst/>
          </a:prstGeom>
          <a:noFill/>
        </p:spPr>
      </p:pic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6011863" y="3360738"/>
            <a:ext cx="2736850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A ligação é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uma instância de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uma associação</a:t>
            </a:r>
          </a:p>
        </p:txBody>
      </p:sp>
      <p:sp>
        <p:nvSpPr>
          <p:cNvPr id="490503" name="Oval 7"/>
          <p:cNvSpPr>
            <a:spLocks noChangeArrowheads="1"/>
          </p:cNvSpPr>
          <p:nvPr/>
        </p:nvSpPr>
        <p:spPr bwMode="auto">
          <a:xfrm>
            <a:off x="2124075" y="2136775"/>
            <a:ext cx="1081088" cy="576263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90504" name="AutoShape 8"/>
          <p:cNvCxnSpPr>
            <a:cxnSpLocks noChangeShapeType="1"/>
            <a:stCxn id="490503" idx="0"/>
            <a:endCxn id="490498" idx="0"/>
          </p:cNvCxnSpPr>
          <p:nvPr/>
        </p:nvCxnSpPr>
        <p:spPr bwMode="auto">
          <a:xfrm rot="5400000" flipV="1">
            <a:off x="4861719" y="-59531"/>
            <a:ext cx="71438" cy="4464050"/>
          </a:xfrm>
          <a:prstGeom prst="bentConnector3">
            <a:avLst>
              <a:gd name="adj1" fmla="val -70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490505" name="Oval 9"/>
          <p:cNvSpPr>
            <a:spLocks noChangeArrowheads="1"/>
          </p:cNvSpPr>
          <p:nvPr/>
        </p:nvSpPr>
        <p:spPr bwMode="auto">
          <a:xfrm>
            <a:off x="1116013" y="3649663"/>
            <a:ext cx="935037" cy="431800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6" name="Oval 10"/>
          <p:cNvSpPr>
            <a:spLocks noChangeArrowheads="1"/>
          </p:cNvSpPr>
          <p:nvPr/>
        </p:nvSpPr>
        <p:spPr bwMode="auto">
          <a:xfrm>
            <a:off x="4356100" y="3649663"/>
            <a:ext cx="936625" cy="431800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90507" name="AutoShape 11"/>
          <p:cNvCxnSpPr>
            <a:cxnSpLocks noChangeShapeType="1"/>
            <a:stCxn id="490505" idx="6"/>
            <a:endCxn id="490502" idx="2"/>
          </p:cNvCxnSpPr>
          <p:nvPr/>
        </p:nvCxnSpPr>
        <p:spPr bwMode="auto">
          <a:xfrm>
            <a:off x="2051050" y="3865563"/>
            <a:ext cx="5329238" cy="215900"/>
          </a:xfrm>
          <a:prstGeom prst="bentConnector4">
            <a:avLst>
              <a:gd name="adj1" fmla="val 27884"/>
              <a:gd name="adj2" fmla="val 33308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490508" name="AutoShape 12"/>
          <p:cNvCxnSpPr>
            <a:cxnSpLocks noChangeShapeType="1"/>
            <a:stCxn id="490506" idx="4"/>
            <a:endCxn id="490502" idx="2"/>
          </p:cNvCxnSpPr>
          <p:nvPr/>
        </p:nvCxnSpPr>
        <p:spPr bwMode="auto">
          <a:xfrm rot="16200000" flipH="1">
            <a:off x="6101557" y="2804319"/>
            <a:ext cx="1587" cy="2555875"/>
          </a:xfrm>
          <a:prstGeom prst="bentConnector3">
            <a:avLst>
              <a:gd name="adj1" fmla="val 3170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Multiplicidade</a:t>
            </a:r>
          </a:p>
        </p:txBody>
      </p:sp>
      <p:sp>
        <p:nvSpPr>
          <p:cNvPr id="609283" name="Rectangle 3"/>
          <p:cNvSpPr>
            <a:spLocks noGrp="1"/>
          </p:cNvSpPr>
          <p:nvPr>
            <p:ph type="body" idx="1"/>
          </p:nvPr>
        </p:nvSpPr>
        <p:spPr>
          <a:xfrm>
            <a:off x="468313" y="1555750"/>
            <a:ext cx="8229600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Multiplicidade é uma propriedade do relacionamento ou associações.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representação da multiplicidade em MOO é chamada </a:t>
            </a: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terminadores</a:t>
            </a:r>
            <a:r>
              <a:rPr lang="pt-BR" sz="1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Indica a </a:t>
            </a: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Cardinalidade (ocorrências)</a:t>
            </a: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que a classe pode assumir.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 multiplicidades podem ser entendidas como “um” ou “muitos”.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 0 .. 1    0 .. *</a:t>
            </a: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Uma linha sem símbolos indica uma associação um-para-um. </a:t>
            </a:r>
          </a:p>
        </p:txBody>
      </p:sp>
      <p:pic>
        <p:nvPicPr>
          <p:cNvPr id="609284" name="Picture 4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276850"/>
            <a:ext cx="5499100" cy="1104900"/>
          </a:xfrm>
          <a:prstGeom prst="rect">
            <a:avLst/>
          </a:prstGeom>
          <a:noFill/>
        </p:spPr>
      </p:pic>
      <p:sp>
        <p:nvSpPr>
          <p:cNvPr id="609285" name="AutoShape 5"/>
          <p:cNvSpPr>
            <a:spLocks noChangeArrowheads="1"/>
          </p:cNvSpPr>
          <p:nvPr/>
        </p:nvSpPr>
        <p:spPr bwMode="auto">
          <a:xfrm rot="-3362333">
            <a:off x="4614069" y="6153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9317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[1]</a:t>
            </a:r>
          </a:p>
        </p:txBody>
      </p:sp>
      <p:sp>
        <p:nvSpPr>
          <p:cNvPr id="623619" name="Rectangle 3"/>
          <p:cNvSpPr>
            <a:spLocks noGrp="1"/>
          </p:cNvSpPr>
          <p:nvPr>
            <p:ph type="body" idx="1"/>
          </p:nvPr>
        </p:nvSpPr>
        <p:spPr>
          <a:xfrm>
            <a:off x="323850" y="1495425"/>
            <a:ext cx="856932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É o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relacionamento hierárquico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entre um elemento mais geral e um elemento mais específico, ou seja, define hierarquia de herança entre Classes:</a:t>
            </a:r>
          </a:p>
          <a:p>
            <a:pPr marL="828675" lvl="1" indent="-285750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Classes herdam elementos de outras Classes.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Classe Especializada é aquela que possui atributos específicos, com mais detalhes –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SUBCLASSES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 CLASSE DERIVADA.</a:t>
            </a:r>
          </a:p>
          <a:p>
            <a:pPr marL="0" indent="0">
              <a:lnSpc>
                <a:spcPct val="80000"/>
              </a:lnSpc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 subclasses apontam para uma classe mais geral – as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SUPERCLASSES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 CLASSE-BASE.</a:t>
            </a:r>
          </a:p>
          <a:p>
            <a:pPr marL="828675" lvl="1" indent="-285750">
              <a:lnSpc>
                <a:spcPct val="80000"/>
              </a:lnSpc>
            </a:pPr>
            <a:endParaRPr lang="pt-BR" sz="22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HERANÇA é a capacidade de que uma subclasse herde todos os atributos, operações e relacionamentos de uma superclasse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9317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[2]</a:t>
            </a:r>
          </a:p>
        </p:txBody>
      </p:sp>
      <p:sp>
        <p:nvSpPr>
          <p:cNvPr id="617475" name="Rectangle 3"/>
          <p:cNvSpPr>
            <a:spLocks noGrp="1"/>
          </p:cNvSpPr>
          <p:nvPr>
            <p:ph type="body" idx="1"/>
          </p:nvPr>
        </p:nvSpPr>
        <p:spPr>
          <a:xfrm>
            <a:off x="323850" y="1495425"/>
            <a:ext cx="8569325" cy="45259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Mostra uma relação entre um elemento mais geral para um mais específico.</a:t>
            </a:r>
          </a:p>
          <a:p>
            <a:pPr marL="0" indent="0">
              <a:lnSpc>
                <a:spcPct val="80000"/>
              </a:lnSpc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elemento mais específico agrega mais informação ao geral.</a:t>
            </a:r>
          </a:p>
          <a:p>
            <a:pPr marL="0" indent="0">
              <a:lnSpc>
                <a:spcPct val="80000"/>
              </a:lnSpc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Agregação e Herança aplicam-se a outros classificadores (Diagramas)</a:t>
            </a:r>
          </a:p>
          <a:p>
            <a:pPr marL="828675" lvl="1" indent="-285750">
              <a:lnSpc>
                <a:spcPct val="80000"/>
              </a:lnSpc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não somente classes, </a:t>
            </a:r>
          </a:p>
          <a:p>
            <a:pPr marL="828675" lvl="1" indent="-285750">
              <a:lnSpc>
                <a:spcPct val="80000"/>
              </a:lnSpc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 também: Pacotes, Casos de Usos, ...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Imagem 1"/>
          <p:cNvPicPr>
            <a:picLocks noChangeAspect="1" noChangeArrowheads="1"/>
          </p:cNvPicPr>
          <p:nvPr/>
        </p:nvPicPr>
        <p:blipFill>
          <a:blip r:embed="rId3" cstate="print"/>
          <a:srcRect l="18378" t="24998" r="21028" b="8449"/>
          <a:stretch>
            <a:fillRect/>
          </a:stretch>
        </p:blipFill>
        <p:spPr bwMode="auto">
          <a:xfrm>
            <a:off x="920750" y="1700213"/>
            <a:ext cx="7889875" cy="4868862"/>
          </a:xfrm>
          <a:prstGeom prst="rect">
            <a:avLst/>
          </a:prstGeom>
          <a:noFill/>
        </p:spPr>
      </p:pic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200" smtClean="0"/>
              <a:t>14813 -2:</a:t>
            </a:r>
            <a:r>
              <a:rPr lang="pt-BR" sz="4000" smtClean="0"/>
              <a:t> </a:t>
            </a:r>
            <a:r>
              <a:rPr lang="pt-BR" sz="2400" b="1" smtClean="0"/>
              <a:t>Arquitetura de referência de núcleo de TICS</a:t>
            </a:r>
          </a:p>
        </p:txBody>
      </p:sp>
    </p:spTree>
    <p:extLst>
      <p:ext uri="{BB962C8B-B14F-4D97-AF65-F5344CB8AC3E}">
        <p14:creationId xmlns:p14="http://schemas.microsoft.com/office/powerpoint/2010/main" val="2239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93175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[3]</a:t>
            </a:r>
          </a:p>
        </p:txBody>
      </p:sp>
      <p:sp>
        <p:nvSpPr>
          <p:cNvPr id="619523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8244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200" dirty="0" smtClean="0">
                <a:cs typeface="Times New Roman" pitchFamily="18" charset="0"/>
              </a:rPr>
              <a:t>Quando usar Herança ?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Pergunta: A Classe filha é do tipo da mãe?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Quando existe uma hierarquia entre Classes.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Quando existe uma classificação (tipos).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Para criar variações de uma classe.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Frases: </a:t>
            </a:r>
          </a:p>
          <a:p>
            <a:pPr marL="1236663" lvl="2"/>
            <a:r>
              <a:rPr lang="pt-BR" sz="2400" dirty="0" smtClean="0">
                <a:cs typeface="Times New Roman" pitchFamily="18" charset="0"/>
              </a:rPr>
              <a:t>A é do tipo de B</a:t>
            </a:r>
          </a:p>
          <a:p>
            <a:pPr marL="1236663" lvl="2"/>
            <a:r>
              <a:rPr lang="pt-BR" sz="2400" dirty="0" smtClean="0">
                <a:cs typeface="Times New Roman" pitchFamily="18" charset="0"/>
              </a:rPr>
              <a:t>B é um A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Para reaproveitar definições e simplificar o projeto.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rgbClr val="FF3300"/>
                </a:solidFill>
              </a:rPr>
              <a:t>Unified Modeling Language</a:t>
            </a:r>
            <a:r>
              <a:rPr lang="pt-BR" b="1" smtClean="0">
                <a:solidFill>
                  <a:srgbClr val="FF3300"/>
                </a:solidFill>
              </a:rPr>
              <a:t> (UML)</a:t>
            </a:r>
            <a:endParaRPr lang="pt-BR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/>
              <a:t>Bibliografia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Hierarquia de definições dos serviços de ITS para a arquitetura de referência de ITS</a:t>
            </a:r>
          </a:p>
        </p:txBody>
      </p:sp>
      <p:pic>
        <p:nvPicPr>
          <p:cNvPr id="404483" name="Picture 3" descr="ISO+14813-1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UML -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Unified Modeling Language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</a:t>
            </a:r>
          </a:p>
        </p:txBody>
      </p:sp>
      <p:sp>
        <p:nvSpPr>
          <p:cNvPr id="502787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uma notação que combina as 3 principais técnicas de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Orientada a Objeto: Modelagem OMT [Rumbaught </a:t>
            </a:r>
            <a:r>
              <a:rPr lang="pt-BR" sz="25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 al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., 1972], Análise e Projeto OO [Booch, 1994] e Objectory [Jacobon </a:t>
            </a:r>
            <a:r>
              <a:rPr lang="pt-BR" sz="25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 al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.,1992].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Adotada como notação padrão pela OMG ( Object Management Group ) como metodologia de modelagem de objetos.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É utilizada para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descrever qualquer tipo de projeto de sistema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por meio de diagramas, ex. </a:t>
            </a:r>
            <a:r>
              <a:rPr lang="pt-BR" sz="2500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Diagramas de Casos de Usos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não apenas em projetos de desenvolvimento de software, mas em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projetos de implementações de sistemas de informações</a:t>
            </a: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/>
          </p:cNvSpPr>
          <p:nvPr>
            <p:ph type="body" idx="1"/>
          </p:nvPr>
        </p:nvSpPr>
        <p:spPr>
          <a:xfrm>
            <a:off x="457200" y="1495326"/>
            <a:ext cx="8229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CARCTERÍSTICAS: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Considera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Classificadores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 modelagem, que desempenham algum tipo de papel no projeto e na modelagem;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Classificadores podem ser: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Pacotes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Subsistemas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Interfaces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Banco de Dados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Relacionamentos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associação, generalização e agregação desempenham o papel de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relacionar os classificadores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partir de Pacotes e Subsistemas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demais classificadores e casos transacionais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pode-se definir Casos de Usos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assim construir o modelo que realiza as transações especificadas por seus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requisitos.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UML -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Unified Modeling Language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Detalhamento das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Emergências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0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666628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29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6630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666631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2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66633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666634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5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6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66637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666638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9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40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66641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2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3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4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5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Instituição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Financeira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46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8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9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0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1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Veículo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Comercial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52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3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Veículo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Básico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54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5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6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7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8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9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6660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666661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66663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5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6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Tráfego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67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Planejadores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68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9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0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1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2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3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4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5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6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Polícia /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Bombeiros</a:t>
            </a:r>
          </a:p>
        </p:txBody>
      </p:sp>
      <p:sp>
        <p:nvSpPr>
          <p:cNvPr id="666677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8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9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0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1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2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3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4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5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6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7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8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90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Crédito /  Pagamento</a:t>
            </a:r>
          </a:p>
        </p:txBody>
      </p:sp>
      <p:sp>
        <p:nvSpPr>
          <p:cNvPr id="666691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000">
                <a:latin typeface="Times New Roman" pitchFamily="18" charset="0"/>
              </a:rPr>
              <a:t>Pagamento </a:t>
            </a:r>
          </a:p>
          <a:p>
            <a:pPr eaLnBrk="0" hangingPunct="0"/>
            <a:r>
              <a:rPr lang="pt-BR" sz="1000">
                <a:latin typeface="Times New Roman" pitchFamily="18" charset="0"/>
              </a:rPr>
              <a:t>efetuado</a:t>
            </a:r>
          </a:p>
        </p:txBody>
      </p:sp>
      <p:sp>
        <p:nvSpPr>
          <p:cNvPr id="666692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Rota</a:t>
            </a:r>
          </a:p>
        </p:txBody>
      </p:sp>
      <p:sp>
        <p:nvSpPr>
          <p:cNvPr id="666693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sobre Rotas</a:t>
            </a:r>
          </a:p>
        </p:txBody>
      </p:sp>
      <p:sp>
        <p:nvSpPr>
          <p:cNvPr id="666694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Tráfego</a:t>
            </a:r>
          </a:p>
        </p:txBody>
      </p:sp>
      <p:sp>
        <p:nvSpPr>
          <p:cNvPr id="666695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Estados 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Veículos</a:t>
            </a:r>
          </a:p>
        </p:txBody>
      </p:sp>
      <p:sp>
        <p:nvSpPr>
          <p:cNvPr id="666696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Tráfego</a:t>
            </a:r>
          </a:p>
        </p:txBody>
      </p:sp>
      <p:sp>
        <p:nvSpPr>
          <p:cNvPr id="666697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Notificação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Incidentes</a:t>
            </a:r>
          </a:p>
        </p:txBody>
      </p:sp>
      <p:sp>
        <p:nvSpPr>
          <p:cNvPr id="666698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Incidentes</a:t>
            </a:r>
          </a:p>
        </p:txBody>
      </p:sp>
      <p:sp>
        <p:nvSpPr>
          <p:cNvPr id="666699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 sobre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Congestionamentos</a:t>
            </a:r>
          </a:p>
        </p:txBody>
      </p:sp>
      <p:sp>
        <p:nvSpPr>
          <p:cNvPr id="666700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Prioridade ao TP</a:t>
            </a:r>
          </a:p>
        </p:txBody>
      </p:sp>
      <p:sp>
        <p:nvSpPr>
          <p:cNvPr id="666701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de Planejamento</a:t>
            </a:r>
          </a:p>
        </p:txBody>
      </p:sp>
      <p:sp>
        <p:nvSpPr>
          <p:cNvPr id="666702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Reserva do TP</a:t>
            </a:r>
          </a:p>
        </p:txBody>
      </p:sp>
      <p:sp>
        <p:nvSpPr>
          <p:cNvPr id="666703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Escala de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Transportes</a:t>
            </a:r>
          </a:p>
        </p:txBody>
      </p:sp>
      <p:sp>
        <p:nvSpPr>
          <p:cNvPr id="666704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Rotas</a:t>
            </a:r>
          </a:p>
        </p:txBody>
      </p:sp>
      <p:sp>
        <p:nvSpPr>
          <p:cNvPr id="666705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06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07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Incidentes</a:t>
            </a:r>
          </a:p>
        </p:txBody>
      </p:sp>
      <p:sp>
        <p:nvSpPr>
          <p:cNvPr id="666708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Notificação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Emergência</a:t>
            </a:r>
          </a:p>
        </p:txBody>
      </p:sp>
      <p:sp>
        <p:nvSpPr>
          <p:cNvPr id="666709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Emergência (5)</a:t>
            </a:r>
          </a:p>
        </p:txBody>
      </p:sp>
      <p:sp>
        <p:nvSpPr>
          <p:cNvPr id="666710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Serviços de 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 ao Viajante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e ao 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Motorista (6)</a:t>
            </a:r>
            <a:endParaRPr lang="pt-BR" sz="1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66711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Serviços 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de Pagamento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Eletrônico (7)</a:t>
            </a:r>
            <a:endParaRPr lang="pt-BR" sz="1200">
              <a:latin typeface="Times New Roman" pitchFamily="18" charset="0"/>
            </a:endParaRPr>
          </a:p>
        </p:txBody>
      </p:sp>
      <p:sp>
        <p:nvSpPr>
          <p:cNvPr id="666712" name="Text Box 88"/>
          <p:cNvSpPr txBox="1">
            <a:spLocks noChangeArrowheads="1"/>
          </p:cNvSpPr>
          <p:nvPr/>
        </p:nvSpPr>
        <p:spPr bwMode="auto">
          <a:xfrm>
            <a:off x="1003300" y="287020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Operação de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Veículos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Comerciais (2)</a:t>
            </a:r>
          </a:p>
        </p:txBody>
      </p:sp>
      <p:sp>
        <p:nvSpPr>
          <p:cNvPr id="666713" name="Text Box 89"/>
          <p:cNvSpPr txBox="1">
            <a:spLocks noChangeArrowheads="1"/>
          </p:cNvSpPr>
          <p:nvPr/>
        </p:nvSpPr>
        <p:spPr bwMode="auto">
          <a:xfrm>
            <a:off x="966788" y="4889500"/>
            <a:ext cx="1285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Monitoração 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Controle do 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Veículo (3)</a:t>
            </a:r>
            <a:endParaRPr lang="pt-BR" sz="1200">
              <a:latin typeface="Times New Roman" pitchFamily="18" charset="0"/>
            </a:endParaRPr>
          </a:p>
        </p:txBody>
      </p:sp>
      <p:sp>
        <p:nvSpPr>
          <p:cNvPr id="666714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Gerenciamento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Tráfego (1)</a:t>
            </a:r>
          </a:p>
        </p:txBody>
      </p:sp>
      <p:sp>
        <p:nvSpPr>
          <p:cNvPr id="666715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Planejamento 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Desenvolvimento (8)</a:t>
            </a:r>
          </a:p>
        </p:txBody>
      </p:sp>
      <p:sp>
        <p:nvSpPr>
          <p:cNvPr id="666716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Gerenciamento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Transportes (4)</a:t>
            </a:r>
          </a:p>
        </p:txBody>
      </p:sp>
      <p:sp>
        <p:nvSpPr>
          <p:cNvPr id="666717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18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sobre Rotas</a:t>
            </a:r>
          </a:p>
        </p:txBody>
      </p:sp>
    </p:spTree>
    <p:extLst>
      <p:ext uri="{BB962C8B-B14F-4D97-AF65-F5344CB8AC3E}">
        <p14:creationId xmlns:p14="http://schemas.microsoft.com/office/powerpoint/2010/main" val="24421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r>
              <a:rPr lang="pt-BR" sz="2800" smtClean="0"/>
              <a:t>14813 – 2:</a:t>
            </a:r>
            <a:r>
              <a:rPr lang="pt-BR" sz="3200" smtClean="0"/>
              <a:t> </a:t>
            </a:r>
            <a:r>
              <a:rPr lang="pt-BR" sz="2800" b="1" smtClean="0"/>
              <a:t>Arquitetura de referência de núcleo de TICS</a:t>
            </a:r>
          </a:p>
        </p:txBody>
      </p:sp>
      <p:grpSp>
        <p:nvGrpSpPr>
          <p:cNvPr id="515092" name="Group 20"/>
          <p:cNvGrpSpPr>
            <a:grpSpLocks/>
          </p:cNvGrpSpPr>
          <p:nvPr/>
        </p:nvGrpSpPr>
        <p:grpSpPr bwMode="auto">
          <a:xfrm>
            <a:off x="1547813" y="1196975"/>
            <a:ext cx="6467475" cy="5210175"/>
            <a:chOff x="-23" y="527"/>
            <a:chExt cx="4074" cy="3282"/>
          </a:xfrm>
        </p:grpSpPr>
        <p:pic>
          <p:nvPicPr>
            <p:cNvPr id="515076" name="Imagem 20" descr="ISO+TR+14813-2-2000 FIGURA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" y="527"/>
              <a:ext cx="4074" cy="3210"/>
            </a:xfrm>
            <a:prstGeom prst="rect">
              <a:avLst/>
            </a:prstGeom>
            <a:noFill/>
          </p:spPr>
        </p:pic>
        <p:sp>
          <p:nvSpPr>
            <p:cNvPr id="515077" name="Text Box 5"/>
            <p:cNvSpPr txBox="1">
              <a:spLocks noChangeArrowheads="1"/>
            </p:cNvSpPr>
            <p:nvPr/>
          </p:nvSpPr>
          <p:spPr bwMode="auto">
            <a:xfrm>
              <a:off x="66" y="911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Provedor de informações geográficas</a:t>
              </a:r>
              <a:endParaRPr lang="pt-BR"/>
            </a:p>
          </p:txBody>
        </p:sp>
        <p:sp>
          <p:nvSpPr>
            <p:cNvPr id="515078" name="Text Box 6"/>
            <p:cNvSpPr txBox="1">
              <a:spLocks noChangeArrowheads="1"/>
            </p:cNvSpPr>
            <p:nvPr/>
          </p:nvSpPr>
          <p:spPr bwMode="auto">
            <a:xfrm>
              <a:off x="1860" y="905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Operador de transporte público</a:t>
              </a:r>
              <a:endParaRPr lang="pt-BR"/>
            </a:p>
          </p:txBody>
        </p:sp>
        <p:sp>
          <p:nvSpPr>
            <p:cNvPr id="515079" name="Text Box 7"/>
            <p:cNvSpPr txBox="1">
              <a:spLocks noChangeArrowheads="1"/>
            </p:cNvSpPr>
            <p:nvPr/>
          </p:nvSpPr>
          <p:spPr bwMode="auto">
            <a:xfrm>
              <a:off x="3078" y="929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Provedor de serviços de passageiro intermodal</a:t>
              </a:r>
              <a:endParaRPr lang="pt-BR"/>
            </a:p>
          </p:txBody>
        </p:sp>
        <p:sp>
          <p:nvSpPr>
            <p:cNvPr id="515080" name="Text Box 8"/>
            <p:cNvSpPr txBox="1">
              <a:spLocks noChangeArrowheads="1"/>
            </p:cNvSpPr>
            <p:nvPr/>
          </p:nvSpPr>
          <p:spPr bwMode="auto">
            <a:xfrm>
              <a:off x="180" y="1797"/>
              <a:ext cx="72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Planejamento de rota e horário</a:t>
              </a:r>
              <a:endParaRPr lang="pt-BR"/>
            </a:p>
          </p:txBody>
        </p:sp>
        <p:sp>
          <p:nvSpPr>
            <p:cNvPr id="515081" name="Text Box 9"/>
            <p:cNvSpPr txBox="1">
              <a:spLocks noChangeArrowheads="1"/>
            </p:cNvSpPr>
            <p:nvPr/>
          </p:nvSpPr>
          <p:spPr bwMode="auto">
            <a:xfrm>
              <a:off x="174" y="2615"/>
              <a:ext cx="7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Horário da viagem</a:t>
              </a:r>
              <a:endParaRPr lang="pt-BR"/>
            </a:p>
          </p:txBody>
        </p:sp>
        <p:sp>
          <p:nvSpPr>
            <p:cNvPr id="515082" name="Text Box 10"/>
            <p:cNvSpPr txBox="1">
              <a:spLocks noChangeArrowheads="1"/>
            </p:cNvSpPr>
            <p:nvPr/>
          </p:nvSpPr>
          <p:spPr bwMode="auto">
            <a:xfrm>
              <a:off x="312" y="3563"/>
              <a:ext cx="80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Fonte de localização de dados</a:t>
              </a:r>
              <a:endParaRPr lang="pt-BR"/>
            </a:p>
          </p:txBody>
        </p:sp>
        <p:sp>
          <p:nvSpPr>
            <p:cNvPr id="515083" name="Text Box 11"/>
            <p:cNvSpPr txBox="1">
              <a:spLocks noChangeArrowheads="1"/>
            </p:cNvSpPr>
            <p:nvPr/>
          </p:nvSpPr>
          <p:spPr bwMode="auto">
            <a:xfrm>
              <a:off x="1950" y="3563"/>
              <a:ext cx="7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Viajante</a:t>
              </a:r>
              <a:endParaRPr lang="pt-BR"/>
            </a:p>
          </p:txBody>
        </p:sp>
        <p:sp>
          <p:nvSpPr>
            <p:cNvPr id="515084" name="Text Box 12"/>
            <p:cNvSpPr txBox="1">
              <a:spLocks noChangeArrowheads="1"/>
            </p:cNvSpPr>
            <p:nvPr/>
          </p:nvSpPr>
          <p:spPr bwMode="auto">
            <a:xfrm>
              <a:off x="3142" y="3551"/>
              <a:ext cx="80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Condutor de transporte público</a:t>
              </a:r>
              <a:endParaRPr lang="pt-BR"/>
            </a:p>
          </p:txBody>
        </p:sp>
        <p:sp>
          <p:nvSpPr>
            <p:cNvPr id="515085" name="Text Box 13"/>
            <p:cNvSpPr txBox="1">
              <a:spLocks noChangeArrowheads="1"/>
            </p:cNvSpPr>
            <p:nvPr/>
          </p:nvSpPr>
          <p:spPr bwMode="auto">
            <a:xfrm>
              <a:off x="3198" y="1888"/>
              <a:ext cx="7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Transporte público de rota fixa</a:t>
              </a:r>
              <a:endParaRPr lang="pt-BR"/>
            </a:p>
          </p:txBody>
        </p:sp>
        <p:sp>
          <p:nvSpPr>
            <p:cNvPr id="515086" name="Text Box 14"/>
            <p:cNvSpPr txBox="1">
              <a:spLocks noChangeArrowheads="1"/>
            </p:cNvSpPr>
            <p:nvPr/>
          </p:nvSpPr>
          <p:spPr bwMode="auto">
            <a:xfrm>
              <a:off x="1062" y="1706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Orientação de rota e navegação</a:t>
              </a:r>
              <a:endParaRPr lang="pt-BR"/>
            </a:p>
          </p:txBody>
        </p:sp>
        <p:sp>
          <p:nvSpPr>
            <p:cNvPr id="515087" name="Text Box 15"/>
            <p:cNvSpPr txBox="1">
              <a:spLocks noChangeArrowheads="1"/>
            </p:cNvSpPr>
            <p:nvPr/>
          </p:nvSpPr>
          <p:spPr bwMode="auto">
            <a:xfrm>
              <a:off x="2130" y="1842"/>
              <a:ext cx="72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Transporte</a:t>
              </a:r>
              <a:br>
                <a:rPr lang="pt-BR" sz="1000">
                  <a:cs typeface="Times New Roman" pitchFamily="18" charset="0"/>
                </a:rPr>
              </a:br>
              <a:r>
                <a:rPr lang="pt-BR" sz="1000">
                  <a:cs typeface="Times New Roman" pitchFamily="18" charset="0"/>
                </a:rPr>
                <a:t>público</a:t>
              </a:r>
              <a:br>
                <a:rPr lang="pt-BR" sz="1000">
                  <a:cs typeface="Times New Roman" pitchFamily="18" charset="0"/>
                </a:rPr>
              </a:br>
              <a:r>
                <a:rPr lang="pt-BR" sz="1000">
                  <a:cs typeface="Times New Roman" pitchFamily="18" charset="0"/>
                </a:rPr>
                <a:t>responsivo de demanda</a:t>
              </a:r>
              <a:endParaRPr lang="pt-BR"/>
            </a:p>
          </p:txBody>
        </p:sp>
        <p:sp>
          <p:nvSpPr>
            <p:cNvPr id="515088" name="Text Box 16"/>
            <p:cNvSpPr txBox="1">
              <a:spLocks noChangeArrowheads="1"/>
            </p:cNvSpPr>
            <p:nvPr/>
          </p:nvSpPr>
          <p:spPr bwMode="auto">
            <a:xfrm>
              <a:off x="1842" y="1943"/>
              <a:ext cx="2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Usos</a:t>
              </a:r>
              <a:endParaRPr lang="pt-BR"/>
            </a:p>
          </p:txBody>
        </p:sp>
        <p:sp>
          <p:nvSpPr>
            <p:cNvPr id="515089" name="Text Box 17"/>
            <p:cNvSpPr txBox="1">
              <a:spLocks noChangeArrowheads="1"/>
            </p:cNvSpPr>
            <p:nvPr/>
          </p:nvSpPr>
          <p:spPr bwMode="auto">
            <a:xfrm>
              <a:off x="1380" y="2321"/>
              <a:ext cx="2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pt-BR" sz="1000">
                  <a:cs typeface="Times New Roman" pitchFamily="18" charset="0"/>
                </a:rPr>
                <a:t>Usos</a:t>
              </a:r>
              <a:endParaRPr lang="pt-BR"/>
            </a:p>
          </p:txBody>
        </p:sp>
      </p:grpSp>
      <p:sp>
        <p:nvSpPr>
          <p:cNvPr id="515090" name="Rectangle 18"/>
          <p:cNvSpPr>
            <a:spLocks noChangeArrowheads="1"/>
          </p:cNvSpPr>
          <p:nvPr/>
        </p:nvSpPr>
        <p:spPr bwMode="auto">
          <a:xfrm>
            <a:off x="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0" y="590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5093" name="Text Box 21"/>
          <p:cNvSpPr txBox="1">
            <a:spLocks noChangeArrowheads="1"/>
          </p:cNvSpPr>
          <p:nvPr/>
        </p:nvSpPr>
        <p:spPr bwMode="auto">
          <a:xfrm>
            <a:off x="1681163" y="6524625"/>
            <a:ext cx="663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Figura 19: Diagrama de caso de uso de Transporte Público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73025" y="825500"/>
          <a:ext cx="903605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5" name="Slide" r:id="rId4" imgW="4908550" imgH="3395663" progId="PowerPoint.Slide.8">
                  <p:embed/>
                </p:oleObj>
              </mc:Choice>
              <mc:Fallback>
                <p:oleObj name="Slide" r:id="rId4" imgW="4908550" imgH="339566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825500"/>
                        <a:ext cx="9036050" cy="603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0" y="73025"/>
            <a:ext cx="91440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000" b="1">
                <a:solidFill>
                  <a:srgbClr val="000099"/>
                </a:solidFill>
                <a:cs typeface="Times New Roman" pitchFamily="18" charset="0"/>
              </a:rPr>
              <a:t>Figura 4.17: Visão Empresa - Diagrama de Caso de Uso 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000" b="1">
                <a:solidFill>
                  <a:srgbClr val="000099"/>
                </a:solidFill>
                <a:cs typeface="Times New Roman" pitchFamily="18" charset="0"/>
              </a:rPr>
              <a:t>Comunidade de Usuários - Informação ao Usuário de Transporte</a:t>
            </a:r>
            <a:endParaRPr lang="pt-BR" sz="200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6394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b="1">
                <a:latin typeface="Times New Roman" pitchFamily="18" charset="0"/>
              </a:rPr>
              <a:t>Visão Macro dos Sistemas de Transporte</a:t>
            </a:r>
          </a:p>
          <a:p>
            <a:pPr algn="ctr" eaLnBrk="0" hangingPunct="0"/>
            <a:r>
              <a:rPr lang="pt-BR" sz="2800" b="1">
                <a:latin typeface="Times New Roman" pitchFamily="18" charset="0"/>
              </a:rPr>
              <a:t>(Figura 2.1)</a:t>
            </a:r>
            <a:endParaRPr lang="pt-BR" sz="2400" b="1">
              <a:latin typeface="Times New Roman" pitchFamily="18" charset="0"/>
            </a:endParaRPr>
          </a:p>
        </p:txBody>
      </p:sp>
      <p:grpSp>
        <p:nvGrpSpPr>
          <p:cNvPr id="668675" name="Group 3"/>
          <p:cNvGrpSpPr>
            <a:grpSpLocks/>
          </p:cNvGrpSpPr>
          <p:nvPr/>
        </p:nvGrpSpPr>
        <p:grpSpPr bwMode="auto">
          <a:xfrm>
            <a:off x="514350" y="1438275"/>
            <a:ext cx="8124825" cy="5086350"/>
            <a:chOff x="324" y="474"/>
            <a:chExt cx="5118" cy="3204"/>
          </a:xfrm>
        </p:grpSpPr>
        <p:sp>
          <p:nvSpPr>
            <p:cNvPr id="668676" name="Line 4"/>
            <p:cNvSpPr>
              <a:spLocks noChangeShapeType="1"/>
            </p:cNvSpPr>
            <p:nvPr/>
          </p:nvSpPr>
          <p:spPr bwMode="auto">
            <a:xfrm>
              <a:off x="1008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68677" name="Group 5"/>
            <p:cNvGrpSpPr>
              <a:grpSpLocks/>
            </p:cNvGrpSpPr>
            <p:nvPr/>
          </p:nvGrpSpPr>
          <p:grpSpPr bwMode="auto">
            <a:xfrm>
              <a:off x="3282" y="1902"/>
              <a:ext cx="672" cy="432"/>
              <a:chOff x="624" y="912"/>
              <a:chExt cx="672" cy="432"/>
            </a:xfrm>
          </p:grpSpPr>
          <p:sp>
            <p:nvSpPr>
              <p:cNvPr id="668678" name="Rectangle 6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79" name="Rectangle 7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80" name="Group 8"/>
            <p:cNvGrpSpPr>
              <a:grpSpLocks/>
            </p:cNvGrpSpPr>
            <p:nvPr/>
          </p:nvGrpSpPr>
          <p:grpSpPr bwMode="auto">
            <a:xfrm>
              <a:off x="3282" y="1278"/>
              <a:ext cx="672" cy="432"/>
              <a:chOff x="624" y="912"/>
              <a:chExt cx="672" cy="432"/>
            </a:xfrm>
          </p:grpSpPr>
          <p:sp>
            <p:nvSpPr>
              <p:cNvPr id="668681" name="Rectangle 9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82" name="Rectangle 10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83" name="Group 11"/>
            <p:cNvGrpSpPr>
              <a:grpSpLocks/>
            </p:cNvGrpSpPr>
            <p:nvPr/>
          </p:nvGrpSpPr>
          <p:grpSpPr bwMode="auto">
            <a:xfrm>
              <a:off x="4770" y="720"/>
              <a:ext cx="672" cy="2202"/>
              <a:chOff x="4896" y="720"/>
              <a:chExt cx="672" cy="2202"/>
            </a:xfrm>
          </p:grpSpPr>
          <p:grpSp>
            <p:nvGrpSpPr>
              <p:cNvPr id="668684" name="Group 12"/>
              <p:cNvGrpSpPr>
                <a:grpSpLocks/>
              </p:cNvGrpSpPr>
              <p:nvPr/>
            </p:nvGrpSpPr>
            <p:grpSpPr bwMode="auto">
              <a:xfrm>
                <a:off x="4896" y="2490"/>
                <a:ext cx="672" cy="432"/>
                <a:chOff x="624" y="912"/>
                <a:chExt cx="672" cy="432"/>
              </a:xfrm>
            </p:grpSpPr>
            <p:sp>
              <p:nvSpPr>
                <p:cNvPr id="668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8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87" name="Group 15"/>
              <p:cNvGrpSpPr>
                <a:grpSpLocks/>
              </p:cNvGrpSpPr>
              <p:nvPr/>
            </p:nvGrpSpPr>
            <p:grpSpPr bwMode="auto">
              <a:xfrm>
                <a:off x="4896" y="1896"/>
                <a:ext cx="672" cy="432"/>
                <a:chOff x="624" y="912"/>
                <a:chExt cx="672" cy="432"/>
              </a:xfrm>
            </p:grpSpPr>
            <p:sp>
              <p:nvSpPr>
                <p:cNvPr id="668688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89" name="Rectangle 17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90" name="Group 18"/>
              <p:cNvGrpSpPr>
                <a:grpSpLocks/>
              </p:cNvGrpSpPr>
              <p:nvPr/>
            </p:nvGrpSpPr>
            <p:grpSpPr bwMode="auto">
              <a:xfrm>
                <a:off x="4896" y="1296"/>
                <a:ext cx="672" cy="432"/>
                <a:chOff x="624" y="912"/>
                <a:chExt cx="672" cy="432"/>
              </a:xfrm>
            </p:grpSpPr>
            <p:sp>
              <p:nvSpPr>
                <p:cNvPr id="668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92" name="Rectangle 20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93" name="Group 21"/>
              <p:cNvGrpSpPr>
                <a:grpSpLocks/>
              </p:cNvGrpSpPr>
              <p:nvPr/>
            </p:nvGrpSpPr>
            <p:grpSpPr bwMode="auto">
              <a:xfrm>
                <a:off x="4896" y="720"/>
                <a:ext cx="672" cy="432"/>
                <a:chOff x="624" y="912"/>
                <a:chExt cx="672" cy="432"/>
              </a:xfrm>
            </p:grpSpPr>
            <p:sp>
              <p:nvSpPr>
                <p:cNvPr id="668694" name="Rectangle 22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95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68696" name="Group 24"/>
            <p:cNvGrpSpPr>
              <a:grpSpLocks/>
            </p:cNvGrpSpPr>
            <p:nvPr/>
          </p:nvGrpSpPr>
          <p:grpSpPr bwMode="auto">
            <a:xfrm>
              <a:off x="1890" y="1566"/>
              <a:ext cx="672" cy="432"/>
              <a:chOff x="624" y="912"/>
              <a:chExt cx="672" cy="432"/>
            </a:xfrm>
          </p:grpSpPr>
          <p:sp>
            <p:nvSpPr>
              <p:cNvPr id="668697" name="Rectangle 25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98" name="Rectangle 26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99" name="Group 27"/>
            <p:cNvGrpSpPr>
              <a:grpSpLocks/>
            </p:cNvGrpSpPr>
            <p:nvPr/>
          </p:nvGrpSpPr>
          <p:grpSpPr bwMode="auto">
            <a:xfrm>
              <a:off x="330" y="3162"/>
              <a:ext cx="672" cy="432"/>
              <a:chOff x="624" y="912"/>
              <a:chExt cx="672" cy="432"/>
            </a:xfrm>
          </p:grpSpPr>
          <p:sp>
            <p:nvSpPr>
              <p:cNvPr id="668700" name="Rectangle 28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1" name="Rectangle 29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2" name="Group 30"/>
            <p:cNvGrpSpPr>
              <a:grpSpLocks/>
            </p:cNvGrpSpPr>
            <p:nvPr/>
          </p:nvGrpSpPr>
          <p:grpSpPr bwMode="auto">
            <a:xfrm>
              <a:off x="330" y="2646"/>
              <a:ext cx="672" cy="432"/>
              <a:chOff x="624" y="912"/>
              <a:chExt cx="672" cy="432"/>
            </a:xfrm>
          </p:grpSpPr>
          <p:sp>
            <p:nvSpPr>
              <p:cNvPr id="668703" name="Rectangle 31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4" name="Rectangle 32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5" name="Group 33"/>
            <p:cNvGrpSpPr>
              <a:grpSpLocks/>
            </p:cNvGrpSpPr>
            <p:nvPr/>
          </p:nvGrpSpPr>
          <p:grpSpPr bwMode="auto">
            <a:xfrm>
              <a:off x="330" y="2106"/>
              <a:ext cx="672" cy="432"/>
              <a:chOff x="624" y="912"/>
              <a:chExt cx="672" cy="432"/>
            </a:xfrm>
          </p:grpSpPr>
          <p:sp>
            <p:nvSpPr>
              <p:cNvPr id="668706" name="Rectangle 34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7" name="Rectangle 35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8" name="Group 36"/>
            <p:cNvGrpSpPr>
              <a:grpSpLocks/>
            </p:cNvGrpSpPr>
            <p:nvPr/>
          </p:nvGrpSpPr>
          <p:grpSpPr bwMode="auto">
            <a:xfrm>
              <a:off x="330" y="1578"/>
              <a:ext cx="672" cy="432"/>
              <a:chOff x="624" y="912"/>
              <a:chExt cx="672" cy="432"/>
            </a:xfrm>
          </p:grpSpPr>
          <p:sp>
            <p:nvSpPr>
              <p:cNvPr id="668709" name="Rectangle 37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0" name="Rectangle 38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11" name="Group 39"/>
            <p:cNvGrpSpPr>
              <a:grpSpLocks/>
            </p:cNvGrpSpPr>
            <p:nvPr/>
          </p:nvGrpSpPr>
          <p:grpSpPr bwMode="auto">
            <a:xfrm>
              <a:off x="324" y="1050"/>
              <a:ext cx="672" cy="432"/>
              <a:chOff x="624" y="912"/>
              <a:chExt cx="672" cy="432"/>
            </a:xfrm>
          </p:grpSpPr>
          <p:sp>
            <p:nvSpPr>
              <p:cNvPr id="668712" name="Rectangle 40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3" name="Rectangle 41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14" name="Group 42"/>
            <p:cNvGrpSpPr>
              <a:grpSpLocks/>
            </p:cNvGrpSpPr>
            <p:nvPr/>
          </p:nvGrpSpPr>
          <p:grpSpPr bwMode="auto">
            <a:xfrm>
              <a:off x="330" y="474"/>
              <a:ext cx="672" cy="432"/>
              <a:chOff x="624" y="912"/>
              <a:chExt cx="672" cy="432"/>
            </a:xfrm>
          </p:grpSpPr>
          <p:sp>
            <p:nvSpPr>
              <p:cNvPr id="668715" name="Rectangle 43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6" name="Rectangle 44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68717" name="Text Box 45"/>
            <p:cNvSpPr txBox="1">
              <a:spLocks noChangeArrowheads="1"/>
            </p:cNvSpPr>
            <p:nvPr/>
          </p:nvSpPr>
          <p:spPr bwMode="auto">
            <a:xfrm>
              <a:off x="1994" y="1662"/>
              <a:ext cx="4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Padrão</a:t>
              </a:r>
            </a:p>
          </p:txBody>
        </p:sp>
        <p:sp>
          <p:nvSpPr>
            <p:cNvPr id="668718" name="Text Box 46"/>
            <p:cNvSpPr txBox="1">
              <a:spLocks noChangeArrowheads="1"/>
            </p:cNvSpPr>
            <p:nvPr/>
          </p:nvSpPr>
          <p:spPr bwMode="auto">
            <a:xfrm>
              <a:off x="334" y="558"/>
              <a:ext cx="6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Meios Integrados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Pagamento</a:t>
              </a:r>
            </a:p>
          </p:txBody>
        </p:sp>
        <p:sp>
          <p:nvSpPr>
            <p:cNvPr id="668719" name="Text Box 47"/>
            <p:cNvSpPr txBox="1">
              <a:spLocks noChangeArrowheads="1"/>
            </p:cNvSpPr>
            <p:nvPr/>
          </p:nvSpPr>
          <p:spPr bwMode="auto">
            <a:xfrm>
              <a:off x="410" y="1142"/>
              <a:ext cx="49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Operação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 Veículos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Comerciais</a:t>
              </a:r>
            </a:p>
          </p:txBody>
        </p:sp>
        <p:sp>
          <p:nvSpPr>
            <p:cNvPr id="668720" name="Text Box 48"/>
            <p:cNvSpPr txBox="1">
              <a:spLocks noChangeArrowheads="1"/>
            </p:cNvSpPr>
            <p:nvPr/>
          </p:nvSpPr>
          <p:spPr bwMode="auto">
            <a:xfrm>
              <a:off x="418" y="1670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Informações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668721" name="Text Box 49"/>
            <p:cNvSpPr txBox="1">
              <a:spLocks noChangeArrowheads="1"/>
            </p:cNvSpPr>
            <p:nvPr/>
          </p:nvSpPr>
          <p:spPr bwMode="auto">
            <a:xfrm>
              <a:off x="410" y="2198"/>
              <a:ext cx="5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Serviços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Emergência</a:t>
              </a:r>
            </a:p>
          </p:txBody>
        </p:sp>
        <p:sp>
          <p:nvSpPr>
            <p:cNvPr id="668722" name="Text Box 50"/>
            <p:cNvSpPr txBox="1">
              <a:spLocks noChangeArrowheads="1"/>
            </p:cNvSpPr>
            <p:nvPr/>
          </p:nvSpPr>
          <p:spPr bwMode="auto">
            <a:xfrm>
              <a:off x="378" y="2734"/>
              <a:ext cx="6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Gerenciamento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Tráfego</a:t>
              </a:r>
            </a:p>
          </p:txBody>
        </p:sp>
        <p:sp>
          <p:nvSpPr>
            <p:cNvPr id="668723" name="Text Box 51"/>
            <p:cNvSpPr txBox="1">
              <a:spLocks noChangeArrowheads="1"/>
            </p:cNvSpPr>
            <p:nvPr/>
          </p:nvSpPr>
          <p:spPr bwMode="auto">
            <a:xfrm>
              <a:off x="378" y="3254"/>
              <a:ext cx="6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Gerenciamento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668724" name="Text Box 52"/>
            <p:cNvSpPr txBox="1">
              <a:spLocks noChangeArrowheads="1"/>
            </p:cNvSpPr>
            <p:nvPr/>
          </p:nvSpPr>
          <p:spPr bwMode="auto">
            <a:xfrm>
              <a:off x="3386" y="1374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(Global)</a:t>
              </a:r>
            </a:p>
          </p:txBody>
        </p:sp>
        <p:sp>
          <p:nvSpPr>
            <p:cNvPr id="668725" name="Text Box 53"/>
            <p:cNvSpPr txBox="1">
              <a:spLocks noChangeArrowheads="1"/>
            </p:cNvSpPr>
            <p:nvPr/>
          </p:nvSpPr>
          <p:spPr bwMode="auto">
            <a:xfrm>
              <a:off x="3387" y="1988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Regional</a:t>
              </a:r>
            </a:p>
          </p:txBody>
        </p:sp>
        <p:sp>
          <p:nvSpPr>
            <p:cNvPr id="668726" name="Text Box 54"/>
            <p:cNvSpPr txBox="1">
              <a:spLocks noChangeArrowheads="1"/>
            </p:cNvSpPr>
            <p:nvPr/>
          </p:nvSpPr>
          <p:spPr bwMode="auto">
            <a:xfrm>
              <a:off x="4874" y="812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Aeroviário</a:t>
              </a:r>
            </a:p>
          </p:txBody>
        </p:sp>
        <p:sp>
          <p:nvSpPr>
            <p:cNvPr id="668727" name="Text Box 55"/>
            <p:cNvSpPr txBox="1">
              <a:spLocks noChangeArrowheads="1"/>
            </p:cNvSpPr>
            <p:nvPr/>
          </p:nvSpPr>
          <p:spPr bwMode="auto">
            <a:xfrm>
              <a:off x="4863" y="1380"/>
              <a:ext cx="4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 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Viário</a:t>
              </a:r>
            </a:p>
          </p:txBody>
        </p:sp>
        <p:sp>
          <p:nvSpPr>
            <p:cNvPr id="668728" name="Text Box 56"/>
            <p:cNvSpPr txBox="1">
              <a:spLocks noChangeArrowheads="1"/>
            </p:cNvSpPr>
            <p:nvPr/>
          </p:nvSpPr>
          <p:spPr bwMode="auto">
            <a:xfrm>
              <a:off x="4867" y="1988"/>
              <a:ext cx="4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Ferroviário</a:t>
              </a:r>
            </a:p>
          </p:txBody>
        </p:sp>
        <p:sp>
          <p:nvSpPr>
            <p:cNvPr id="668729" name="Text Box 57"/>
            <p:cNvSpPr txBox="1">
              <a:spLocks noChangeArrowheads="1"/>
            </p:cNvSpPr>
            <p:nvPr/>
          </p:nvSpPr>
          <p:spPr bwMode="auto">
            <a:xfrm>
              <a:off x="4867" y="2580"/>
              <a:ext cx="4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Aquaviário</a:t>
              </a:r>
            </a:p>
          </p:txBody>
        </p:sp>
        <p:grpSp>
          <p:nvGrpSpPr>
            <p:cNvPr id="668730" name="Group 58"/>
            <p:cNvGrpSpPr>
              <a:grpSpLocks/>
            </p:cNvGrpSpPr>
            <p:nvPr/>
          </p:nvGrpSpPr>
          <p:grpSpPr bwMode="auto">
            <a:xfrm>
              <a:off x="2456" y="3196"/>
              <a:ext cx="2412" cy="444"/>
              <a:chOff x="2352" y="3234"/>
              <a:chExt cx="2412" cy="444"/>
            </a:xfrm>
          </p:grpSpPr>
          <p:grpSp>
            <p:nvGrpSpPr>
              <p:cNvPr id="668731" name="Group 59"/>
              <p:cNvGrpSpPr>
                <a:grpSpLocks/>
              </p:cNvGrpSpPr>
              <p:nvPr/>
            </p:nvGrpSpPr>
            <p:grpSpPr bwMode="auto">
              <a:xfrm>
                <a:off x="2352" y="3234"/>
                <a:ext cx="672" cy="432"/>
                <a:chOff x="624" y="912"/>
                <a:chExt cx="672" cy="432"/>
              </a:xfrm>
            </p:grpSpPr>
            <p:sp>
              <p:nvSpPr>
                <p:cNvPr id="668732" name="Rectangle 60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3" name="Rectangle 61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734" name="Group 62"/>
              <p:cNvGrpSpPr>
                <a:grpSpLocks/>
              </p:cNvGrpSpPr>
              <p:nvPr/>
            </p:nvGrpSpPr>
            <p:grpSpPr bwMode="auto">
              <a:xfrm>
                <a:off x="3228" y="3234"/>
                <a:ext cx="672" cy="432"/>
                <a:chOff x="624" y="912"/>
                <a:chExt cx="672" cy="432"/>
              </a:xfrm>
            </p:grpSpPr>
            <p:sp>
              <p:nvSpPr>
                <p:cNvPr id="668735" name="Rectangle 63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6" name="Rectangle 64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737" name="Group 65"/>
              <p:cNvGrpSpPr>
                <a:grpSpLocks/>
              </p:cNvGrpSpPr>
              <p:nvPr/>
            </p:nvGrpSpPr>
            <p:grpSpPr bwMode="auto">
              <a:xfrm>
                <a:off x="4092" y="3234"/>
                <a:ext cx="672" cy="432"/>
                <a:chOff x="624" y="912"/>
                <a:chExt cx="672" cy="432"/>
              </a:xfrm>
            </p:grpSpPr>
            <p:sp>
              <p:nvSpPr>
                <p:cNvPr id="668738" name="Rectangle 66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9" name="Rectangle 67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68740" name="Text Box 68"/>
              <p:cNvSpPr txBox="1">
                <a:spLocks noChangeArrowheads="1"/>
              </p:cNvSpPr>
              <p:nvPr/>
            </p:nvSpPr>
            <p:spPr bwMode="auto">
              <a:xfrm>
                <a:off x="2444" y="3332"/>
                <a:ext cx="491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Interurbano</a:t>
                </a:r>
              </a:p>
            </p:txBody>
          </p:sp>
          <p:sp>
            <p:nvSpPr>
              <p:cNvPr id="668741" name="Text Box 69"/>
              <p:cNvSpPr txBox="1">
                <a:spLocks noChangeArrowheads="1"/>
              </p:cNvSpPr>
              <p:nvPr/>
            </p:nvSpPr>
            <p:spPr bwMode="auto">
              <a:xfrm>
                <a:off x="3331" y="3324"/>
                <a:ext cx="46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Urbano</a:t>
                </a:r>
              </a:p>
            </p:txBody>
          </p:sp>
          <p:sp>
            <p:nvSpPr>
              <p:cNvPr id="668742" name="Text Box 70"/>
              <p:cNvSpPr txBox="1">
                <a:spLocks noChangeArrowheads="1"/>
              </p:cNvSpPr>
              <p:nvPr/>
            </p:nvSpPr>
            <p:spPr bwMode="auto">
              <a:xfrm>
                <a:off x="4195" y="3332"/>
                <a:ext cx="46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Rural</a:t>
                </a:r>
              </a:p>
            </p:txBody>
          </p:sp>
        </p:grpSp>
        <p:sp>
          <p:nvSpPr>
            <p:cNvPr id="668743" name="Line 71"/>
            <p:cNvSpPr>
              <a:spLocks noChangeShapeType="1"/>
            </p:cNvSpPr>
            <p:nvPr/>
          </p:nvSpPr>
          <p:spPr bwMode="auto">
            <a:xfrm>
              <a:off x="2658" y="310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4" name="Line 72"/>
            <p:cNvSpPr>
              <a:spLocks noChangeShapeType="1"/>
            </p:cNvSpPr>
            <p:nvPr/>
          </p:nvSpPr>
          <p:spPr bwMode="auto">
            <a:xfrm>
              <a:off x="4434" y="310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5" name="Line 73"/>
            <p:cNvSpPr>
              <a:spLocks noChangeShapeType="1"/>
            </p:cNvSpPr>
            <p:nvPr/>
          </p:nvSpPr>
          <p:spPr bwMode="auto">
            <a:xfrm>
              <a:off x="4434" y="310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6" name="Line 74"/>
            <p:cNvSpPr>
              <a:spLocks noChangeShapeType="1"/>
            </p:cNvSpPr>
            <p:nvPr/>
          </p:nvSpPr>
          <p:spPr bwMode="auto">
            <a:xfrm>
              <a:off x="2658" y="310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7" name="AutoShape 75"/>
            <p:cNvSpPr>
              <a:spLocks noChangeArrowheads="1"/>
            </p:cNvSpPr>
            <p:nvPr/>
          </p:nvSpPr>
          <p:spPr bwMode="auto">
            <a:xfrm>
              <a:off x="3586" y="233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8" name="Line 76"/>
            <p:cNvSpPr>
              <a:spLocks noChangeShapeType="1"/>
            </p:cNvSpPr>
            <p:nvPr/>
          </p:nvSpPr>
          <p:spPr bwMode="auto">
            <a:xfrm>
              <a:off x="3634" y="243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9" name="Line 77"/>
            <p:cNvSpPr>
              <a:spLocks noChangeShapeType="1"/>
            </p:cNvSpPr>
            <p:nvPr/>
          </p:nvSpPr>
          <p:spPr bwMode="auto">
            <a:xfrm>
              <a:off x="4482" y="96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0" name="AutoShape 78"/>
            <p:cNvSpPr>
              <a:spLocks noChangeArrowheads="1"/>
            </p:cNvSpPr>
            <p:nvPr/>
          </p:nvSpPr>
          <p:spPr bwMode="auto">
            <a:xfrm>
              <a:off x="3954" y="2126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1" name="Line 79"/>
            <p:cNvSpPr>
              <a:spLocks noChangeShapeType="1"/>
            </p:cNvSpPr>
            <p:nvPr/>
          </p:nvSpPr>
          <p:spPr bwMode="auto">
            <a:xfrm>
              <a:off x="4050" y="217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2" name="AutoShape 80"/>
            <p:cNvSpPr>
              <a:spLocks noChangeArrowheads="1"/>
            </p:cNvSpPr>
            <p:nvPr/>
          </p:nvSpPr>
          <p:spPr bwMode="auto">
            <a:xfrm>
              <a:off x="3594" y="1710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3" name="Line 81"/>
            <p:cNvSpPr>
              <a:spLocks noChangeShapeType="1"/>
            </p:cNvSpPr>
            <p:nvPr/>
          </p:nvSpPr>
          <p:spPr bwMode="auto">
            <a:xfrm>
              <a:off x="3642" y="180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4" name="AutoShape 82"/>
            <p:cNvSpPr>
              <a:spLocks noChangeArrowheads="1"/>
            </p:cNvSpPr>
            <p:nvPr/>
          </p:nvSpPr>
          <p:spPr bwMode="auto">
            <a:xfrm rot="16271609">
              <a:off x="2562" y="180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5" name="Line 83"/>
            <p:cNvSpPr>
              <a:spLocks noChangeShapeType="1"/>
            </p:cNvSpPr>
            <p:nvPr/>
          </p:nvSpPr>
          <p:spPr bwMode="auto">
            <a:xfrm flipV="1">
              <a:off x="2658" y="147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6" name="Line 84"/>
            <p:cNvSpPr>
              <a:spLocks noChangeShapeType="1"/>
            </p:cNvSpPr>
            <p:nvPr/>
          </p:nvSpPr>
          <p:spPr bwMode="auto">
            <a:xfrm>
              <a:off x="2658" y="185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7" name="Line 85"/>
            <p:cNvSpPr>
              <a:spLocks noChangeShapeType="1"/>
            </p:cNvSpPr>
            <p:nvPr/>
          </p:nvSpPr>
          <p:spPr bwMode="auto">
            <a:xfrm>
              <a:off x="1250" y="768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8" name="Line 86"/>
            <p:cNvSpPr>
              <a:spLocks noChangeShapeType="1"/>
            </p:cNvSpPr>
            <p:nvPr/>
          </p:nvSpPr>
          <p:spPr bwMode="auto">
            <a:xfrm>
              <a:off x="1250" y="367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9" name="AutoShape 87"/>
            <p:cNvSpPr>
              <a:spLocks noChangeArrowheads="1"/>
            </p:cNvSpPr>
            <p:nvPr/>
          </p:nvSpPr>
          <p:spPr bwMode="auto">
            <a:xfrm>
              <a:off x="1782" y="1782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0" name="Line 88"/>
            <p:cNvSpPr>
              <a:spLocks noChangeShapeType="1"/>
            </p:cNvSpPr>
            <p:nvPr/>
          </p:nvSpPr>
          <p:spPr bwMode="auto">
            <a:xfrm>
              <a:off x="1266" y="183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1" name="Line 89"/>
            <p:cNvSpPr>
              <a:spLocks noChangeShapeType="1"/>
            </p:cNvSpPr>
            <p:nvPr/>
          </p:nvSpPr>
          <p:spPr bwMode="auto">
            <a:xfrm>
              <a:off x="1008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2" name="Line 90"/>
            <p:cNvSpPr>
              <a:spLocks noChangeShapeType="1"/>
            </p:cNvSpPr>
            <p:nvPr/>
          </p:nvSpPr>
          <p:spPr bwMode="auto">
            <a:xfrm>
              <a:off x="1008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3" name="Line 91"/>
            <p:cNvSpPr>
              <a:spLocks noChangeShapeType="1"/>
            </p:cNvSpPr>
            <p:nvPr/>
          </p:nvSpPr>
          <p:spPr bwMode="auto">
            <a:xfrm>
              <a:off x="1008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4" name="Line 92"/>
            <p:cNvSpPr>
              <a:spLocks noChangeShapeType="1"/>
            </p:cNvSpPr>
            <p:nvPr/>
          </p:nvSpPr>
          <p:spPr bwMode="auto">
            <a:xfrm>
              <a:off x="1008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5" name="Line 93"/>
            <p:cNvSpPr>
              <a:spLocks noChangeShapeType="1"/>
            </p:cNvSpPr>
            <p:nvPr/>
          </p:nvSpPr>
          <p:spPr bwMode="auto">
            <a:xfrm>
              <a:off x="1008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6" name="Line 94"/>
            <p:cNvSpPr>
              <a:spLocks noChangeShapeType="1"/>
            </p:cNvSpPr>
            <p:nvPr/>
          </p:nvSpPr>
          <p:spPr bwMode="auto">
            <a:xfrm>
              <a:off x="3408" y="31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7" name="Line 95"/>
            <p:cNvSpPr>
              <a:spLocks noChangeShapeType="1"/>
            </p:cNvSpPr>
            <p:nvPr/>
          </p:nvSpPr>
          <p:spPr bwMode="auto">
            <a:xfrm flipH="1">
              <a:off x="4476" y="9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8" name="Line 96"/>
            <p:cNvSpPr>
              <a:spLocks noChangeShapeType="1"/>
            </p:cNvSpPr>
            <p:nvPr/>
          </p:nvSpPr>
          <p:spPr bwMode="auto">
            <a:xfrm flipH="1">
              <a:off x="4476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9" name="Line 97"/>
            <p:cNvSpPr>
              <a:spLocks noChangeShapeType="1"/>
            </p:cNvSpPr>
            <p:nvPr/>
          </p:nvSpPr>
          <p:spPr bwMode="auto">
            <a:xfrm flipH="1">
              <a:off x="4470" y="21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70" name="Line 98"/>
            <p:cNvSpPr>
              <a:spLocks noChangeShapeType="1"/>
            </p:cNvSpPr>
            <p:nvPr/>
          </p:nvSpPr>
          <p:spPr bwMode="auto">
            <a:xfrm flipH="1">
              <a:off x="4480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33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/>
              <a:t>Unified Modeling Language</a:t>
            </a:r>
            <a:r>
              <a:rPr lang="pt-BR" smtClean="0"/>
              <a:t> (UML)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FF3300"/>
                </a:solidFill>
              </a:rPr>
              <a:t>Bibliografia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713788" cy="4525962"/>
          </a:xfrm>
        </p:spPr>
        <p:txBody>
          <a:bodyPr/>
          <a:lstStyle/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PT" sz="2400" b="1" dirty="0" smtClean="0">
                <a:solidFill>
                  <a:srgbClr val="FF3300"/>
                </a:solidFill>
              </a:rPr>
              <a:t>BOOCH</a:t>
            </a:r>
            <a:r>
              <a:rPr lang="pt-PT" sz="2400" dirty="0" smtClean="0">
                <a:solidFill>
                  <a:srgbClr val="FF3300"/>
                </a:solidFill>
              </a:rPr>
              <a:t>, Grady; </a:t>
            </a:r>
            <a:r>
              <a:rPr lang="pt-PT" sz="2400" b="1" dirty="0" smtClean="0">
                <a:solidFill>
                  <a:srgbClr val="FF3300"/>
                </a:solidFill>
              </a:rPr>
              <a:t>RUMBAUGH</a:t>
            </a:r>
            <a:r>
              <a:rPr lang="pt-PT" sz="2400" dirty="0" smtClean="0">
                <a:solidFill>
                  <a:srgbClr val="FF3300"/>
                </a:solidFill>
              </a:rPr>
              <a:t>, James; </a:t>
            </a:r>
            <a:r>
              <a:rPr lang="pt-PT" sz="2400" b="1" dirty="0" smtClean="0">
                <a:solidFill>
                  <a:srgbClr val="FF3300"/>
                </a:solidFill>
              </a:rPr>
              <a:t>JACOBSON</a:t>
            </a:r>
            <a:r>
              <a:rPr lang="pt-PT" sz="2400" dirty="0" smtClean="0">
                <a:solidFill>
                  <a:srgbClr val="FF3300"/>
                </a:solidFill>
              </a:rPr>
              <a:t>, Ivar.</a:t>
            </a:r>
            <a:r>
              <a:rPr lang="pt-PT" sz="2400" b="1" dirty="0" smtClean="0">
                <a:solidFill>
                  <a:srgbClr val="FF3300"/>
                </a:solidFill>
              </a:rPr>
              <a:t> “UML – Guia do Usuário”. </a:t>
            </a:r>
            <a:r>
              <a:rPr lang="pt-PT" sz="2400" dirty="0" smtClean="0">
                <a:solidFill>
                  <a:srgbClr val="FF3300"/>
                </a:solidFill>
              </a:rPr>
              <a:t>Segunda Edição.</a:t>
            </a:r>
            <a:r>
              <a:rPr lang="pt-PT" sz="2400" b="1" dirty="0" smtClean="0">
                <a:solidFill>
                  <a:srgbClr val="FF3300"/>
                </a:solidFill>
              </a:rPr>
              <a:t> </a:t>
            </a:r>
            <a:r>
              <a:rPr lang="pt-PT" sz="2400" dirty="0" smtClean="0">
                <a:solidFill>
                  <a:srgbClr val="FF3300"/>
                </a:solidFill>
              </a:rPr>
              <a:t>São Paulo: Campus,  2005</a:t>
            </a:r>
            <a:r>
              <a:rPr lang="pt-PT" sz="2400" b="1" dirty="0" smtClean="0">
                <a:solidFill>
                  <a:srgbClr val="FF3300"/>
                </a:solidFill>
              </a:rPr>
              <a:t>.</a:t>
            </a: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endParaRPr lang="pt-PT" sz="1200" b="1" dirty="0" smtClean="0">
              <a:solidFill>
                <a:srgbClr val="FF3300"/>
              </a:solidFill>
            </a:endParaRP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PT" sz="2400" b="1" dirty="0" smtClean="0"/>
              <a:t>MARTE</a:t>
            </a:r>
            <a:r>
              <a:rPr lang="pt-PT" sz="2400" dirty="0" smtClean="0"/>
              <a:t>, Claudio Luiz. </a:t>
            </a:r>
            <a:r>
              <a:rPr lang="pt-PT" sz="2400" dirty="0" smtClean="0">
                <a:cs typeface="Times New Roman" pitchFamily="18" charset="0"/>
              </a:rPr>
              <a:t>“</a:t>
            </a:r>
            <a:r>
              <a:rPr lang="pt-PT" sz="2400" b="1" dirty="0" smtClean="0"/>
              <a:t>Sistemas Computacionais Distribuídos aplicados em Automação dos Transportes”</a:t>
            </a:r>
            <a:r>
              <a:rPr lang="pt-PT" sz="1600" b="1" dirty="0" smtClean="0"/>
              <a:t>. </a:t>
            </a:r>
            <a:r>
              <a:rPr lang="pt-PT" sz="2400" dirty="0" smtClean="0"/>
              <a:t>Tese de Doutorado -  Escola Politécnica da Universidade de São Paulo (EPUSP), 2000.</a:t>
            </a: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endParaRPr lang="pt-PT" sz="1200" b="1" dirty="0" smtClean="0"/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dirty="0" smtClean="0"/>
              <a:t>BECERRA, </a:t>
            </a:r>
            <a:r>
              <a:rPr lang="pt-BR" sz="2400" dirty="0" smtClean="0"/>
              <a:t>Jorge </a:t>
            </a:r>
            <a:r>
              <a:rPr lang="pt-BR" sz="2400" dirty="0" err="1" smtClean="0"/>
              <a:t>Luis</a:t>
            </a:r>
            <a:r>
              <a:rPr lang="pt-BR" sz="2400" dirty="0" smtClean="0"/>
              <a:t> Risco. “</a:t>
            </a:r>
            <a:r>
              <a:rPr lang="pt-BR" sz="2400" b="1" dirty="0" smtClean="0"/>
              <a:t>Aplicabilidade do padrão de processamento distribuído e aberto nos projetos de sistemas abertos de automação”. </a:t>
            </a:r>
            <a:r>
              <a:rPr lang="pt-PT" sz="2400" dirty="0" smtClean="0"/>
              <a:t>Tese de Doutorado -</a:t>
            </a:r>
            <a:r>
              <a:rPr lang="pt-BR" sz="2400" b="1" dirty="0" smtClean="0"/>
              <a:t> </a:t>
            </a:r>
            <a:r>
              <a:rPr lang="pt-BR" sz="2400" dirty="0" smtClean="0"/>
              <a:t>Escola Politécnica da Universidade de São Paulo (EPUSP), 1998	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250825" y="274638"/>
            <a:ext cx="8642350" cy="7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latin typeface="Tw Cen MT" pitchFamily="34" charset="0"/>
              </a:rPr>
              <a:t>Bibliografia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PTR5917 – ITS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Caio Fernando Fontana </a:t>
            </a:r>
          </a:p>
          <a:p>
            <a:pPr lvl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caioffontana@unifesp.br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Claudio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L. Marte</a:t>
            </a: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3091-9983</a:t>
            </a:r>
          </a:p>
          <a:p>
            <a:pPr lvl="1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claudio.marte@usp.br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Leopoldo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R. </a:t>
            </a: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Yoshioka</a:t>
            </a: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3091-5536</a:t>
            </a:r>
          </a:p>
          <a:p>
            <a:pPr lvl="1"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lryoshioka@gmail.com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STOA:</a:t>
            </a:r>
          </a:p>
          <a:p>
            <a:pPr lvl="1">
              <a:defRPr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PTR5917_2017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mtClean="0">
                <a:solidFill>
                  <a:srgbClr val="FF3300"/>
                </a:solidFill>
              </a:rPr>
              <a:t>Exercício 1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Suponha que a classe “Informação ao Usuário de Transporte” possa ser especializada, entre outros tipos, em “Informação sobre Condições Meteorológicas”.</a:t>
            </a:r>
          </a:p>
          <a:p>
            <a:pPr eaLnBrk="1" hangingPunct="1"/>
            <a:r>
              <a:rPr lang="pt-BR" altLang="pt-BR" sz="2000" dirty="0" smtClean="0"/>
              <a:t>Utilizando a tabela a seguir, extraída da Norma PNE199071-1, que contem as informações que devem ser disponibilizadas pelos equipamentos sensores quanto às variáveis atmosféricas, pede-se:</a:t>
            </a:r>
          </a:p>
          <a:p>
            <a:pPr eaLnBrk="1" hangingPunct="1">
              <a:buFontTx/>
              <a:buNone/>
            </a:pPr>
            <a:r>
              <a:rPr lang="pt-BR" altLang="pt-BR" sz="2000" dirty="0" smtClean="0"/>
              <a:t>	a) Com relação à classe “Informação sobre Condições Meteorológicas” proponha um Diagrama de Classes da UML, mostrando as classes e, se possível, também os atributos dessas classes propostas, utilizando como fonte a tabela extraída da Norma PNE199071-1.</a:t>
            </a:r>
          </a:p>
          <a:p>
            <a:pPr eaLnBrk="1" hangingPunct="1">
              <a:buFontTx/>
              <a:buNone/>
            </a:pPr>
            <a:r>
              <a:rPr lang="pt-BR" altLang="pt-BR" sz="2000" dirty="0" smtClean="0"/>
              <a:t>	b) Como poderia estar associada a essa classe (“Informação sobre Condições Meteorológicas”) o conceito de região?</a:t>
            </a:r>
          </a:p>
        </p:txBody>
      </p:sp>
    </p:spTree>
    <p:extLst>
      <p:ext uri="{BB962C8B-B14F-4D97-AF65-F5344CB8AC3E}">
        <p14:creationId xmlns:p14="http://schemas.microsoft.com/office/powerpoint/2010/main" val="4970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Domínios de serviço, grupos de serviço e serviços de ITS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597025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1</a:t>
            </a:r>
          </a:p>
          <a:p>
            <a:pPr lvl="1" eaLnBrk="1" hangingPunct="1"/>
            <a:r>
              <a:rPr lang="pt-BR" sz="25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 serviço de ITS consiste de um produto ou atividade provido a um usuário de ITS específico</a:t>
            </a:r>
            <a:endParaRPr lang="pt-BR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143000" lvl="2" eaLnBrk="1" hangingPunct="1"/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Os serviços de ITS podem ser considerados como os blocos construtivos elementares de qualquer </a:t>
            </a:r>
            <a:r>
              <a:rPr lang="pt-B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arquitetura/sistema de ITS</a:t>
            </a:r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  <a:p>
            <a:pPr lvl="1" eaLnBrk="1" hangingPunct="1"/>
            <a:r>
              <a:rPr lang="pt-BR" sz="25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nível de detalhe nesta parte da ABNT NBR ISO 14813 está focado no nível de domínios e grupos de serviço e não nos serviços específicos.</a:t>
            </a:r>
          </a:p>
          <a:p>
            <a:pPr marL="1143000" lvl="2" eaLnBrk="1" hangingPunct="1"/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Pacotes de Serviços ou Grupos de Serviços </a:t>
            </a:r>
          </a:p>
        </p:txBody>
      </p:sp>
      <p:sp>
        <p:nvSpPr>
          <p:cNvPr id="371716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8D8B7-4D01-4A93-AC12-F35CAA1F3067}" type="slidenum">
              <a:rPr lang="pt-BR" altLang="pt-BR" sz="1400">
                <a:solidFill>
                  <a:srgbClr val="000099"/>
                </a:solidFill>
                <a:latin typeface="Verdana" panose="020B0604030504040204" pitchFamily="34" charset="0"/>
              </a:rPr>
              <a:pPr/>
              <a:t>70</a:t>
            </a:fld>
            <a:endParaRPr lang="pt-BR" altLang="pt-BR" sz="14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52413" y="757238"/>
          <a:ext cx="8640762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4" name="Slide" r:id="rId4" imgW="4954588" imgH="3427413" progId="PowerPoint.Slide.8">
                  <p:embed/>
                </p:oleObj>
              </mc:Choice>
              <mc:Fallback>
                <p:oleObj name="Slide" r:id="rId4" imgW="4954588" imgH="342741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57238"/>
                        <a:ext cx="8640762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Figura 4.41-A: Visão Informação – </a:t>
            </a:r>
          </a:p>
          <a:p>
            <a:pPr algn="ctr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Diagrama de Classes da Informação Estática -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Comunidade de Usuários do Transporte – </a:t>
            </a: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Informação ao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Usuário  de Transporte (Base de Informações de um ISP)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44401" name="Rectangle 4"/>
          <p:cNvSpPr>
            <a:spLocks noChangeArrowheads="1"/>
          </p:cNvSpPr>
          <p:nvPr/>
        </p:nvSpPr>
        <p:spPr bwMode="auto">
          <a:xfrm>
            <a:off x="34925" y="106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144402" name="Rectangle 5"/>
          <p:cNvSpPr>
            <a:spLocks noChangeArrowheads="1"/>
          </p:cNvSpPr>
          <p:nvPr/>
        </p:nvSpPr>
        <p:spPr bwMode="auto">
          <a:xfrm>
            <a:off x="34925" y="487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8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smtClean="0">
                <a:solidFill>
                  <a:srgbClr val="FF3300"/>
                </a:solidFill>
              </a:rPr>
              <a:t>Exercício 1</a:t>
            </a:r>
          </a:p>
        </p:txBody>
      </p:sp>
      <p:graphicFrame>
        <p:nvGraphicFramePr>
          <p:cNvPr id="1249466" name="Group 186"/>
          <p:cNvGraphicFramePr>
            <a:graphicFrameLocks noGrp="1"/>
          </p:cNvGraphicFramePr>
          <p:nvPr>
            <p:ph idx="1"/>
          </p:nvPr>
        </p:nvGraphicFramePr>
        <p:xfrm>
          <a:off x="1928813" y="1600200"/>
          <a:ext cx="5770562" cy="4525967"/>
        </p:xfrm>
        <a:graphic>
          <a:graphicData uri="http://schemas.openxmlformats.org/drawingml/2006/table">
            <a:tbl>
              <a:tblPr/>
              <a:tblGrid>
                <a:gridCol w="1863725"/>
                <a:gridCol w="2682875"/>
                <a:gridCol w="1223962"/>
              </a:tblGrid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Objeto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Medida/Dado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524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Temperatura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Umidade Relativa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Visibilidade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Precipitação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Intensidade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mm/h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Quantidade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l/m2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Natureza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Velocidade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Direção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Graus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pt-BR" sz="1600" b="1" u="sng" dirty="0" smtClean="0">
                <a:solidFill>
                  <a:srgbClr val="FF3300"/>
                </a:solidFill>
              </a:rPr>
              <a:t>EQUIPAMIENTO VIAL PARA CARRETERAS.</a:t>
            </a:r>
            <a:br>
              <a:rPr lang="es-ES" altLang="pt-BR" sz="1600" b="1" u="sng" dirty="0" smtClean="0">
                <a:solidFill>
                  <a:srgbClr val="FF3300"/>
                </a:solidFill>
              </a:rPr>
            </a:br>
            <a:r>
              <a:rPr lang="es-ES" altLang="pt-BR" sz="1600" b="1" u="sng" dirty="0" smtClean="0">
                <a:solidFill>
                  <a:srgbClr val="FF3300"/>
                </a:solidFill>
              </a:rPr>
              <a:t>SENSORES DE VARIABLES ATMOSFÉRICAS EN CARRETERAS.</a:t>
            </a:r>
            <a:br>
              <a:rPr lang="es-ES" altLang="pt-BR" sz="1600" b="1" u="sng" dirty="0" smtClean="0">
                <a:solidFill>
                  <a:srgbClr val="FF3300"/>
                </a:solidFill>
              </a:rPr>
            </a:br>
            <a:r>
              <a:rPr lang="es-ES" altLang="pt-BR" sz="1600" b="1" u="sng" dirty="0" smtClean="0">
                <a:solidFill>
                  <a:srgbClr val="FF3300"/>
                </a:solidFill>
              </a:rPr>
              <a:t>PARTE 1.CARACTERÍSTICAS FUNCIONALES</a:t>
            </a:r>
            <a:r>
              <a:rPr lang="es-ES" altLang="pt-BR" sz="1600" b="1" dirty="0" smtClean="0">
                <a:solidFill>
                  <a:srgbClr val="FF3300"/>
                </a:solidFill>
              </a:rPr>
              <a:t/>
            </a:r>
            <a:br>
              <a:rPr lang="es-ES" altLang="pt-BR" sz="1600" b="1" dirty="0" smtClean="0">
                <a:solidFill>
                  <a:srgbClr val="FF3300"/>
                </a:solidFill>
              </a:rPr>
            </a:br>
            <a:r>
              <a:rPr lang="es-ES" altLang="pt-BR" sz="1600" b="1" dirty="0" smtClean="0">
                <a:solidFill>
                  <a:srgbClr val="FF3300"/>
                </a:solidFill>
              </a:rPr>
              <a:t>PNE199071-1</a:t>
            </a:r>
            <a:endParaRPr lang="pt-BR" altLang="pt-BR" sz="1600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218563" name="Group 3"/>
          <p:cNvGraphicFramePr>
            <a:graphicFrameLocks noGrp="1"/>
          </p:cNvGraphicFramePr>
          <p:nvPr>
            <p:ph idx="1"/>
          </p:nvPr>
        </p:nvGraphicFramePr>
        <p:xfrm>
          <a:off x="446088" y="1082675"/>
          <a:ext cx="8229600" cy="5608642"/>
        </p:xfrm>
        <a:graphic>
          <a:graphicData uri="http://schemas.openxmlformats.org/drawingml/2006/table">
            <a:tbl>
              <a:tblPr/>
              <a:tblGrid>
                <a:gridCol w="1847850"/>
                <a:gridCol w="4198937"/>
                <a:gridCol w="2182813"/>
              </a:tblGrid>
              <a:tr h="243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Medida/Dato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43854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Humedad relativa del 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Presión Atmosférica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hPa.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1613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Visibilidad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Intensidad 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mm/h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 de precipitación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 ó l/m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Naturaleza de las 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Velocidad del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del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de la superficie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la superficie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congelación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aparición de rocío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subsuelo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película de nieve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película de agua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Salinidad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Terrestre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Atmosférica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Global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Ambiente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Tiempo Presente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14813: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Arquitetura(s) de modelo de referência para o setor de TICS</a:t>
            </a:r>
            <a:r>
              <a:rPr lang="pt-BR" sz="3600" dirty="0" smtClean="0"/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1</a:t>
            </a:r>
          </a:p>
          <a:p>
            <a:pPr lvl="1" eaLnBrk="1" hangingPunct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elaboração de serviços de ITS específicos deve ser efetuada de uma maneira consistente através de qualquer arquitetura específica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pt-BR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1143000" lvl="2" eaLnBrk="1" hangingPunct="1"/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 partes 2, 3 e 4 da ABNT NBR ISO 14813 </a:t>
            </a:r>
            <a:r>
              <a:rPr lang="pt-BR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provêem</a:t>
            </a:r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uma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metodologia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utilizando a</a:t>
            </a:r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UML</a:t>
            </a:r>
          </a:p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Esta parte da ABNT ISO/TR 14813 desenvolve uma arquitetura de referência de núcleo </a:t>
            </a:r>
          </a:p>
          <a:p>
            <a:pPr lvl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de Referência de Núcleo é uma </a:t>
            </a:r>
            <a:r>
              <a:rPr lang="pt-BR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referência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para o </a:t>
            </a:r>
            <a:r>
              <a:rPr lang="pt-BR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desenvolvimento de arquiteturas nacionais</a:t>
            </a:r>
            <a:r>
              <a:rPr lang="pt-BR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6832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14813-2: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do sistema é uma abstração de alto nível, ou </a:t>
            </a:r>
            <a:r>
              <a:rPr 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modelo</a:t>
            </a:r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do sistema. </a:t>
            </a: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começa com a definição dos serviços conceituais (por exemplo, Parte 1 – serviços fundamentais de TICS)</a:t>
            </a:r>
            <a:r>
              <a:rPr lang="pt-BR" sz="2000" dirty="0" smtClean="0">
                <a:latin typeface="Arial" charset="0"/>
              </a:rPr>
              <a:t> </a:t>
            </a:r>
            <a:endParaRPr lang="pt-BR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1" eaLnBrk="1" hangingPunct="1"/>
            <a:r>
              <a:rPr lang="pt-BR" sz="25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Estágios</a:t>
            </a:r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identificáveis de desenvolvimento da arquitetura do sistema: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Arquitetura de referência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Arquitetura lógica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Arquitetura física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6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16182</TotalTime>
  <Words>4141</Words>
  <Application>Microsoft Office PowerPoint</Application>
  <PresentationFormat>Apresentação na tela (4:3)</PresentationFormat>
  <Paragraphs>931</Paragraphs>
  <Slides>72</Slides>
  <Notes>71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72</vt:i4>
      </vt:variant>
    </vt:vector>
  </HeadingPairs>
  <TitlesOfParts>
    <vt:vector size="88" baseType="lpstr">
      <vt:lpstr>ＭＳ Ｐゴシック</vt:lpstr>
      <vt:lpstr>Arial</vt:lpstr>
      <vt:lpstr>Arial Black</vt:lpstr>
      <vt:lpstr>Arial Narrow</vt:lpstr>
      <vt:lpstr>Calibri</vt:lpstr>
      <vt:lpstr>Courier New</vt:lpstr>
      <vt:lpstr>Script MT Bold</vt:lpstr>
      <vt:lpstr>Swis721 Blk BT</vt:lpstr>
      <vt:lpstr>Times New Roman</vt:lpstr>
      <vt:lpstr>Tw Cen MT</vt:lpstr>
      <vt:lpstr>Verdana</vt:lpstr>
      <vt:lpstr>Wingdings</vt:lpstr>
      <vt:lpstr>Wingdings 2</vt:lpstr>
      <vt:lpstr>Mediano</vt:lpstr>
      <vt:lpstr>Clip</vt:lpstr>
      <vt:lpstr>Slide</vt:lpstr>
      <vt:lpstr>PTR 5917 – ITS</vt:lpstr>
      <vt:lpstr>Apresentação do PowerPoint</vt:lpstr>
      <vt:lpstr>Fundamentos de ITS</vt:lpstr>
      <vt:lpstr>Apresentação do PowerPoint</vt:lpstr>
      <vt:lpstr>14813 – 1: (11) domínios de serviço de ITS </vt:lpstr>
      <vt:lpstr>14813 -1: Hierarquia de definições dos serviços de ITS para a arquitetura de referência de ITS</vt:lpstr>
      <vt:lpstr>14813 -1: Domínios de serviço, grupos de serviço e serviços de ITS</vt:lpstr>
      <vt:lpstr>14813: Arquitetura(s) de modelo de referência para o setor de TICS  </vt:lpstr>
      <vt:lpstr>14813-2: Arquitetura de referência de núcleo de TICS</vt:lpstr>
      <vt:lpstr>AGENDA 1</vt:lpstr>
      <vt:lpstr>Apresentação do PowerPoint</vt:lpstr>
      <vt:lpstr>Apresentação do PowerPoint</vt:lpstr>
      <vt:lpstr>Modelagem de Dados - Definição</vt:lpstr>
      <vt:lpstr>Modelagem de Dados - Definição</vt:lpstr>
      <vt:lpstr>Modelagem de Dados - Definição</vt:lpstr>
      <vt:lpstr>Modelagem de Dados – Objetivo</vt:lpstr>
      <vt:lpstr>AGENDA 1</vt:lpstr>
      <vt:lpstr>Exemplo ITS 1: RITA</vt:lpstr>
      <vt:lpstr>Apresentação do PowerPoint</vt:lpstr>
      <vt:lpstr>ITS: Áreas de Aplicação</vt:lpstr>
      <vt:lpstr>Apresentação do PowerPoint</vt:lpstr>
      <vt:lpstr>Apresentação do PowerPoint</vt:lpstr>
      <vt:lpstr>Apresentação do PowerPoint</vt:lpstr>
      <vt:lpstr>Apresentação do PowerPoint</vt:lpstr>
      <vt:lpstr>14813-2: Arquitetura de referência de núcleo de TICS</vt:lpstr>
      <vt:lpstr>Os processos (estágios) da  Modelagem de Dados</vt:lpstr>
      <vt:lpstr>Os processos (estágios) da  Modelagem de Dados</vt:lpstr>
      <vt:lpstr>Modelagem Conceitual / Lógica</vt:lpstr>
      <vt:lpstr>14813 – 2: Arquitetura de referência de núcleo de TICS</vt:lpstr>
      <vt:lpstr>14813 – 2: Arquitetura de referência de núcleo de TICS</vt:lpstr>
      <vt:lpstr>14813 – 2: Arquitetura de referência de núcleo de TICS</vt:lpstr>
      <vt:lpstr>14813 -1: Hierarquia de definições dos serviços de ITS para a arquitetura de referência de ITS</vt:lpstr>
      <vt:lpstr>Exemplo ITS 2: ITS Espanha</vt:lpstr>
      <vt:lpstr>Apresentação do PowerPoint</vt:lpstr>
      <vt:lpstr>Apresentação do PowerPoint</vt:lpstr>
      <vt:lpstr>AGENDA 1</vt:lpstr>
      <vt:lpstr>Modelo Orientado a Objetos – MOO</vt:lpstr>
      <vt:lpstr>MOO – Objetos</vt:lpstr>
      <vt:lpstr>MOO – Objetos e Classes (1)</vt:lpstr>
      <vt:lpstr>MOO –Objetos e Classes (2)</vt:lpstr>
      <vt:lpstr>MOO – Diagrama(s) de Objetos (1): Tipos</vt:lpstr>
      <vt:lpstr>Apresentação do PowerPoint</vt:lpstr>
      <vt:lpstr>MOO – Diagrama de Objetos (2): Classes </vt:lpstr>
      <vt:lpstr>MOO – Classes</vt:lpstr>
      <vt:lpstr>MOO – Atributos (1)</vt:lpstr>
      <vt:lpstr>MOO – Atributos (2)</vt:lpstr>
      <vt:lpstr>MOO – Atributos (3)</vt:lpstr>
      <vt:lpstr>MOO – Operações e Métodos (1)</vt:lpstr>
      <vt:lpstr>MOO – Operações e Métodos (2)</vt:lpstr>
      <vt:lpstr>MOO – Operações e Métodos (3)</vt:lpstr>
      <vt:lpstr>14813 -2: Arquitetura de referência de núcleo de TICS  Operações e Métodos - Ilustração</vt:lpstr>
      <vt:lpstr>MOO – Relacionamentos</vt:lpstr>
      <vt:lpstr>MOO – Ligações e Associações</vt:lpstr>
      <vt:lpstr>MOO – Multiplicidade</vt:lpstr>
      <vt:lpstr>MOO – Herança (Generalização e Especialização) [1]</vt:lpstr>
      <vt:lpstr>MOO – Herança (Generalização e Especialização) [2]</vt:lpstr>
      <vt:lpstr>14813 -2: Arquitetura de referência de núcleo de TICS</vt:lpstr>
      <vt:lpstr>MOO – Herança (Generalização e Especialização) [3]</vt:lpstr>
      <vt:lpstr>AGENDA 1</vt:lpstr>
      <vt:lpstr>UML - Unified Modeling Language (1)</vt:lpstr>
      <vt:lpstr>UML - Unified Modeling Language (2)</vt:lpstr>
      <vt:lpstr>Apresentação do PowerPoint</vt:lpstr>
      <vt:lpstr>14813 – 2: Arquitetura de referência de núcleo de TICS</vt:lpstr>
      <vt:lpstr>Apresentação do PowerPoint</vt:lpstr>
      <vt:lpstr>Apresentação do PowerPoint</vt:lpstr>
      <vt:lpstr>AGENDA 1</vt:lpstr>
      <vt:lpstr>Apresentação do PowerPoint</vt:lpstr>
      <vt:lpstr>PTR5917 – ITS</vt:lpstr>
      <vt:lpstr>Exercício 1</vt:lpstr>
      <vt:lpstr>Apresentação do PowerPoint</vt:lpstr>
      <vt:lpstr>Exercício 1</vt:lpstr>
      <vt:lpstr>EQUIPAMIENTO VIAL PARA CARRETERAS. SENSORES DE VARIABLES ATMOSFÉRICAS EN CARRETERAS. PARTE 1.CARACTERÍSTICAS FUNCIONALES PNE199071-1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126</cp:revision>
  <dcterms:created xsi:type="dcterms:W3CDTF">2005-03-07T11:25:49Z</dcterms:created>
  <dcterms:modified xsi:type="dcterms:W3CDTF">2017-09-12T16:13:18Z</dcterms:modified>
</cp:coreProperties>
</file>