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8" r:id="rId2"/>
    <p:sldId id="299" r:id="rId3"/>
    <p:sldId id="270" r:id="rId4"/>
    <p:sldId id="300" r:id="rId5"/>
    <p:sldId id="301" r:id="rId6"/>
    <p:sldId id="257" r:id="rId7"/>
    <p:sldId id="258" r:id="rId8"/>
    <p:sldId id="259" r:id="rId9"/>
    <p:sldId id="263" r:id="rId10"/>
    <p:sldId id="276" r:id="rId11"/>
    <p:sldId id="277" r:id="rId12"/>
    <p:sldId id="278" r:id="rId13"/>
    <p:sldId id="266" r:id="rId14"/>
    <p:sldId id="279" r:id="rId15"/>
    <p:sldId id="265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modifyVerifier cryptProviderType="rsaFull" cryptAlgorithmClass="hash" cryptAlgorithmType="typeAny" cryptAlgorithmSid="4" spinCount="100000" saltData="CBq9Nza9mVoR9DDePLUPmg==" hashData="Xvdy/Yk91oMskAm+17ZBIQmRIX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37BE6E4-7CB3-174B-A141-F57650BF73A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71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Avisem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TODAS as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estarão</a:t>
            </a:r>
            <a:r>
              <a:rPr lang="en-US" dirty="0" smtClean="0"/>
              <a:t> no site.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o canal de </a:t>
            </a:r>
            <a:r>
              <a:rPr lang="en-US" dirty="0" err="1" smtClean="0"/>
              <a:t>comunicação</a:t>
            </a:r>
            <a:r>
              <a:rPr lang="en-US" dirty="0" smtClean="0"/>
              <a:t> da </a:t>
            </a:r>
            <a:r>
              <a:rPr lang="en-US" dirty="0" err="1" smtClean="0"/>
              <a:t>disciplina</a:t>
            </a:r>
            <a:r>
              <a:rPr lang="en-US" dirty="0" smtClean="0"/>
              <a:t> e </a:t>
            </a:r>
            <a:r>
              <a:rPr lang="en-US" dirty="0" err="1" smtClean="0"/>
              <a:t>inclui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um </a:t>
            </a:r>
            <a:r>
              <a:rPr lang="en-US" dirty="0" err="1" smtClean="0"/>
              <a:t>fórum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discussão</a:t>
            </a:r>
            <a:r>
              <a:rPr lang="en-US" dirty="0" smtClean="0"/>
              <a:t> dos </a:t>
            </a:r>
            <a:r>
              <a:rPr lang="en-US" dirty="0" err="1" smtClean="0"/>
              <a:t>estudantes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64155D-034E-6546-98B2-D26BEC7A2FB2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Obtendo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assim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 . </a:t>
            </a:r>
            <a:r>
              <a:rPr lang="en-US" dirty="0" err="1" smtClean="0">
                <a:cs typeface="+mn-cs"/>
              </a:rPr>
              <a:t>Poderia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aqui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colocar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conceito</a:t>
            </a:r>
            <a:r>
              <a:rPr lang="en-US" dirty="0" smtClean="0">
                <a:cs typeface="+mn-cs"/>
              </a:rPr>
              <a:t> de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média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neste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gráfico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Ou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pode</a:t>
            </a:r>
            <a:r>
              <a:rPr lang="en-US" dirty="0" smtClean="0">
                <a:cs typeface="+mn-cs"/>
              </a:rPr>
              <a:t> se </a:t>
            </a:r>
            <a:r>
              <a:rPr lang="en-US" dirty="0" err="1" smtClean="0">
                <a:cs typeface="+mn-cs"/>
              </a:rPr>
              <a:t>estender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discussão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variação</a:t>
            </a:r>
            <a:r>
              <a:rPr lang="en-US" dirty="0" smtClean="0">
                <a:cs typeface="+mn-cs"/>
              </a:rPr>
              <a:t> da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: a </a:t>
            </a:r>
            <a:r>
              <a:rPr lang="en-US" dirty="0" err="1" smtClean="0">
                <a:cs typeface="+mn-cs"/>
              </a:rPr>
              <a:t>aceleração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FB49D-E9C6-D44C-830A-2E11C3B4CCB1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Obtendo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assim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 . </a:t>
            </a:r>
            <a:r>
              <a:rPr lang="en-US" dirty="0" err="1" smtClean="0">
                <a:cs typeface="+mn-cs"/>
              </a:rPr>
              <a:t>Poderia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aqui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colocar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conceito</a:t>
            </a:r>
            <a:r>
              <a:rPr lang="en-US" dirty="0" smtClean="0">
                <a:cs typeface="+mn-cs"/>
              </a:rPr>
              <a:t> de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média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neste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gráfico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Ou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pode</a:t>
            </a:r>
            <a:r>
              <a:rPr lang="en-US" dirty="0" smtClean="0">
                <a:cs typeface="+mn-cs"/>
              </a:rPr>
              <a:t> se </a:t>
            </a:r>
            <a:r>
              <a:rPr lang="en-US" dirty="0" err="1" smtClean="0">
                <a:cs typeface="+mn-cs"/>
              </a:rPr>
              <a:t>estender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discussão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variação</a:t>
            </a:r>
            <a:r>
              <a:rPr lang="en-US" dirty="0" smtClean="0">
                <a:cs typeface="+mn-cs"/>
              </a:rPr>
              <a:t> da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: a </a:t>
            </a:r>
            <a:r>
              <a:rPr lang="en-US" dirty="0" err="1" smtClean="0">
                <a:cs typeface="+mn-cs"/>
              </a:rPr>
              <a:t>aceleração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441B9-081A-5345-B8F4-7D36175F2DE0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Onde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vemos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que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depois</a:t>
            </a:r>
            <a:r>
              <a:rPr lang="en-US" dirty="0" smtClean="0">
                <a:cs typeface="+mn-cs"/>
              </a:rPr>
              <a:t> de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arancada</a:t>
            </a:r>
            <a:r>
              <a:rPr lang="en-US" dirty="0" smtClean="0">
                <a:cs typeface="+mn-cs"/>
              </a:rPr>
              <a:t> forte, </a:t>
            </a:r>
            <a:r>
              <a:rPr lang="en-US" dirty="0" err="1" smtClean="0">
                <a:cs typeface="+mn-cs"/>
              </a:rPr>
              <a:t>há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manutenção</a:t>
            </a:r>
            <a:r>
              <a:rPr lang="en-US" dirty="0" smtClean="0">
                <a:cs typeface="+mn-cs"/>
              </a:rPr>
              <a:t> da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, com a </a:t>
            </a:r>
            <a:r>
              <a:rPr lang="en-US" dirty="0" err="1" smtClean="0">
                <a:cs typeface="+mn-cs"/>
              </a:rPr>
              <a:t>desaceleração</a:t>
            </a:r>
            <a:r>
              <a:rPr lang="en-US" dirty="0" smtClean="0">
                <a:cs typeface="+mn-cs"/>
              </a:rPr>
              <a:t> do </a:t>
            </a:r>
            <a:r>
              <a:rPr lang="en-US" dirty="0" err="1" smtClean="0">
                <a:cs typeface="+mn-cs"/>
              </a:rPr>
              <a:t>corredor</a:t>
            </a:r>
            <a:r>
              <a:rPr lang="en-US" dirty="0" smtClean="0">
                <a:cs typeface="+mn-cs"/>
              </a:rPr>
              <a:t> no final, </a:t>
            </a:r>
            <a:r>
              <a:rPr lang="en-US" dirty="0" err="1" smtClean="0">
                <a:cs typeface="+mn-cs"/>
              </a:rPr>
              <a:t>principalmente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devido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à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comemoração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antecipada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Lembrar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estudantes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teremos</a:t>
            </a:r>
            <a:r>
              <a:rPr lang="en-US" dirty="0" smtClean="0"/>
              <a:t> </a:t>
            </a:r>
            <a:r>
              <a:rPr lang="en-US" dirty="0" err="1" smtClean="0"/>
              <a:t>semanas</a:t>
            </a:r>
            <a:r>
              <a:rPr lang="en-US" dirty="0" smtClean="0"/>
              <a:t> com </a:t>
            </a:r>
            <a:r>
              <a:rPr lang="en-US" dirty="0" err="1" smtClean="0"/>
              <a:t>uma</a:t>
            </a:r>
            <a:r>
              <a:rPr lang="en-US" dirty="0" smtClean="0"/>
              <a:t> aula de 100 min, outro com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aulas</a:t>
            </a:r>
            <a:r>
              <a:rPr lang="en-US" dirty="0" smtClean="0"/>
              <a:t> de 100 min. </a:t>
            </a:r>
            <a:r>
              <a:rPr lang="en-US" dirty="0" err="1" smtClean="0"/>
              <a:t>Cada</a:t>
            </a:r>
            <a:r>
              <a:rPr lang="en-US" dirty="0" smtClean="0"/>
              <a:t> professor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montar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próprio</a:t>
            </a:r>
            <a:r>
              <a:rPr lang="en-US" dirty="0" smtClean="0"/>
              <a:t> </a:t>
            </a:r>
            <a:r>
              <a:rPr lang="en-US" dirty="0" err="1" smtClean="0"/>
              <a:t>horário</a:t>
            </a:r>
            <a:r>
              <a:rPr lang="en-US" dirty="0" smtClean="0"/>
              <a:t> de aula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turmas</a:t>
            </a:r>
            <a:r>
              <a:rPr lang="en-US" dirty="0" smtClean="0"/>
              <a:t>, </a:t>
            </a:r>
            <a:r>
              <a:rPr lang="en-US" dirty="0" err="1" smtClean="0"/>
              <a:t>usando</a:t>
            </a:r>
            <a:r>
              <a:rPr lang="en-US" dirty="0" smtClean="0"/>
              <a:t> a </a:t>
            </a:r>
            <a:r>
              <a:rPr lang="en-US" dirty="0" err="1" smtClean="0"/>
              <a:t>planilha</a:t>
            </a:r>
            <a:r>
              <a:rPr lang="en-US" dirty="0" smtClean="0"/>
              <a:t> </a:t>
            </a:r>
            <a:r>
              <a:rPr lang="en-US" dirty="0" err="1" smtClean="0"/>
              <a:t>Calendario.xls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622321-8683-F34A-82A7-F43BCA0934F2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5B87AF-E802-D640-91B9-0635835DA119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Vamos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contruir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 e a </a:t>
            </a:r>
            <a:r>
              <a:rPr lang="en-US" dirty="0" err="1" smtClean="0">
                <a:cs typeface="+mn-cs"/>
              </a:rPr>
              <a:t>acelareção</a:t>
            </a:r>
            <a:r>
              <a:rPr lang="en-US" dirty="0" smtClean="0">
                <a:cs typeface="+mn-cs"/>
              </a:rPr>
              <a:t> de um </a:t>
            </a:r>
            <a:r>
              <a:rPr lang="en-US" dirty="0" err="1" smtClean="0">
                <a:cs typeface="+mn-cs"/>
              </a:rPr>
              <a:t>corpo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pegando</a:t>
            </a:r>
            <a:r>
              <a:rPr lang="en-US" dirty="0" smtClean="0">
                <a:cs typeface="+mn-cs"/>
              </a:rPr>
              <a:t> um </a:t>
            </a:r>
            <a:r>
              <a:rPr lang="en-US" dirty="0" err="1" smtClean="0">
                <a:cs typeface="+mn-cs"/>
              </a:rPr>
              <a:t>especialista</a:t>
            </a:r>
            <a:r>
              <a:rPr lang="en-US" dirty="0" smtClean="0">
                <a:cs typeface="+mn-cs"/>
              </a:rPr>
              <a:t> no </a:t>
            </a:r>
            <a:r>
              <a:rPr lang="en-US" dirty="0" err="1" smtClean="0">
                <a:cs typeface="+mn-cs"/>
              </a:rPr>
              <a:t>assunto</a:t>
            </a:r>
            <a:r>
              <a:rPr lang="en-US" dirty="0" smtClean="0">
                <a:cs typeface="+mn-cs"/>
              </a:rPr>
              <a:t>: </a:t>
            </a:r>
            <a:r>
              <a:rPr lang="en-US" dirty="0" err="1" smtClean="0">
                <a:cs typeface="+mn-cs"/>
              </a:rPr>
              <a:t>Usain</a:t>
            </a:r>
            <a:r>
              <a:rPr lang="en-US" dirty="0" smtClean="0">
                <a:cs typeface="+mn-cs"/>
              </a:rPr>
              <a:t> Bolt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2574D-71CE-6643-9838-373131AD4AF9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Vamos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medir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intervalo</a:t>
            </a:r>
            <a:r>
              <a:rPr lang="en-US" dirty="0" smtClean="0">
                <a:cs typeface="+mn-cs"/>
              </a:rPr>
              <a:t> de tempo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cada</a:t>
            </a:r>
            <a:r>
              <a:rPr lang="en-US" dirty="0" smtClean="0">
                <a:cs typeface="+mn-cs"/>
              </a:rPr>
              <a:t> 10 metros </a:t>
            </a:r>
            <a:r>
              <a:rPr lang="en-US" dirty="0" err="1" smtClean="0">
                <a:cs typeface="+mn-cs"/>
              </a:rPr>
              <a:t>percorridos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corrida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510172-FD95-3841-B1BB-306EED56820B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Este </a:t>
            </a:r>
            <a:r>
              <a:rPr lang="en-US" dirty="0" err="1" smtClean="0">
                <a:cs typeface="+mn-cs"/>
              </a:rPr>
              <a:t>é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gráfico</a:t>
            </a:r>
            <a:r>
              <a:rPr lang="en-US" dirty="0" smtClean="0">
                <a:cs typeface="+mn-cs"/>
              </a:rPr>
              <a:t> da </a:t>
            </a:r>
            <a:r>
              <a:rPr lang="en-US" dirty="0" err="1" smtClean="0">
                <a:cs typeface="+mn-cs"/>
              </a:rPr>
              <a:t>posição</a:t>
            </a:r>
            <a:r>
              <a:rPr lang="en-US" dirty="0" smtClean="0">
                <a:cs typeface="+mn-cs"/>
              </a:rPr>
              <a:t>. Mas e 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? </a:t>
            </a:r>
            <a:r>
              <a:rPr lang="en-US" dirty="0" err="1" smtClean="0">
                <a:cs typeface="+mn-cs"/>
              </a:rPr>
              <a:t>Podemos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construir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instantânea</a:t>
            </a:r>
            <a:r>
              <a:rPr lang="en-US" dirty="0" smtClean="0">
                <a:cs typeface="+mn-cs"/>
              </a:rPr>
              <a:t>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385EE6-6242-554B-8BE5-B4067AFC8FF7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Vamos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medir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intervalo</a:t>
            </a:r>
            <a:r>
              <a:rPr lang="en-US" dirty="0" smtClean="0">
                <a:cs typeface="+mn-cs"/>
              </a:rPr>
              <a:t> de tempo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cada</a:t>
            </a:r>
            <a:r>
              <a:rPr lang="en-US" dirty="0" smtClean="0">
                <a:cs typeface="+mn-cs"/>
              </a:rPr>
              <a:t> 10 metros </a:t>
            </a:r>
            <a:r>
              <a:rPr lang="en-US" dirty="0" err="1" smtClean="0">
                <a:cs typeface="+mn-cs"/>
              </a:rPr>
              <a:t>percorridos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corrida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947D1-599F-0543-A0C4-D2C7B7A7D973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Vamos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medir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intervalo</a:t>
            </a:r>
            <a:r>
              <a:rPr lang="en-US" dirty="0" smtClean="0">
                <a:cs typeface="+mn-cs"/>
              </a:rPr>
              <a:t> de tempo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cada</a:t>
            </a:r>
            <a:r>
              <a:rPr lang="en-US" dirty="0" smtClean="0">
                <a:cs typeface="+mn-cs"/>
              </a:rPr>
              <a:t> 10 metros </a:t>
            </a:r>
            <a:r>
              <a:rPr lang="en-US" dirty="0" err="1" smtClean="0">
                <a:cs typeface="+mn-cs"/>
              </a:rPr>
              <a:t>percorridos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corrida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BADC7-9C5A-E04B-8F9C-742E1BD931FA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Vamos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medir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intervalo</a:t>
            </a:r>
            <a:r>
              <a:rPr lang="en-US" dirty="0" smtClean="0">
                <a:cs typeface="+mn-cs"/>
              </a:rPr>
              <a:t> de tempo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cada</a:t>
            </a:r>
            <a:r>
              <a:rPr lang="en-US" dirty="0" smtClean="0">
                <a:cs typeface="+mn-cs"/>
              </a:rPr>
              <a:t> 10 metros </a:t>
            </a:r>
            <a:r>
              <a:rPr lang="en-US" dirty="0" err="1" smtClean="0">
                <a:cs typeface="+mn-cs"/>
              </a:rPr>
              <a:t>percorridos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corrida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AC11A-DA6B-7E4A-BC8D-D52C73B5443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16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A018-B6F4-A447-9501-4DD1F6C3BA4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68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BD47-6966-9642-A607-5D3D9C3E9C5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72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85E7-DF2E-8D45-BB73-6E5CCEF45CC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79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73838-65BA-5140-AF0B-3E8E9722341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8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2F1F3-0501-B146-B879-79D3A5F1D25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15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6BEB0-E660-1449-866E-45461D19367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86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9486-16BE-DF46-B702-9C1675ED7F6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9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651BD-6D6F-8F43-9828-DC567903206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99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053AC-85A2-2D47-92D9-B38191B1780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59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5B0A7-46CB-7747-A1EE-5498213A66E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92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C7EC69E-53B9-5840-B64A-79971DA0AEF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24075" y="1484313"/>
          <a:ext cx="5400675" cy="5113332"/>
        </p:xfrm>
        <a:graphic>
          <a:graphicData uri="http://schemas.openxmlformats.org/drawingml/2006/table">
            <a:tbl>
              <a:tblPr/>
              <a:tblGrid>
                <a:gridCol w="1080135"/>
                <a:gridCol w="1080135"/>
                <a:gridCol w="1080135"/>
                <a:gridCol w="1080135"/>
                <a:gridCol w="1080135"/>
              </a:tblGrid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- 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- 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Δx/Δt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(m/s)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7,14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sp>
        <p:nvSpPr>
          <p:cNvPr id="11340" name="Rectangle 1100"/>
          <p:cNvSpPr>
            <a:spLocks noChangeArrowheads="1"/>
          </p:cNvSpPr>
          <p:nvPr/>
        </p:nvSpPr>
        <p:spPr bwMode="auto">
          <a:xfrm>
            <a:off x="5381625" y="1412875"/>
            <a:ext cx="2879725" cy="537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24075" y="1484313"/>
          <a:ext cx="5400675" cy="5113332"/>
        </p:xfrm>
        <a:graphic>
          <a:graphicData uri="http://schemas.openxmlformats.org/drawingml/2006/table">
            <a:tbl>
              <a:tblPr/>
              <a:tblGrid>
                <a:gridCol w="1080135"/>
                <a:gridCol w="1080135"/>
                <a:gridCol w="1080135"/>
                <a:gridCol w="1080135"/>
                <a:gridCol w="1080135"/>
              </a:tblGrid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- 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- 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Δx/Δt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(m/s)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7,14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sp>
        <p:nvSpPr>
          <p:cNvPr id="11340" name="Rectangle 1100"/>
          <p:cNvSpPr>
            <a:spLocks noChangeArrowheads="1"/>
          </p:cNvSpPr>
          <p:nvPr/>
        </p:nvSpPr>
        <p:spPr bwMode="auto">
          <a:xfrm>
            <a:off x="6475413" y="1412875"/>
            <a:ext cx="2879725" cy="537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24075" y="1484313"/>
          <a:ext cx="5400675" cy="5113332"/>
        </p:xfrm>
        <a:graphic>
          <a:graphicData uri="http://schemas.openxmlformats.org/drawingml/2006/table">
            <a:tbl>
              <a:tblPr/>
              <a:tblGrid>
                <a:gridCol w="1080135"/>
                <a:gridCol w="1080135"/>
                <a:gridCol w="1080135"/>
                <a:gridCol w="1080135"/>
                <a:gridCol w="1080135"/>
              </a:tblGrid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- 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- 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Δx/Δt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(m/s)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7,14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" y="1400175"/>
            <a:ext cx="7213600" cy="57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2339975" y="1570038"/>
            <a:ext cx="6564313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v (t) </a:t>
            </a:r>
            <a:r>
              <a:rPr lang="en-US" sz="2000">
                <a:sym typeface="Wingdings" charset="0"/>
              </a:rPr>
              <a:t> taxa de variação de (x) em função do tempo (t)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75" y="-644525"/>
            <a:ext cx="74326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1100"/>
          <p:cNvSpPr>
            <a:spLocks noChangeArrowheads="1"/>
          </p:cNvSpPr>
          <p:nvPr/>
        </p:nvSpPr>
        <p:spPr bwMode="auto">
          <a:xfrm>
            <a:off x="438150" y="3048000"/>
            <a:ext cx="8672513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" y="2708275"/>
            <a:ext cx="721360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graphicFrame>
        <p:nvGraphicFramePr>
          <p:cNvPr id="52226" name="Object 81"/>
          <p:cNvGraphicFramePr>
            <a:graphicFrameLocks noChangeAspect="1"/>
          </p:cNvGraphicFramePr>
          <p:nvPr/>
        </p:nvGraphicFramePr>
        <p:xfrm>
          <a:off x="827088" y="1189038"/>
          <a:ext cx="7200900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Graph" r:id="rId4" imgW="3617366" imgH="2902915" progId="Origin50.Graph">
                  <p:embed/>
                </p:oleObj>
              </mc:Choice>
              <mc:Fallback>
                <p:oleObj name="Graph" r:id="rId4" imgW="3617366" imgH="2902915" progId="Origin50.Graph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89038"/>
                        <a:ext cx="7200900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88840"/>
            <a:ext cx="4788024" cy="2029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384" y="31332"/>
            <a:ext cx="6809625" cy="2389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957502"/>
            <a:ext cx="7812360" cy="290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5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8640762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/>
              <a:t>Bem-vindos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aula 1!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err="1"/>
              <a:t>Recados</a:t>
            </a:r>
            <a:r>
              <a:rPr lang="en-US" sz="1800" dirty="0"/>
              <a:t>: </a:t>
            </a:r>
            <a:r>
              <a:rPr lang="en-US" sz="1800" dirty="0" err="1"/>
              <a:t>Cadastramento</a:t>
            </a:r>
            <a:r>
              <a:rPr lang="en-US" sz="1800" dirty="0"/>
              <a:t> e </a:t>
            </a:r>
            <a:r>
              <a:rPr lang="en-US" sz="1800" dirty="0" err="1"/>
              <a:t>acesso</a:t>
            </a:r>
            <a:r>
              <a:rPr lang="en-US" sz="1800" dirty="0"/>
              <a:t> no STOA – </a:t>
            </a:r>
            <a:r>
              <a:rPr lang="en-US" sz="1800" dirty="0" err="1"/>
              <a:t>faça</a:t>
            </a:r>
            <a:r>
              <a:rPr lang="en-US" sz="1800" dirty="0"/>
              <a:t> o </a:t>
            </a:r>
            <a:r>
              <a:rPr lang="en-US" sz="1800" dirty="0" err="1"/>
              <a:t>seu</a:t>
            </a:r>
            <a:r>
              <a:rPr lang="en-US" sz="1800" dirty="0"/>
              <a:t> </a:t>
            </a:r>
            <a:r>
              <a:rPr lang="en-US" sz="1800" dirty="0" err="1"/>
              <a:t>cadastro</a:t>
            </a:r>
            <a:r>
              <a:rPr lang="en-US" sz="1800" dirty="0"/>
              <a:t> e realize o </a:t>
            </a:r>
            <a:r>
              <a:rPr lang="en-US" sz="1800" dirty="0" err="1"/>
              <a:t>primeiro</a:t>
            </a:r>
            <a:r>
              <a:rPr lang="en-US" sz="1800" dirty="0"/>
              <a:t> </a:t>
            </a:r>
            <a:r>
              <a:rPr lang="en-US" sz="1800" dirty="0" err="1"/>
              <a:t>acesso</a:t>
            </a:r>
            <a:r>
              <a:rPr lang="en-US" sz="1800" dirty="0"/>
              <a:t> o </a:t>
            </a:r>
            <a:r>
              <a:rPr lang="en-US" sz="1800" dirty="0" err="1"/>
              <a:t>quanto</a:t>
            </a:r>
            <a:r>
              <a:rPr lang="en-US" sz="1800" dirty="0"/>
              <a:t> antes</a:t>
            </a:r>
            <a:r>
              <a:rPr lang="en-US" sz="1800" dirty="0" smtClean="0"/>
              <a:t>.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http://</a:t>
            </a:r>
            <a:r>
              <a:rPr lang="en-US" sz="1800" dirty="0" err="1"/>
              <a:t>disciplinas.stoa.usp.br</a:t>
            </a:r>
            <a:r>
              <a:rPr lang="en-US" sz="1800" dirty="0" smtClean="0"/>
              <a:t>/</a:t>
            </a:r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err="1"/>
              <a:t>Livros-texto</a:t>
            </a:r>
            <a:r>
              <a:rPr lang="en-US" sz="1800" dirty="0"/>
              <a:t>: </a:t>
            </a:r>
            <a:r>
              <a:rPr lang="en-US" sz="1800" dirty="0" smtClean="0"/>
              <a:t>Física </a:t>
            </a:r>
            <a:r>
              <a:rPr lang="en-US" sz="1800" dirty="0"/>
              <a:t>1 – H. M. </a:t>
            </a:r>
            <a:r>
              <a:rPr lang="en-US" sz="1800" dirty="0" err="1"/>
              <a:t>Nussenzveig</a:t>
            </a:r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err="1" smtClean="0"/>
              <a:t>Lista</a:t>
            </a:r>
            <a:r>
              <a:rPr lang="en-US" sz="1800" dirty="0" smtClean="0"/>
              <a:t> de </a:t>
            </a:r>
            <a:r>
              <a:rPr lang="en-US" sz="1800" dirty="0" err="1" smtClean="0"/>
              <a:t>exercícios</a:t>
            </a:r>
            <a:r>
              <a:rPr lang="en-US" sz="1800" dirty="0" smtClean="0"/>
              <a:t> no site.</a:t>
            </a:r>
          </a:p>
          <a:p>
            <a:pPr eaLnBrk="1" hangingPunct="1"/>
            <a:endParaRPr lang="en-US" sz="1800" dirty="0"/>
          </a:p>
          <a:p>
            <a:r>
              <a:rPr lang="en-US" sz="1800" dirty="0" err="1" smtClean="0"/>
              <a:t>Aulas</a:t>
            </a:r>
            <a:r>
              <a:rPr lang="en-US" sz="1800" dirty="0" smtClean="0"/>
              <a:t> de </a:t>
            </a:r>
            <a:r>
              <a:rPr lang="en-US" sz="1800" dirty="0" err="1" smtClean="0"/>
              <a:t>exercícios</a:t>
            </a:r>
            <a:r>
              <a:rPr lang="en-US" sz="1800" dirty="0" smtClean="0"/>
              <a:t>: 	</a:t>
            </a:r>
            <a:r>
              <a:rPr lang="pt-BR" sz="1800" dirty="0" smtClean="0"/>
              <a:t>Quarta</a:t>
            </a:r>
            <a:r>
              <a:rPr lang="pt-BR" sz="1800" dirty="0"/>
              <a:t>-feira: 13:10 às 14:50</a:t>
            </a:r>
          </a:p>
          <a:p>
            <a:r>
              <a:rPr lang="pt-BR" sz="1800" dirty="0" smtClean="0"/>
              <a:t>	Sala</a:t>
            </a:r>
            <a:r>
              <a:rPr lang="pt-BR" sz="1800" dirty="0"/>
              <a:t>: C1-</a:t>
            </a:r>
            <a:r>
              <a:rPr lang="pt-BR" sz="1800" dirty="0" smtClean="0"/>
              <a:t>04	Sexta</a:t>
            </a:r>
            <a:r>
              <a:rPr lang="pt-BR" sz="1800" dirty="0"/>
              <a:t>-feira: 13:10 às 14:50 (primeiro horário)</a:t>
            </a:r>
          </a:p>
          <a:p>
            <a:r>
              <a:rPr lang="pt-BR" sz="1800" dirty="0" smtClean="0"/>
              <a:t>			Sexta</a:t>
            </a:r>
            <a:r>
              <a:rPr lang="pt-BR" sz="1800" dirty="0"/>
              <a:t>-feira: 15:00 às 16:40 (segundo horário) 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0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67890" y="11162"/>
            <a:ext cx="8724305" cy="3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53" tIns="32129" rIns="64253" bIns="32129">
            <a:spAutoFit/>
          </a:bodyPr>
          <a:lstStyle/>
          <a:p>
            <a:r>
              <a:rPr lang="en-US"/>
              <a:t>https://edisciplinas.usp.br/course/view.php?id=32280</a:t>
            </a:r>
          </a:p>
        </p:txBody>
      </p:sp>
    </p:spTree>
    <p:extLst>
      <p:ext uri="{BB962C8B-B14F-4D97-AF65-F5344CB8AC3E}">
        <p14:creationId xmlns:p14="http://schemas.microsoft.com/office/powerpoint/2010/main" val="40680599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41" y="0"/>
            <a:ext cx="8252148" cy="685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0141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dirty="0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dirty="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2204864"/>
            <a:ext cx="6096000" cy="313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24075" y="1484313"/>
          <a:ext cx="5400675" cy="5113332"/>
        </p:xfrm>
        <a:graphic>
          <a:graphicData uri="http://schemas.openxmlformats.org/drawingml/2006/table">
            <a:tbl>
              <a:tblPr/>
              <a:tblGrid>
                <a:gridCol w="1080135"/>
                <a:gridCol w="1080135"/>
                <a:gridCol w="1080135"/>
                <a:gridCol w="1080135"/>
                <a:gridCol w="1080135"/>
              </a:tblGrid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- 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- 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Δx/Δt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(m/s)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7,14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sp>
        <p:nvSpPr>
          <p:cNvPr id="11339" name="Rectangle 1099"/>
          <p:cNvSpPr>
            <a:spLocks noChangeArrowheads="1"/>
          </p:cNvSpPr>
          <p:nvPr/>
        </p:nvSpPr>
        <p:spPr bwMode="auto">
          <a:xfrm>
            <a:off x="4338638" y="1466850"/>
            <a:ext cx="1571625" cy="537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340" name="Rectangle 1100"/>
          <p:cNvSpPr>
            <a:spLocks noChangeArrowheads="1"/>
          </p:cNvSpPr>
          <p:nvPr/>
        </p:nvSpPr>
        <p:spPr bwMode="auto">
          <a:xfrm>
            <a:off x="5795963" y="1412875"/>
            <a:ext cx="2879725" cy="537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pic>
        <p:nvPicPr>
          <p:cNvPr id="18514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7991475" cy="622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339975" y="1557338"/>
            <a:ext cx="5964238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x (t) </a:t>
            </a:r>
            <a:r>
              <a:rPr lang="en-US" sz="2000">
                <a:sym typeface="Wingdings" charset="0"/>
              </a:rPr>
              <a:t> posição (x) em função da variável tempo (t)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780</Words>
  <Application>Microsoft Macintosh PowerPoint</Application>
  <PresentationFormat>On-screen Show (4:3)</PresentationFormat>
  <Paragraphs>326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Design padrão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Posição, velocidade, aceleração: movimento unidimensional</vt:lpstr>
      <vt:lpstr>Posição, velocidade, aceleração: movimento unidimensional</vt:lpstr>
      <vt:lpstr>Posição, velocidade, aceleração: movimento unidimensional</vt:lpstr>
      <vt:lpstr>Posição, velocidade, aceleração: movimento unidimensional</vt:lpstr>
      <vt:lpstr>Posição, velocidade, aceleração: movimento unidimensional</vt:lpstr>
      <vt:lpstr>Posição, velocidade, aceleração: movimento unidimensional</vt:lpstr>
      <vt:lpstr>Posição, velocidade, aceleração: movimento unidimensional</vt:lpstr>
      <vt:lpstr>Posição, velocidade, aceleração: movimento unidimensional</vt:lpstr>
      <vt:lpstr>PowerPoint Presentation</vt:lpstr>
      <vt:lpstr>Posição, velocidade, aceleração: movimento unidimensional</vt:lpstr>
    </vt:vector>
  </TitlesOfParts>
  <Manager/>
  <Company>lmcal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Posição, velocidade, aceleração: movimento unidimensional</dc:title>
  <dc:subject/>
  <dc:creator>martinelli</dc:creator>
  <cp:keywords/>
  <dc:description/>
  <cp:lastModifiedBy>Marcelo Martinelli</cp:lastModifiedBy>
  <cp:revision>37</cp:revision>
  <cp:lastPrinted>2014-03-06T14:36:10Z</cp:lastPrinted>
  <dcterms:created xsi:type="dcterms:W3CDTF">2010-03-09T13:42:36Z</dcterms:created>
  <dcterms:modified xsi:type="dcterms:W3CDTF">2017-03-14T19:48:07Z</dcterms:modified>
  <cp:category/>
</cp:coreProperties>
</file>