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73" r:id="rId6"/>
    <p:sldId id="258" r:id="rId7"/>
    <p:sldId id="275" r:id="rId8"/>
    <p:sldId id="259" r:id="rId9"/>
    <p:sldId id="271" r:id="rId10"/>
    <p:sldId id="274" r:id="rId11"/>
    <p:sldId id="260" r:id="rId12"/>
    <p:sldId id="272" r:id="rId13"/>
    <p:sldId id="261" r:id="rId14"/>
    <p:sldId id="263" r:id="rId15"/>
    <p:sldId id="276" r:id="rId16"/>
    <p:sldId id="283" r:id="rId17"/>
    <p:sldId id="279" r:id="rId18"/>
    <p:sldId id="282" r:id="rId19"/>
    <p:sldId id="265" r:id="rId20"/>
    <p:sldId id="280" r:id="rId21"/>
    <p:sldId id="281" r:id="rId22"/>
    <p:sldId id="264" r:id="rId23"/>
    <p:sldId id="270" r:id="rId24"/>
    <p:sldId id="278" r:id="rId25"/>
    <p:sldId id="266" r:id="rId26"/>
    <p:sldId id="257" r:id="rId27"/>
    <p:sldId id="269" r:id="rId28"/>
    <p:sldId id="284" r:id="rId29"/>
    <p:sldId id="267" r:id="rId30"/>
    <p:sldId id="285" r:id="rId31"/>
    <p:sldId id="287" r:id="rId32"/>
    <p:sldId id="286" r:id="rId3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13623-FE56-DF4A-92A8-1C6E1BE1DD5D}" v="28" dt="2022-04-07T15:44:08.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0"/>
    <p:restoredTop sz="94611"/>
  </p:normalViewPr>
  <p:slideViewPr>
    <p:cSldViewPr snapToGrid="0" snapToObjects="1">
      <p:cViewPr varScale="1">
        <p:scale>
          <a:sx n="113" d="100"/>
          <a:sy n="113" d="100"/>
        </p:scale>
        <p:origin x="52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30BAB-3DD5-CF48-9B2C-436FD6C3157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FC4C88C-623F-CF45-BB27-81A458EC3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AA7E49E-688A-AF48-8419-0E02D95FE679}"/>
              </a:ext>
            </a:extLst>
          </p:cNvPr>
          <p:cNvSpPr>
            <a:spLocks noGrp="1"/>
          </p:cNvSpPr>
          <p:nvPr>
            <p:ph type="dt" sz="half" idx="10"/>
          </p:nvPr>
        </p:nvSpPr>
        <p:spPr/>
        <p:txBody>
          <a:bodyPr/>
          <a:lstStyle/>
          <a:p>
            <a:fld id="{67530355-087E-5748-BA22-FC9CECC909CE}" type="datetimeFigureOut">
              <a:rPr lang="pt-BR" smtClean="0"/>
              <a:t>12/06/2023</a:t>
            </a:fld>
            <a:endParaRPr lang="pt-BR"/>
          </a:p>
        </p:txBody>
      </p:sp>
      <p:sp>
        <p:nvSpPr>
          <p:cNvPr id="5" name="Espaço Reservado para Rodapé 4">
            <a:extLst>
              <a:ext uri="{FF2B5EF4-FFF2-40B4-BE49-F238E27FC236}">
                <a16:creationId xmlns:a16="http://schemas.microsoft.com/office/drawing/2014/main" id="{26BC2366-CE23-4347-B27B-445FA51E0ED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55BD64-E90F-3B40-AF2C-EE0B3D1EA90E}"/>
              </a:ext>
            </a:extLst>
          </p:cNvPr>
          <p:cNvSpPr>
            <a:spLocks noGrp="1"/>
          </p:cNvSpPr>
          <p:nvPr>
            <p:ph type="sldNum" sz="quarter" idx="12"/>
          </p:nvPr>
        </p:nvSpPr>
        <p:spPr/>
        <p:txBody>
          <a:bodyPr/>
          <a:lstStyle/>
          <a:p>
            <a:fld id="{61DFF1D3-E7CA-3447-859B-11DAB1AA584A}" type="slidenum">
              <a:rPr lang="pt-BR" smtClean="0"/>
              <a:t>‹nº›</a:t>
            </a:fld>
            <a:endParaRPr lang="pt-BR"/>
          </a:p>
        </p:txBody>
      </p:sp>
    </p:spTree>
    <p:extLst>
      <p:ext uri="{BB962C8B-B14F-4D97-AF65-F5344CB8AC3E}">
        <p14:creationId xmlns:p14="http://schemas.microsoft.com/office/powerpoint/2010/main" val="314180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766E3-A2E0-2244-B435-45E2881A11F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9CD26D4-F8B0-9446-A2C0-FC9D2E07BF8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11E9877-1821-444B-8BE5-23869135285C}"/>
              </a:ext>
            </a:extLst>
          </p:cNvPr>
          <p:cNvSpPr>
            <a:spLocks noGrp="1"/>
          </p:cNvSpPr>
          <p:nvPr>
            <p:ph type="dt" sz="half" idx="10"/>
          </p:nvPr>
        </p:nvSpPr>
        <p:spPr/>
        <p:txBody>
          <a:bodyPr/>
          <a:lstStyle/>
          <a:p>
            <a:fld id="{67530355-087E-5748-BA22-FC9CECC909CE}" type="datetimeFigureOut">
              <a:rPr lang="pt-BR" smtClean="0"/>
              <a:t>12/06/2023</a:t>
            </a:fld>
            <a:endParaRPr lang="pt-BR"/>
          </a:p>
        </p:txBody>
      </p:sp>
      <p:sp>
        <p:nvSpPr>
          <p:cNvPr id="5" name="Espaço Reservado para Rodapé 4">
            <a:extLst>
              <a:ext uri="{FF2B5EF4-FFF2-40B4-BE49-F238E27FC236}">
                <a16:creationId xmlns:a16="http://schemas.microsoft.com/office/drawing/2014/main" id="{6BBF7E0C-F2C3-6249-8AA6-7DEEC49A216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5DA0E96-F39D-8842-B68F-E5D5BBCC62E3}"/>
              </a:ext>
            </a:extLst>
          </p:cNvPr>
          <p:cNvSpPr>
            <a:spLocks noGrp="1"/>
          </p:cNvSpPr>
          <p:nvPr>
            <p:ph type="sldNum" sz="quarter" idx="12"/>
          </p:nvPr>
        </p:nvSpPr>
        <p:spPr/>
        <p:txBody>
          <a:bodyPr/>
          <a:lstStyle/>
          <a:p>
            <a:fld id="{61DFF1D3-E7CA-3447-859B-11DAB1AA584A}" type="slidenum">
              <a:rPr lang="pt-BR" smtClean="0"/>
              <a:t>‹nº›</a:t>
            </a:fld>
            <a:endParaRPr lang="pt-BR"/>
          </a:p>
        </p:txBody>
      </p:sp>
    </p:spTree>
    <p:extLst>
      <p:ext uri="{BB962C8B-B14F-4D97-AF65-F5344CB8AC3E}">
        <p14:creationId xmlns:p14="http://schemas.microsoft.com/office/powerpoint/2010/main" val="1445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B93AA0-4CD4-DC4F-A5E7-09EC4FF213D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C0E0D48-FBB9-6B4C-B767-BF7D4C2082B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F55DD86-0D9B-9942-A888-5C56201CCD5B}"/>
              </a:ext>
            </a:extLst>
          </p:cNvPr>
          <p:cNvSpPr>
            <a:spLocks noGrp="1"/>
          </p:cNvSpPr>
          <p:nvPr>
            <p:ph type="dt" sz="half" idx="10"/>
          </p:nvPr>
        </p:nvSpPr>
        <p:spPr/>
        <p:txBody>
          <a:bodyPr/>
          <a:lstStyle/>
          <a:p>
            <a:fld id="{67530355-087E-5748-BA22-FC9CECC909CE}" type="datetimeFigureOut">
              <a:rPr lang="pt-BR" smtClean="0"/>
              <a:t>12/06/2023</a:t>
            </a:fld>
            <a:endParaRPr lang="pt-BR"/>
          </a:p>
        </p:txBody>
      </p:sp>
      <p:sp>
        <p:nvSpPr>
          <p:cNvPr id="5" name="Espaço Reservado para Rodapé 4">
            <a:extLst>
              <a:ext uri="{FF2B5EF4-FFF2-40B4-BE49-F238E27FC236}">
                <a16:creationId xmlns:a16="http://schemas.microsoft.com/office/drawing/2014/main" id="{D6FB28AB-9FD0-4F44-AE1F-A2510C96D70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CB1BF61-2A0C-4149-BBDC-7808DC8B76E0}"/>
              </a:ext>
            </a:extLst>
          </p:cNvPr>
          <p:cNvSpPr>
            <a:spLocks noGrp="1"/>
          </p:cNvSpPr>
          <p:nvPr>
            <p:ph type="sldNum" sz="quarter" idx="12"/>
          </p:nvPr>
        </p:nvSpPr>
        <p:spPr/>
        <p:txBody>
          <a:bodyPr/>
          <a:lstStyle/>
          <a:p>
            <a:fld id="{61DFF1D3-E7CA-3447-859B-11DAB1AA584A}" type="slidenum">
              <a:rPr lang="pt-BR" smtClean="0"/>
              <a:t>‹nº›</a:t>
            </a:fld>
            <a:endParaRPr lang="pt-BR"/>
          </a:p>
        </p:txBody>
      </p:sp>
    </p:spTree>
    <p:extLst>
      <p:ext uri="{BB962C8B-B14F-4D97-AF65-F5344CB8AC3E}">
        <p14:creationId xmlns:p14="http://schemas.microsoft.com/office/powerpoint/2010/main" val="81449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FBDF56-7815-E748-B55F-F4957AD57FD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FD14D86-C223-244A-BBB1-331744CFDDB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FA2A377-D029-934E-8B10-6293B0671CFF}"/>
              </a:ext>
            </a:extLst>
          </p:cNvPr>
          <p:cNvSpPr>
            <a:spLocks noGrp="1"/>
          </p:cNvSpPr>
          <p:nvPr>
            <p:ph type="dt" sz="half" idx="10"/>
          </p:nvPr>
        </p:nvSpPr>
        <p:spPr/>
        <p:txBody>
          <a:bodyPr/>
          <a:lstStyle/>
          <a:p>
            <a:fld id="{67530355-087E-5748-BA22-FC9CECC909CE}" type="datetimeFigureOut">
              <a:rPr lang="pt-BR" smtClean="0"/>
              <a:t>12/06/2023</a:t>
            </a:fld>
            <a:endParaRPr lang="pt-BR"/>
          </a:p>
        </p:txBody>
      </p:sp>
      <p:sp>
        <p:nvSpPr>
          <p:cNvPr id="5" name="Espaço Reservado para Rodapé 4">
            <a:extLst>
              <a:ext uri="{FF2B5EF4-FFF2-40B4-BE49-F238E27FC236}">
                <a16:creationId xmlns:a16="http://schemas.microsoft.com/office/drawing/2014/main" id="{489D1C11-35B3-2C4D-A9C2-23030300E20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F395C27-E575-A549-8A19-B7D4E2A4E7D9}"/>
              </a:ext>
            </a:extLst>
          </p:cNvPr>
          <p:cNvSpPr>
            <a:spLocks noGrp="1"/>
          </p:cNvSpPr>
          <p:nvPr>
            <p:ph type="sldNum" sz="quarter" idx="12"/>
          </p:nvPr>
        </p:nvSpPr>
        <p:spPr/>
        <p:txBody>
          <a:bodyPr/>
          <a:lstStyle/>
          <a:p>
            <a:fld id="{61DFF1D3-E7CA-3447-859B-11DAB1AA584A}" type="slidenum">
              <a:rPr lang="pt-BR" smtClean="0"/>
              <a:t>‹nº›</a:t>
            </a:fld>
            <a:endParaRPr lang="pt-BR"/>
          </a:p>
        </p:txBody>
      </p:sp>
    </p:spTree>
    <p:extLst>
      <p:ext uri="{BB962C8B-B14F-4D97-AF65-F5344CB8AC3E}">
        <p14:creationId xmlns:p14="http://schemas.microsoft.com/office/powerpoint/2010/main" val="365954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52E12-D11E-0A47-A1B5-B860727F023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22342C7-BC1A-404D-A787-9F547E5E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9672D5F-6CCE-3A4E-A9A8-7B094A8AE65B}"/>
              </a:ext>
            </a:extLst>
          </p:cNvPr>
          <p:cNvSpPr>
            <a:spLocks noGrp="1"/>
          </p:cNvSpPr>
          <p:nvPr>
            <p:ph type="dt" sz="half" idx="10"/>
          </p:nvPr>
        </p:nvSpPr>
        <p:spPr/>
        <p:txBody>
          <a:bodyPr/>
          <a:lstStyle/>
          <a:p>
            <a:fld id="{67530355-087E-5748-BA22-FC9CECC909CE}" type="datetimeFigureOut">
              <a:rPr lang="pt-BR" smtClean="0"/>
              <a:t>12/06/2023</a:t>
            </a:fld>
            <a:endParaRPr lang="pt-BR"/>
          </a:p>
        </p:txBody>
      </p:sp>
      <p:sp>
        <p:nvSpPr>
          <p:cNvPr id="5" name="Espaço Reservado para Rodapé 4">
            <a:extLst>
              <a:ext uri="{FF2B5EF4-FFF2-40B4-BE49-F238E27FC236}">
                <a16:creationId xmlns:a16="http://schemas.microsoft.com/office/drawing/2014/main" id="{09EA2090-9C75-7344-9602-DE844C63176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D04B523-9A4B-9D4E-B78E-AF2100A3D0C9}"/>
              </a:ext>
            </a:extLst>
          </p:cNvPr>
          <p:cNvSpPr>
            <a:spLocks noGrp="1"/>
          </p:cNvSpPr>
          <p:nvPr>
            <p:ph type="sldNum" sz="quarter" idx="12"/>
          </p:nvPr>
        </p:nvSpPr>
        <p:spPr/>
        <p:txBody>
          <a:bodyPr/>
          <a:lstStyle/>
          <a:p>
            <a:fld id="{61DFF1D3-E7CA-3447-859B-11DAB1AA584A}" type="slidenum">
              <a:rPr lang="pt-BR" smtClean="0"/>
              <a:t>‹nº›</a:t>
            </a:fld>
            <a:endParaRPr lang="pt-BR"/>
          </a:p>
        </p:txBody>
      </p:sp>
    </p:spTree>
    <p:extLst>
      <p:ext uri="{BB962C8B-B14F-4D97-AF65-F5344CB8AC3E}">
        <p14:creationId xmlns:p14="http://schemas.microsoft.com/office/powerpoint/2010/main" val="116555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FF2A15-AA0B-8244-BC4E-9181D8238AD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630A416-9B7D-3F43-9593-A1AC54636A0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CF736E1-CAFA-544F-A84E-7F93903076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BCBD236-F7B4-7646-BBB1-38970C8B1775}"/>
              </a:ext>
            </a:extLst>
          </p:cNvPr>
          <p:cNvSpPr>
            <a:spLocks noGrp="1"/>
          </p:cNvSpPr>
          <p:nvPr>
            <p:ph type="dt" sz="half" idx="10"/>
          </p:nvPr>
        </p:nvSpPr>
        <p:spPr/>
        <p:txBody>
          <a:bodyPr/>
          <a:lstStyle/>
          <a:p>
            <a:fld id="{67530355-087E-5748-BA22-FC9CECC909CE}" type="datetimeFigureOut">
              <a:rPr lang="pt-BR" smtClean="0"/>
              <a:t>12/06/2023</a:t>
            </a:fld>
            <a:endParaRPr lang="pt-BR"/>
          </a:p>
        </p:txBody>
      </p:sp>
      <p:sp>
        <p:nvSpPr>
          <p:cNvPr id="6" name="Espaço Reservado para Rodapé 5">
            <a:extLst>
              <a:ext uri="{FF2B5EF4-FFF2-40B4-BE49-F238E27FC236}">
                <a16:creationId xmlns:a16="http://schemas.microsoft.com/office/drawing/2014/main" id="{3EBB8338-9EB8-B041-8BD8-E95EEB880CE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18E049D-87EA-0341-BA20-969347DA2079}"/>
              </a:ext>
            </a:extLst>
          </p:cNvPr>
          <p:cNvSpPr>
            <a:spLocks noGrp="1"/>
          </p:cNvSpPr>
          <p:nvPr>
            <p:ph type="sldNum" sz="quarter" idx="12"/>
          </p:nvPr>
        </p:nvSpPr>
        <p:spPr/>
        <p:txBody>
          <a:bodyPr/>
          <a:lstStyle/>
          <a:p>
            <a:fld id="{61DFF1D3-E7CA-3447-859B-11DAB1AA584A}" type="slidenum">
              <a:rPr lang="pt-BR" smtClean="0"/>
              <a:t>‹nº›</a:t>
            </a:fld>
            <a:endParaRPr lang="pt-BR"/>
          </a:p>
        </p:txBody>
      </p:sp>
    </p:spTree>
    <p:extLst>
      <p:ext uri="{BB962C8B-B14F-4D97-AF65-F5344CB8AC3E}">
        <p14:creationId xmlns:p14="http://schemas.microsoft.com/office/powerpoint/2010/main" val="253550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6EDA7-CC48-C44A-AB88-C0217A7589A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06B88B0-FD0C-1B4D-8D40-E6D82C2A4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2279BC0-2981-7147-980A-9A9724DFAD5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AFCEBDF-2829-5443-BB3E-360111333C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E6C2D47-0AB2-194D-A41C-6A926A5F2F7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E86CE4F-80CE-9E44-B21F-1CC092663DFD}"/>
              </a:ext>
            </a:extLst>
          </p:cNvPr>
          <p:cNvSpPr>
            <a:spLocks noGrp="1"/>
          </p:cNvSpPr>
          <p:nvPr>
            <p:ph type="dt" sz="half" idx="10"/>
          </p:nvPr>
        </p:nvSpPr>
        <p:spPr/>
        <p:txBody>
          <a:bodyPr/>
          <a:lstStyle/>
          <a:p>
            <a:fld id="{67530355-087E-5748-BA22-FC9CECC909CE}" type="datetimeFigureOut">
              <a:rPr lang="pt-BR" smtClean="0"/>
              <a:t>12/06/2023</a:t>
            </a:fld>
            <a:endParaRPr lang="pt-BR"/>
          </a:p>
        </p:txBody>
      </p:sp>
      <p:sp>
        <p:nvSpPr>
          <p:cNvPr id="8" name="Espaço Reservado para Rodapé 7">
            <a:extLst>
              <a:ext uri="{FF2B5EF4-FFF2-40B4-BE49-F238E27FC236}">
                <a16:creationId xmlns:a16="http://schemas.microsoft.com/office/drawing/2014/main" id="{278F5E5A-A3BC-8D4B-A51E-D2CC203FFA9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20C0F08-0DF4-8144-ABC6-0C984DE1BEE2}"/>
              </a:ext>
            </a:extLst>
          </p:cNvPr>
          <p:cNvSpPr>
            <a:spLocks noGrp="1"/>
          </p:cNvSpPr>
          <p:nvPr>
            <p:ph type="sldNum" sz="quarter" idx="12"/>
          </p:nvPr>
        </p:nvSpPr>
        <p:spPr/>
        <p:txBody>
          <a:bodyPr/>
          <a:lstStyle/>
          <a:p>
            <a:fld id="{61DFF1D3-E7CA-3447-859B-11DAB1AA584A}" type="slidenum">
              <a:rPr lang="pt-BR" smtClean="0"/>
              <a:t>‹nº›</a:t>
            </a:fld>
            <a:endParaRPr lang="pt-BR"/>
          </a:p>
        </p:txBody>
      </p:sp>
    </p:spTree>
    <p:extLst>
      <p:ext uri="{BB962C8B-B14F-4D97-AF65-F5344CB8AC3E}">
        <p14:creationId xmlns:p14="http://schemas.microsoft.com/office/powerpoint/2010/main" val="172553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28F02-CF5D-B442-B61B-C8A930D9819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A3B0D9B-FB54-6548-90DA-C5DB0C5355EB}"/>
              </a:ext>
            </a:extLst>
          </p:cNvPr>
          <p:cNvSpPr>
            <a:spLocks noGrp="1"/>
          </p:cNvSpPr>
          <p:nvPr>
            <p:ph type="dt" sz="half" idx="10"/>
          </p:nvPr>
        </p:nvSpPr>
        <p:spPr/>
        <p:txBody>
          <a:bodyPr/>
          <a:lstStyle/>
          <a:p>
            <a:fld id="{67530355-087E-5748-BA22-FC9CECC909CE}" type="datetimeFigureOut">
              <a:rPr lang="pt-BR" smtClean="0"/>
              <a:t>12/06/2023</a:t>
            </a:fld>
            <a:endParaRPr lang="pt-BR"/>
          </a:p>
        </p:txBody>
      </p:sp>
      <p:sp>
        <p:nvSpPr>
          <p:cNvPr id="4" name="Espaço Reservado para Rodapé 3">
            <a:extLst>
              <a:ext uri="{FF2B5EF4-FFF2-40B4-BE49-F238E27FC236}">
                <a16:creationId xmlns:a16="http://schemas.microsoft.com/office/drawing/2014/main" id="{A0A2C9A5-4CC8-0A4E-87BC-84864B3DCDC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3A8B7D9-EC7B-2946-8B85-5A7E4335135A}"/>
              </a:ext>
            </a:extLst>
          </p:cNvPr>
          <p:cNvSpPr>
            <a:spLocks noGrp="1"/>
          </p:cNvSpPr>
          <p:nvPr>
            <p:ph type="sldNum" sz="quarter" idx="12"/>
          </p:nvPr>
        </p:nvSpPr>
        <p:spPr/>
        <p:txBody>
          <a:bodyPr/>
          <a:lstStyle/>
          <a:p>
            <a:fld id="{61DFF1D3-E7CA-3447-859B-11DAB1AA584A}" type="slidenum">
              <a:rPr lang="pt-BR" smtClean="0"/>
              <a:t>‹nº›</a:t>
            </a:fld>
            <a:endParaRPr lang="pt-BR"/>
          </a:p>
        </p:txBody>
      </p:sp>
    </p:spTree>
    <p:extLst>
      <p:ext uri="{BB962C8B-B14F-4D97-AF65-F5344CB8AC3E}">
        <p14:creationId xmlns:p14="http://schemas.microsoft.com/office/powerpoint/2010/main" val="415800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F0D6CD7-95E3-9C45-9A55-AC11377D4939}"/>
              </a:ext>
            </a:extLst>
          </p:cNvPr>
          <p:cNvSpPr>
            <a:spLocks noGrp="1"/>
          </p:cNvSpPr>
          <p:nvPr>
            <p:ph type="dt" sz="half" idx="10"/>
          </p:nvPr>
        </p:nvSpPr>
        <p:spPr/>
        <p:txBody>
          <a:bodyPr/>
          <a:lstStyle/>
          <a:p>
            <a:fld id="{67530355-087E-5748-BA22-FC9CECC909CE}" type="datetimeFigureOut">
              <a:rPr lang="pt-BR" smtClean="0"/>
              <a:t>12/06/2023</a:t>
            </a:fld>
            <a:endParaRPr lang="pt-BR"/>
          </a:p>
        </p:txBody>
      </p:sp>
      <p:sp>
        <p:nvSpPr>
          <p:cNvPr id="3" name="Espaço Reservado para Rodapé 2">
            <a:extLst>
              <a:ext uri="{FF2B5EF4-FFF2-40B4-BE49-F238E27FC236}">
                <a16:creationId xmlns:a16="http://schemas.microsoft.com/office/drawing/2014/main" id="{0771842E-0158-2F4E-BE88-3EC79B31FCA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104AC95-1A63-1B4D-B370-01ABA644445B}"/>
              </a:ext>
            </a:extLst>
          </p:cNvPr>
          <p:cNvSpPr>
            <a:spLocks noGrp="1"/>
          </p:cNvSpPr>
          <p:nvPr>
            <p:ph type="sldNum" sz="quarter" idx="12"/>
          </p:nvPr>
        </p:nvSpPr>
        <p:spPr/>
        <p:txBody>
          <a:bodyPr/>
          <a:lstStyle/>
          <a:p>
            <a:fld id="{61DFF1D3-E7CA-3447-859B-11DAB1AA584A}" type="slidenum">
              <a:rPr lang="pt-BR" smtClean="0"/>
              <a:t>‹nº›</a:t>
            </a:fld>
            <a:endParaRPr lang="pt-BR"/>
          </a:p>
        </p:txBody>
      </p:sp>
    </p:spTree>
    <p:extLst>
      <p:ext uri="{BB962C8B-B14F-4D97-AF65-F5344CB8AC3E}">
        <p14:creationId xmlns:p14="http://schemas.microsoft.com/office/powerpoint/2010/main" val="81494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FA7D1F-E60D-8B48-BD05-991633272FC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2978DB4-0C7C-C845-B3E7-83253DDF51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3682AFD5-4977-D142-97F2-6D98DAD18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B3FF58C-3C22-8E45-90AD-F1A3828CB302}"/>
              </a:ext>
            </a:extLst>
          </p:cNvPr>
          <p:cNvSpPr>
            <a:spLocks noGrp="1"/>
          </p:cNvSpPr>
          <p:nvPr>
            <p:ph type="dt" sz="half" idx="10"/>
          </p:nvPr>
        </p:nvSpPr>
        <p:spPr/>
        <p:txBody>
          <a:bodyPr/>
          <a:lstStyle/>
          <a:p>
            <a:fld id="{67530355-087E-5748-BA22-FC9CECC909CE}" type="datetimeFigureOut">
              <a:rPr lang="pt-BR" smtClean="0"/>
              <a:t>12/06/2023</a:t>
            </a:fld>
            <a:endParaRPr lang="pt-BR"/>
          </a:p>
        </p:txBody>
      </p:sp>
      <p:sp>
        <p:nvSpPr>
          <p:cNvPr id="6" name="Espaço Reservado para Rodapé 5">
            <a:extLst>
              <a:ext uri="{FF2B5EF4-FFF2-40B4-BE49-F238E27FC236}">
                <a16:creationId xmlns:a16="http://schemas.microsoft.com/office/drawing/2014/main" id="{4C5B16CC-2240-8D4E-84F9-07ACE78125C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E4F700D-1FE9-B64A-8FD9-481E5ED5A2C9}"/>
              </a:ext>
            </a:extLst>
          </p:cNvPr>
          <p:cNvSpPr>
            <a:spLocks noGrp="1"/>
          </p:cNvSpPr>
          <p:nvPr>
            <p:ph type="sldNum" sz="quarter" idx="12"/>
          </p:nvPr>
        </p:nvSpPr>
        <p:spPr/>
        <p:txBody>
          <a:bodyPr/>
          <a:lstStyle/>
          <a:p>
            <a:fld id="{61DFF1D3-E7CA-3447-859B-11DAB1AA584A}" type="slidenum">
              <a:rPr lang="pt-BR" smtClean="0"/>
              <a:t>‹nº›</a:t>
            </a:fld>
            <a:endParaRPr lang="pt-BR"/>
          </a:p>
        </p:txBody>
      </p:sp>
    </p:spTree>
    <p:extLst>
      <p:ext uri="{BB962C8B-B14F-4D97-AF65-F5344CB8AC3E}">
        <p14:creationId xmlns:p14="http://schemas.microsoft.com/office/powerpoint/2010/main" val="115380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E588A-2CB3-2C41-9A98-E188E5584E7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4735699-B362-D144-A47A-AA2D5015B7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89375E5-72A5-6E4E-8082-4DDAA2A0D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76E75A9-BEAA-684D-94FE-EEC3F71E9FE2}"/>
              </a:ext>
            </a:extLst>
          </p:cNvPr>
          <p:cNvSpPr>
            <a:spLocks noGrp="1"/>
          </p:cNvSpPr>
          <p:nvPr>
            <p:ph type="dt" sz="half" idx="10"/>
          </p:nvPr>
        </p:nvSpPr>
        <p:spPr/>
        <p:txBody>
          <a:bodyPr/>
          <a:lstStyle/>
          <a:p>
            <a:fld id="{67530355-087E-5748-BA22-FC9CECC909CE}" type="datetimeFigureOut">
              <a:rPr lang="pt-BR" smtClean="0"/>
              <a:t>12/06/2023</a:t>
            </a:fld>
            <a:endParaRPr lang="pt-BR"/>
          </a:p>
        </p:txBody>
      </p:sp>
      <p:sp>
        <p:nvSpPr>
          <p:cNvPr id="6" name="Espaço Reservado para Rodapé 5">
            <a:extLst>
              <a:ext uri="{FF2B5EF4-FFF2-40B4-BE49-F238E27FC236}">
                <a16:creationId xmlns:a16="http://schemas.microsoft.com/office/drawing/2014/main" id="{732C26FB-9181-084D-BDB5-BC71BA11A4C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0DCA5D2-DEC0-B542-9F82-BE5E83DABE02}"/>
              </a:ext>
            </a:extLst>
          </p:cNvPr>
          <p:cNvSpPr>
            <a:spLocks noGrp="1"/>
          </p:cNvSpPr>
          <p:nvPr>
            <p:ph type="sldNum" sz="quarter" idx="12"/>
          </p:nvPr>
        </p:nvSpPr>
        <p:spPr/>
        <p:txBody>
          <a:bodyPr/>
          <a:lstStyle/>
          <a:p>
            <a:fld id="{61DFF1D3-E7CA-3447-859B-11DAB1AA584A}" type="slidenum">
              <a:rPr lang="pt-BR" smtClean="0"/>
              <a:t>‹nº›</a:t>
            </a:fld>
            <a:endParaRPr lang="pt-BR"/>
          </a:p>
        </p:txBody>
      </p:sp>
    </p:spTree>
    <p:extLst>
      <p:ext uri="{BB962C8B-B14F-4D97-AF65-F5344CB8AC3E}">
        <p14:creationId xmlns:p14="http://schemas.microsoft.com/office/powerpoint/2010/main" val="406524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447A851-4E23-E14A-9166-D4C8839CA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E976E0D-8FF8-DA4F-95C4-A47AB8ECF8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6BD019C-EC95-7942-9C99-65DB28967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30355-087E-5748-BA22-FC9CECC909CE}" type="datetimeFigureOut">
              <a:rPr lang="pt-BR" smtClean="0"/>
              <a:t>12/06/2023</a:t>
            </a:fld>
            <a:endParaRPr lang="pt-BR"/>
          </a:p>
        </p:txBody>
      </p:sp>
      <p:sp>
        <p:nvSpPr>
          <p:cNvPr id="5" name="Espaço Reservado para Rodapé 4">
            <a:extLst>
              <a:ext uri="{FF2B5EF4-FFF2-40B4-BE49-F238E27FC236}">
                <a16:creationId xmlns:a16="http://schemas.microsoft.com/office/drawing/2014/main" id="{413EE03E-ADEF-4E4E-BBF6-7E8F0FBBF2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17F283ED-989D-F741-92B7-EE701778C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FF1D3-E7CA-3447-859B-11DAB1AA584A}" type="slidenum">
              <a:rPr lang="pt-BR" smtClean="0"/>
              <a:t>‹nº›</a:t>
            </a:fld>
            <a:endParaRPr lang="pt-BR"/>
          </a:p>
        </p:txBody>
      </p:sp>
    </p:spTree>
    <p:extLst>
      <p:ext uri="{BB962C8B-B14F-4D97-AF65-F5344CB8AC3E}">
        <p14:creationId xmlns:p14="http://schemas.microsoft.com/office/powerpoint/2010/main" val="2093993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2086C0-FE9A-C84B-A479-BD27B8D28D74}"/>
              </a:ext>
            </a:extLst>
          </p:cNvPr>
          <p:cNvSpPr>
            <a:spLocks noGrp="1"/>
          </p:cNvSpPr>
          <p:nvPr>
            <p:ph type="ctrTitle"/>
          </p:nvPr>
        </p:nvSpPr>
        <p:spPr/>
        <p:txBody>
          <a:bodyPr>
            <a:normAutofit fontScale="90000"/>
          </a:bodyPr>
          <a:lstStyle/>
          <a:p>
            <a:r>
              <a:rPr lang="pt-BR" dirty="0"/>
              <a:t>Direito da Propriedade Industrial</a:t>
            </a:r>
            <a:br>
              <a:rPr lang="pt-BR" dirty="0"/>
            </a:br>
            <a:r>
              <a:rPr lang="pt-BR" dirty="0"/>
              <a:t>Concorrência Desleal</a:t>
            </a:r>
            <a:br>
              <a:rPr lang="pt-BR" dirty="0"/>
            </a:br>
            <a:r>
              <a:rPr lang="pt-BR" dirty="0"/>
              <a:t>Direito das Marcas</a:t>
            </a:r>
          </a:p>
        </p:txBody>
      </p:sp>
      <p:sp>
        <p:nvSpPr>
          <p:cNvPr id="3" name="Subtítulo 2">
            <a:extLst>
              <a:ext uri="{FF2B5EF4-FFF2-40B4-BE49-F238E27FC236}">
                <a16:creationId xmlns:a16="http://schemas.microsoft.com/office/drawing/2014/main" id="{D1E1B5DC-DE77-D04B-99EB-381FA736AF25}"/>
              </a:ext>
            </a:extLst>
          </p:cNvPr>
          <p:cNvSpPr>
            <a:spLocks noGrp="1"/>
          </p:cNvSpPr>
          <p:nvPr>
            <p:ph type="subTitle" idx="1"/>
          </p:nvPr>
        </p:nvSpPr>
        <p:spPr/>
        <p:txBody>
          <a:bodyPr/>
          <a:lstStyle/>
          <a:p>
            <a:br>
              <a:rPr lang="pt-BR" dirty="0"/>
            </a:br>
            <a:r>
              <a:rPr lang="pt-BR" dirty="0"/>
              <a:t>Professor Doutor Ruy Pereira Camilo Junior</a:t>
            </a:r>
          </a:p>
        </p:txBody>
      </p:sp>
    </p:spTree>
    <p:extLst>
      <p:ext uri="{BB962C8B-B14F-4D97-AF65-F5344CB8AC3E}">
        <p14:creationId xmlns:p14="http://schemas.microsoft.com/office/powerpoint/2010/main" val="3391309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8B546D-CCC5-8645-B47B-657B216BC9C1}"/>
              </a:ext>
            </a:extLst>
          </p:cNvPr>
          <p:cNvSpPr>
            <a:spLocks noGrp="1"/>
          </p:cNvSpPr>
          <p:nvPr>
            <p:ph type="title"/>
          </p:nvPr>
        </p:nvSpPr>
        <p:spPr/>
        <p:txBody>
          <a:bodyPr/>
          <a:lstStyle/>
          <a:p>
            <a:r>
              <a:rPr lang="pt-BR" dirty="0"/>
              <a:t>Crimes de concorrência desleal</a:t>
            </a:r>
          </a:p>
        </p:txBody>
      </p:sp>
      <p:sp>
        <p:nvSpPr>
          <p:cNvPr id="3" name="Espaço Reservado para Conteúdo 2">
            <a:extLst>
              <a:ext uri="{FF2B5EF4-FFF2-40B4-BE49-F238E27FC236}">
                <a16:creationId xmlns:a16="http://schemas.microsoft.com/office/drawing/2014/main" id="{A6F80892-DE81-784D-A818-F66B76470E90}"/>
              </a:ext>
            </a:extLst>
          </p:cNvPr>
          <p:cNvSpPr>
            <a:spLocks noGrp="1"/>
          </p:cNvSpPr>
          <p:nvPr>
            <p:ph idx="1"/>
          </p:nvPr>
        </p:nvSpPr>
        <p:spPr/>
        <p:txBody>
          <a:bodyPr>
            <a:normAutofit fontScale="62500" lnSpcReduction="20000"/>
          </a:bodyPr>
          <a:lstStyle/>
          <a:p>
            <a:pPr marL="0" indent="0">
              <a:buNone/>
            </a:pPr>
            <a:r>
              <a:rPr lang="pt-BR" dirty="0"/>
              <a:t> XI - divulga, explora ou utiliza-se, sem autorização, de conhecimentos, informações ou dados confidenciais, utilizáveis na indústria, comércio ou prestação de serviços, excluídos aqueles que sejam de conhecimento público ou que sejam evidentes para um técnico no assunto, a que teve acesso mediante relação contratual ou empregatícia, mesmo após o término do contrato;</a:t>
            </a:r>
          </a:p>
          <a:p>
            <a:pPr marL="0" indent="0">
              <a:buNone/>
            </a:pPr>
            <a:r>
              <a:rPr lang="pt-BR" dirty="0"/>
              <a:t>        XII - divulga, explora ou utiliza-se, sem autorização, de conhecimentos ou informações a que se refere o inciso anterior, obtidos por meios ilícitos ou a que teve acesso mediante fraude; ou</a:t>
            </a:r>
          </a:p>
          <a:p>
            <a:pPr marL="0" indent="0">
              <a:buNone/>
            </a:pPr>
            <a:r>
              <a:rPr lang="pt-BR" dirty="0"/>
              <a:t>        XIII - vende, expõe ou oferece à venda produto, declarando ser objeto de patente depositada, ou concedida, ou de desenho industrial registrado, que não o seja, ou menciona-o, em anúncio ou papel comercial, como depositado ou patenteado, ou registrado, sem o ser;</a:t>
            </a:r>
          </a:p>
          <a:p>
            <a:pPr marL="0" indent="0">
              <a:buNone/>
            </a:pPr>
            <a:r>
              <a:rPr lang="pt-BR" dirty="0"/>
              <a:t>        XIV - divulga, explora ou utiliza-se, sem autorização, de resultados de testes ou outros dados não divulgados, cuja elaboração envolva esforço considerável e que tenham sido apresentados a entidades governamentais como condição para aprovar a comercialização de produtos.</a:t>
            </a:r>
          </a:p>
          <a:p>
            <a:pPr marL="0" indent="0">
              <a:buNone/>
            </a:pPr>
            <a:r>
              <a:rPr lang="pt-BR" dirty="0"/>
              <a:t>        Pena - detenção, de 3 (três) meses a 1 (um) ano, ou multa.</a:t>
            </a:r>
          </a:p>
          <a:p>
            <a:pPr marL="0" indent="0">
              <a:buNone/>
            </a:pPr>
            <a:r>
              <a:rPr lang="pt-BR" dirty="0"/>
              <a:t>        § 1º Inclui-se nas hipóteses a que se referem os incisos XI e XII o empregador, sócio ou administrador da empresa, que incorrer nas tipificações estabelecidas nos mencionados dispositivos.</a:t>
            </a:r>
          </a:p>
          <a:p>
            <a:pPr marL="0" indent="0">
              <a:buNone/>
            </a:pPr>
            <a:r>
              <a:rPr lang="pt-BR" dirty="0"/>
              <a:t>        § 2º O disposto no inciso XIV não se aplica quanto à divulgação por órgão governamental competente para autorizar a comercialização de produto, quando necessário para proteger o público.</a:t>
            </a:r>
          </a:p>
          <a:p>
            <a:pPr marL="0" indent="0">
              <a:buNone/>
            </a:pPr>
            <a:endParaRPr lang="pt-BR" dirty="0"/>
          </a:p>
          <a:p>
            <a:pPr marL="0" indent="0">
              <a:buNone/>
            </a:pPr>
            <a:endParaRPr lang="pt-BR" dirty="0"/>
          </a:p>
        </p:txBody>
      </p:sp>
    </p:spTree>
    <p:extLst>
      <p:ext uri="{BB962C8B-B14F-4D97-AF65-F5344CB8AC3E}">
        <p14:creationId xmlns:p14="http://schemas.microsoft.com/office/powerpoint/2010/main" val="369155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8994E5E-CA02-3944-ACB4-1CF2AD03272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Para que </a:t>
            </a:r>
            <a:r>
              <a:rPr lang="en-US" sz="3600" dirty="0" err="1">
                <a:solidFill>
                  <a:srgbClr val="FFFFFF"/>
                </a:solidFill>
              </a:rPr>
              <a:t>servem</a:t>
            </a:r>
            <a:r>
              <a:rPr lang="en-US" sz="3600" dirty="0">
                <a:solidFill>
                  <a:srgbClr val="FFFFFF"/>
                </a:solidFill>
              </a:rPr>
              <a:t> as </a:t>
            </a:r>
            <a:r>
              <a:rPr lang="en-US" sz="3600" dirty="0" err="1">
                <a:solidFill>
                  <a:srgbClr val="FFFFFF"/>
                </a:solidFill>
              </a:rPr>
              <a:t>marcas</a:t>
            </a:r>
            <a:r>
              <a:rPr lang="en-US" sz="3600" dirty="0">
                <a:solidFill>
                  <a:srgbClr val="FFFFFF"/>
                </a:solidFill>
              </a:rPr>
              <a:t>?</a:t>
            </a:r>
            <a:br>
              <a:rPr lang="en-US" sz="3600" dirty="0">
                <a:solidFill>
                  <a:srgbClr val="FFFFFF"/>
                </a:solidFill>
              </a:rPr>
            </a:br>
            <a:endParaRPr lang="en-US" sz="3600" dirty="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ço Reservado para Conteúdo 3">
            <a:extLst>
              <a:ext uri="{FF2B5EF4-FFF2-40B4-BE49-F238E27FC236}">
                <a16:creationId xmlns:a16="http://schemas.microsoft.com/office/drawing/2014/main" id="{5F73C389-3A82-6F4B-B7AA-A04461B7FDC2}"/>
              </a:ext>
            </a:extLst>
          </p:cNvPr>
          <p:cNvPicPr>
            <a:picLocks noGrp="1" noChangeAspect="1"/>
          </p:cNvPicPr>
          <p:nvPr>
            <p:ph idx="1"/>
          </p:nvPr>
        </p:nvPicPr>
        <p:blipFill rotWithShape="1">
          <a:blip r:embed="rId2"/>
          <a:srcRect r="864"/>
          <a:stretch/>
        </p:blipFill>
        <p:spPr>
          <a:xfrm>
            <a:off x="976251" y="942538"/>
            <a:ext cx="7163222" cy="4808332"/>
          </a:xfrm>
          <a:prstGeom prst="rect">
            <a:avLst/>
          </a:prstGeom>
          <a:effectLst/>
        </p:spPr>
      </p:pic>
    </p:spTree>
    <p:extLst>
      <p:ext uri="{BB962C8B-B14F-4D97-AF65-F5344CB8AC3E}">
        <p14:creationId xmlns:p14="http://schemas.microsoft.com/office/powerpoint/2010/main" val="349477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35F27E-EEEE-0B40-B3BA-2BFCC0FDE993}"/>
              </a:ext>
            </a:extLst>
          </p:cNvPr>
          <p:cNvSpPr>
            <a:spLocks noGrp="1"/>
          </p:cNvSpPr>
          <p:nvPr>
            <p:ph type="title"/>
          </p:nvPr>
        </p:nvSpPr>
        <p:spPr/>
        <p:txBody>
          <a:bodyPr/>
          <a:lstStyle/>
          <a:p>
            <a:r>
              <a:rPr lang="pt-BR" dirty="0"/>
              <a:t>ATENÇÃO:</a:t>
            </a:r>
          </a:p>
        </p:txBody>
      </p:sp>
      <p:sp>
        <p:nvSpPr>
          <p:cNvPr id="3" name="Espaço Reservado para Conteúdo 2">
            <a:extLst>
              <a:ext uri="{FF2B5EF4-FFF2-40B4-BE49-F238E27FC236}">
                <a16:creationId xmlns:a16="http://schemas.microsoft.com/office/drawing/2014/main" id="{34DA4C4E-E1CC-8F4B-A14D-4EEE690B2D47}"/>
              </a:ext>
            </a:extLst>
          </p:cNvPr>
          <p:cNvSpPr>
            <a:spLocks noGrp="1"/>
          </p:cNvSpPr>
          <p:nvPr>
            <p:ph idx="1"/>
          </p:nvPr>
        </p:nvSpPr>
        <p:spPr/>
        <p:txBody>
          <a:bodyPr>
            <a:normAutofit fontScale="47500" lnSpcReduction="20000"/>
          </a:bodyPr>
          <a:lstStyle/>
          <a:p>
            <a:pPr marL="0" indent="0" algn="ctr">
              <a:buNone/>
            </a:pPr>
            <a:r>
              <a:rPr lang="pt-BR" dirty="0"/>
              <a:t>Principal característica da marca é sua</a:t>
            </a:r>
          </a:p>
          <a:p>
            <a:pPr marL="0" indent="0" algn="ctr">
              <a:buNone/>
            </a:pPr>
            <a:endParaRPr lang="pt-BR" dirty="0"/>
          </a:p>
          <a:p>
            <a:pPr marL="0" indent="0" algn="ctr">
              <a:buNone/>
            </a:pPr>
            <a:r>
              <a:rPr lang="pt-BR" sz="4000" dirty="0"/>
              <a:t>DISTINTIVIDADE</a:t>
            </a:r>
          </a:p>
          <a:p>
            <a:pPr marL="0" indent="0" algn="ctr">
              <a:buNone/>
            </a:pPr>
            <a:endParaRPr lang="pt-BR" sz="4000" dirty="0"/>
          </a:p>
          <a:p>
            <a:pPr marL="0" indent="0" algn="ctr">
              <a:buNone/>
            </a:pPr>
            <a:r>
              <a:rPr lang="pt-BR" sz="4000" dirty="0"/>
              <a:t>Devo distinguir das expressões genéricas e devo distinguir dos demais concorrentes. Reduz custos de transação, ao identificar o bem ou produto.</a:t>
            </a:r>
          </a:p>
          <a:p>
            <a:pPr marL="0" indent="0" algn="ctr">
              <a:buNone/>
            </a:pPr>
            <a:endParaRPr lang="pt-BR" sz="4000" dirty="0"/>
          </a:p>
          <a:p>
            <a:pPr marL="0" indent="0" algn="ctr">
              <a:buNone/>
            </a:pPr>
            <a:r>
              <a:rPr lang="pt-BR" sz="4000" dirty="0"/>
              <a:t>A escolha da expressão ou símbolo deve ser adequada à estratégia de marketing da empresa.</a:t>
            </a:r>
          </a:p>
          <a:p>
            <a:pPr marL="0" indent="0" algn="ctr">
              <a:buNone/>
            </a:pPr>
            <a:endParaRPr lang="pt-BR" sz="4000" dirty="0"/>
          </a:p>
          <a:p>
            <a:pPr marL="0" indent="0" algn="ctr">
              <a:buNone/>
            </a:pPr>
            <a:endParaRPr lang="pt-BR" sz="4000" dirty="0"/>
          </a:p>
          <a:p>
            <a:pPr marL="0" indent="0" algn="ctr">
              <a:buNone/>
            </a:pPr>
            <a:r>
              <a:rPr lang="pt-BR" sz="4000" dirty="0"/>
              <a:t>Como veremos, esta não é estática, mas vai mudando com o uso da linguagem. Algumas marcas se enfraquecem, virando vocábulos genéricos. Outras marcas pouco distintivas vão sendo referidas cada vez mais a um determinado produto ou serviço.</a:t>
            </a:r>
          </a:p>
        </p:txBody>
      </p:sp>
    </p:spTree>
    <p:extLst>
      <p:ext uri="{BB962C8B-B14F-4D97-AF65-F5344CB8AC3E}">
        <p14:creationId xmlns:p14="http://schemas.microsoft.com/office/powerpoint/2010/main" val="53899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4AFB9B6-69DE-422D-9CC2-8AEEA1866B0B}"/>
              </a:ext>
            </a:extLst>
          </p:cNvPr>
          <p:cNvSpPr>
            <a:spLocks noGrp="1"/>
          </p:cNvSpPr>
          <p:nvPr>
            <p:ph type="title"/>
          </p:nvPr>
        </p:nvSpPr>
        <p:spPr/>
        <p:txBody>
          <a:bodyPr/>
          <a:lstStyle/>
          <a:p>
            <a:r>
              <a:rPr lang="pt-BR" dirty="0"/>
              <a:t>Sistema atributivo</a:t>
            </a:r>
          </a:p>
        </p:txBody>
      </p:sp>
      <p:sp>
        <p:nvSpPr>
          <p:cNvPr id="5" name="Espaço Reservado para Conteúdo 4">
            <a:extLst>
              <a:ext uri="{FF2B5EF4-FFF2-40B4-BE49-F238E27FC236}">
                <a16:creationId xmlns:a16="http://schemas.microsoft.com/office/drawing/2014/main" id="{5872AE06-BDEA-43E4-89C0-80870F1E47DC}"/>
              </a:ext>
            </a:extLst>
          </p:cNvPr>
          <p:cNvSpPr>
            <a:spLocks noGrp="1"/>
          </p:cNvSpPr>
          <p:nvPr>
            <p:ph idx="1"/>
          </p:nvPr>
        </p:nvSpPr>
        <p:spPr/>
        <p:txBody>
          <a:bodyPr/>
          <a:lstStyle/>
          <a:p>
            <a:r>
              <a:rPr lang="pt-BR" dirty="0"/>
              <a:t>Marca é concedida por registro no INPI, por 10 anos, renováveis.</a:t>
            </a:r>
          </a:p>
          <a:p>
            <a:endParaRPr lang="pt-BR" dirty="0"/>
          </a:p>
          <a:p>
            <a:r>
              <a:rPr lang="pt-BR" dirty="0"/>
              <a:t>Com a concessão do registro, retira-se a expressão ou símbolo do domínio público, só podendo ser usado, em certos contextos, pelo titular</a:t>
            </a:r>
          </a:p>
          <a:p>
            <a:endParaRPr lang="pt-BR" dirty="0"/>
          </a:p>
          <a:p>
            <a:r>
              <a:rPr lang="pt-BR" dirty="0"/>
              <a:t>Artigo 321 IV LPI diz que citação de marca alheia só pode ser feita em contexto não comercial, o que, segundo Denis Borges Barbosa, proíbe publicidade comparativa.</a:t>
            </a:r>
          </a:p>
        </p:txBody>
      </p:sp>
    </p:spTree>
    <p:extLst>
      <p:ext uri="{BB962C8B-B14F-4D97-AF65-F5344CB8AC3E}">
        <p14:creationId xmlns:p14="http://schemas.microsoft.com/office/powerpoint/2010/main" val="28994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14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E415251-5C50-E641-98A2-075F1323F639}"/>
              </a:ext>
            </a:extLst>
          </p:cNvPr>
          <p:cNvSpPr>
            <a:spLocks noGrp="1"/>
          </p:cNvSpPr>
          <p:nvPr>
            <p:ph type="title"/>
          </p:nvPr>
        </p:nvSpPr>
        <p:spPr>
          <a:xfrm>
            <a:off x="524256" y="491260"/>
            <a:ext cx="6594189" cy="1625210"/>
          </a:xfrm>
        </p:spPr>
        <p:txBody>
          <a:bodyPr>
            <a:normAutofit/>
          </a:bodyPr>
          <a:lstStyle/>
          <a:p>
            <a:r>
              <a:rPr lang="pt-BR">
                <a:solidFill>
                  <a:srgbClr val="FFFFFF"/>
                </a:solidFill>
              </a:rPr>
              <a:t>O que é marca?</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F1D6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Imagem 4">
            <a:extLst>
              <a:ext uri="{FF2B5EF4-FFF2-40B4-BE49-F238E27FC236}">
                <a16:creationId xmlns:a16="http://schemas.microsoft.com/office/drawing/2014/main" id="{970D9376-83ED-D749-AC2D-6FA9E74F8C31}"/>
              </a:ext>
            </a:extLst>
          </p:cNvPr>
          <p:cNvPicPr>
            <a:picLocks noChangeAspect="1"/>
          </p:cNvPicPr>
          <p:nvPr/>
        </p:nvPicPr>
        <p:blipFill>
          <a:blip r:embed="rId2"/>
          <a:stretch>
            <a:fillRect/>
          </a:stretch>
        </p:blipFill>
        <p:spPr>
          <a:xfrm>
            <a:off x="524256" y="2951922"/>
            <a:ext cx="3067356" cy="3067356"/>
          </a:xfrm>
          <a:prstGeom prst="rect">
            <a:avLst/>
          </a:prstGeom>
        </p:spPr>
      </p:pic>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F1D6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Imagem 3">
            <a:extLst>
              <a:ext uri="{FF2B5EF4-FFF2-40B4-BE49-F238E27FC236}">
                <a16:creationId xmlns:a16="http://schemas.microsoft.com/office/drawing/2014/main" id="{AB174F86-FD66-0D4B-9026-571288D9CA5F}"/>
              </a:ext>
            </a:extLst>
          </p:cNvPr>
          <p:cNvPicPr>
            <a:picLocks noChangeAspect="1"/>
          </p:cNvPicPr>
          <p:nvPr/>
        </p:nvPicPr>
        <p:blipFill>
          <a:blip r:embed="rId3"/>
          <a:stretch>
            <a:fillRect/>
          </a:stretch>
        </p:blipFill>
        <p:spPr>
          <a:xfrm>
            <a:off x="4138970" y="3520954"/>
            <a:ext cx="3067358" cy="1929292"/>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Conteúdo 2">
            <a:extLst>
              <a:ext uri="{FF2B5EF4-FFF2-40B4-BE49-F238E27FC236}">
                <a16:creationId xmlns:a16="http://schemas.microsoft.com/office/drawing/2014/main" id="{8784206C-7B64-9C48-8A8E-65302F776F46}"/>
              </a:ext>
            </a:extLst>
          </p:cNvPr>
          <p:cNvSpPr>
            <a:spLocks noGrp="1"/>
          </p:cNvSpPr>
          <p:nvPr>
            <p:ph idx="1"/>
          </p:nvPr>
        </p:nvSpPr>
        <p:spPr>
          <a:xfrm>
            <a:off x="7956057" y="762983"/>
            <a:ext cx="3515128" cy="5330923"/>
          </a:xfrm>
        </p:spPr>
        <p:txBody>
          <a:bodyPr anchor="ctr">
            <a:normAutofit/>
          </a:bodyPr>
          <a:lstStyle/>
          <a:p>
            <a:pPr marL="0" indent="0">
              <a:buNone/>
            </a:pPr>
            <a:r>
              <a:rPr lang="pt-BR" sz="2200">
                <a:solidFill>
                  <a:srgbClr val="FFFFFF"/>
                </a:solidFill>
              </a:rPr>
              <a:t>Art. 122. São suscetíveis de registro como marca os sinais distintivos visualmente perceptíveis, não compreendidos nas proibições legais.</a:t>
            </a:r>
          </a:p>
          <a:p>
            <a:r>
              <a:rPr lang="pt-BR" sz="2200">
                <a:solidFill>
                  <a:srgbClr val="FFFFFF"/>
                </a:solidFill>
              </a:rPr>
              <a:t>Não é um nome. Pode ser um logotipo, ou mesmo a forma do produto, como a garrafa da coca-cola ou o tablete de toblerone.</a:t>
            </a:r>
          </a:p>
          <a:p>
            <a:r>
              <a:rPr lang="pt-BR" sz="2200">
                <a:solidFill>
                  <a:srgbClr val="FFFFFF"/>
                </a:solidFill>
              </a:rPr>
              <a:t>Como tem de ser visual, não admitimos no Brasil marca oflativa</a:t>
            </a:r>
            <a:br>
              <a:rPr lang="pt-BR" sz="2200">
                <a:solidFill>
                  <a:srgbClr val="FFFFFF"/>
                </a:solidFill>
              </a:rPr>
            </a:br>
            <a:endParaRPr lang="pt-BR" sz="2200">
              <a:solidFill>
                <a:srgbClr val="FFFFFF"/>
              </a:solidFill>
            </a:endParaRPr>
          </a:p>
        </p:txBody>
      </p:sp>
    </p:spTree>
    <p:extLst>
      <p:ext uri="{BB962C8B-B14F-4D97-AF65-F5344CB8AC3E}">
        <p14:creationId xmlns:p14="http://schemas.microsoft.com/office/powerpoint/2010/main" val="3751861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D088B-9A36-7B4B-81D8-CEFB390D8ABB}"/>
              </a:ext>
            </a:extLst>
          </p:cNvPr>
          <p:cNvSpPr>
            <a:spLocks noGrp="1"/>
          </p:cNvSpPr>
          <p:nvPr>
            <p:ph type="title"/>
          </p:nvPr>
        </p:nvSpPr>
        <p:spPr>
          <a:xfrm>
            <a:off x="648928" y="338328"/>
            <a:ext cx="3685032" cy="1608328"/>
          </a:xfrm>
        </p:spPr>
        <p:txBody>
          <a:bodyPr>
            <a:normAutofit/>
          </a:bodyPr>
          <a:lstStyle/>
          <a:p>
            <a:r>
              <a:rPr lang="pt-BR" sz="3600"/>
              <a:t>CLASSIFICAÇÃO </a:t>
            </a:r>
          </a:p>
        </p:txBody>
      </p:sp>
      <p:sp>
        <p:nvSpPr>
          <p:cNvPr id="3" name="Espaço Reservado para Conteúdo 2">
            <a:extLst>
              <a:ext uri="{FF2B5EF4-FFF2-40B4-BE49-F238E27FC236}">
                <a16:creationId xmlns:a16="http://schemas.microsoft.com/office/drawing/2014/main" id="{989B1B9B-78DD-5B4B-B3E4-1AFB1B24A743}"/>
              </a:ext>
            </a:extLst>
          </p:cNvPr>
          <p:cNvSpPr>
            <a:spLocks noGrp="1"/>
          </p:cNvSpPr>
          <p:nvPr>
            <p:ph idx="1"/>
          </p:nvPr>
        </p:nvSpPr>
        <p:spPr>
          <a:xfrm>
            <a:off x="4864100" y="338328"/>
            <a:ext cx="6675627" cy="1605083"/>
          </a:xfrm>
        </p:spPr>
        <p:txBody>
          <a:bodyPr anchor="ctr">
            <a:normAutofit/>
          </a:bodyPr>
          <a:lstStyle/>
          <a:p>
            <a:r>
              <a:rPr lang="pt-BR" sz="2000"/>
              <a:t>MARCAS NOMINATIVAS</a:t>
            </a:r>
          </a:p>
          <a:p>
            <a:r>
              <a:rPr lang="pt-BR" sz="2000"/>
              <a:t>MARCAS FIGURATIVAS</a:t>
            </a:r>
          </a:p>
          <a:p>
            <a:r>
              <a:rPr lang="pt-BR" sz="2000"/>
              <a:t>MARCAS MISTAS</a:t>
            </a:r>
          </a:p>
          <a:p>
            <a:r>
              <a:rPr lang="pt-BR" sz="2000"/>
              <a:t>MARCAS TRIDIMENSIONAIS</a:t>
            </a:r>
          </a:p>
        </p:txBody>
      </p:sp>
      <p:sp>
        <p:nvSpPr>
          <p:cNvPr id="10" name="Rectangle 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591FC825-374D-724F-B2B2-FCE2969D6B6B}"/>
              </a:ext>
            </a:extLst>
          </p:cNvPr>
          <p:cNvPicPr>
            <a:picLocks noChangeAspect="1"/>
          </p:cNvPicPr>
          <p:nvPr/>
        </p:nvPicPr>
        <p:blipFill>
          <a:blip r:embed="rId2"/>
          <a:stretch>
            <a:fillRect/>
          </a:stretch>
        </p:blipFill>
        <p:spPr>
          <a:xfrm>
            <a:off x="641180" y="3691910"/>
            <a:ext cx="4974336" cy="1392813"/>
          </a:xfrm>
          <a:prstGeom prst="rect">
            <a:avLst/>
          </a:prstGeom>
        </p:spPr>
      </p:pic>
      <p:sp>
        <p:nvSpPr>
          <p:cNvPr id="14"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FAA77F8F-D3EE-2E4E-BCA6-F8E261C14431}"/>
              </a:ext>
            </a:extLst>
          </p:cNvPr>
          <p:cNvPicPr>
            <a:picLocks noChangeAspect="1"/>
          </p:cNvPicPr>
          <p:nvPr/>
        </p:nvPicPr>
        <p:blipFill>
          <a:blip r:embed="rId3"/>
          <a:stretch>
            <a:fillRect/>
          </a:stretch>
        </p:blipFill>
        <p:spPr>
          <a:xfrm>
            <a:off x="6576484" y="3710564"/>
            <a:ext cx="4974336" cy="1355506"/>
          </a:xfrm>
          <a:prstGeom prst="rect">
            <a:avLst/>
          </a:prstGeom>
        </p:spPr>
      </p:pic>
    </p:spTree>
    <p:extLst>
      <p:ext uri="{BB962C8B-B14F-4D97-AF65-F5344CB8AC3E}">
        <p14:creationId xmlns:p14="http://schemas.microsoft.com/office/powerpoint/2010/main" val="401526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B5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357FF64-7248-5946-9E8A-D9C866F1B2B4}"/>
              </a:ext>
            </a:extLst>
          </p:cNvPr>
          <p:cNvSpPr>
            <a:spLocks noGrp="1"/>
          </p:cNvSpPr>
          <p:nvPr>
            <p:ph type="title"/>
          </p:nvPr>
        </p:nvSpPr>
        <p:spPr>
          <a:xfrm>
            <a:off x="524256" y="491260"/>
            <a:ext cx="6594189" cy="1625210"/>
          </a:xfrm>
        </p:spPr>
        <p:txBody>
          <a:bodyPr>
            <a:normAutofit/>
          </a:bodyPr>
          <a:lstStyle/>
          <a:p>
            <a:r>
              <a:rPr lang="pt-BR">
                <a:solidFill>
                  <a:srgbClr val="FFFFFF"/>
                </a:solidFill>
              </a:rPr>
              <a:t>Diferença entre marca e nome empresarial</a:t>
            </a:r>
          </a:p>
        </p:txBody>
      </p:sp>
      <p:sp>
        <p:nvSpPr>
          <p:cNvPr id="19" name="Rectangle 18">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BC8C40">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Imagem 4">
            <a:extLst>
              <a:ext uri="{FF2B5EF4-FFF2-40B4-BE49-F238E27FC236}">
                <a16:creationId xmlns:a16="http://schemas.microsoft.com/office/drawing/2014/main" id="{41E6D492-3B34-774C-B675-47065EC5160E}"/>
              </a:ext>
            </a:extLst>
          </p:cNvPr>
          <p:cNvPicPr>
            <a:picLocks noChangeAspect="1"/>
          </p:cNvPicPr>
          <p:nvPr/>
        </p:nvPicPr>
        <p:blipFill rotWithShape="1">
          <a:blip r:embed="rId2"/>
          <a:srcRect r="1" b="10231"/>
          <a:stretch/>
        </p:blipFill>
        <p:spPr>
          <a:xfrm>
            <a:off x="524256" y="3449028"/>
            <a:ext cx="3067356" cy="2073144"/>
          </a:xfrm>
          <a:prstGeom prst="rect">
            <a:avLst/>
          </a:prstGeom>
        </p:spPr>
      </p:pic>
      <p:sp>
        <p:nvSpPr>
          <p:cNvPr id="21" name="Rectangle 20">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BC8C40">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Imagem 3">
            <a:extLst>
              <a:ext uri="{FF2B5EF4-FFF2-40B4-BE49-F238E27FC236}">
                <a16:creationId xmlns:a16="http://schemas.microsoft.com/office/drawing/2014/main" id="{7D91EEFA-FF9F-FD4A-9FBA-E6F3C34C63C9}"/>
              </a:ext>
            </a:extLst>
          </p:cNvPr>
          <p:cNvPicPr>
            <a:picLocks noChangeAspect="1"/>
          </p:cNvPicPr>
          <p:nvPr/>
        </p:nvPicPr>
        <p:blipFill rotWithShape="1">
          <a:blip r:embed="rId3"/>
          <a:srcRect l="1319" r="2" b="2"/>
          <a:stretch/>
        </p:blipFill>
        <p:spPr>
          <a:xfrm>
            <a:off x="4138970" y="3451365"/>
            <a:ext cx="3067358" cy="2068470"/>
          </a:xfrm>
          <a:prstGeom prst="rect">
            <a:avLst/>
          </a:prstGeom>
        </p:spPr>
      </p:pic>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Conteúdo 2">
            <a:extLst>
              <a:ext uri="{FF2B5EF4-FFF2-40B4-BE49-F238E27FC236}">
                <a16:creationId xmlns:a16="http://schemas.microsoft.com/office/drawing/2014/main" id="{CA90C9ED-F373-2E4A-8C62-7046D73D513C}"/>
              </a:ext>
            </a:extLst>
          </p:cNvPr>
          <p:cNvSpPr>
            <a:spLocks noGrp="1"/>
          </p:cNvSpPr>
          <p:nvPr>
            <p:ph idx="1"/>
          </p:nvPr>
        </p:nvSpPr>
        <p:spPr>
          <a:xfrm>
            <a:off x="7956057" y="762983"/>
            <a:ext cx="3515128" cy="5330923"/>
          </a:xfrm>
        </p:spPr>
        <p:txBody>
          <a:bodyPr anchor="ctr">
            <a:normAutofit/>
          </a:bodyPr>
          <a:lstStyle/>
          <a:p>
            <a:r>
              <a:rPr lang="pt-BR" sz="2400" dirty="0">
                <a:solidFill>
                  <a:srgbClr val="FFFFFF"/>
                </a:solidFill>
              </a:rPr>
              <a:t>Nome  designa a empresa. Não pode haver </a:t>
            </a:r>
            <a:r>
              <a:rPr lang="pt-BR" sz="2400" dirty="0" err="1">
                <a:solidFill>
                  <a:srgbClr val="FFFFFF"/>
                </a:solidFill>
              </a:rPr>
              <a:t>colidência</a:t>
            </a:r>
            <a:r>
              <a:rPr lang="pt-BR" sz="2400" dirty="0">
                <a:solidFill>
                  <a:srgbClr val="FFFFFF"/>
                </a:solidFill>
              </a:rPr>
              <a:t> no mesmo estado</a:t>
            </a:r>
          </a:p>
          <a:p>
            <a:endParaRPr lang="pt-BR" sz="2400" dirty="0">
              <a:solidFill>
                <a:srgbClr val="FFFFFF"/>
              </a:solidFill>
            </a:endParaRPr>
          </a:p>
          <a:p>
            <a:r>
              <a:rPr lang="pt-BR" sz="2400" dirty="0">
                <a:solidFill>
                  <a:srgbClr val="FFFFFF"/>
                </a:solidFill>
              </a:rPr>
              <a:t>Marca designa produto ou serviço. Vale para a classe específica (da 1 a 34 para produtos, da 35 à 45, para serviços)  PRINCÍPIO DA ESPECIFICIDADE</a:t>
            </a:r>
          </a:p>
          <a:p>
            <a:endParaRPr lang="pt-BR" sz="2400" dirty="0">
              <a:solidFill>
                <a:srgbClr val="FFFFFF"/>
              </a:solidFill>
            </a:endParaRPr>
          </a:p>
          <a:p>
            <a:endParaRPr lang="pt-BR" sz="2400" dirty="0">
              <a:solidFill>
                <a:srgbClr val="FFFFFF"/>
              </a:solidFill>
            </a:endParaRPr>
          </a:p>
          <a:p>
            <a:pPr marL="0" indent="0">
              <a:buNone/>
            </a:pPr>
            <a:endParaRPr lang="pt-BR" sz="2400" dirty="0">
              <a:solidFill>
                <a:srgbClr val="FFFFFF"/>
              </a:solidFill>
            </a:endParaRPr>
          </a:p>
        </p:txBody>
      </p:sp>
    </p:spTree>
    <p:extLst>
      <p:ext uri="{BB962C8B-B14F-4D97-AF65-F5344CB8AC3E}">
        <p14:creationId xmlns:p14="http://schemas.microsoft.com/office/powerpoint/2010/main" val="153407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55F740-4540-8140-B1EA-B3CB0113BAE4}"/>
              </a:ext>
            </a:extLst>
          </p:cNvPr>
          <p:cNvSpPr>
            <a:spLocks noGrp="1"/>
          </p:cNvSpPr>
          <p:nvPr>
            <p:ph type="title"/>
          </p:nvPr>
        </p:nvSpPr>
        <p:spPr>
          <a:xfrm>
            <a:off x="5214579" y="629266"/>
            <a:ext cx="6422849" cy="1676603"/>
          </a:xfrm>
        </p:spPr>
        <p:txBody>
          <a:bodyPr>
            <a:normAutofit/>
          </a:bodyPr>
          <a:lstStyle/>
          <a:p>
            <a:r>
              <a:rPr lang="pt-BR" dirty="0"/>
              <a:t>Marca de alto renome (vale para todas as classes)</a:t>
            </a:r>
          </a:p>
        </p:txBody>
      </p:sp>
      <p:sp>
        <p:nvSpPr>
          <p:cNvPr id="9" name="Rectangle 8">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76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m 3">
            <a:extLst>
              <a:ext uri="{FF2B5EF4-FFF2-40B4-BE49-F238E27FC236}">
                <a16:creationId xmlns:a16="http://schemas.microsoft.com/office/drawing/2014/main" id="{BD38144D-75A5-F449-A66B-F8A2DFF9AB23}"/>
              </a:ext>
            </a:extLst>
          </p:cNvPr>
          <p:cNvPicPr>
            <a:picLocks noChangeAspect="1"/>
          </p:cNvPicPr>
          <p:nvPr/>
        </p:nvPicPr>
        <p:blipFill>
          <a:blip r:embed="rId2"/>
          <a:stretch>
            <a:fillRect/>
          </a:stretch>
        </p:blipFill>
        <p:spPr>
          <a:xfrm>
            <a:off x="1441998" y="877824"/>
            <a:ext cx="1752012" cy="5102352"/>
          </a:xfrm>
          <a:prstGeom prst="rect">
            <a:avLst/>
          </a:prstGeom>
          <a:effectLst/>
        </p:spPr>
      </p:pic>
      <p:sp>
        <p:nvSpPr>
          <p:cNvPr id="3" name="Espaço Reservado para Conteúdo 2">
            <a:extLst>
              <a:ext uri="{FF2B5EF4-FFF2-40B4-BE49-F238E27FC236}">
                <a16:creationId xmlns:a16="http://schemas.microsoft.com/office/drawing/2014/main" id="{F1F73EA3-E020-B74B-BBE8-7D948D20B05F}"/>
              </a:ext>
            </a:extLst>
          </p:cNvPr>
          <p:cNvSpPr>
            <a:spLocks noGrp="1"/>
          </p:cNvSpPr>
          <p:nvPr>
            <p:ph idx="1"/>
          </p:nvPr>
        </p:nvSpPr>
        <p:spPr>
          <a:xfrm>
            <a:off x="5214581" y="2438400"/>
            <a:ext cx="6422848" cy="3785419"/>
          </a:xfrm>
        </p:spPr>
        <p:txBody>
          <a:bodyPr>
            <a:normAutofit/>
          </a:bodyPr>
          <a:lstStyle/>
          <a:p>
            <a:pPr marL="0" indent="0">
              <a:buNone/>
            </a:pPr>
            <a:endParaRPr lang="pt-BR" sz="2000" b="1" dirty="0"/>
          </a:p>
          <a:p>
            <a:pPr marL="0" indent="0">
              <a:buNone/>
            </a:pPr>
            <a:r>
              <a:rPr lang="pt-BR" sz="2000" dirty="0"/>
              <a:t>        Art. 125. À marca registrada no Brasil considerada de alto renome será assegurada proteção especial, </a:t>
            </a:r>
            <a:r>
              <a:rPr lang="pt-BR" sz="2000" b="1" dirty="0"/>
              <a:t>em todos os ramos de atividade.</a:t>
            </a:r>
          </a:p>
          <a:p>
            <a:pPr marL="0" indent="0">
              <a:buNone/>
            </a:pPr>
            <a:endParaRPr lang="pt-BR" sz="2000" dirty="0"/>
          </a:p>
          <a:p>
            <a:pPr marL="0" indent="0">
              <a:buNone/>
            </a:pPr>
            <a:endParaRPr lang="pt-BR" sz="2000" dirty="0"/>
          </a:p>
          <a:p>
            <a:pPr marL="0" indent="0">
              <a:buNone/>
            </a:pPr>
            <a:r>
              <a:rPr lang="pt-BR" sz="2000" dirty="0"/>
              <a:t>O INPI divulga lista</a:t>
            </a:r>
            <a:br>
              <a:rPr lang="pt-BR" sz="2000" dirty="0"/>
            </a:br>
            <a:endParaRPr lang="pt-BR" sz="2000" dirty="0"/>
          </a:p>
        </p:txBody>
      </p:sp>
    </p:spTree>
    <p:extLst>
      <p:ext uri="{BB962C8B-B14F-4D97-AF65-F5344CB8AC3E}">
        <p14:creationId xmlns:p14="http://schemas.microsoft.com/office/powerpoint/2010/main" val="2935507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7EC522-10ED-1B46-AE6B-2FB0B70EE14F}"/>
              </a:ext>
            </a:extLst>
          </p:cNvPr>
          <p:cNvSpPr>
            <a:spLocks noGrp="1"/>
          </p:cNvSpPr>
          <p:nvPr>
            <p:ph type="title"/>
          </p:nvPr>
        </p:nvSpPr>
        <p:spPr/>
        <p:txBody>
          <a:bodyPr/>
          <a:lstStyle/>
          <a:p>
            <a:r>
              <a:rPr lang="pt-BR" dirty="0"/>
              <a:t>Marca notoriamente conhecida</a:t>
            </a:r>
          </a:p>
        </p:txBody>
      </p:sp>
      <p:sp>
        <p:nvSpPr>
          <p:cNvPr id="3" name="Espaço Reservado para Conteúdo 2">
            <a:extLst>
              <a:ext uri="{FF2B5EF4-FFF2-40B4-BE49-F238E27FC236}">
                <a16:creationId xmlns:a16="http://schemas.microsoft.com/office/drawing/2014/main" id="{D85479D9-57E8-C94C-9674-E7DB8177AB9F}"/>
              </a:ext>
            </a:extLst>
          </p:cNvPr>
          <p:cNvSpPr>
            <a:spLocks noGrp="1"/>
          </p:cNvSpPr>
          <p:nvPr>
            <p:ph idx="1"/>
          </p:nvPr>
        </p:nvSpPr>
        <p:spPr/>
        <p:txBody>
          <a:bodyPr/>
          <a:lstStyle/>
          <a:p>
            <a:pPr marL="0" indent="0">
              <a:buNone/>
            </a:pPr>
            <a:r>
              <a:rPr lang="pt-BR" dirty="0"/>
              <a:t>       Art. 126. A marca notoriamente conhecida em seu ramo de atividade nos termos do art. 6º </a:t>
            </a:r>
            <a:r>
              <a:rPr lang="pt-BR" i="1" dirty="0"/>
              <a:t>bis</a:t>
            </a:r>
            <a:r>
              <a:rPr lang="pt-BR" dirty="0"/>
              <a:t> (</a:t>
            </a:r>
            <a:r>
              <a:rPr lang="pt-BR" dirty="0" err="1"/>
              <a:t>I</a:t>
            </a:r>
            <a:r>
              <a:rPr lang="pt-BR" dirty="0"/>
              <a:t>), da Convenção da União de Paris para Proteção da Propriedade Industrial, goza de proteção especial, independentemente de estar previamente depositada ou registrada no Brasil.</a:t>
            </a:r>
          </a:p>
          <a:p>
            <a:pPr marL="0" indent="0">
              <a:buNone/>
            </a:pPr>
            <a:r>
              <a:rPr lang="pt-BR" dirty="0"/>
              <a:t>        </a:t>
            </a:r>
          </a:p>
          <a:p>
            <a:pPr marL="0" indent="0">
              <a:buNone/>
            </a:pPr>
            <a:endParaRPr lang="pt-BR" dirty="0"/>
          </a:p>
        </p:txBody>
      </p:sp>
    </p:spTree>
    <p:extLst>
      <p:ext uri="{BB962C8B-B14F-4D97-AF65-F5344CB8AC3E}">
        <p14:creationId xmlns:p14="http://schemas.microsoft.com/office/powerpoint/2010/main" val="307088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B3199-FCD6-2241-ACA6-02D750D083C0}"/>
              </a:ext>
            </a:extLst>
          </p:cNvPr>
          <p:cNvSpPr>
            <a:spLocks noGrp="1"/>
          </p:cNvSpPr>
          <p:nvPr>
            <p:ph type="title"/>
          </p:nvPr>
        </p:nvSpPr>
        <p:spPr/>
        <p:txBody>
          <a:bodyPr/>
          <a:lstStyle/>
          <a:p>
            <a:r>
              <a:rPr lang="pt-BR" dirty="0"/>
              <a:t>Diferença entre marca e nome de domínio</a:t>
            </a:r>
          </a:p>
        </p:txBody>
      </p:sp>
      <p:sp>
        <p:nvSpPr>
          <p:cNvPr id="3" name="Espaço Reservado para Conteúdo 2">
            <a:extLst>
              <a:ext uri="{FF2B5EF4-FFF2-40B4-BE49-F238E27FC236}">
                <a16:creationId xmlns:a16="http://schemas.microsoft.com/office/drawing/2014/main" id="{54684530-DAB4-3E4F-ABAF-6EA19C480579}"/>
              </a:ext>
            </a:extLst>
          </p:cNvPr>
          <p:cNvSpPr>
            <a:spLocks noGrp="1"/>
          </p:cNvSpPr>
          <p:nvPr>
            <p:ph idx="1"/>
          </p:nvPr>
        </p:nvSpPr>
        <p:spPr/>
        <p:txBody>
          <a:bodyPr/>
          <a:lstStyle/>
          <a:p>
            <a:r>
              <a:rPr lang="pt-BR" dirty="0"/>
              <a:t>Icann tem de distribuir os nomes de domínio. </a:t>
            </a:r>
          </a:p>
          <a:p>
            <a:endParaRPr lang="pt-BR" dirty="0"/>
          </a:p>
          <a:p>
            <a:pPr marL="0" indent="0">
              <a:buNone/>
            </a:pPr>
            <a:r>
              <a:rPr lang="pt-BR" dirty="0"/>
              <a:t>Delega ao comitê gestor da internet o controle do domínio br. No caso, a obtenção do nome de domínio é feito no site registro.br, por ordem de prioridade. Vale por 1 ano.</a:t>
            </a:r>
          </a:p>
          <a:p>
            <a:pPr marL="0" indent="0">
              <a:buNone/>
            </a:pPr>
            <a:endParaRPr lang="pt-BR" dirty="0"/>
          </a:p>
          <a:p>
            <a:pPr marL="0" indent="0">
              <a:buNone/>
            </a:pPr>
            <a:r>
              <a:rPr lang="pt-BR" dirty="0"/>
              <a:t>Pode ser impugnado pelo próprio site a concessão de nome de domínio que viole marca registrada.</a:t>
            </a:r>
          </a:p>
        </p:txBody>
      </p:sp>
    </p:spTree>
    <p:extLst>
      <p:ext uri="{BB962C8B-B14F-4D97-AF65-F5344CB8AC3E}">
        <p14:creationId xmlns:p14="http://schemas.microsoft.com/office/powerpoint/2010/main" val="90905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2BA75BE-3A28-E64F-9868-0D18FECD448D}"/>
              </a:ext>
            </a:extLst>
          </p:cNvPr>
          <p:cNvSpPr txBox="1"/>
          <p:nvPr/>
        </p:nvSpPr>
        <p:spPr>
          <a:xfrm>
            <a:off x="1870046" y="2323082"/>
            <a:ext cx="9540069" cy="1754326"/>
          </a:xfrm>
          <a:prstGeom prst="rect">
            <a:avLst/>
          </a:prstGeom>
          <a:noFill/>
        </p:spPr>
        <p:txBody>
          <a:bodyPr wrap="square" rtlCol="0">
            <a:spAutoFit/>
          </a:bodyPr>
          <a:lstStyle/>
          <a:p>
            <a:pPr algn="ctr"/>
            <a:r>
              <a:rPr lang="pt-BR" dirty="0"/>
              <a:t>DIREITO ANTITRUSTE: DEFENDE O MERCADO</a:t>
            </a:r>
          </a:p>
          <a:p>
            <a:pPr algn="ctr"/>
            <a:endParaRPr lang="pt-BR" dirty="0"/>
          </a:p>
          <a:p>
            <a:pPr algn="ctr"/>
            <a:endParaRPr lang="pt-BR" dirty="0"/>
          </a:p>
          <a:p>
            <a:pPr algn="ctr"/>
            <a:endParaRPr lang="pt-BR" dirty="0"/>
          </a:p>
          <a:p>
            <a:pPr algn="ctr"/>
            <a:endParaRPr lang="pt-BR" dirty="0"/>
          </a:p>
          <a:p>
            <a:pPr algn="ctr"/>
            <a:r>
              <a:rPr lang="pt-BR" dirty="0"/>
              <a:t>DIREITO DA PROPRIEDADE INDUSTRIAL E DA CONCORRÊNCIA DESLEAL: DEFENDE O CONCORRENTE</a:t>
            </a:r>
          </a:p>
        </p:txBody>
      </p:sp>
    </p:spTree>
    <p:extLst>
      <p:ext uri="{BB962C8B-B14F-4D97-AF65-F5344CB8AC3E}">
        <p14:creationId xmlns:p14="http://schemas.microsoft.com/office/powerpoint/2010/main" val="1126729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316B5E-57E7-CD41-A00C-8A40383528EB}"/>
              </a:ext>
            </a:extLst>
          </p:cNvPr>
          <p:cNvSpPr>
            <a:spLocks noGrp="1"/>
          </p:cNvSpPr>
          <p:nvPr>
            <p:ph type="title"/>
          </p:nvPr>
        </p:nvSpPr>
        <p:spPr/>
        <p:txBody>
          <a:bodyPr/>
          <a:lstStyle/>
          <a:p>
            <a:r>
              <a:rPr lang="pt-BR" dirty="0"/>
              <a:t> O que não pode ser marca (por não ter </a:t>
            </a:r>
            <a:r>
              <a:rPr lang="pt-BR" dirty="0" err="1"/>
              <a:t>distintividade</a:t>
            </a:r>
            <a:r>
              <a:rPr lang="pt-BR" dirty="0"/>
              <a:t> ou induzir confusão)</a:t>
            </a:r>
          </a:p>
        </p:txBody>
      </p:sp>
      <p:sp>
        <p:nvSpPr>
          <p:cNvPr id="3" name="Espaço Reservado para Conteúdo 2">
            <a:extLst>
              <a:ext uri="{FF2B5EF4-FFF2-40B4-BE49-F238E27FC236}">
                <a16:creationId xmlns:a16="http://schemas.microsoft.com/office/drawing/2014/main" id="{FF3F2EEB-CDE0-3942-9C9D-1F86E36FD8E1}"/>
              </a:ext>
            </a:extLst>
          </p:cNvPr>
          <p:cNvSpPr>
            <a:spLocks noGrp="1"/>
          </p:cNvSpPr>
          <p:nvPr>
            <p:ph idx="1"/>
          </p:nvPr>
        </p:nvSpPr>
        <p:spPr/>
        <p:txBody>
          <a:bodyPr>
            <a:normAutofit fontScale="55000" lnSpcReduction="20000"/>
          </a:bodyPr>
          <a:lstStyle/>
          <a:p>
            <a:pPr marL="0" indent="0">
              <a:buNone/>
            </a:pPr>
            <a:r>
              <a:rPr lang="pt-BR" dirty="0"/>
              <a:t>Art. 124. Não são registráveis como marca:</a:t>
            </a:r>
          </a:p>
          <a:p>
            <a:pPr marL="0" indent="0">
              <a:buNone/>
            </a:pPr>
            <a:r>
              <a:rPr lang="pt-BR" dirty="0"/>
              <a:t>        </a:t>
            </a:r>
            <a:r>
              <a:rPr lang="pt-BR" dirty="0" err="1"/>
              <a:t>I</a:t>
            </a:r>
            <a:r>
              <a:rPr lang="pt-BR" dirty="0"/>
              <a:t> - brasão, armas, </a:t>
            </a:r>
            <a:r>
              <a:rPr lang="pt-BR" sz="4500" b="1" dirty="0"/>
              <a:t>medalha, bandeira, emblema, distintivo e monumento oficiais, públicos, nacionais, estrangeiros ou internacionais</a:t>
            </a:r>
            <a:r>
              <a:rPr lang="pt-BR" dirty="0"/>
              <a:t>, bem como a respectiva designação, figura ou imitação;</a:t>
            </a:r>
          </a:p>
          <a:p>
            <a:pPr marL="0" indent="0">
              <a:buNone/>
            </a:pPr>
            <a:r>
              <a:rPr lang="pt-BR" dirty="0"/>
              <a:t>        II - letra, algarismo e data, isoladamente, salvo quando revestidos de suficiente forma distintiva;</a:t>
            </a:r>
          </a:p>
          <a:p>
            <a:pPr marL="0" indent="0">
              <a:buNone/>
            </a:pPr>
            <a:r>
              <a:rPr lang="pt-BR" dirty="0"/>
              <a:t>        III - expressão, figura, desenho ou qualquer outro sinal </a:t>
            </a:r>
            <a:r>
              <a:rPr lang="pt-BR" sz="5100" b="1" dirty="0"/>
              <a:t>contrário à moral e aos bons costumes </a:t>
            </a:r>
            <a:r>
              <a:rPr lang="pt-BR" dirty="0"/>
              <a:t>ou que ofenda a honra ou imagem de pessoas ou atente contra liberdade de consciência, crença, culto religioso ou </a:t>
            </a:r>
            <a:r>
              <a:rPr lang="pt-BR" dirty="0" err="1"/>
              <a:t>idéia</a:t>
            </a:r>
            <a:r>
              <a:rPr lang="pt-BR" dirty="0"/>
              <a:t> e sentimento dignos de respeito e veneração;</a:t>
            </a:r>
          </a:p>
          <a:p>
            <a:pPr marL="0" indent="0">
              <a:buNone/>
            </a:pPr>
            <a:r>
              <a:rPr lang="pt-BR" dirty="0"/>
              <a:t>        IV - designação ou sigla de entidade ou órgão público, quando não requerido o registro pela própria entidade ou órgão público;</a:t>
            </a:r>
          </a:p>
          <a:p>
            <a:pPr marL="0" indent="0">
              <a:buNone/>
            </a:pPr>
            <a:r>
              <a:rPr lang="pt-BR" dirty="0"/>
              <a:t>        V - reprodução ou imitação de elemento característico ou diferenciador de título de estabelecimento ou </a:t>
            </a:r>
            <a:r>
              <a:rPr lang="pt-BR" sz="4500" b="1" dirty="0"/>
              <a:t>nome de empresa de terceiros</a:t>
            </a:r>
            <a:r>
              <a:rPr lang="pt-BR" dirty="0"/>
              <a:t>, suscetível de causar confusão ou associação com estes sinais distintivos;</a:t>
            </a:r>
          </a:p>
          <a:p>
            <a:pPr marL="0" indent="0">
              <a:buNone/>
            </a:pPr>
            <a:r>
              <a:rPr lang="pt-BR" dirty="0"/>
              <a:t>        VI - sinal de caráter genérico, necessário, comum, vulgar ou simplesmente descritivo, quando tiver relação com o produto ou serviço a distinguir, ou aquele empregado comumente para designar uma característica do produto ou serviço, quanto à natureza, nacionalidade, peso, valor, qualidade e época de produção ou de prestação do serviço, salvo quando revestidos de suficiente forma distintiva;</a:t>
            </a:r>
          </a:p>
          <a:p>
            <a:endParaRPr lang="pt-BR" dirty="0"/>
          </a:p>
        </p:txBody>
      </p:sp>
    </p:spTree>
    <p:extLst>
      <p:ext uri="{BB962C8B-B14F-4D97-AF65-F5344CB8AC3E}">
        <p14:creationId xmlns:p14="http://schemas.microsoft.com/office/powerpoint/2010/main" val="252459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F01300-7D85-EB4C-9EEB-AFDA82CF6719}"/>
              </a:ext>
            </a:extLst>
          </p:cNvPr>
          <p:cNvSpPr>
            <a:spLocks noGrp="1"/>
          </p:cNvSpPr>
          <p:nvPr>
            <p:ph type="title"/>
          </p:nvPr>
        </p:nvSpPr>
        <p:spPr/>
        <p:txBody>
          <a:bodyPr/>
          <a:lstStyle/>
          <a:p>
            <a:r>
              <a:rPr lang="pt-BR" dirty="0"/>
              <a:t>O que não pode ser marca</a:t>
            </a:r>
          </a:p>
        </p:txBody>
      </p:sp>
      <p:sp>
        <p:nvSpPr>
          <p:cNvPr id="3" name="Espaço Reservado para Conteúdo 2">
            <a:extLst>
              <a:ext uri="{FF2B5EF4-FFF2-40B4-BE49-F238E27FC236}">
                <a16:creationId xmlns:a16="http://schemas.microsoft.com/office/drawing/2014/main" id="{93122AD2-E991-9846-8AC7-F7B9414392BA}"/>
              </a:ext>
            </a:extLst>
          </p:cNvPr>
          <p:cNvSpPr>
            <a:spLocks noGrp="1"/>
          </p:cNvSpPr>
          <p:nvPr>
            <p:ph idx="1"/>
          </p:nvPr>
        </p:nvSpPr>
        <p:spPr/>
        <p:txBody>
          <a:bodyPr>
            <a:normAutofit fontScale="40000" lnSpcReduction="20000"/>
          </a:bodyPr>
          <a:lstStyle/>
          <a:p>
            <a:pPr marL="0" indent="0" algn="just">
              <a:buNone/>
            </a:pPr>
            <a:r>
              <a:rPr lang="pt-BR" dirty="0"/>
              <a:t>XI - reprodução ou imitação de cunho oficial, regularmente adotada para garantia de padrão de qualquer gênero ou natureza;</a:t>
            </a:r>
          </a:p>
          <a:p>
            <a:pPr marL="0" indent="0" algn="just">
              <a:buNone/>
            </a:pPr>
            <a:r>
              <a:rPr lang="pt-BR" dirty="0"/>
              <a:t>        XII - reprodução ou imitação de sinal que tenha sido registrado como marca coletiva ou de certificação por terceiro, observado o disposto no art. 154;</a:t>
            </a:r>
          </a:p>
          <a:p>
            <a:pPr marL="0" indent="0" algn="just">
              <a:buNone/>
            </a:pPr>
            <a:r>
              <a:rPr lang="pt-BR" dirty="0"/>
              <a:t>        XIII - nome, prêmio ou símbolo de evento esportivo, artístico, cultural, social, político, econômico ou técnico, oficial ou oficialmente reconhecido, bem como a imitação suscetível de criar confusão, salvo quando autorizados pela autoridade competente ou entidade promotora do evento;</a:t>
            </a:r>
          </a:p>
          <a:p>
            <a:pPr marL="0" indent="0" algn="just">
              <a:buNone/>
            </a:pPr>
            <a:r>
              <a:rPr lang="pt-BR" dirty="0"/>
              <a:t>        XIV - reprodução ou imitação de título, apólice, moeda e cédula da União, dos Estados, do Distrito Federal, dos Territórios, dos Municípios, ou de país;</a:t>
            </a:r>
          </a:p>
          <a:p>
            <a:pPr marL="0" indent="0" algn="just">
              <a:buNone/>
            </a:pPr>
            <a:r>
              <a:rPr lang="pt-BR" dirty="0"/>
              <a:t>        XV - nome civil ou sua assinatura, nome de família ou patronímico e imagem de terceiros, salvo com consentimento do titular, herdeiros ou sucessores;</a:t>
            </a:r>
          </a:p>
          <a:p>
            <a:pPr marL="0" indent="0" algn="just">
              <a:buNone/>
            </a:pPr>
            <a:r>
              <a:rPr lang="pt-BR" dirty="0"/>
              <a:t>        XVI - pseudônimo ou apelido notoriamente conhecidos, nome artístico singular ou coletivo, salvo com consentimento do titular, herdeiros ou sucessores;</a:t>
            </a:r>
          </a:p>
          <a:p>
            <a:pPr marL="0" indent="0" algn="just">
              <a:buNone/>
            </a:pPr>
            <a:r>
              <a:rPr lang="pt-BR" dirty="0"/>
              <a:t>        XVII - obra literária, artística ou científica, assim como os títulos que estejam protegidos pelo direito autoral e sejam suscetíveis de causar confusão ou associação, salvo com consentimento do autor ou titular;</a:t>
            </a:r>
          </a:p>
          <a:p>
            <a:pPr marL="0" indent="0" algn="just">
              <a:buNone/>
            </a:pPr>
            <a:r>
              <a:rPr lang="pt-BR" dirty="0"/>
              <a:t>        XVIII - termo técnico usado na indústria, na ciência e na arte, que tenha relação com o produto ou serviço a distinguir;</a:t>
            </a:r>
          </a:p>
          <a:p>
            <a:pPr marL="0" indent="0" algn="just">
              <a:buNone/>
            </a:pPr>
            <a:r>
              <a:rPr lang="pt-BR" dirty="0"/>
              <a:t>        XIX - reprodução ou imitação, no todo ou em parte, ainda que com acréscimo, de marca alheia registrada, para distinguir ou certificar produto ou serviço idêntico, semelhante ou afim, suscetível de causar confusão ou associação com marca alheia;</a:t>
            </a:r>
          </a:p>
          <a:p>
            <a:pPr marL="0" indent="0" algn="just">
              <a:buNone/>
            </a:pPr>
            <a:r>
              <a:rPr lang="pt-BR" dirty="0"/>
              <a:t>        XX - dualidade de marcas de um só titular para o mesmo produto ou serviço, salvo quando, no caso de marcas de mesma natureza, se revestirem de suficiente forma distintiva;</a:t>
            </a:r>
          </a:p>
          <a:p>
            <a:pPr marL="0" indent="0" algn="just">
              <a:buNone/>
            </a:pPr>
            <a:r>
              <a:rPr lang="pt-BR" dirty="0"/>
              <a:t>        XXI - a forma necessária, comum ou vulgar do produto ou de acondicionamento, ou, ainda, aquela que não possa ser dissociada de efeito técnico;</a:t>
            </a:r>
          </a:p>
          <a:p>
            <a:pPr marL="0" indent="0" algn="just">
              <a:buNone/>
            </a:pPr>
            <a:r>
              <a:rPr lang="pt-BR" dirty="0"/>
              <a:t>        XXII - objeto que estiver protegido por registro de desenho industrial de terceiro; e</a:t>
            </a:r>
          </a:p>
          <a:p>
            <a:pPr marL="0" indent="0" algn="just">
              <a:buNone/>
            </a:pPr>
            <a:br>
              <a:rPr lang="pt-BR" dirty="0"/>
            </a:br>
            <a:endParaRPr lang="pt-BR" dirty="0"/>
          </a:p>
        </p:txBody>
      </p:sp>
    </p:spTree>
    <p:extLst>
      <p:ext uri="{BB962C8B-B14F-4D97-AF65-F5344CB8AC3E}">
        <p14:creationId xmlns:p14="http://schemas.microsoft.com/office/powerpoint/2010/main" val="3698086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374ED-0026-7B4B-A53D-6BABD8D7916E}"/>
              </a:ext>
            </a:extLst>
          </p:cNvPr>
          <p:cNvSpPr>
            <a:spLocks noGrp="1"/>
          </p:cNvSpPr>
          <p:nvPr>
            <p:ph type="title"/>
          </p:nvPr>
        </p:nvSpPr>
        <p:spPr/>
        <p:txBody>
          <a:bodyPr/>
          <a:lstStyle/>
          <a:p>
            <a:r>
              <a:rPr lang="pt-BR" dirty="0" err="1"/>
              <a:t>Colidência</a:t>
            </a:r>
            <a:r>
              <a:rPr lang="pt-BR" dirty="0"/>
              <a:t> de marcas</a:t>
            </a:r>
          </a:p>
        </p:txBody>
      </p:sp>
      <p:sp>
        <p:nvSpPr>
          <p:cNvPr id="3" name="Espaço Reservado para Conteúdo 2">
            <a:extLst>
              <a:ext uri="{FF2B5EF4-FFF2-40B4-BE49-F238E27FC236}">
                <a16:creationId xmlns:a16="http://schemas.microsoft.com/office/drawing/2014/main" id="{075545E9-C469-204D-B09E-BFF9688833BE}"/>
              </a:ext>
            </a:extLst>
          </p:cNvPr>
          <p:cNvSpPr>
            <a:spLocks noGrp="1"/>
          </p:cNvSpPr>
          <p:nvPr>
            <p:ph idx="1"/>
          </p:nvPr>
        </p:nvSpPr>
        <p:spPr/>
        <p:txBody>
          <a:bodyPr>
            <a:normAutofit fontScale="92500" lnSpcReduction="20000"/>
          </a:bodyPr>
          <a:lstStyle/>
          <a:p>
            <a:r>
              <a:rPr lang="pt-BR" dirty="0"/>
              <a:t>Análise da possibilidade de confusão, sob o ângulo do consumidor.</a:t>
            </a:r>
          </a:p>
          <a:p>
            <a:r>
              <a:rPr lang="pt-BR" dirty="0"/>
              <a:t>Devemos observar a semelhança entre o conjunto das expressões, e não foca nas diferenças pontuais.</a:t>
            </a:r>
          </a:p>
          <a:p>
            <a:r>
              <a:rPr lang="pt-BR" dirty="0"/>
              <a:t>Prestar atenção na semelhança ortográfica ou fonética (exemplo: desencanto e dois cantos)</a:t>
            </a:r>
          </a:p>
          <a:p>
            <a:r>
              <a:rPr lang="pt-BR" dirty="0"/>
              <a:t>Similitudes figurativas, permitindo associação de ideias, não são legais. Exemplo: rótulo igual, com mesma cor, e palavras diferentes,</a:t>
            </a:r>
          </a:p>
          <a:p>
            <a:r>
              <a:rPr lang="pt-BR" dirty="0"/>
              <a:t>Nomes de fantasia, por incomuns, facilitam a prova da contrafação.</a:t>
            </a:r>
          </a:p>
          <a:p>
            <a:r>
              <a:rPr lang="pt-BR" dirty="0" err="1"/>
              <a:t>Pro-vida</a:t>
            </a:r>
            <a:r>
              <a:rPr lang="pt-BR" dirty="0"/>
              <a:t> e For Life?</a:t>
            </a:r>
          </a:p>
          <a:p>
            <a:endParaRPr lang="pt-BR" dirty="0"/>
          </a:p>
          <a:p>
            <a:r>
              <a:rPr lang="pt-BR" dirty="0"/>
              <a:t>Termos genéricos não geram colidência. Exemplo: Rock in Riviera. Mas não pode ser marcas mistas (com componente figurativo)</a:t>
            </a:r>
            <a:endParaRPr lang="pt-BR"/>
          </a:p>
        </p:txBody>
      </p:sp>
    </p:spTree>
    <p:extLst>
      <p:ext uri="{BB962C8B-B14F-4D97-AF65-F5344CB8AC3E}">
        <p14:creationId xmlns:p14="http://schemas.microsoft.com/office/powerpoint/2010/main" val="4068266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Espaço Reservado para Conteúdo 6" descr="Placa de letreiro afixada em fachada de loja com cobertura de entrada de estabelecimento&#10;&#10;Descrição gerada automaticamente">
            <a:extLst>
              <a:ext uri="{FF2B5EF4-FFF2-40B4-BE49-F238E27FC236}">
                <a16:creationId xmlns:a16="http://schemas.microsoft.com/office/drawing/2014/main" id="{FED9A905-B87C-A041-8DBC-B5E9D7F07EBC}"/>
              </a:ext>
            </a:extLst>
          </p:cNvPr>
          <p:cNvPicPr>
            <a:picLocks noGrp="1" noChangeAspect="1"/>
          </p:cNvPicPr>
          <p:nvPr>
            <p:ph idx="1"/>
          </p:nvPr>
        </p:nvPicPr>
        <p:blipFill>
          <a:blip r:embed="rId2"/>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3582829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FBAAA7-3944-6249-ABAD-9709D4433D26}"/>
              </a:ext>
            </a:extLst>
          </p:cNvPr>
          <p:cNvSpPr>
            <a:spLocks noGrp="1"/>
          </p:cNvSpPr>
          <p:nvPr>
            <p:ph type="title"/>
          </p:nvPr>
        </p:nvSpPr>
        <p:spPr/>
        <p:txBody>
          <a:bodyPr/>
          <a:lstStyle/>
          <a:p>
            <a:r>
              <a:rPr lang="pt-BR" dirty="0"/>
              <a:t>Johnny </a:t>
            </a:r>
            <a:r>
              <a:rPr lang="pt-BR" dirty="0" err="1"/>
              <a:t>walker</a:t>
            </a:r>
            <a:endParaRPr lang="pt-BR" dirty="0"/>
          </a:p>
        </p:txBody>
      </p:sp>
      <p:pic>
        <p:nvPicPr>
          <p:cNvPr id="11" name="Espaço Reservado para Conteúdo 10">
            <a:extLst>
              <a:ext uri="{FF2B5EF4-FFF2-40B4-BE49-F238E27FC236}">
                <a16:creationId xmlns:a16="http://schemas.microsoft.com/office/drawing/2014/main" id="{CD66BD2A-8FFA-4772-A32A-0AAB0E101D9E}"/>
              </a:ext>
            </a:extLst>
          </p:cNvPr>
          <p:cNvPicPr>
            <a:picLocks noGrp="1" noChangeAspect="1"/>
          </p:cNvPicPr>
          <p:nvPr>
            <p:ph idx="1"/>
          </p:nvPr>
        </p:nvPicPr>
        <p:blipFill>
          <a:blip r:embed="rId2"/>
          <a:stretch>
            <a:fillRect/>
          </a:stretch>
        </p:blipFill>
        <p:spPr>
          <a:xfrm>
            <a:off x="3304785" y="2019817"/>
            <a:ext cx="5582429" cy="3962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4641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A37FA-D0E4-6E40-B598-4560FA0802FA}"/>
              </a:ext>
            </a:extLst>
          </p:cNvPr>
          <p:cNvSpPr>
            <a:spLocks noGrp="1"/>
          </p:cNvSpPr>
          <p:nvPr>
            <p:ph type="title"/>
          </p:nvPr>
        </p:nvSpPr>
        <p:spPr/>
        <p:txBody>
          <a:bodyPr/>
          <a:lstStyle/>
          <a:p>
            <a:r>
              <a:rPr lang="pt-BR" dirty="0"/>
              <a:t>Aproveitamento parasitário e trade </a:t>
            </a:r>
            <a:r>
              <a:rPr lang="pt-BR" dirty="0" err="1"/>
              <a:t>dress</a:t>
            </a:r>
            <a:endParaRPr lang="pt-BR" dirty="0"/>
          </a:p>
        </p:txBody>
      </p:sp>
      <p:pic>
        <p:nvPicPr>
          <p:cNvPr id="6" name="Espaço Reservado para Conteúdo 6">
            <a:extLst>
              <a:ext uri="{FF2B5EF4-FFF2-40B4-BE49-F238E27FC236}">
                <a16:creationId xmlns:a16="http://schemas.microsoft.com/office/drawing/2014/main" id="{6F5491BF-4F9A-443F-BC87-A2A2ECC41A83}"/>
              </a:ext>
            </a:extLst>
          </p:cNvPr>
          <p:cNvPicPr>
            <a:picLocks noGrp="1" noChangeAspect="1"/>
          </p:cNvPicPr>
          <p:nvPr>
            <p:ph idx="1"/>
          </p:nvPr>
        </p:nvPicPr>
        <p:blipFill>
          <a:blip r:embed="rId2"/>
          <a:stretch>
            <a:fillRect/>
          </a:stretch>
        </p:blipFill>
        <p:spPr>
          <a:xfrm>
            <a:off x="4419366" y="2296081"/>
            <a:ext cx="3353268" cy="34104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1941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AA29A7-D98C-CE43-9573-4DFC291BB95A}"/>
              </a:ext>
            </a:extLst>
          </p:cNvPr>
          <p:cNvSpPr>
            <a:spLocks noGrp="1"/>
          </p:cNvSpPr>
          <p:nvPr>
            <p:ph type="title"/>
          </p:nvPr>
        </p:nvSpPr>
        <p:spPr/>
        <p:txBody>
          <a:bodyPr/>
          <a:lstStyle/>
          <a:p>
            <a:r>
              <a:rPr lang="pt-BR" dirty="0"/>
              <a:t>Mutações semânticas</a:t>
            </a:r>
          </a:p>
        </p:txBody>
      </p:sp>
      <p:sp>
        <p:nvSpPr>
          <p:cNvPr id="3" name="Espaço Reservado para Conteúdo 2">
            <a:extLst>
              <a:ext uri="{FF2B5EF4-FFF2-40B4-BE49-F238E27FC236}">
                <a16:creationId xmlns:a16="http://schemas.microsoft.com/office/drawing/2014/main" id="{5073522C-1882-3748-BCC9-F1EDACC2751F}"/>
              </a:ext>
            </a:extLst>
          </p:cNvPr>
          <p:cNvSpPr>
            <a:spLocks noGrp="1"/>
          </p:cNvSpPr>
          <p:nvPr>
            <p:ph idx="1"/>
          </p:nvPr>
        </p:nvSpPr>
        <p:spPr/>
        <p:txBody>
          <a:bodyPr>
            <a:normAutofit fontScale="77500" lnSpcReduction="20000"/>
          </a:bodyPr>
          <a:lstStyle/>
          <a:p>
            <a:r>
              <a:rPr lang="pt-BR" dirty="0"/>
              <a:t>Uma marca registrada pode perder sua exclusividade pelo fenômeno da GENERIFICAÇAO, passando a se referir ao tipo de produto.</a:t>
            </a:r>
          </a:p>
          <a:p>
            <a:endParaRPr lang="pt-BR" dirty="0"/>
          </a:p>
          <a:p>
            <a:r>
              <a:rPr lang="pt-BR" dirty="0"/>
              <a:t>Exemplos: fórmica, celofane, insulfilm, xerox. Palace Hotel, zíper, cotonete, jet-ski, gibi</a:t>
            </a:r>
          </a:p>
          <a:p>
            <a:endParaRPr lang="pt-BR" dirty="0"/>
          </a:p>
          <a:p>
            <a:pPr marL="0" indent="0">
              <a:buNone/>
            </a:pPr>
            <a:r>
              <a:rPr lang="pt-BR" dirty="0"/>
              <a:t>Para evitar isso, titular da marca deve lutar contra dicionarização e uso indevido (exemplo: pizza de catupiry). Exigir o símbolo de marca registrada.</a:t>
            </a:r>
          </a:p>
          <a:p>
            <a:pPr marL="0" indent="0">
              <a:buNone/>
            </a:pPr>
            <a:br>
              <a:rPr lang="pt-BR" dirty="0"/>
            </a:br>
            <a:r>
              <a:rPr lang="pt-BR" dirty="0"/>
              <a:t>Fenômeno inverso é quando uma marca fraca vai ganhando </a:t>
            </a:r>
            <a:r>
              <a:rPr lang="pt-BR" dirty="0" err="1"/>
              <a:t>espeficidade</a:t>
            </a:r>
            <a:r>
              <a:rPr lang="pt-BR" dirty="0"/>
              <a:t>: significado secundário. </a:t>
            </a:r>
            <a:r>
              <a:rPr lang="pt-BR" dirty="0" err="1"/>
              <a:t>Ex</a:t>
            </a:r>
            <a:r>
              <a:rPr lang="pt-BR" dirty="0"/>
              <a:t>: O Melhor Bolo de Chocolate do Mundo, Casa do Pão de Queijo, American Airlines. Telefônica.</a:t>
            </a:r>
          </a:p>
          <a:p>
            <a:pPr marL="0" indent="0">
              <a:buNone/>
            </a:pPr>
            <a:endParaRPr lang="pt-BR" dirty="0"/>
          </a:p>
          <a:p>
            <a:pPr marL="0" indent="0">
              <a:buNone/>
            </a:pPr>
            <a:r>
              <a:rPr lang="pt-BR" dirty="0"/>
              <a:t>Isso pode até “curar” o caso de uma marca que poderia ser tida como genérica (e portanto, nula).</a:t>
            </a:r>
          </a:p>
        </p:txBody>
      </p:sp>
    </p:spTree>
    <p:extLst>
      <p:ext uri="{BB962C8B-B14F-4D97-AF65-F5344CB8AC3E}">
        <p14:creationId xmlns:p14="http://schemas.microsoft.com/office/powerpoint/2010/main" val="640431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7A7AE-0EDE-4A10-A0FE-EF8DD66F266C}"/>
              </a:ext>
            </a:extLst>
          </p:cNvPr>
          <p:cNvSpPr>
            <a:spLocks noGrp="1"/>
          </p:cNvSpPr>
          <p:nvPr>
            <p:ph type="title"/>
          </p:nvPr>
        </p:nvSpPr>
        <p:spPr/>
        <p:txBody>
          <a:bodyPr/>
          <a:lstStyle/>
          <a:p>
            <a:r>
              <a:rPr lang="pt-BR" dirty="0"/>
              <a:t>Indenização</a:t>
            </a:r>
          </a:p>
        </p:txBody>
      </p:sp>
      <p:sp>
        <p:nvSpPr>
          <p:cNvPr id="3" name="Espaço Reservado para Conteúdo 2">
            <a:extLst>
              <a:ext uri="{FF2B5EF4-FFF2-40B4-BE49-F238E27FC236}">
                <a16:creationId xmlns:a16="http://schemas.microsoft.com/office/drawing/2014/main" id="{FD8FA3A0-F92D-497F-A6DF-4C1771880E63}"/>
              </a:ext>
            </a:extLst>
          </p:cNvPr>
          <p:cNvSpPr>
            <a:spLocks noGrp="1"/>
          </p:cNvSpPr>
          <p:nvPr>
            <p:ph idx="1"/>
          </p:nvPr>
        </p:nvSpPr>
        <p:spPr/>
        <p:txBody>
          <a:bodyPr/>
          <a:lstStyle/>
          <a:p>
            <a:r>
              <a:rPr lang="pt-BR" dirty="0"/>
              <a:t>O que for mais alto:</a:t>
            </a:r>
          </a:p>
          <a:p>
            <a:pPr marL="0" indent="0">
              <a:buNone/>
            </a:pPr>
            <a:endParaRPr lang="pt-BR" dirty="0"/>
          </a:p>
          <a:p>
            <a:pPr marL="0" indent="0">
              <a:buNone/>
            </a:pPr>
            <a:r>
              <a:rPr lang="pt-BR" dirty="0"/>
              <a:t>Ganho com o uso da marca, perda de faturamento ou valor para licenciar.</a:t>
            </a:r>
          </a:p>
        </p:txBody>
      </p:sp>
    </p:spTree>
    <p:extLst>
      <p:ext uri="{BB962C8B-B14F-4D97-AF65-F5344CB8AC3E}">
        <p14:creationId xmlns:p14="http://schemas.microsoft.com/office/powerpoint/2010/main" val="1289192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FF710-22CE-4C87-96D5-2D6C1DA9B85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22F086B-F80A-4D64-B846-624B1CFE271B}"/>
              </a:ext>
            </a:extLst>
          </p:cNvPr>
          <p:cNvSpPr>
            <a:spLocks noGrp="1"/>
          </p:cNvSpPr>
          <p:nvPr>
            <p:ph idx="1"/>
          </p:nvPr>
        </p:nvSpPr>
        <p:spPr/>
        <p:txBody>
          <a:bodyPr/>
          <a:lstStyle/>
          <a:p>
            <a:endParaRPr lang="pt-BR" dirty="0"/>
          </a:p>
          <a:p>
            <a:endParaRPr lang="pt-BR" dirty="0"/>
          </a:p>
          <a:p>
            <a:endParaRPr lang="pt-BR"/>
          </a:p>
          <a:p>
            <a:r>
              <a:rPr lang="pt-BR"/>
              <a:t>Como </a:t>
            </a:r>
            <a:r>
              <a:rPr lang="pt-BR" dirty="0"/>
              <a:t>contabilizar </a:t>
            </a:r>
            <a:r>
              <a:rPr lang="pt-BR"/>
              <a:t>o valor da marca?</a:t>
            </a:r>
          </a:p>
        </p:txBody>
      </p:sp>
    </p:spTree>
    <p:extLst>
      <p:ext uri="{BB962C8B-B14F-4D97-AF65-F5344CB8AC3E}">
        <p14:creationId xmlns:p14="http://schemas.microsoft.com/office/powerpoint/2010/main" val="1940701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D4494-C726-43E9-BD83-EACCC39F7FD0}"/>
              </a:ext>
            </a:extLst>
          </p:cNvPr>
          <p:cNvSpPr>
            <a:spLocks noGrp="1"/>
          </p:cNvSpPr>
          <p:nvPr>
            <p:ph type="title"/>
          </p:nvPr>
        </p:nvSpPr>
        <p:spPr/>
        <p:txBody>
          <a:bodyPr/>
          <a:lstStyle/>
          <a:p>
            <a:r>
              <a:rPr lang="pt-BR" dirty="0"/>
              <a:t>Como contabilizar o valor do ativo marca?</a:t>
            </a:r>
          </a:p>
        </p:txBody>
      </p:sp>
      <p:sp>
        <p:nvSpPr>
          <p:cNvPr id="3" name="Espaço Reservado para Conteúdo 2">
            <a:extLst>
              <a:ext uri="{FF2B5EF4-FFF2-40B4-BE49-F238E27FC236}">
                <a16:creationId xmlns:a16="http://schemas.microsoft.com/office/drawing/2014/main" id="{BA547C8A-8857-4E50-A3EA-3E49547E1F31}"/>
              </a:ext>
            </a:extLst>
          </p:cNvPr>
          <p:cNvSpPr>
            <a:spLocks noGrp="1"/>
          </p:cNvSpPr>
          <p:nvPr>
            <p:ph idx="1"/>
          </p:nvPr>
        </p:nvSpPr>
        <p:spPr/>
        <p:txBody>
          <a:bodyPr/>
          <a:lstStyle/>
          <a:p>
            <a:r>
              <a:rPr lang="pt-BR" dirty="0"/>
              <a:t>Só a marca comprada, não a </a:t>
            </a:r>
            <a:r>
              <a:rPr lang="pt-BR" dirty="0" err="1"/>
              <a:t>construida</a:t>
            </a:r>
            <a:endParaRPr lang="pt-BR" dirty="0"/>
          </a:p>
          <a:p>
            <a:pPr marL="0" indent="0">
              <a:buNone/>
            </a:pPr>
            <a:endParaRPr lang="pt-BR" dirty="0"/>
          </a:p>
          <a:p>
            <a:r>
              <a:rPr lang="pt-BR" dirty="0"/>
              <a:t>o pronunciamento 4 do CPC (Comitê de Pronunciamentos Contábeis), os gastos incorridos com marcas, títulos de publicações, listas de clientes e outros itens similares não podem ser separados dos custos relacionados ao desenvolvimento do negócio como um todo.</a:t>
            </a:r>
          </a:p>
        </p:txBody>
      </p:sp>
    </p:spTree>
    <p:extLst>
      <p:ext uri="{BB962C8B-B14F-4D97-AF65-F5344CB8AC3E}">
        <p14:creationId xmlns:p14="http://schemas.microsoft.com/office/powerpoint/2010/main" val="299209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2C7C0B-79E6-B34A-A814-5711960C5AC7}"/>
              </a:ext>
            </a:extLst>
          </p:cNvPr>
          <p:cNvSpPr>
            <a:spLocks noGrp="1"/>
          </p:cNvSpPr>
          <p:nvPr>
            <p:ph type="title"/>
          </p:nvPr>
        </p:nvSpPr>
        <p:spPr/>
        <p:txBody>
          <a:bodyPr/>
          <a:lstStyle/>
          <a:p>
            <a:r>
              <a:rPr lang="pt-BR" dirty="0"/>
              <a:t>O que é propriedade imaterial?</a:t>
            </a:r>
          </a:p>
        </p:txBody>
      </p:sp>
      <p:sp>
        <p:nvSpPr>
          <p:cNvPr id="3" name="Espaço Reservado para Conteúdo 2">
            <a:extLst>
              <a:ext uri="{FF2B5EF4-FFF2-40B4-BE49-F238E27FC236}">
                <a16:creationId xmlns:a16="http://schemas.microsoft.com/office/drawing/2014/main" id="{4E88EE51-ECC6-2246-8C89-052DF5562C51}"/>
              </a:ext>
            </a:extLst>
          </p:cNvPr>
          <p:cNvSpPr>
            <a:spLocks noGrp="1"/>
          </p:cNvSpPr>
          <p:nvPr>
            <p:ph idx="1"/>
          </p:nvPr>
        </p:nvSpPr>
        <p:spPr/>
        <p:txBody>
          <a:bodyPr>
            <a:normAutofit fontScale="92500" lnSpcReduction="20000"/>
          </a:bodyPr>
          <a:lstStyle/>
          <a:p>
            <a:r>
              <a:rPr lang="pt-BR" dirty="0"/>
              <a:t>Distinção entre Corpo Místico e Corpo Mecânico.</a:t>
            </a:r>
          </a:p>
          <a:p>
            <a:endParaRPr lang="pt-BR" dirty="0"/>
          </a:p>
          <a:p>
            <a:endParaRPr lang="pt-BR" dirty="0"/>
          </a:p>
          <a:p>
            <a:pPr marL="0" indent="0">
              <a:buNone/>
            </a:pPr>
            <a:r>
              <a:rPr lang="pt-BR" dirty="0"/>
              <a:t>Confere um direito de uso exclusivo, temporário, renovável ou não, sobre determinada ideia que constitua inovação (patente, desenho industrial, etc..), ou sobre expressão de comunicação (marca) .</a:t>
            </a:r>
          </a:p>
          <a:p>
            <a:endParaRPr lang="pt-BR" dirty="0"/>
          </a:p>
          <a:p>
            <a:pPr marL="0" indent="0">
              <a:buNone/>
            </a:pPr>
            <a:r>
              <a:rPr lang="pt-BR" dirty="0"/>
              <a:t>Direito sobre a ideia permite a apreensão e destruição dos bens de terceiro que sejam objeto de contrafação.</a:t>
            </a:r>
          </a:p>
          <a:p>
            <a:pPr marL="0" indent="0">
              <a:buNone/>
            </a:pPr>
            <a:endParaRPr lang="pt-BR" dirty="0"/>
          </a:p>
          <a:p>
            <a:pPr marL="0" indent="0">
              <a:buNone/>
            </a:pPr>
            <a:r>
              <a:rPr lang="pt-BR" dirty="0"/>
              <a:t>Deve ser balizada com cautela, pois reduz o campo do domínio público, limitando o uso de ideias ou da linguagem.</a:t>
            </a:r>
          </a:p>
          <a:p>
            <a:pPr marL="0" indent="0">
              <a:buNone/>
            </a:pPr>
            <a:endParaRPr lang="pt-BR" dirty="0"/>
          </a:p>
          <a:p>
            <a:pPr marL="0" indent="0">
              <a:buNone/>
            </a:pPr>
            <a:endParaRPr lang="pt-BR" dirty="0"/>
          </a:p>
        </p:txBody>
      </p:sp>
    </p:spTree>
    <p:extLst>
      <p:ext uri="{BB962C8B-B14F-4D97-AF65-F5344CB8AC3E}">
        <p14:creationId xmlns:p14="http://schemas.microsoft.com/office/powerpoint/2010/main" val="162970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E4E8E1-8970-C844-A3D1-FDACA2C9A48A}"/>
              </a:ext>
            </a:extLst>
          </p:cNvPr>
          <p:cNvSpPr>
            <a:spLocks noGrp="1"/>
          </p:cNvSpPr>
          <p:nvPr>
            <p:ph type="title"/>
          </p:nvPr>
        </p:nvSpPr>
        <p:spPr/>
        <p:txBody>
          <a:bodyPr/>
          <a:lstStyle/>
          <a:p>
            <a:r>
              <a:rPr lang="pt-BR" dirty="0"/>
              <a:t>Crimes de concorrência desleal</a:t>
            </a:r>
          </a:p>
        </p:txBody>
      </p:sp>
      <p:sp>
        <p:nvSpPr>
          <p:cNvPr id="3" name="Espaço Reservado para Conteúdo 2">
            <a:extLst>
              <a:ext uri="{FF2B5EF4-FFF2-40B4-BE49-F238E27FC236}">
                <a16:creationId xmlns:a16="http://schemas.microsoft.com/office/drawing/2014/main" id="{B13C5F9D-D8B5-C94E-A568-E2B4EC9654A4}"/>
              </a:ext>
            </a:extLst>
          </p:cNvPr>
          <p:cNvSpPr>
            <a:spLocks noGrp="1"/>
          </p:cNvSpPr>
          <p:nvPr>
            <p:ph idx="1"/>
          </p:nvPr>
        </p:nvSpPr>
        <p:spPr/>
        <p:txBody>
          <a:bodyPr/>
          <a:lstStyle/>
          <a:p>
            <a:r>
              <a:rPr lang="pt-BR" dirty="0"/>
              <a:t>Como definir os limites da concorrência legítima?</a:t>
            </a:r>
          </a:p>
          <a:p>
            <a:endParaRPr lang="pt-BR" dirty="0"/>
          </a:p>
          <a:p>
            <a:r>
              <a:rPr lang="pt-BR" dirty="0"/>
              <a:t>Impedir a concorrência desleal é proteger indiretamente a clientela, que não tem dono.</a:t>
            </a:r>
          </a:p>
        </p:txBody>
      </p:sp>
    </p:spTree>
    <p:extLst>
      <p:ext uri="{BB962C8B-B14F-4D97-AF65-F5344CB8AC3E}">
        <p14:creationId xmlns:p14="http://schemas.microsoft.com/office/powerpoint/2010/main" val="289428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0CC63B-512A-9742-BF33-0F19A9F3AFBC}"/>
              </a:ext>
            </a:extLst>
          </p:cNvPr>
          <p:cNvSpPr>
            <a:spLocks noGrp="1"/>
          </p:cNvSpPr>
          <p:nvPr>
            <p:ph type="title"/>
          </p:nvPr>
        </p:nvSpPr>
        <p:spPr/>
        <p:txBody>
          <a:bodyPr/>
          <a:lstStyle/>
          <a:p>
            <a:r>
              <a:rPr lang="pt-BR" dirty="0"/>
              <a:t>Crimes de  concorrência desleal</a:t>
            </a:r>
          </a:p>
        </p:txBody>
      </p:sp>
      <p:sp>
        <p:nvSpPr>
          <p:cNvPr id="3" name="Espaço Reservado para Conteúdo 2">
            <a:extLst>
              <a:ext uri="{FF2B5EF4-FFF2-40B4-BE49-F238E27FC236}">
                <a16:creationId xmlns:a16="http://schemas.microsoft.com/office/drawing/2014/main" id="{B86943FE-8E30-D64C-960A-DD189EBF2561}"/>
              </a:ext>
            </a:extLst>
          </p:cNvPr>
          <p:cNvSpPr>
            <a:spLocks noGrp="1"/>
          </p:cNvSpPr>
          <p:nvPr>
            <p:ph idx="1"/>
          </p:nvPr>
        </p:nvSpPr>
        <p:spPr/>
        <p:txBody>
          <a:bodyPr>
            <a:normAutofit fontScale="70000" lnSpcReduction="20000"/>
          </a:bodyPr>
          <a:lstStyle/>
          <a:p>
            <a:pPr marL="0" indent="0">
              <a:buNone/>
            </a:pPr>
            <a:r>
              <a:rPr lang="pt-BR" sz="4800" dirty="0"/>
              <a:t>        Art. 195. Comete crime de concorrência desleal quem:</a:t>
            </a:r>
          </a:p>
          <a:p>
            <a:pPr marL="0" indent="0">
              <a:buNone/>
            </a:pPr>
            <a:r>
              <a:rPr lang="pt-BR" sz="4800" dirty="0"/>
              <a:t>        </a:t>
            </a:r>
            <a:r>
              <a:rPr lang="pt-BR" sz="4800" dirty="0" err="1"/>
              <a:t>I</a:t>
            </a:r>
            <a:r>
              <a:rPr lang="pt-BR" sz="4800" dirty="0"/>
              <a:t> - publica, por qualquer meio, falsa afirmação, em detrimento de concorrente, com o fim de obter vantagem;</a:t>
            </a:r>
          </a:p>
          <a:p>
            <a:pPr marL="0" indent="0">
              <a:buNone/>
            </a:pPr>
            <a:r>
              <a:rPr lang="pt-BR" sz="4800" dirty="0"/>
              <a:t>        II - presta ou divulga, acerca de concorrente, falsa informação, com o fim de obter vantagem;</a:t>
            </a:r>
          </a:p>
          <a:p>
            <a:pPr marL="0" indent="0">
              <a:buNone/>
            </a:pPr>
            <a:r>
              <a:rPr lang="pt-BR" sz="4800" dirty="0"/>
              <a:t>        III - emprega meio fraudulento, para desviar, em proveito próprio ou alheio, clientela de outrem;</a:t>
            </a:r>
          </a:p>
          <a:p>
            <a:pPr marL="0" indent="0">
              <a:buNone/>
            </a:pPr>
            <a:r>
              <a:rPr lang="pt-BR" sz="4800" dirty="0"/>
              <a:t>        IV - usa expressão ou sinal de propaganda alheios, ou os imita, de modo a criar confusão entre os produtos ou estabelecimentos;</a:t>
            </a:r>
            <a:endParaRPr lang="pt-BR" dirty="0"/>
          </a:p>
        </p:txBody>
      </p:sp>
    </p:spTree>
    <p:extLst>
      <p:ext uri="{BB962C8B-B14F-4D97-AF65-F5344CB8AC3E}">
        <p14:creationId xmlns:p14="http://schemas.microsoft.com/office/powerpoint/2010/main" val="369299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FAB80-511A-B94D-ADA0-31F77EA56395}"/>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kern="1200">
                <a:solidFill>
                  <a:schemeClr val="tx1"/>
                </a:solidFill>
                <a:latin typeface="+mj-lt"/>
                <a:ea typeface="+mj-ea"/>
                <a:cs typeface="+mj-cs"/>
              </a:rPr>
              <a:t>Claro vs OI</a:t>
            </a:r>
          </a:p>
        </p:txBody>
      </p:sp>
      <p:sp>
        <p:nvSpPr>
          <p:cNvPr id="3" name="Espaço Reservado para Conteúdo 2">
            <a:extLst>
              <a:ext uri="{FF2B5EF4-FFF2-40B4-BE49-F238E27FC236}">
                <a16:creationId xmlns:a16="http://schemas.microsoft.com/office/drawing/2014/main" id="{ACD83778-7F00-AF47-BF8E-AC142E1C6FE0}"/>
              </a:ext>
            </a:extLst>
          </p:cNvPr>
          <p:cNvSpPr>
            <a:spLocks noGrp="1"/>
          </p:cNvSpPr>
          <p:nvPr>
            <p:ph idx="1"/>
          </p:nvPr>
        </p:nvSpPr>
        <p:spPr>
          <a:xfrm>
            <a:off x="645858" y="4571999"/>
            <a:ext cx="3494342" cy="1645921"/>
          </a:xfrm>
          <a:noFill/>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Pode uma telefônica fazer campanha para desbloquear celulares de outra?</a:t>
            </a:r>
          </a:p>
        </p:txBody>
      </p:sp>
      <p:sp>
        <p:nvSpPr>
          <p:cNvPr id="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m 3">
            <a:extLst>
              <a:ext uri="{FF2B5EF4-FFF2-40B4-BE49-F238E27FC236}">
                <a16:creationId xmlns:a16="http://schemas.microsoft.com/office/drawing/2014/main" id="{52D3B8EE-F6FB-0643-9614-8808F257ECBE}"/>
              </a:ext>
            </a:extLst>
          </p:cNvPr>
          <p:cNvPicPr>
            <a:picLocks noChangeAspect="1"/>
          </p:cNvPicPr>
          <p:nvPr/>
        </p:nvPicPr>
        <p:blipFill>
          <a:blip r:embed="rId2"/>
          <a:stretch>
            <a:fillRect/>
          </a:stretch>
        </p:blipFill>
        <p:spPr>
          <a:xfrm>
            <a:off x="5441735" y="1767352"/>
            <a:ext cx="5934456" cy="3323295"/>
          </a:xfrm>
          <a:prstGeom prst="rect">
            <a:avLst/>
          </a:prstGeom>
          <a:effectLst/>
        </p:spPr>
      </p:pic>
    </p:spTree>
    <p:extLst>
      <p:ext uri="{BB962C8B-B14F-4D97-AF65-F5344CB8AC3E}">
        <p14:creationId xmlns:p14="http://schemas.microsoft.com/office/powerpoint/2010/main" val="140445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384BB-1504-2E45-B501-910C5D6C672E}"/>
              </a:ext>
            </a:extLst>
          </p:cNvPr>
          <p:cNvSpPr>
            <a:spLocks noGrp="1"/>
          </p:cNvSpPr>
          <p:nvPr>
            <p:ph type="title"/>
          </p:nvPr>
        </p:nvSpPr>
        <p:spPr/>
        <p:txBody>
          <a:bodyPr/>
          <a:lstStyle/>
          <a:p>
            <a:r>
              <a:rPr lang="pt-BR" dirty="0"/>
              <a:t>Destruição de bens necessários para o concorrente</a:t>
            </a:r>
          </a:p>
        </p:txBody>
      </p:sp>
      <p:sp>
        <p:nvSpPr>
          <p:cNvPr id="3" name="Espaço Reservado para Conteúdo 2">
            <a:extLst>
              <a:ext uri="{FF2B5EF4-FFF2-40B4-BE49-F238E27FC236}">
                <a16:creationId xmlns:a16="http://schemas.microsoft.com/office/drawing/2014/main" id="{E2986FD6-7923-B140-AB4A-83A6CFAE709B}"/>
              </a:ext>
            </a:extLst>
          </p:cNvPr>
          <p:cNvSpPr>
            <a:spLocks noGrp="1"/>
          </p:cNvSpPr>
          <p:nvPr>
            <p:ph idx="1"/>
          </p:nvPr>
        </p:nvSpPr>
        <p:spPr/>
        <p:txBody>
          <a:bodyPr/>
          <a:lstStyle/>
          <a:p>
            <a:r>
              <a:rPr lang="pt-BR" dirty="0"/>
              <a:t>Destruição de vasilhames retornáveis</a:t>
            </a:r>
          </a:p>
          <a:p>
            <a:endParaRPr lang="pt-BR" dirty="0"/>
          </a:p>
          <a:p>
            <a:endParaRPr lang="pt-BR" dirty="0"/>
          </a:p>
          <a:p>
            <a:r>
              <a:rPr lang="pt-BR" dirty="0"/>
              <a:t>Destruição de carteirinhas de academia de ginástica do concorrente</a:t>
            </a:r>
          </a:p>
        </p:txBody>
      </p:sp>
    </p:spTree>
    <p:extLst>
      <p:ext uri="{BB962C8B-B14F-4D97-AF65-F5344CB8AC3E}">
        <p14:creationId xmlns:p14="http://schemas.microsoft.com/office/powerpoint/2010/main" val="228119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92F71-5F04-E649-BF83-BF699D463D72}"/>
              </a:ext>
            </a:extLst>
          </p:cNvPr>
          <p:cNvSpPr>
            <a:spLocks noGrp="1"/>
          </p:cNvSpPr>
          <p:nvPr>
            <p:ph type="title"/>
          </p:nvPr>
        </p:nvSpPr>
        <p:spPr/>
        <p:txBody>
          <a:bodyPr/>
          <a:lstStyle/>
          <a:p>
            <a:r>
              <a:rPr lang="pt-BR" dirty="0"/>
              <a:t>Crimes de concorrência desleal</a:t>
            </a:r>
          </a:p>
        </p:txBody>
      </p:sp>
      <p:sp>
        <p:nvSpPr>
          <p:cNvPr id="3" name="Espaço Reservado para Conteúdo 2">
            <a:extLst>
              <a:ext uri="{FF2B5EF4-FFF2-40B4-BE49-F238E27FC236}">
                <a16:creationId xmlns:a16="http://schemas.microsoft.com/office/drawing/2014/main" id="{B6034141-7A6D-7346-9EAB-5361A17B56F7}"/>
              </a:ext>
            </a:extLst>
          </p:cNvPr>
          <p:cNvSpPr>
            <a:spLocks noGrp="1"/>
          </p:cNvSpPr>
          <p:nvPr>
            <p:ph idx="1"/>
          </p:nvPr>
        </p:nvSpPr>
        <p:spPr>
          <a:xfrm>
            <a:off x="838200" y="1485900"/>
            <a:ext cx="10515600" cy="4691063"/>
          </a:xfrm>
        </p:spPr>
        <p:txBody>
          <a:bodyPr>
            <a:noAutofit/>
          </a:bodyPr>
          <a:lstStyle/>
          <a:p>
            <a:pPr marL="0" indent="0">
              <a:buNone/>
            </a:pPr>
            <a:r>
              <a:rPr lang="pt-BR" sz="2400" dirty="0"/>
              <a:t>  V - usa, indevidamente, nome comercial, título de estabelecimento ou insígnia alheios ou vende, expõe ou oferece à venda ou tem em estoque produto com essas referências;</a:t>
            </a:r>
          </a:p>
          <a:p>
            <a:pPr marL="0" indent="0">
              <a:buNone/>
            </a:pPr>
            <a:r>
              <a:rPr lang="pt-BR" sz="2400" dirty="0"/>
              <a:t> VI - substitui, pelo seu próprio nome ou razão social, em produto de outrem, o nome ou razão social deste, sem o seu consentimento;</a:t>
            </a:r>
          </a:p>
          <a:p>
            <a:pPr marL="0" indent="0">
              <a:buNone/>
            </a:pPr>
            <a:r>
              <a:rPr lang="pt-BR" sz="2400" dirty="0"/>
              <a:t>VII - atribui-se, como meio de propaganda, recompensa ou distinção que não obteve</a:t>
            </a:r>
          </a:p>
          <a:p>
            <a:pPr marL="0" indent="0">
              <a:buNone/>
            </a:pPr>
            <a:r>
              <a:rPr lang="pt-BR" sz="2400" dirty="0"/>
              <a:t>  VIII - vende ou expõe ou oferece à venda, em recipiente ou invólucro de outrem, produto adulterado ou falsificado, ou dele se utiliza para negociar com produto da mesma espécie, embora não adulterado ou falsificado, se o fato não constitui crime mais grave;</a:t>
            </a:r>
          </a:p>
        </p:txBody>
      </p:sp>
    </p:spTree>
    <p:extLst>
      <p:ext uri="{BB962C8B-B14F-4D97-AF65-F5344CB8AC3E}">
        <p14:creationId xmlns:p14="http://schemas.microsoft.com/office/powerpoint/2010/main" val="339733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6BCC35D-A881-4649-A625-35F91D613727}"/>
              </a:ext>
            </a:extLst>
          </p:cNvPr>
          <p:cNvSpPr>
            <a:spLocks noGrp="1"/>
          </p:cNvSpPr>
          <p:nvPr>
            <p:ph type="title"/>
          </p:nvPr>
        </p:nvSpPr>
        <p:spPr>
          <a:xfrm>
            <a:off x="572493" y="238539"/>
            <a:ext cx="11018520" cy="1434415"/>
          </a:xfrm>
        </p:spPr>
        <p:txBody>
          <a:bodyPr anchor="b">
            <a:normAutofit/>
          </a:bodyPr>
          <a:lstStyle/>
          <a:p>
            <a:r>
              <a:rPr lang="pt-BR" sz="5400"/>
              <a:t>CRIMES DE CONCORRÊNCIA DESLEAL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C7A525D8-0B32-BE43-8E2E-DCD217D8EC4D}"/>
              </a:ext>
            </a:extLst>
          </p:cNvPr>
          <p:cNvSpPr>
            <a:spLocks noGrp="1"/>
          </p:cNvSpPr>
          <p:nvPr>
            <p:ph idx="1"/>
          </p:nvPr>
        </p:nvSpPr>
        <p:spPr>
          <a:xfrm>
            <a:off x="572493" y="2071316"/>
            <a:ext cx="6713552" cy="4119172"/>
          </a:xfrm>
        </p:spPr>
        <p:txBody>
          <a:bodyPr anchor="t">
            <a:normAutofit/>
          </a:bodyPr>
          <a:lstStyle/>
          <a:p>
            <a:pPr marL="0" indent="0">
              <a:buNone/>
            </a:pPr>
            <a:r>
              <a:rPr lang="pt-BR" sz="2200"/>
              <a:t>IX - dá ou promete dinheiro ou outra utilidade a empregado de concorrente, para que o empregado, faltando ao dever do emprego, lhe proporcione vantagem;</a:t>
            </a:r>
          </a:p>
          <a:p>
            <a:pPr marL="0" indent="0">
              <a:buNone/>
            </a:pPr>
            <a:r>
              <a:rPr lang="pt-BR" sz="2200"/>
              <a:t> X - recebe dinheiro ou outra utilidade, ou aceita promessa de paga ou recompensa, para, faltando ao dever de empregado, proporcionar vantagem a concorrente do empregador;</a:t>
            </a:r>
          </a:p>
          <a:p>
            <a:pPr marL="0" indent="0">
              <a:buNone/>
            </a:pPr>
            <a:r>
              <a:rPr lang="pt-BR" sz="2200"/>
              <a:t>       </a:t>
            </a:r>
          </a:p>
          <a:p>
            <a:endParaRPr lang="pt-BR" sz="2200"/>
          </a:p>
        </p:txBody>
      </p:sp>
      <p:pic>
        <p:nvPicPr>
          <p:cNvPr id="4" name="Imagem 3">
            <a:extLst>
              <a:ext uri="{FF2B5EF4-FFF2-40B4-BE49-F238E27FC236}">
                <a16:creationId xmlns:a16="http://schemas.microsoft.com/office/drawing/2014/main" id="{7DBC0DDF-0FC5-ED44-B81A-64C67BFE7366}"/>
              </a:ext>
            </a:extLst>
          </p:cNvPr>
          <p:cNvPicPr>
            <a:picLocks noChangeAspect="1"/>
          </p:cNvPicPr>
          <p:nvPr/>
        </p:nvPicPr>
        <p:blipFill rotWithShape="1">
          <a:blip r:embed="rId2"/>
          <a:srcRect l="13111" r="29890" b="-1"/>
          <a:stretch/>
        </p:blipFill>
        <p:spPr>
          <a:xfrm>
            <a:off x="7675658" y="2093976"/>
            <a:ext cx="3941064" cy="4096512"/>
          </a:xfrm>
          <a:prstGeom prst="rect">
            <a:avLst/>
          </a:prstGeom>
        </p:spPr>
      </p:pic>
    </p:spTree>
    <p:extLst>
      <p:ext uri="{BB962C8B-B14F-4D97-AF65-F5344CB8AC3E}">
        <p14:creationId xmlns:p14="http://schemas.microsoft.com/office/powerpoint/2010/main" val="386073724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5" ma:contentTypeDescription="Crie um novo documento." ma:contentTypeScope="" ma:versionID="0103d65d0e737d692b676c872728f369">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7e923275e42780db4afb5e008224c4d8"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140CCE-2EC6-403B-8C15-422EB5C28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48DAA1-73D8-4738-A5EC-8FE163610A40}">
  <ds:schemaRefs>
    <ds:schemaRef ds:uri="http://schemas.openxmlformats.org/package/2006/metadata/core-properties"/>
    <ds:schemaRef ds:uri="http://purl.org/dc/terms/"/>
    <ds:schemaRef ds:uri="4c414ac8-549e-4ca5-81e3-16b3f3eb5c24"/>
    <ds:schemaRef ds:uri="http://schemas.microsoft.com/office/infopath/2007/PartnerControls"/>
    <ds:schemaRef ds:uri="http://www.w3.org/XML/1998/namespace"/>
    <ds:schemaRef ds:uri="http://schemas.microsoft.com/office/2006/documentManagement/types"/>
    <ds:schemaRef ds:uri="http://purl.org/dc/elements/1.1/"/>
    <ds:schemaRef ds:uri="ebba5f7d-3b76-4a58-9735-74f0064eafb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3EDC483-BB0B-46B5-BE6B-C2AB8AF056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2453</Words>
  <Application>Microsoft Macintosh PowerPoint</Application>
  <PresentationFormat>Widescreen</PresentationFormat>
  <Paragraphs>152</Paragraphs>
  <Slides>29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29</vt:i4>
      </vt:variant>
    </vt:vector>
  </HeadingPairs>
  <TitlesOfParts>
    <vt:vector size="33" baseType="lpstr">
      <vt:lpstr>Arial</vt:lpstr>
      <vt:lpstr>Calibri</vt:lpstr>
      <vt:lpstr>Calibri Light</vt:lpstr>
      <vt:lpstr>Tema do Office</vt:lpstr>
      <vt:lpstr>Direito da Propriedade Industrial Concorrência Desleal Direito das Marcas</vt:lpstr>
      <vt:lpstr>Apresentação do PowerPoint</vt:lpstr>
      <vt:lpstr>O que é propriedade imaterial?</vt:lpstr>
      <vt:lpstr>Crimes de concorrência desleal</vt:lpstr>
      <vt:lpstr>Crimes de  concorrência desleal</vt:lpstr>
      <vt:lpstr>Claro vs OI</vt:lpstr>
      <vt:lpstr>Destruição de bens necessários para o concorrente</vt:lpstr>
      <vt:lpstr>Crimes de concorrência desleal</vt:lpstr>
      <vt:lpstr>CRIMES DE CONCORRÊNCIA DESLEAL</vt:lpstr>
      <vt:lpstr>Crimes de concorrência desleal</vt:lpstr>
      <vt:lpstr>Para que servem as marcas? </vt:lpstr>
      <vt:lpstr>ATENÇÃO:</vt:lpstr>
      <vt:lpstr>Sistema atributivo</vt:lpstr>
      <vt:lpstr>O que é marca?</vt:lpstr>
      <vt:lpstr>CLASSIFICAÇÃO </vt:lpstr>
      <vt:lpstr>Diferença entre marca e nome empresarial</vt:lpstr>
      <vt:lpstr>Marca de alto renome (vale para todas as classes)</vt:lpstr>
      <vt:lpstr>Marca notoriamente conhecida</vt:lpstr>
      <vt:lpstr>Diferença entre marca e nome de domínio</vt:lpstr>
      <vt:lpstr> O que não pode ser marca (por não ter distintividade ou induzir confusão)</vt:lpstr>
      <vt:lpstr>O que não pode ser marca</vt:lpstr>
      <vt:lpstr>Colidência de marcas</vt:lpstr>
      <vt:lpstr>Apresentação do PowerPoint</vt:lpstr>
      <vt:lpstr>Johnny walker</vt:lpstr>
      <vt:lpstr>Aproveitamento parasitário e trade dress</vt:lpstr>
      <vt:lpstr>Mutações semânticas</vt:lpstr>
      <vt:lpstr>Indenização</vt:lpstr>
      <vt:lpstr>Apresentação do PowerPoint</vt:lpstr>
      <vt:lpstr>Como contabilizar o valor do ativo marca?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Direito da Propriedade Industrial Concorrência Desleal Direito das Marcas</dc:title>
  <dc:creator>Ruy Pereira Camilo Junior</dc:creator>
  <cp:lastModifiedBy>Ruy Camilo</cp:lastModifiedBy>
  <cp:revision>2</cp:revision>
  <dcterms:created xsi:type="dcterms:W3CDTF">2022-04-07T15:44:14Z</dcterms:created>
  <dcterms:modified xsi:type="dcterms:W3CDTF">2023-06-12T23:37:36Z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0x0101009E5DFEBCE2E50B4B8EF365B1600A6302</vt:lpwstr>
  </property>
</Properties>
</file>