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75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0EC9-7224-40F7-BCD2-84C638867A05}" type="datetimeFigureOut">
              <a:rPr lang="pt-BR" smtClean="0"/>
              <a:pPr/>
              <a:t>14/08/2017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F230-3B2F-458E-8CCD-2DC7158B8F9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0EC9-7224-40F7-BCD2-84C638867A05}" type="datetimeFigureOut">
              <a:rPr lang="pt-BR" smtClean="0"/>
              <a:pPr/>
              <a:t>14/08/2017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F230-3B2F-458E-8CCD-2DC7158B8F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0EC9-7224-40F7-BCD2-84C638867A05}" type="datetimeFigureOut">
              <a:rPr lang="pt-BR" smtClean="0"/>
              <a:pPr/>
              <a:t>14/08/2017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F230-3B2F-458E-8CCD-2DC7158B8F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0EC9-7224-40F7-BCD2-84C638867A05}" type="datetimeFigureOut">
              <a:rPr lang="pt-BR" smtClean="0"/>
              <a:pPr/>
              <a:t>14/08/2017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F230-3B2F-458E-8CCD-2DC7158B8F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0EC9-7224-40F7-BCD2-84C638867A05}" type="datetimeFigureOut">
              <a:rPr lang="pt-BR" smtClean="0"/>
              <a:pPr/>
              <a:t>14/08/2017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126F230-3B2F-458E-8CCD-2DC7158B8F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0EC9-7224-40F7-BCD2-84C638867A05}" type="datetimeFigureOut">
              <a:rPr lang="pt-BR" smtClean="0"/>
              <a:pPr/>
              <a:t>14/08/2017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F230-3B2F-458E-8CCD-2DC7158B8F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0EC9-7224-40F7-BCD2-84C638867A05}" type="datetimeFigureOut">
              <a:rPr lang="pt-BR" smtClean="0"/>
              <a:pPr/>
              <a:t>14/08/2017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F230-3B2F-458E-8CCD-2DC7158B8F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0EC9-7224-40F7-BCD2-84C638867A05}" type="datetimeFigureOut">
              <a:rPr lang="pt-BR" smtClean="0"/>
              <a:pPr/>
              <a:t>14/08/2017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F230-3B2F-458E-8CCD-2DC7158B8F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0EC9-7224-40F7-BCD2-84C638867A05}" type="datetimeFigureOut">
              <a:rPr lang="pt-BR" smtClean="0"/>
              <a:pPr/>
              <a:t>14/08/2017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F230-3B2F-458E-8CCD-2DC7158B8F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0EC9-7224-40F7-BCD2-84C638867A05}" type="datetimeFigureOut">
              <a:rPr lang="pt-BR" smtClean="0"/>
              <a:pPr/>
              <a:t>14/08/2017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F230-3B2F-458E-8CCD-2DC7158B8F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0EC9-7224-40F7-BCD2-84C638867A05}" type="datetimeFigureOut">
              <a:rPr lang="pt-BR" smtClean="0"/>
              <a:pPr/>
              <a:t>14/08/2017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F230-3B2F-458E-8CCD-2DC7158B8F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A10EC9-7224-40F7-BCD2-84C638867A05}" type="datetimeFigureOut">
              <a:rPr lang="pt-BR" smtClean="0"/>
              <a:pPr/>
              <a:t>14/08/2017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26F230-3B2F-458E-8CCD-2DC7158B8F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2030" y="332656"/>
            <a:ext cx="8229600" cy="2867744"/>
          </a:xfrm>
        </p:spPr>
        <p:txBody>
          <a:bodyPr>
            <a:normAutofit/>
          </a:bodyPr>
          <a:lstStyle/>
          <a:p>
            <a:r>
              <a:rPr lang="pt-BR" sz="4000" dirty="0" smtClean="0">
                <a:solidFill>
                  <a:schemeClr val="tx1"/>
                </a:solidFill>
              </a:rPr>
              <a:t>RCM 5873 </a:t>
            </a:r>
            <a:br>
              <a:rPr lang="pt-BR" sz="4000" dirty="0" smtClean="0">
                <a:solidFill>
                  <a:schemeClr val="tx1"/>
                </a:solidFill>
              </a:rPr>
            </a:br>
            <a:r>
              <a:rPr lang="pt-BR" sz="4000" dirty="0" smtClean="0">
                <a:solidFill>
                  <a:schemeClr val="tx1"/>
                </a:solidFill>
              </a:rPr>
              <a:t>“Tópicos Em Educação nas Profissões da Saúde II”</a:t>
            </a:r>
            <a:endParaRPr lang="pt-BR" sz="40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7232848" cy="2448272"/>
          </a:xfrm>
        </p:spPr>
        <p:txBody>
          <a:bodyPr/>
          <a:lstStyle/>
          <a:p>
            <a:r>
              <a:rPr lang="pt-BR" b="1" dirty="0" smtClean="0"/>
              <a:t>Coordenadores:</a:t>
            </a:r>
          </a:p>
          <a:p>
            <a:r>
              <a:rPr lang="pt-BR" b="1" dirty="0" smtClean="0"/>
              <a:t>Prof. Dr. Antonio </a:t>
            </a:r>
            <a:r>
              <a:rPr lang="pt-BR" b="1" dirty="0" err="1" smtClean="0"/>
              <a:t>Pazin</a:t>
            </a:r>
            <a:r>
              <a:rPr lang="pt-BR" b="1" dirty="0" smtClean="0"/>
              <a:t> Filho</a:t>
            </a:r>
          </a:p>
          <a:p>
            <a:r>
              <a:rPr lang="pt-BR" b="1" dirty="0" smtClean="0"/>
              <a:t>Profa. Dra. Margaret de Castro</a:t>
            </a:r>
          </a:p>
          <a:p>
            <a:r>
              <a:rPr lang="pt-BR" b="1" dirty="0" smtClean="0"/>
              <a:t>Profa. Dra. Maria Paula </a:t>
            </a:r>
            <a:r>
              <a:rPr lang="pt-BR" b="1" dirty="0" err="1" smtClean="0"/>
              <a:t>Panuncio-Pinto</a:t>
            </a:r>
            <a:endParaRPr lang="pt-BR" b="1" dirty="0" smtClean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555776" y="3501008"/>
            <a:ext cx="4824536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Disciplina preparatória para estágio PAE</a:t>
            </a:r>
            <a:endParaRPr lang="pt-B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672" y="186883"/>
            <a:ext cx="9010327" cy="638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1800"/>
              </a:spcAft>
            </a:pPr>
            <a:r>
              <a:rPr lang="pt-BR" sz="2200" b="1" dirty="0" smtClean="0">
                <a:solidFill>
                  <a:srgbClr val="0000FF"/>
                </a:solidFill>
              </a:rPr>
              <a:t>Plano de Aula – exemplo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pt-BR" sz="2200" b="1" dirty="0" smtClean="0">
                <a:solidFill>
                  <a:srgbClr val="0000FF"/>
                </a:solidFill>
              </a:rPr>
              <a:t>Objetivos </a:t>
            </a:r>
            <a:r>
              <a:rPr lang="pt-BR" sz="2000" b="1" dirty="0" smtClean="0">
                <a:solidFill>
                  <a:srgbClr val="0000FF"/>
                </a:solidFill>
              </a:rPr>
              <a:t>(ao final desta aula espera-se que o estudante seja capaz de...)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rgbClr val="0000FF"/>
                </a:solidFill>
              </a:rPr>
              <a:t>Estratégias/atividades propostas/recursos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pt-BR" sz="2000" dirty="0" smtClean="0"/>
              <a:t>14:00-14:20 - </a:t>
            </a:r>
            <a:r>
              <a:rPr lang="pt-BR" sz="2000" b="1" dirty="0" err="1" smtClean="0"/>
              <a:t>Brainstorm</a:t>
            </a:r>
            <a:r>
              <a:rPr lang="pt-BR" sz="2000" dirty="0" smtClean="0"/>
              <a:t> - Conceitos sobre Avaliação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pt-BR" sz="2000" dirty="0" smtClean="0"/>
              <a:t>14:20-14:40 - </a:t>
            </a:r>
            <a:r>
              <a:rPr lang="pt-BR" sz="2000" b="1" dirty="0" smtClean="0"/>
              <a:t>Aula dialogada </a:t>
            </a:r>
            <a:r>
              <a:rPr lang="pt-BR" sz="2000" dirty="0" smtClean="0"/>
              <a:t>- Critérios de Avaliação adotados pela CAPES para cursos e programas de Pós-graduação (arquivo em </a:t>
            </a:r>
            <a:r>
              <a:rPr lang="pt-BR" sz="2000" dirty="0" err="1" smtClean="0"/>
              <a:t>ppt</a:t>
            </a:r>
            <a:r>
              <a:rPr lang="pt-BR" sz="2000" dirty="0" smtClean="0"/>
              <a:t> anexo).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pt-BR" sz="2000" dirty="0" smtClean="0"/>
              <a:t>14:40-15:10 - </a:t>
            </a:r>
            <a:r>
              <a:rPr lang="pt-BR" sz="2000" b="1" dirty="0" smtClean="0"/>
              <a:t>Pequenos grupos</a:t>
            </a:r>
            <a:r>
              <a:rPr lang="pt-BR" sz="2000" dirty="0" smtClean="0"/>
              <a:t> - Simulação de uma Avaliação de um programa </a:t>
            </a:r>
            <a:r>
              <a:rPr lang="pt-BR" sz="2000" dirty="0"/>
              <a:t>de Pós-graduação</a:t>
            </a:r>
            <a:r>
              <a:rPr lang="pt-BR" sz="2000" dirty="0" smtClean="0"/>
              <a:t> – Divisão da sala em 5 Grupos (descrever atividade)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pt-BR" sz="2000" dirty="0" smtClean="0"/>
              <a:t>15:10-15:30 - </a:t>
            </a:r>
            <a:r>
              <a:rPr lang="pt-BR" sz="2000" b="1" dirty="0" smtClean="0"/>
              <a:t>Intervalo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pt-BR" sz="2000" dirty="0" smtClean="0"/>
              <a:t>15:30-16:30 - </a:t>
            </a:r>
            <a:r>
              <a:rPr lang="pt-BR" sz="2000" b="1" dirty="0" smtClean="0"/>
              <a:t>Aula -</a:t>
            </a:r>
            <a:r>
              <a:rPr lang="pt-BR" sz="2000" dirty="0" smtClean="0"/>
              <a:t> Apresentação do Conceito dos Quesitos pelos Grupos e Avaliação Global do Programa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pt-BR" sz="2000" b="1" u="sng" dirty="0" smtClean="0"/>
              <a:t>16:30-17:00 - Feedback</a:t>
            </a:r>
            <a:endParaRPr lang="pt-BR" sz="2000" b="1" u="sng" dirty="0"/>
          </a:p>
        </p:txBody>
      </p:sp>
    </p:spTree>
    <p:extLst>
      <p:ext uri="{BB962C8B-B14F-4D97-AF65-F5344CB8AC3E}">
        <p14:creationId xmlns:p14="http://schemas.microsoft.com/office/powerpoint/2010/main" xmlns="" val="117093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114" y="147907"/>
            <a:ext cx="8932343" cy="571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pt-BR" sz="2200" b="1" u="sng" dirty="0" smtClean="0">
                <a:solidFill>
                  <a:srgbClr val="0000FF"/>
                </a:solidFill>
              </a:rPr>
              <a:t>Feedback</a:t>
            </a:r>
          </a:p>
          <a:p>
            <a:pPr marL="342900" indent="-342900">
              <a:lnSpc>
                <a:spcPct val="120000"/>
              </a:lnSpc>
              <a:spcAft>
                <a:spcPts val="1800"/>
              </a:spcAft>
              <a:buFont typeface="Arial"/>
              <a:buChar char="•"/>
            </a:pPr>
            <a:r>
              <a:rPr lang="pt-BR" sz="2200" dirty="0" smtClean="0"/>
              <a:t>Reservar </a:t>
            </a:r>
            <a:r>
              <a:rPr lang="pt-BR" sz="2200" dirty="0"/>
              <a:t>os 30 minutos finais de cada aula para que seja </a:t>
            </a:r>
            <a:r>
              <a:rPr lang="pt-BR" sz="2200" dirty="0" smtClean="0"/>
              <a:t>dado </a:t>
            </a:r>
            <a:r>
              <a:rPr lang="pt-BR" sz="2200" dirty="0"/>
              <a:t>feedback (colocar no plano de </a:t>
            </a:r>
            <a:r>
              <a:rPr lang="pt-BR" sz="2200" dirty="0" smtClean="0"/>
              <a:t>aula)</a:t>
            </a:r>
            <a:endParaRPr lang="pt-BR" sz="2200" dirty="0"/>
          </a:p>
          <a:p>
            <a:pPr marL="342900" indent="-342900">
              <a:lnSpc>
                <a:spcPct val="120000"/>
              </a:lnSpc>
              <a:spcAft>
                <a:spcPts val="1800"/>
              </a:spcAft>
              <a:buFont typeface="Arial"/>
              <a:buChar char="•"/>
            </a:pPr>
            <a:r>
              <a:rPr lang="pt-BR" sz="2200" dirty="0" smtClean="0"/>
              <a:t>Será realizado de três maneiras diferentes</a:t>
            </a:r>
          </a:p>
          <a:p>
            <a:pPr marL="800100" lvl="1" indent="-342900">
              <a:lnSpc>
                <a:spcPct val="120000"/>
              </a:lnSpc>
              <a:spcAft>
                <a:spcPts val="1800"/>
              </a:spcAft>
              <a:buFont typeface="Wingdings" charset="2"/>
              <a:buChar char="ü"/>
            </a:pPr>
            <a:r>
              <a:rPr lang="pt-BR" sz="2200" b="1" dirty="0" smtClean="0"/>
              <a:t>feedback </a:t>
            </a:r>
            <a:r>
              <a:rPr lang="pt-BR" sz="2200" b="1" dirty="0"/>
              <a:t>coletivo</a:t>
            </a:r>
            <a:r>
              <a:rPr lang="pt-BR" sz="2200" dirty="0"/>
              <a:t>: </a:t>
            </a:r>
            <a:r>
              <a:rPr lang="pt-BR" sz="2200" dirty="0" smtClean="0"/>
              <a:t>todos </a:t>
            </a:r>
            <a:r>
              <a:rPr lang="pt-BR" sz="2200" dirty="0"/>
              <a:t>os alunos e </a:t>
            </a:r>
            <a:r>
              <a:rPr lang="pt-BR" sz="2200" dirty="0" smtClean="0"/>
              <a:t>facilitadores (oralmente)</a:t>
            </a:r>
          </a:p>
          <a:p>
            <a:pPr marL="800100" lvl="1" indent="-342900">
              <a:lnSpc>
                <a:spcPct val="120000"/>
              </a:lnSpc>
              <a:spcAft>
                <a:spcPts val="1800"/>
              </a:spcAft>
              <a:buFont typeface="Wingdings" charset="2"/>
              <a:buChar char="ü"/>
            </a:pPr>
            <a:r>
              <a:rPr lang="pt-BR" sz="2200" b="1" dirty="0"/>
              <a:t>feedback por escrito </a:t>
            </a:r>
            <a:r>
              <a:rPr lang="pt-BR" sz="2200" dirty="0"/>
              <a:t>dos estudantes: três questões (o grupo responsável deve trazer arquivo impresso para disponibilizar para a sala registrar o feedback – arquivo disponível no Moodle)</a:t>
            </a:r>
          </a:p>
          <a:p>
            <a:pPr marL="800100" lvl="1" indent="-342900">
              <a:lnSpc>
                <a:spcPct val="120000"/>
              </a:lnSpc>
              <a:spcAft>
                <a:spcPts val="1800"/>
              </a:spcAft>
              <a:buFont typeface="Wingdings" charset="2"/>
              <a:buChar char="ü"/>
            </a:pPr>
            <a:r>
              <a:rPr lang="pt-BR" sz="2200" b="1" dirty="0" smtClean="0"/>
              <a:t>feedback </a:t>
            </a:r>
            <a:r>
              <a:rPr lang="pt-BR" sz="2200" b="1" dirty="0"/>
              <a:t>com o grupo</a:t>
            </a:r>
            <a:r>
              <a:rPr lang="pt-BR" sz="2200" dirty="0"/>
              <a:t>: </a:t>
            </a:r>
            <a:r>
              <a:rPr lang="pt-BR" sz="2200" dirty="0" smtClean="0"/>
              <a:t>imediatamente </a:t>
            </a:r>
            <a:r>
              <a:rPr lang="pt-BR" sz="2200" dirty="0"/>
              <a:t>após o feedback coletivo, somente com o grupo e os facilitadores = </a:t>
            </a:r>
            <a:r>
              <a:rPr lang="pt-BR" sz="2200" dirty="0" err="1" smtClean="0"/>
              <a:t>debriefing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xmlns="" val="304190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47907"/>
            <a:ext cx="9144000" cy="3250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1800"/>
              </a:spcAft>
            </a:pPr>
            <a:r>
              <a:rPr lang="pt-BR" sz="2200" b="1" u="sng" dirty="0" smtClean="0">
                <a:solidFill>
                  <a:srgbClr val="0000FF"/>
                </a:solidFill>
              </a:rPr>
              <a:t>Fórum de discussão no ambiente virtual -  Moodle</a:t>
            </a:r>
          </a:p>
          <a:p>
            <a:pPr marL="342900" indent="-342900" algn="just">
              <a:lnSpc>
                <a:spcPct val="120000"/>
              </a:lnSpc>
              <a:spcAft>
                <a:spcPts val="1800"/>
              </a:spcAft>
              <a:buFont typeface="Arial"/>
              <a:buChar char="•"/>
            </a:pPr>
            <a:r>
              <a:rPr lang="pt-BR" sz="2200" dirty="0" smtClean="0"/>
              <a:t>O </a:t>
            </a:r>
            <a:r>
              <a:rPr lang="pt-BR" sz="2200" dirty="0"/>
              <a:t>grupo d</a:t>
            </a:r>
            <a:r>
              <a:rPr lang="pt-BR" sz="2200" dirty="0" smtClean="0"/>
              <a:t>everá auxiliar no fórum (é desejável que todos os estudantes participem após a leitura da </a:t>
            </a:r>
            <a:r>
              <a:rPr lang="pt-BR" sz="2200" dirty="0" err="1" smtClean="0"/>
              <a:t>biblio</a:t>
            </a:r>
            <a:r>
              <a:rPr lang="pt-BR" sz="2200" dirty="0" smtClean="0"/>
              <a:t> básica):</a:t>
            </a:r>
          </a:p>
          <a:p>
            <a:pPr marL="800100" lvl="1" indent="-342900" algn="just">
              <a:lnSpc>
                <a:spcPct val="120000"/>
              </a:lnSpc>
              <a:buFont typeface="Wingdings" charset="2"/>
              <a:buChar char="ü"/>
            </a:pPr>
            <a:r>
              <a:rPr lang="pt-BR" sz="2000" dirty="0" smtClean="0"/>
              <a:t>Discutir com os docentes responsáveis e apresentar a proposta de  1 </a:t>
            </a:r>
            <a:r>
              <a:rPr lang="pt-BR" sz="2000" dirty="0"/>
              <a:t>questão </a:t>
            </a:r>
            <a:r>
              <a:rPr lang="pt-BR" sz="2000" dirty="0" smtClean="0"/>
              <a:t>disparadora para o Fórum, elaborada a partir da </a:t>
            </a:r>
            <a:r>
              <a:rPr lang="pt-BR" sz="2000" dirty="0" err="1" smtClean="0"/>
              <a:t>biblio</a:t>
            </a:r>
            <a:r>
              <a:rPr lang="pt-BR" sz="2000" dirty="0" smtClean="0"/>
              <a:t> básica para o tópico (link entre conceito/ideia central e a experiência, por exemplo)</a:t>
            </a:r>
            <a:endParaRPr lang="pt-BR" sz="2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0" y="335699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lnSpc>
                <a:spcPct val="120000"/>
              </a:lnSpc>
              <a:buFont typeface="Wingdings" charset="2"/>
              <a:buChar char="ü"/>
            </a:pPr>
            <a:r>
              <a:rPr lang="pt-BR" sz="2000" dirty="0" smtClean="0"/>
              <a:t>Postar a questão na segunda-feira (semana que antecede a apresentação do tema/tópico)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422108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120000"/>
              </a:lnSpc>
              <a:buFont typeface="Wingdings" charset="2"/>
              <a:buChar char="ü"/>
            </a:pPr>
            <a:r>
              <a:rPr lang="pt-BR" sz="2000" dirty="0" smtClean="0"/>
              <a:t>Fórum ficará aberto para a participação de todos, sendo desejável que a mesma ocorra até a sexta-feira antecedente;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0" y="5085184"/>
            <a:ext cx="9144000" cy="439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120000"/>
              </a:lnSpc>
              <a:buFont typeface="Wingdings" charset="2"/>
              <a:buChar char="ü"/>
            </a:pPr>
            <a:r>
              <a:rPr lang="pt-BR" sz="2000" dirty="0" smtClean="0"/>
              <a:t>Um docente irá auxiliar na moderação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0" y="5517232"/>
            <a:ext cx="9144000" cy="439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120000"/>
              </a:lnSpc>
              <a:buFont typeface="Wingdings" charset="2"/>
              <a:buChar char="ü"/>
            </a:pPr>
            <a:r>
              <a:rPr lang="pt-BR" sz="2000" dirty="0" smtClean="0"/>
              <a:t>Utilizar material postado no fórum para a embasar a sessão presencial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0" y="6049445"/>
            <a:ext cx="9144000" cy="808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lnSpc>
                <a:spcPct val="120000"/>
              </a:lnSpc>
              <a:buFont typeface="Wingdings" charset="2"/>
              <a:buChar char="ü"/>
            </a:pPr>
            <a:r>
              <a:rPr lang="pt-BR" sz="2000" dirty="0" smtClean="0"/>
              <a:t>Estimular a participação e a reflexão de estudantes e não apenas responder as questões</a:t>
            </a:r>
          </a:p>
        </p:txBody>
      </p:sp>
    </p:spTree>
    <p:extLst>
      <p:ext uri="{BB962C8B-B14F-4D97-AF65-F5344CB8AC3E}">
        <p14:creationId xmlns:p14="http://schemas.microsoft.com/office/powerpoint/2010/main" xmlns="" val="195112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8429" y="645549"/>
            <a:ext cx="86722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>
                <a:solidFill>
                  <a:srgbClr val="0000FF"/>
                </a:solidFill>
              </a:rPr>
              <a:t>Sala de aula do CAEP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pt-BR" sz="2400" dirty="0" smtClean="0"/>
              <a:t>13:00 - 14:00 – reservada para encontro dos grupos, exceção nos dias 17-04 e 22-05</a:t>
            </a:r>
          </a:p>
        </p:txBody>
      </p:sp>
      <p:sp>
        <p:nvSpPr>
          <p:cNvPr id="3" name="Retângulo 2"/>
          <p:cNvSpPr/>
          <p:nvPr/>
        </p:nvSpPr>
        <p:spPr>
          <a:xfrm>
            <a:off x="755576" y="2492896"/>
            <a:ext cx="7920880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0"/>
              </a:spcAft>
            </a:pPr>
            <a:r>
              <a:rPr lang="x-none" b="1" u="sng" smtClean="0">
                <a:solidFill>
                  <a:srgbClr val="0000FF"/>
                </a:solidFill>
              </a:rPr>
              <a:t>MOODLE STOA</a:t>
            </a:r>
            <a:r>
              <a:rPr lang="pt-BR" b="1" u="sng" dirty="0" smtClean="0">
                <a:solidFill>
                  <a:srgbClr val="0000FF"/>
                </a:solidFill>
              </a:rPr>
              <a:t>  (contato de todos os estudantes  e docentes)</a:t>
            </a:r>
            <a:endParaRPr lang="x-none" b="1" u="sng" smtClean="0">
              <a:solidFill>
                <a:srgbClr val="0000FF"/>
              </a:solidFill>
            </a:endParaRPr>
          </a:p>
          <a:p>
            <a:pPr>
              <a:spcAft>
                <a:spcPts val="3000"/>
              </a:spcAft>
              <a:buFont typeface="Arial"/>
              <a:buChar char="•"/>
            </a:pPr>
            <a:r>
              <a:rPr lang="pt-BR" dirty="0" smtClean="0"/>
              <a:t> Cadastro na Plataforma : acesso com número USP e senha dos sistemas</a:t>
            </a:r>
          </a:p>
          <a:p>
            <a:pPr>
              <a:spcAft>
                <a:spcPts val="3000"/>
              </a:spcAft>
              <a:buFont typeface="Arial"/>
              <a:buChar char="•"/>
            </a:pPr>
            <a:r>
              <a:rPr lang="pt-BR" dirty="0" smtClean="0"/>
              <a:t> Bibliografia disponível</a:t>
            </a:r>
          </a:p>
          <a:p>
            <a:pPr>
              <a:spcAft>
                <a:spcPts val="3000"/>
              </a:spcAft>
              <a:buFont typeface="Arial"/>
              <a:buChar char="•"/>
            </a:pPr>
            <a:r>
              <a:rPr lang="pt-BR" dirty="0" smtClean="0"/>
              <a:t> Fórum </a:t>
            </a:r>
          </a:p>
          <a:p>
            <a:pPr>
              <a:spcAft>
                <a:spcPts val="3000"/>
              </a:spcAft>
              <a:buFont typeface="Arial"/>
              <a:buChar char="•"/>
            </a:pPr>
            <a:r>
              <a:rPr lang="pt-BR" dirty="0" smtClean="0"/>
              <a:t> Envio de mensagens/avisos</a:t>
            </a:r>
          </a:p>
          <a:p>
            <a:pPr>
              <a:spcAft>
                <a:spcPts val="3000"/>
              </a:spcAft>
              <a:buFont typeface="Arial"/>
              <a:buChar char="•"/>
            </a:pPr>
            <a:r>
              <a:rPr lang="pt-BR" dirty="0" smtClean="0"/>
              <a:t> Postagem das avaliações</a:t>
            </a:r>
          </a:p>
        </p:txBody>
      </p:sp>
    </p:spTree>
    <p:extLst>
      <p:ext uri="{BB962C8B-B14F-4D97-AF65-F5344CB8AC3E}">
        <p14:creationId xmlns:p14="http://schemas.microsoft.com/office/powerpoint/2010/main" xmlns="" val="276563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93051"/>
            <a:ext cx="914399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1800"/>
              </a:spcAft>
            </a:pPr>
            <a:r>
              <a:rPr lang="pt-BR" sz="2200" b="1" u="sng" dirty="0" smtClean="0">
                <a:solidFill>
                  <a:srgbClr val="0000FF"/>
                </a:solidFill>
              </a:rPr>
              <a:t>AVALIAÇÃO</a:t>
            </a:r>
          </a:p>
          <a:p>
            <a:pPr marL="342900" lvl="0" indent="-342900">
              <a:spcAft>
                <a:spcPts val="1800"/>
              </a:spcAft>
              <a:buFont typeface="Arial"/>
              <a:buChar char="•"/>
            </a:pPr>
            <a:r>
              <a:rPr lang="pt-BR" sz="2000" b="1" dirty="0"/>
              <a:t>A</a:t>
            </a:r>
            <a:r>
              <a:rPr lang="pt-BR" sz="2000" b="1" dirty="0" smtClean="0"/>
              <a:t>valiação do estudante, 2 estratégias</a:t>
            </a:r>
          </a:p>
          <a:p>
            <a:pPr marL="800100" lvl="1" indent="-342900">
              <a:spcAft>
                <a:spcPts val="1800"/>
              </a:spcAft>
              <a:buFont typeface="Wingdings" charset="2"/>
              <a:buChar char="ü"/>
            </a:pPr>
            <a:r>
              <a:rPr lang="pt-BR" sz="2000" dirty="0" smtClean="0"/>
              <a:t>Avaliação do grupo pelo desenvolvimento do tema sob sua responsabilidade</a:t>
            </a:r>
          </a:p>
          <a:p>
            <a:pPr marL="800100" lvl="1" indent="-342900">
              <a:spcAft>
                <a:spcPts val="1800"/>
              </a:spcAft>
              <a:buFont typeface="Wingdings" charset="2"/>
              <a:buChar char="ü"/>
            </a:pPr>
            <a:r>
              <a:rPr lang="pt-BR" sz="2000" dirty="0" smtClean="0"/>
              <a:t>Auto-avaliação</a:t>
            </a:r>
          </a:p>
          <a:p>
            <a:pPr>
              <a:spcAft>
                <a:spcPts val="1800"/>
              </a:spcAft>
            </a:pPr>
            <a:endParaRPr lang="pt-BR" sz="2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0" y="3356992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1800"/>
              </a:spcAft>
              <a:buFont typeface="Arial"/>
              <a:buChar char="•"/>
            </a:pPr>
            <a:r>
              <a:rPr lang="pt-BR" sz="2000" b="1" dirty="0" smtClean="0"/>
              <a:t>Avaliação da disciplina, 1 avaliação</a:t>
            </a:r>
          </a:p>
          <a:p>
            <a:pPr marL="800100" lvl="1" indent="-342900">
              <a:spcAft>
                <a:spcPts val="1800"/>
              </a:spcAft>
              <a:buFont typeface="Wingdings" charset="2"/>
              <a:buChar char="ü"/>
            </a:pPr>
            <a:r>
              <a:rPr lang="pt-BR" sz="2000" dirty="0" smtClean="0"/>
              <a:t> Avaliação do conjunto da disciplina </a:t>
            </a:r>
          </a:p>
          <a:p>
            <a:pPr lvl="1">
              <a:spcAft>
                <a:spcPts val="1800"/>
              </a:spcAft>
            </a:pPr>
            <a:endParaRPr lang="pt-BR" sz="20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0" y="5445224"/>
            <a:ext cx="9144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Arial"/>
              <a:buChar char="•"/>
            </a:pPr>
            <a:r>
              <a:rPr lang="pt-BR" dirty="0" smtClean="0"/>
              <a:t>Estudantes devem preencher os formulários eletrônicos, diretamente no </a:t>
            </a:r>
            <a:r>
              <a:rPr lang="pt-BR" dirty="0" err="1" smtClean="0"/>
              <a:t>moodle</a:t>
            </a:r>
            <a:endParaRPr lang="pt-BR" dirty="0" smtClean="0"/>
          </a:p>
          <a:p>
            <a:pPr marL="342900" indent="-342900">
              <a:spcAft>
                <a:spcPts val="1800"/>
              </a:spcAft>
              <a:buFont typeface="Arial"/>
              <a:buChar char="•"/>
            </a:pPr>
            <a:r>
              <a:rPr lang="pt-BR" dirty="0" smtClean="0"/>
              <a:t>Haverá uma discussão no fechamento da disciplina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9833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93051"/>
            <a:ext cx="9143999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1200"/>
              </a:spcAft>
            </a:pPr>
            <a:r>
              <a:rPr lang="pt-BR" sz="2200" b="1" u="sng" dirty="0" smtClean="0">
                <a:solidFill>
                  <a:srgbClr val="0000FF"/>
                </a:solidFill>
              </a:rPr>
              <a:t>AVALIAÇÃO DO GRUPO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pt-BR" dirty="0" smtClean="0"/>
              <a:t>Formulário de reflexão do grupo : eletrônico, disponível no Moodle após a sessão com o tema desenvolvido pelo grupo (somente o grupo que apresentou o tópico da semana fará o preenchimento do formulário – tarefa grupal);</a:t>
            </a:r>
            <a:endParaRPr lang="pt-BR" dirty="0"/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pt-BR" dirty="0" smtClean="0"/>
              <a:t>Formulário para a reflexão do grupo fico disponível 7 dias após a data da apresentação do tema/grupo.</a:t>
            </a:r>
            <a:r>
              <a:rPr lang="pt-BR" sz="2000" dirty="0" smtClean="0"/>
              <a:t> </a:t>
            </a:r>
            <a:endParaRPr lang="pt-BR" sz="2000" b="1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0" y="2564904"/>
            <a:ext cx="9144000" cy="307776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b="1" dirty="0" smtClean="0"/>
              <a:t>Formulário com a tarefa de reflexão do grupo</a:t>
            </a:r>
          </a:p>
          <a:p>
            <a:pPr algn="ctr">
              <a:spcAft>
                <a:spcPts val="1200"/>
              </a:spcAft>
              <a:buFont typeface="Wingdings" pitchFamily="2" charset="2"/>
              <a:buChar char="ü"/>
            </a:pPr>
            <a:r>
              <a:rPr lang="pt-BR" dirty="0" smtClean="0"/>
              <a:t>Pontos positivos relacionados ao tema </a:t>
            </a:r>
          </a:p>
          <a:p>
            <a:pPr algn="ctr">
              <a:spcAft>
                <a:spcPts val="1200"/>
              </a:spcAft>
              <a:buFont typeface="Wingdings" pitchFamily="2" charset="2"/>
              <a:buChar char="ü"/>
            </a:pPr>
            <a:r>
              <a:rPr lang="pt-BR" dirty="0" smtClean="0"/>
              <a:t>Desafios para aplicar os conceitos relacionados ao tema</a:t>
            </a:r>
          </a:p>
          <a:p>
            <a:pPr algn="ctr">
              <a:spcAft>
                <a:spcPts val="1200"/>
              </a:spcAft>
              <a:buFont typeface="Wingdings" pitchFamily="2" charset="2"/>
              <a:buChar char="ü"/>
            </a:pPr>
            <a:r>
              <a:rPr lang="pt-BR" dirty="0" smtClean="0"/>
              <a:t>Como este conhecimento poderia ser aplicado em uma disciplina de um curso de graduação das profissões da saúde</a:t>
            </a:r>
          </a:p>
          <a:p>
            <a:pPr algn="ctr">
              <a:spcAft>
                <a:spcPts val="1200"/>
              </a:spcAft>
              <a:buFont typeface="Wingdings" pitchFamily="2" charset="2"/>
              <a:buChar char="ü"/>
            </a:pPr>
            <a:r>
              <a:rPr lang="pt-BR" dirty="0" smtClean="0"/>
              <a:t>Papel do(s) professor(</a:t>
            </a:r>
            <a:r>
              <a:rPr lang="pt-BR" dirty="0" err="1" smtClean="0"/>
              <a:t>es</a:t>
            </a:r>
            <a:r>
              <a:rPr lang="pt-BR" dirty="0" smtClean="0"/>
              <a:t>) como facilitador(</a:t>
            </a:r>
            <a:r>
              <a:rPr lang="pt-BR" dirty="0" err="1" smtClean="0"/>
              <a:t>es</a:t>
            </a:r>
            <a:r>
              <a:rPr lang="pt-BR" dirty="0" smtClean="0"/>
              <a:t>) </a:t>
            </a:r>
          </a:p>
          <a:p>
            <a:pPr algn="ctr">
              <a:spcAft>
                <a:spcPts val="1200"/>
              </a:spcAft>
              <a:buFont typeface="Wingdings" pitchFamily="2" charset="2"/>
              <a:buChar char="ü"/>
            </a:pPr>
            <a:r>
              <a:rPr lang="pt-BR" dirty="0" smtClean="0"/>
              <a:t>Participação de cada membro do grupo na diversas etapas (preparação, apresentação, avaliação do trabalho)</a:t>
            </a:r>
            <a:endParaRPr lang="pt-BR" sz="2000" b="1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0" y="580526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desempenho insatisfatório (abaixo das expectativas)</a:t>
            </a:r>
          </a:p>
          <a:p>
            <a:pPr algn="ctr"/>
            <a:r>
              <a:rPr lang="pt-BR" b="1" dirty="0" smtClean="0"/>
              <a:t> satisfatório (dentro das expectativas) </a:t>
            </a:r>
          </a:p>
          <a:p>
            <a:pPr algn="ctr"/>
            <a:r>
              <a:rPr lang="pt-BR" b="1" dirty="0" smtClean="0"/>
              <a:t>exemplar (acima das expectativas)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5200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9200" y="293051"/>
            <a:ext cx="8704799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BR" sz="2200" b="1" u="sng" dirty="0" smtClean="0">
                <a:solidFill>
                  <a:srgbClr val="0000FF"/>
                </a:solidFill>
              </a:rPr>
              <a:t>09.10.2017  </a:t>
            </a:r>
            <a:r>
              <a:rPr lang="pt-BR" sz="2200" b="1" u="sng" dirty="0">
                <a:solidFill>
                  <a:srgbClr val="0000FF"/>
                </a:solidFill>
              </a:rPr>
              <a:t>- Avaliação do pós-graduando e da disciplina</a:t>
            </a: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Wingdings" charset="2"/>
              <a:buChar char="ü"/>
            </a:pPr>
            <a:r>
              <a:rPr lang="pt-BR" sz="2000" b="1" dirty="0" smtClean="0"/>
              <a:t>Auto-avaliação do aproveitamento do pós-graduando (form. eletr.)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Wingdings" charset="2"/>
              <a:buChar char="Ø"/>
            </a:pPr>
            <a:r>
              <a:rPr lang="pt-BR" sz="2000" dirty="0" smtClean="0"/>
              <a:t>Aberta somente na última semana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Wingdings" charset="2"/>
              <a:buChar char="Ø"/>
            </a:pPr>
            <a:r>
              <a:rPr lang="pt-BR" sz="2000" dirty="0" smtClean="0"/>
              <a:t>Conhecimento pré </a:t>
            </a:r>
            <a:r>
              <a:rPr lang="pt-BR" sz="2000" dirty="0" err="1" smtClean="0"/>
              <a:t>vs</a:t>
            </a:r>
            <a:r>
              <a:rPr lang="pt-BR" sz="2000" dirty="0" smtClean="0"/>
              <a:t> pós de cada tema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0" y="3284984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Wingdings" charset="2"/>
              <a:buChar char="ü"/>
            </a:pPr>
            <a:r>
              <a:rPr lang="pt-BR" sz="2000" b="1" dirty="0" smtClean="0"/>
              <a:t>Avaliação do conjunto da disciplina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Wingdings" charset="2"/>
              <a:buChar char="Ø"/>
            </a:pPr>
            <a:r>
              <a:rPr lang="pt-BR" sz="2000" dirty="0" smtClean="0"/>
              <a:t>Aberta somente na última semana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Wingdings" charset="2"/>
              <a:buChar char="Ø"/>
            </a:pPr>
            <a:r>
              <a:rPr lang="pt-BR" sz="2000" dirty="0" smtClean="0"/>
              <a:t>Pontos fortes, pontos a serem melhorados, sugestões em relação à disciplina</a:t>
            </a: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Wingdings" charset="2"/>
              <a:buChar char="ü"/>
            </a:pPr>
            <a:r>
              <a:rPr lang="pt-BR" sz="2000" b="1" dirty="0" smtClean="0"/>
              <a:t>Preencher os formulários diretamente no </a:t>
            </a:r>
            <a:r>
              <a:rPr lang="pt-BR" sz="2000" b="1" dirty="0" err="1" smtClean="0"/>
              <a:t>moodle</a:t>
            </a:r>
            <a:r>
              <a:rPr lang="pt-BR" sz="2000" b="1" dirty="0" smtClean="0"/>
              <a:t> até o dia 08.10.2017 às 12h </a:t>
            </a:r>
            <a:endParaRPr lang="pt-B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Docentes (Equipe)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70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b="1" dirty="0" smtClean="0">
                <a:solidFill>
                  <a:srgbClr val="FFC000"/>
                </a:solidFill>
              </a:rPr>
              <a:t>      </a:t>
            </a:r>
            <a:r>
              <a:rPr lang="pt-BR" b="1" dirty="0" smtClean="0"/>
              <a:t>Profa. Dra. Cacilda Souza</a:t>
            </a:r>
          </a:p>
          <a:p>
            <a:pPr>
              <a:buNone/>
            </a:pPr>
            <a:r>
              <a:rPr lang="pt-BR" b="1" dirty="0" smtClean="0"/>
              <a:t>     Dra. Cristine Martins Peres</a:t>
            </a:r>
          </a:p>
          <a:p>
            <a:pPr>
              <a:buFontTx/>
              <a:buNone/>
            </a:pPr>
            <a:r>
              <a:rPr lang="pt-BR" b="1" dirty="0" smtClean="0"/>
              <a:t>	 Prof. Dr. Gustavo </a:t>
            </a:r>
            <a:r>
              <a:rPr lang="pt-BR" b="1" dirty="0" err="1" smtClean="0"/>
              <a:t>Salata</a:t>
            </a:r>
            <a:endParaRPr lang="pt-BR" b="1" dirty="0" smtClean="0"/>
          </a:p>
          <a:p>
            <a:pPr>
              <a:buFontTx/>
              <a:buNone/>
            </a:pPr>
            <a:r>
              <a:rPr lang="pt-BR" b="1" dirty="0" smtClean="0"/>
              <a:t>      Prof. Dr. Juan </a:t>
            </a:r>
            <a:r>
              <a:rPr lang="pt-BR" b="1" dirty="0" err="1" smtClean="0"/>
              <a:t>Stuardo</a:t>
            </a:r>
            <a:r>
              <a:rPr lang="pt-BR" b="1" dirty="0" smtClean="0"/>
              <a:t> </a:t>
            </a:r>
            <a:r>
              <a:rPr lang="pt-BR" b="1" dirty="0" err="1" smtClean="0"/>
              <a:t>Yazlle</a:t>
            </a:r>
            <a:r>
              <a:rPr lang="pt-BR" b="1" dirty="0" smtClean="0"/>
              <a:t> Rocha</a:t>
            </a:r>
          </a:p>
          <a:p>
            <a:pPr>
              <a:buFontTx/>
              <a:buNone/>
            </a:pPr>
            <a:r>
              <a:rPr lang="pt-BR" b="1" dirty="0" smtClean="0"/>
              <a:t>      Prof. Dr. Luiz Carlos </a:t>
            </a:r>
            <a:r>
              <a:rPr lang="pt-BR" b="1" dirty="0" err="1" smtClean="0"/>
              <a:t>Conti</a:t>
            </a:r>
            <a:r>
              <a:rPr lang="pt-BR" b="1" dirty="0" smtClean="0"/>
              <a:t> de Freitas</a:t>
            </a:r>
          </a:p>
          <a:p>
            <a:pPr>
              <a:buFontTx/>
              <a:buNone/>
            </a:pPr>
            <a:r>
              <a:rPr lang="pt-BR" b="1" dirty="0" smtClean="0">
                <a:solidFill>
                  <a:srgbClr val="00B050"/>
                </a:solidFill>
              </a:rPr>
              <a:t>      Prof. Dr. Luis Ernesto de Almeida </a:t>
            </a:r>
            <a:r>
              <a:rPr lang="pt-BR" b="1" dirty="0" err="1" smtClean="0">
                <a:solidFill>
                  <a:srgbClr val="00B050"/>
                </a:solidFill>
              </a:rPr>
              <a:t>Troncon</a:t>
            </a:r>
            <a:endParaRPr lang="pt-BR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pt-BR" b="1" dirty="0" smtClean="0"/>
              <a:t>      Dra. Maria de Fátima Aveiro Colares</a:t>
            </a:r>
          </a:p>
          <a:p>
            <a:pPr>
              <a:buNone/>
            </a:pPr>
            <a:r>
              <a:rPr lang="pt-BR" b="1" dirty="0" smtClean="0"/>
              <a:t>      Profa. Dra. Maria de Lourdes V. Rodrigues</a:t>
            </a:r>
          </a:p>
          <a:p>
            <a:pPr>
              <a:buNone/>
            </a:pPr>
            <a:r>
              <a:rPr lang="pt-BR" b="1" dirty="0" smtClean="0"/>
              <a:t>     </a:t>
            </a:r>
            <a:r>
              <a:rPr lang="pt-BR" b="1" dirty="0" smtClean="0">
                <a:solidFill>
                  <a:srgbClr val="00B050"/>
                </a:solidFill>
              </a:rPr>
              <a:t>Prof. Dr. Marcos Borges </a:t>
            </a:r>
          </a:p>
          <a:p>
            <a:pPr>
              <a:buNone/>
            </a:pPr>
            <a:r>
              <a:rPr lang="pt-BR" b="1" dirty="0" smtClean="0">
                <a:solidFill>
                  <a:srgbClr val="00B050"/>
                </a:solidFill>
              </a:rPr>
              <a:t>     Prof. Dr. </a:t>
            </a:r>
            <a:r>
              <a:rPr lang="pt-BR" b="1" dirty="0" err="1" smtClean="0">
                <a:solidFill>
                  <a:srgbClr val="00B050"/>
                </a:solidFill>
              </a:rPr>
              <a:t>Valdes</a:t>
            </a:r>
            <a:r>
              <a:rPr lang="pt-BR" b="1" dirty="0" smtClean="0">
                <a:solidFill>
                  <a:srgbClr val="00B050"/>
                </a:solidFill>
              </a:rPr>
              <a:t> Roberto </a:t>
            </a:r>
            <a:r>
              <a:rPr lang="pt-BR" b="1" dirty="0" err="1" smtClean="0">
                <a:solidFill>
                  <a:srgbClr val="00B050"/>
                </a:solidFill>
              </a:rPr>
              <a:t>Bollela</a:t>
            </a:r>
            <a:endParaRPr lang="pt-B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0"/>
            <a:ext cx="8964488" cy="630936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endParaRPr lang="pt-BR" sz="2200" b="1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r>
              <a:rPr lang="pt-BR" sz="2200" b="1" u="sng" dirty="0" smtClean="0">
                <a:solidFill>
                  <a:srgbClr val="0000FF"/>
                </a:solidFill>
              </a:rPr>
              <a:t>PERÍODO DE OFERECIMENTO</a:t>
            </a:r>
            <a:endParaRPr lang="pt-BR" sz="2200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pt-BR" sz="2200" dirty="0" smtClean="0"/>
              <a:t> 07/08 a  09/10/ 2017, segundas-feiras, 14h</a:t>
            </a:r>
            <a:endParaRPr lang="en-US" sz="2200" dirty="0" smtClean="0"/>
          </a:p>
          <a:p>
            <a:pPr>
              <a:spcAft>
                <a:spcPts val="600"/>
              </a:spcAft>
            </a:pPr>
            <a:r>
              <a:rPr lang="pt-BR" sz="2200" b="1" u="sng" dirty="0" smtClean="0">
                <a:solidFill>
                  <a:srgbClr val="0000FF"/>
                </a:solidFill>
              </a:rPr>
              <a:t>LOCAL</a:t>
            </a:r>
            <a:endParaRPr lang="pt-BR" sz="2200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pt-BR" sz="2200" dirty="0" smtClean="0"/>
              <a:t> CAEP – Casa 8, Rua das Paineiras (exceto 14/07 – LMD)</a:t>
            </a:r>
          </a:p>
          <a:p>
            <a:pPr>
              <a:spcAft>
                <a:spcPts val="600"/>
              </a:spcAft>
            </a:pPr>
            <a:r>
              <a:rPr lang="pt-BR" sz="2200" b="1" u="sng" dirty="0" smtClean="0">
                <a:solidFill>
                  <a:srgbClr val="0000FF"/>
                </a:solidFill>
              </a:rPr>
              <a:t>RESUMO</a:t>
            </a:r>
            <a:endParaRPr lang="pt-BR" sz="2200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pt-BR" sz="2200" dirty="0" smtClean="0"/>
              <a:t> Seis estratégias de ensinagem 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pt-BR" sz="2200" dirty="0" smtClean="0"/>
              <a:t> Sete tópicos em Educação nas Profissões da Saúde 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pt-BR" sz="2200" dirty="0" smtClean="0"/>
              <a:t> Feedback</a:t>
            </a:r>
          </a:p>
          <a:p>
            <a:pPr>
              <a:spcAft>
                <a:spcPts val="600"/>
              </a:spcAft>
              <a:buNone/>
            </a:pPr>
            <a:endParaRPr lang="pt-BR" sz="2200" dirty="0" smtClean="0"/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pt-BR" sz="2200" dirty="0" smtClean="0"/>
              <a:t> Avaliação  </a:t>
            </a:r>
            <a:endParaRPr lang="x-none" sz="2200" smtClean="0"/>
          </a:p>
          <a:p>
            <a:pPr marL="800100" lvl="1" indent="-342900">
              <a:spcAft>
                <a:spcPts val="600"/>
              </a:spcAft>
              <a:buFont typeface="Wingdings" charset="2"/>
              <a:buChar char="ü"/>
            </a:pPr>
            <a:r>
              <a:rPr lang="x-none" sz="2200" smtClean="0"/>
              <a:t> Reflexão do grupo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ü"/>
            </a:pPr>
            <a:r>
              <a:rPr lang="x-none" sz="2200" smtClean="0"/>
              <a:t> Autoavlaiação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ü"/>
            </a:pPr>
            <a:r>
              <a:rPr lang="x-none" sz="2200" smtClean="0"/>
              <a:t> Avaliação da disciplina</a:t>
            </a:r>
            <a:endParaRPr lang="pt-BR" sz="2200" dirty="0" smtClean="0"/>
          </a:p>
          <a:p>
            <a:pPr marL="800100" lvl="1" indent="-342900">
              <a:spcAft>
                <a:spcPts val="600"/>
              </a:spcAft>
              <a:buNone/>
            </a:pPr>
            <a:endParaRPr lang="x-none" sz="2200" smtClean="0"/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pt-BR" sz="2200" dirty="0" smtClean="0"/>
              <a:t> “Suporte”</a:t>
            </a:r>
            <a:endParaRPr lang="x-none" sz="2200" smtClean="0"/>
          </a:p>
          <a:p>
            <a:pPr marL="800100" lvl="1" indent="-342900">
              <a:spcAft>
                <a:spcPts val="600"/>
              </a:spcAft>
              <a:buFont typeface="Wingdings" charset="2"/>
              <a:buChar char="ü"/>
            </a:pPr>
            <a:r>
              <a:rPr lang="x-none" sz="2200" smtClean="0"/>
              <a:t> Moodle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ü"/>
            </a:pPr>
            <a:r>
              <a:rPr lang="x-none" sz="2200" smtClean="0"/>
              <a:t> Fórum</a:t>
            </a:r>
            <a:endParaRPr lang="pt-B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Programa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916832"/>
            <a:ext cx="8964488" cy="396044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Emprego de simulações no ensino e avaliação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t-BR" sz="2400" b="1" dirty="0" smtClean="0"/>
              <a:t>Estratégias de Ensinagem (todos os grupos)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t-BR" sz="2400" b="1" dirty="0" smtClean="0"/>
              <a:t>Ensino com </a:t>
            </a:r>
            <a:r>
              <a:rPr lang="pt-BR" sz="2400" b="1" dirty="0" err="1" smtClean="0"/>
              <a:t>TICs</a:t>
            </a:r>
            <a:r>
              <a:rPr lang="pt-BR" sz="2400" b="1" dirty="0" smtClean="0"/>
              <a:t> ou </a:t>
            </a:r>
            <a:r>
              <a:rPr lang="pt-BR" sz="2400" b="1" dirty="0" err="1" smtClean="0"/>
              <a:t>e-Aprendizagem</a:t>
            </a:r>
            <a:endParaRPr lang="pt-BR" sz="2400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t-BR" sz="2400" b="1" dirty="0" smtClean="0"/>
              <a:t>Mérito acadêmico e carreira docente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t-BR" sz="2400" b="1" dirty="0" smtClean="0"/>
              <a:t>Ensino clínico em cenários tradicionais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t-BR" sz="2400" b="1" dirty="0" smtClean="0"/>
              <a:t>Desenvolvimento psicossocial do adulto jovem/apoio ao estudante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t-BR" sz="2400" b="1" dirty="0" smtClean="0"/>
              <a:t>Novos Cenários de aprendizagem- Ensino na comunidade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t-BR" sz="2400" b="1" dirty="0" smtClean="0"/>
              <a:t>Capacitação e desenvolvimento docente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pt-BR" sz="2400" b="1" dirty="0" smtClean="0">
              <a:solidFill>
                <a:srgbClr val="FFC000"/>
              </a:solidFill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1619672" y="1196752"/>
            <a:ext cx="612068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800" b="1" dirty="0" smtClean="0">
                <a:solidFill>
                  <a:srgbClr val="FF0000"/>
                </a:solidFill>
              </a:rPr>
              <a:t>07 temas + estratégias de ensinagem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1187624" y="6165304"/>
            <a:ext cx="698477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pt-BR" sz="2800" b="1" dirty="0">
                <a:solidFill>
                  <a:srgbClr val="FF0000"/>
                </a:solidFill>
              </a:rPr>
              <a:t>06 grupos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Estratégias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96752"/>
            <a:ext cx="8280920" cy="129614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pt-BR" sz="2400" dirty="0" smtClean="0"/>
              <a:t>Cada estudante fará parte de  um grupo para apresentar um tema/tópico com a facilitação de docentes;</a:t>
            </a:r>
          </a:p>
          <a:p>
            <a:pPr>
              <a:buFont typeface="Wingdings" pitchFamily="2" charset="2"/>
              <a:buChar char="§"/>
            </a:pPr>
            <a:endParaRPr lang="pt-BR" dirty="0" smtClean="0"/>
          </a:p>
          <a:p>
            <a:pPr>
              <a:buNone/>
            </a:pPr>
            <a:endParaRPr lang="pt-BR" dirty="0" smtClean="0">
              <a:solidFill>
                <a:srgbClr val="FFC0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5536" y="2492896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400" dirty="0" smtClean="0"/>
              <a:t>Aula do dia  21/08 – Estratégias de Ensinagem: cada um dos seis grupos desenvolverá uma estratégia (20 minutos por tema/grupo):</a:t>
            </a:r>
            <a:endParaRPr lang="pt-BR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0" y="3718679"/>
            <a:ext cx="9144000" cy="313932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 </a:t>
            </a:r>
            <a:r>
              <a:rPr lang="pt-BR" b="1" dirty="0" smtClean="0"/>
              <a:t>(1) Aula Expositiva Tradicional (preparo de material);</a:t>
            </a:r>
          </a:p>
          <a:p>
            <a:pPr algn="ctr"/>
            <a:endParaRPr lang="pt-BR" b="1" dirty="0" smtClean="0"/>
          </a:p>
          <a:p>
            <a:pPr algn="ctr"/>
            <a:r>
              <a:rPr lang="pt-BR" b="1" dirty="0" smtClean="0"/>
              <a:t> (2) Aula Expositiva Dialogada/Interativa (+ </a:t>
            </a:r>
            <a:r>
              <a:rPr lang="pt-BR" b="1" dirty="0" err="1" smtClean="0"/>
              <a:t>brain</a:t>
            </a:r>
            <a:r>
              <a:rPr lang="pt-BR" b="1" dirty="0" smtClean="0"/>
              <a:t> </a:t>
            </a:r>
            <a:r>
              <a:rPr lang="pt-BR" b="1" dirty="0" err="1" smtClean="0"/>
              <a:t>storm</a:t>
            </a:r>
            <a:r>
              <a:rPr lang="pt-BR" b="1" dirty="0" smtClean="0"/>
              <a:t>);  </a:t>
            </a:r>
          </a:p>
          <a:p>
            <a:pPr algn="ctr"/>
            <a:r>
              <a:rPr lang="pt-BR" b="1" dirty="0" smtClean="0"/>
              <a:t>(3) Seminário; </a:t>
            </a:r>
          </a:p>
          <a:p>
            <a:pPr algn="ctr"/>
            <a:endParaRPr lang="pt-BR" b="1" dirty="0" smtClean="0"/>
          </a:p>
          <a:p>
            <a:pPr algn="ctr"/>
            <a:r>
              <a:rPr lang="pt-BR" b="1" dirty="0" smtClean="0"/>
              <a:t>4) Trabalho em pequenos grupos/solução de problemas;</a:t>
            </a:r>
          </a:p>
          <a:p>
            <a:pPr algn="ctr"/>
            <a:endParaRPr lang="pt-BR" b="1" dirty="0" smtClean="0"/>
          </a:p>
          <a:p>
            <a:pPr algn="ctr"/>
            <a:r>
              <a:rPr lang="pt-BR" b="1" dirty="0" smtClean="0"/>
              <a:t>(5) Dramatização(role play) e </a:t>
            </a:r>
          </a:p>
          <a:p>
            <a:pPr algn="ctr"/>
            <a:endParaRPr lang="pt-BR" b="1" dirty="0" smtClean="0"/>
          </a:p>
          <a:p>
            <a:pPr algn="ctr"/>
            <a:r>
              <a:rPr lang="pt-BR" b="1" dirty="0" smtClean="0"/>
              <a:t>(6)</a:t>
            </a:r>
            <a:r>
              <a:rPr lang="pt-BR" b="1" dirty="0" err="1" smtClean="0"/>
              <a:t>Team</a:t>
            </a:r>
            <a:r>
              <a:rPr lang="pt-BR" b="1" dirty="0" smtClean="0"/>
              <a:t> </a:t>
            </a:r>
            <a:r>
              <a:rPr lang="pt-BR" b="1" dirty="0" err="1" smtClean="0"/>
              <a:t>Based</a:t>
            </a:r>
            <a:r>
              <a:rPr lang="pt-BR" b="1" dirty="0" smtClean="0"/>
              <a:t> </a:t>
            </a:r>
            <a:r>
              <a:rPr lang="pt-BR" b="1" dirty="0" err="1" smtClean="0"/>
              <a:t>Learning</a:t>
            </a:r>
            <a:r>
              <a:rPr lang="pt-BR" b="1" dirty="0" smtClean="0"/>
              <a:t>.</a:t>
            </a:r>
          </a:p>
          <a:p>
            <a:pPr algn="ctr">
              <a:buNone/>
            </a:pPr>
            <a:endParaRPr lang="pt-BR" b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706090"/>
          </a:xfrm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chemeClr val="tx1"/>
                </a:solidFill>
              </a:rPr>
              <a:t>Porque uma </a:t>
            </a:r>
            <a:r>
              <a:rPr lang="pt-BR" sz="3600" dirty="0" smtClean="0">
                <a:solidFill>
                  <a:schemeClr val="tx1"/>
                </a:solidFill>
              </a:rPr>
              <a:t>sessão com </a:t>
            </a:r>
            <a:r>
              <a:rPr lang="pt-BR" sz="3600" dirty="0" smtClean="0">
                <a:solidFill>
                  <a:schemeClr val="tx1"/>
                </a:solidFill>
              </a:rPr>
              <a:t>Estratégias de Ensinagem??</a:t>
            </a: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467544" y="1772816"/>
            <a:ext cx="8496944" cy="468052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30000"/>
              </a:lnSpc>
              <a:spcAft>
                <a:spcPts val="1200"/>
              </a:spcAft>
              <a:buFont typeface="Arial"/>
              <a:buChar char="•"/>
            </a:pPr>
            <a:r>
              <a:rPr lang="pt-BR" sz="2000" b="1" dirty="0" smtClean="0"/>
              <a:t>Oportunidade de conhecer e experimentar diferentes estratégias de ensino</a:t>
            </a:r>
            <a:r>
              <a:rPr lang="en-US" sz="2000" b="1" dirty="0" smtClean="0"/>
              <a:t> </a:t>
            </a:r>
            <a:endParaRPr lang="pt-BR" sz="2000" b="1" dirty="0" smtClean="0"/>
          </a:p>
          <a:p>
            <a:pPr marL="342900" lvl="0" indent="-342900">
              <a:lnSpc>
                <a:spcPct val="130000"/>
              </a:lnSpc>
              <a:spcAft>
                <a:spcPts val="1200"/>
              </a:spcAft>
              <a:buFont typeface="Arial"/>
              <a:buChar char="•"/>
            </a:pPr>
            <a:r>
              <a:rPr lang="pt-BR" sz="2000" b="1" dirty="0" smtClean="0"/>
              <a:t>Cada grupo vai apresentar /discutir 1 estratégia de ensinagem em </a:t>
            </a:r>
            <a:r>
              <a:rPr lang="pt-BR" sz="2000" b="1" u="sng" dirty="0" smtClean="0"/>
              <a:t>aproximadamente 20 </a:t>
            </a:r>
            <a:r>
              <a:rPr lang="pt-BR" sz="2000" b="1" u="sng" dirty="0" err="1" smtClean="0"/>
              <a:t>min</a:t>
            </a:r>
            <a:r>
              <a:rPr lang="pt-BR" sz="2000" b="1" u="sng" dirty="0" smtClean="0"/>
              <a:t> </a:t>
            </a:r>
          </a:p>
          <a:p>
            <a:pPr marL="342900" indent="-342900">
              <a:lnSpc>
                <a:spcPct val="130000"/>
              </a:lnSpc>
              <a:spcAft>
                <a:spcPts val="1200"/>
              </a:spcAft>
              <a:buFont typeface="Arial"/>
              <a:buChar char="•"/>
            </a:pPr>
            <a:r>
              <a:rPr lang="pt-BR" sz="2000" b="1" dirty="0" smtClean="0"/>
              <a:t>Bibliografia no </a:t>
            </a:r>
            <a:r>
              <a:rPr lang="pt-BR" sz="2000" b="1" dirty="0" err="1" smtClean="0"/>
              <a:t>moodle</a:t>
            </a:r>
            <a:r>
              <a:rPr lang="pt-BR" sz="2000" b="1" dirty="0" smtClean="0"/>
              <a:t>: Estratégias de Ensinagem, Lea </a:t>
            </a:r>
            <a:r>
              <a:rPr lang="pt-BR" sz="2000" b="1" dirty="0" err="1" smtClean="0"/>
              <a:t>Anastasiou</a:t>
            </a:r>
            <a:r>
              <a:rPr lang="pt-BR" sz="2000" b="1" dirty="0" smtClean="0"/>
              <a:t> + texto sobre TBL + busca ativa de cada grupo sobre seu tema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7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800"/>
              </a:spcAft>
            </a:pPr>
            <a:r>
              <a:rPr lang="pt-BR" b="1" u="sng" dirty="0" smtClean="0">
                <a:solidFill>
                  <a:srgbClr val="0000FF"/>
                </a:solidFill>
              </a:rPr>
              <a:t>Datas da disciplina</a:t>
            </a:r>
          </a:p>
          <a:p>
            <a:pPr marL="457200" lvl="0" indent="-457200">
              <a:spcAft>
                <a:spcPts val="1800"/>
              </a:spcAft>
              <a:buFont typeface="+mj-lt"/>
              <a:buAutoNum type="arabicPeriod"/>
            </a:pPr>
            <a:r>
              <a:rPr lang="pt-BR" b="1" dirty="0" smtClean="0"/>
              <a:t>07.08.2017</a:t>
            </a:r>
            <a:r>
              <a:rPr lang="pt-BR" dirty="0" smtClean="0"/>
              <a:t> - Apresentação da disciplina + introdução ao </a:t>
            </a:r>
            <a:r>
              <a:rPr lang="pt-BR" dirty="0" err="1" smtClean="0"/>
              <a:t>moodle</a:t>
            </a:r>
            <a:r>
              <a:rPr lang="pt-BR" dirty="0" smtClean="0"/>
              <a:t> </a:t>
            </a:r>
          </a:p>
          <a:p>
            <a:pPr marL="457200" lvl="0" indent="-457200">
              <a:spcAft>
                <a:spcPts val="1800"/>
              </a:spcAft>
              <a:buFont typeface="+mj-lt"/>
              <a:buAutoNum type="arabicPeriod"/>
            </a:pPr>
            <a:r>
              <a:rPr lang="pt-BR" b="1" dirty="0" smtClean="0"/>
              <a:t>14.08.2017</a:t>
            </a:r>
            <a:r>
              <a:rPr lang="pt-BR" dirty="0" smtClean="0"/>
              <a:t> - Emprego de simulações no ensino e na avaliação</a:t>
            </a:r>
          </a:p>
          <a:p>
            <a:pPr marL="457200" lvl="0" indent="-457200">
              <a:spcAft>
                <a:spcPts val="1800"/>
              </a:spcAft>
              <a:buFont typeface="+mj-lt"/>
              <a:buAutoNum type="arabicPeriod"/>
            </a:pPr>
            <a:r>
              <a:rPr lang="pt-BR" b="1" dirty="0" smtClean="0"/>
              <a:t>21.08.2017</a:t>
            </a:r>
            <a:r>
              <a:rPr lang="pt-BR" dirty="0" smtClean="0"/>
              <a:t> - Estratégias de ensinagem </a:t>
            </a:r>
          </a:p>
          <a:p>
            <a:pPr marL="457200" lvl="0" indent="-457200">
              <a:buFont typeface="+mj-lt"/>
              <a:buAutoNum type="arabicPeriod"/>
            </a:pPr>
            <a:r>
              <a:rPr lang="pt-BR" b="1" dirty="0" smtClean="0"/>
              <a:t>28.08.2017</a:t>
            </a:r>
            <a:r>
              <a:rPr lang="pt-BR" dirty="0" smtClean="0"/>
              <a:t> - Educação com Tecnologias da Informação ou eAprendizado/</a:t>
            </a:r>
          </a:p>
          <a:p>
            <a:pPr marL="457200" lvl="0" indent="-457200"/>
            <a:r>
              <a:rPr lang="pt-BR" dirty="0" smtClean="0"/>
              <a:t>        Aula expositiva (preparo do material)</a:t>
            </a:r>
          </a:p>
          <a:p>
            <a:pPr marL="457200" lvl="0" indent="-457200"/>
            <a:endParaRPr lang="pt-BR" dirty="0" smtClean="0"/>
          </a:p>
          <a:p>
            <a:pPr marL="457200" indent="-457200">
              <a:spcAft>
                <a:spcPts val="1800"/>
              </a:spcAft>
              <a:buFontTx/>
              <a:buAutoNum type="arabicPeriod" startAt="5"/>
            </a:pPr>
            <a:r>
              <a:rPr lang="pt-BR" dirty="0"/>
              <a:t>04.09.2017 - Mérito acadêmico (</a:t>
            </a:r>
            <a:r>
              <a:rPr lang="pt-BR" dirty="0" err="1"/>
              <a:t>scholarship</a:t>
            </a:r>
            <a:r>
              <a:rPr lang="pt-BR" dirty="0"/>
              <a:t>) em atividades educacionais, profissionalização e carreira docente/Seminário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 startAt="5"/>
            </a:pPr>
            <a:r>
              <a:rPr lang="pt-BR" b="1" dirty="0" smtClean="0"/>
              <a:t>11.09.2017</a:t>
            </a:r>
            <a:r>
              <a:rPr lang="pt-BR" dirty="0" smtClean="0"/>
              <a:t> -</a:t>
            </a:r>
            <a:r>
              <a:rPr lang="pt-BR" b="1" u="sng" dirty="0" smtClean="0"/>
              <a:t> </a:t>
            </a:r>
            <a:r>
              <a:rPr lang="pt-BR" dirty="0"/>
              <a:t>Ensino Clínico Em Cenários Tradicionais/ Aula Expositiva Dialogada/Interativa (+ </a:t>
            </a:r>
            <a:r>
              <a:rPr lang="pt-BR" dirty="0" err="1"/>
              <a:t>brain</a:t>
            </a:r>
            <a:r>
              <a:rPr lang="pt-BR" dirty="0"/>
              <a:t> </a:t>
            </a:r>
            <a:r>
              <a:rPr lang="pt-BR" dirty="0" err="1"/>
              <a:t>storm</a:t>
            </a:r>
            <a:r>
              <a:rPr lang="pt-BR" dirty="0"/>
              <a:t>)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 startAt="5"/>
            </a:pPr>
            <a:r>
              <a:rPr lang="pt-BR" b="1" dirty="0" smtClean="0"/>
              <a:t>18.09.2017</a:t>
            </a:r>
            <a:r>
              <a:rPr lang="pt-BR" dirty="0" smtClean="0"/>
              <a:t> -</a:t>
            </a:r>
            <a:r>
              <a:rPr lang="pt-BR" b="1" u="sng" dirty="0" smtClean="0"/>
              <a:t> </a:t>
            </a:r>
            <a:r>
              <a:rPr lang="pt-BR" dirty="0" smtClean="0"/>
              <a:t>Desenvolvimento Psicossocial do Adolescente e do Adulto Jovem - Apoio ao estudante/Trabalho em pequenos grupos+solução de problemas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 startAt="5"/>
            </a:pPr>
            <a:r>
              <a:rPr lang="pt-BR" b="1" dirty="0" smtClean="0"/>
              <a:t>25.09.2017</a:t>
            </a:r>
            <a:r>
              <a:rPr lang="pt-BR" dirty="0" smtClean="0"/>
              <a:t> -</a:t>
            </a:r>
            <a:r>
              <a:rPr lang="pt-BR" b="1" u="sng" dirty="0" smtClean="0"/>
              <a:t> </a:t>
            </a:r>
            <a:r>
              <a:rPr lang="pt-BR" dirty="0" smtClean="0"/>
              <a:t>Novos cenários de aprendizagem - Ensino na comunidade/dramatização (role play)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 startAt="5"/>
            </a:pPr>
            <a:r>
              <a:rPr lang="pt-BR" b="1" dirty="0" smtClean="0"/>
              <a:t>02.10.2017</a:t>
            </a:r>
            <a:r>
              <a:rPr lang="pt-BR" dirty="0" smtClean="0"/>
              <a:t> -</a:t>
            </a:r>
            <a:r>
              <a:rPr lang="pt-BR" b="1" dirty="0" smtClean="0"/>
              <a:t> </a:t>
            </a:r>
            <a:r>
              <a:rPr lang="pt-BR" dirty="0" smtClean="0"/>
              <a:t>Capacitação para a Docência e Desenvolvimento Docente/TBL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 startAt="5"/>
            </a:pPr>
            <a:r>
              <a:rPr lang="pt-BR" b="1" dirty="0" smtClean="0"/>
              <a:t>09.10.2017</a:t>
            </a:r>
            <a:r>
              <a:rPr lang="pt-BR" dirty="0" smtClean="0"/>
              <a:t> - Avaliação do pós-graduando e da disciplina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843808" y="332656"/>
            <a:ext cx="36411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Divisão   Temas X   Grupos</a:t>
            </a:r>
            <a:endParaRPr lang="pt-BR" sz="20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79512" y="908717"/>
          <a:ext cx="8712968" cy="5472610"/>
        </p:xfrm>
        <a:graphic>
          <a:graphicData uri="http://schemas.openxmlformats.org/drawingml/2006/table">
            <a:tbl>
              <a:tblPr/>
              <a:tblGrid>
                <a:gridCol w="545335"/>
                <a:gridCol w="7052175"/>
                <a:gridCol w="1115458"/>
              </a:tblGrid>
              <a:tr h="4185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r>
                        <a:rPr lang="pt-BR" sz="10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3" marR="29483" marT="6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Tema</a:t>
                      </a:r>
                      <a:r>
                        <a:rPr lang="pt-BR" sz="10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3" marR="29483" marT="6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Grupos</a:t>
                      </a:r>
                      <a:r>
                        <a:rPr lang="pt-BR" sz="10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3" marR="29483" marT="6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21/08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3" marR="29483" marT="6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Estratégias de ensinagem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3" marR="29483" marT="6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todos</a:t>
                      </a:r>
                      <a:endParaRPr lang="pt-BR" sz="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3" marR="29483" marT="6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28/08</a:t>
                      </a:r>
                      <a:endParaRPr lang="pt-BR" sz="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3" marR="29483" marT="6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Educação com Tecnologias da Informação ou eAprendizado/Aula expostiva (preparo de material)</a:t>
                      </a:r>
                      <a:r>
                        <a:rPr lang="pt-BR" sz="10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3" marR="29483" marT="6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Jennifer 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Mariana </a:t>
                      </a:r>
                      <a:r>
                        <a:rPr lang="pt-BR" sz="1000" b="1" kern="12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Oli</a:t>
                      </a:r>
                      <a:r>
                        <a:rPr lang="pt-BR" sz="10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3" marR="29483" marT="6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04/09</a:t>
                      </a:r>
                      <a:endParaRPr lang="pt-BR" sz="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3" marR="29483" marT="6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Mérito acadêmico/ Seminário </a:t>
                      </a:r>
                      <a:endParaRPr lang="pt-BR" sz="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3" marR="29483" marT="6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Vanessa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Daniela T. 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3" marR="29483" marT="6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11/09</a:t>
                      </a:r>
                      <a:endParaRPr lang="pt-BR" sz="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3" marR="29483" marT="6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Ensino clínico em cenários tradicionais/</a:t>
                      </a:r>
                      <a:r>
                        <a:rPr lang="pt-BR" sz="1000" b="1" kern="1200">
                          <a:solidFill>
                            <a:srgbClr val="393939"/>
                          </a:solidFill>
                          <a:latin typeface="Calibri"/>
                          <a:ea typeface="Calibri"/>
                          <a:cs typeface="Arial"/>
                        </a:rPr>
                        <a:t> Aula Expositiva Dialogada/Interativa (+ brain storm)</a:t>
                      </a:r>
                      <a:r>
                        <a:rPr lang="pt-BR" sz="1000" b="1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3" marR="29483" marT="6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Bruna T.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Camila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Samuel 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3" marR="29483" marT="6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18/09</a:t>
                      </a:r>
                      <a:endParaRPr lang="pt-BR" sz="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3" marR="29483" marT="6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Apoio ao estudante – desenvolvimento psicosocial/</a:t>
                      </a:r>
                      <a:r>
                        <a:rPr lang="pt-BR" sz="1000" b="1" kern="1200">
                          <a:solidFill>
                            <a:srgbClr val="393939"/>
                          </a:solidFill>
                          <a:latin typeface="Calibri"/>
                          <a:ea typeface="Calibri"/>
                          <a:cs typeface="Arial"/>
                        </a:rPr>
                        <a:t> Trabalho em pequenos grupos/solução de problemas</a:t>
                      </a:r>
                      <a:r>
                        <a:rPr lang="pt-BR" sz="1000" b="1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3" marR="29483" marT="6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Ana Carolina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Ana Paula 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3" marR="29483" marT="6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25/09</a:t>
                      </a:r>
                      <a:endParaRPr lang="pt-BR" sz="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3" marR="29483" marT="6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Novos cenários – ensino na comunidade/ </a:t>
                      </a:r>
                      <a:r>
                        <a:rPr lang="pt-BR" sz="1000" b="1" kern="1200">
                          <a:solidFill>
                            <a:srgbClr val="393939"/>
                          </a:solidFill>
                          <a:latin typeface="Calibri"/>
                          <a:ea typeface="Calibri"/>
                          <a:cs typeface="Arial"/>
                        </a:rPr>
                        <a:t> Dramatização(role play)</a:t>
                      </a:r>
                      <a:r>
                        <a:rPr lang="pt-BR" sz="1000" b="1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3" marR="29483" marT="6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Belkiss</a:t>
                      </a:r>
                      <a:r>
                        <a:rPr lang="pt-BR" sz="10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Brunna</a:t>
                      </a:r>
                      <a:r>
                        <a:rPr lang="pt-BR" sz="10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Marcel 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3" marR="29483" marT="6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02/10</a:t>
                      </a:r>
                      <a:endParaRPr lang="pt-BR" sz="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3" marR="29483" marT="6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Capacitação e desenvolvimento docente/ TBL </a:t>
                      </a:r>
                      <a:endParaRPr lang="pt-BR" sz="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3" marR="29483" marT="6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Daniela C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Nilton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Pedro 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3" marR="29483" marT="6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114" y="147906"/>
            <a:ext cx="9011886" cy="3628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pt-BR" sz="2200" b="1" u="sng" dirty="0" smtClean="0">
                <a:solidFill>
                  <a:srgbClr val="0000FF"/>
                </a:solidFill>
              </a:rPr>
              <a:t>Orientações para apresentação dos tópicos</a:t>
            </a:r>
          </a:p>
          <a:p>
            <a:pPr marL="342900" indent="-342900">
              <a:lnSpc>
                <a:spcPct val="120000"/>
              </a:lnSpc>
              <a:spcAft>
                <a:spcPts val="1800"/>
              </a:spcAft>
              <a:buFont typeface="Arial"/>
              <a:buChar char="•"/>
            </a:pPr>
            <a:r>
              <a:rPr lang="pt-BR" sz="2200" dirty="0" smtClean="0"/>
              <a:t> O </a:t>
            </a:r>
            <a:r>
              <a:rPr lang="pt-BR" sz="2200" dirty="0"/>
              <a:t>grupo deverá entrar em contato com os professores com antecedência</a:t>
            </a:r>
          </a:p>
          <a:p>
            <a:pPr marL="342900" indent="-342900">
              <a:lnSpc>
                <a:spcPct val="120000"/>
              </a:lnSpc>
              <a:spcAft>
                <a:spcPts val="1800"/>
              </a:spcAft>
              <a:buFont typeface="Arial"/>
              <a:buChar char="•"/>
            </a:pPr>
            <a:r>
              <a:rPr lang="pt-BR" sz="2200" dirty="0"/>
              <a:t> Os estudantes poderão utilizar cada sessão como oportunidade de experimentar diferentes métodos de ensino</a:t>
            </a:r>
            <a:r>
              <a:rPr lang="en-US" sz="2200" dirty="0"/>
              <a:t> </a:t>
            </a:r>
            <a:endParaRPr lang="pt-BR" sz="2200" dirty="0"/>
          </a:p>
          <a:p>
            <a:pPr marL="342900" indent="-342900">
              <a:lnSpc>
                <a:spcPct val="120000"/>
              </a:lnSpc>
              <a:spcAft>
                <a:spcPts val="1800"/>
              </a:spcAft>
              <a:buFont typeface="Arial"/>
              <a:buChar char="•"/>
            </a:pPr>
            <a:r>
              <a:rPr lang="pt-BR" sz="2200" dirty="0" smtClean="0"/>
              <a:t>O grupo deverá </a:t>
            </a:r>
            <a:r>
              <a:rPr lang="pt-BR" sz="2200" dirty="0"/>
              <a:t>elaborar um plano de </a:t>
            </a:r>
            <a:r>
              <a:rPr lang="pt-BR" sz="2200" dirty="0" smtClean="0"/>
              <a:t>aula para ser discutido com docentes mediadores/facilitadores</a:t>
            </a:r>
            <a:endParaRPr lang="pt-BR" sz="2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323528" y="4077072"/>
            <a:ext cx="8352928" cy="203132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IMPORTANTE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 grupo deve entrar em contato com facilitadores  com antecedência e realizar no mínimo duas reuniões:</a:t>
            </a:r>
          </a:p>
          <a:p>
            <a:pPr marL="342900" indent="-342900">
              <a:buAutoNum type="arabicParenBoth"/>
            </a:pPr>
            <a:r>
              <a:rPr lang="pt-BR" dirty="0" smtClean="0">
                <a:solidFill>
                  <a:schemeClr val="bg1"/>
                </a:solidFill>
              </a:rPr>
              <a:t>Apresentação do plano inicial, após leitura da bibliografia</a:t>
            </a:r>
          </a:p>
          <a:p>
            <a:pPr marL="342900" indent="-342900">
              <a:buAutoNum type="arabicParenBoth"/>
            </a:pPr>
            <a:r>
              <a:rPr lang="pt-BR" dirty="0" smtClean="0">
                <a:solidFill>
                  <a:schemeClr val="bg1"/>
                </a:solidFill>
              </a:rPr>
              <a:t> Apresentar material final para aula após considerações dos facilitadores (estratégias escolhidas, dinâmica da aula, </a:t>
            </a:r>
            <a:r>
              <a:rPr lang="pt-BR" dirty="0" err="1" smtClean="0">
                <a:solidFill>
                  <a:schemeClr val="bg1"/>
                </a:solidFill>
              </a:rPr>
              <a:t>ppt</a:t>
            </a:r>
            <a:r>
              <a:rPr lang="pt-BR" dirty="0" smtClean="0">
                <a:solidFill>
                  <a:schemeClr val="bg1"/>
                </a:solidFill>
              </a:rPr>
              <a:t> com parte expositiva, etc.)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856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221</TotalTime>
  <Words>1221</Words>
  <Application>Microsoft Office PowerPoint</Application>
  <PresentationFormat>Apresentação na tela (4:3)</PresentationFormat>
  <Paragraphs>178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Ápice</vt:lpstr>
      <vt:lpstr>RCM 5873  “Tópicos Em Educação nas Profissões da Saúde II”</vt:lpstr>
      <vt:lpstr>Docentes (Equipe)</vt:lpstr>
      <vt:lpstr>Slide 3</vt:lpstr>
      <vt:lpstr>Programa</vt:lpstr>
      <vt:lpstr>Estratégias</vt:lpstr>
      <vt:lpstr>Porque uma sessão com Estratégias de Ensinagem??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RCM 5873  “Tópicos Em Educação nas Profissões da Saúde II”</dc:title>
  <dc:creator>Maria Paula</dc:creator>
  <cp:lastModifiedBy>Maria Paula</cp:lastModifiedBy>
  <cp:revision>27</cp:revision>
  <dcterms:created xsi:type="dcterms:W3CDTF">2015-08-03T12:31:43Z</dcterms:created>
  <dcterms:modified xsi:type="dcterms:W3CDTF">2017-08-14T23:25:45Z</dcterms:modified>
</cp:coreProperties>
</file>