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1" r:id="rId2"/>
    <p:sldId id="272" r:id="rId3"/>
    <p:sldId id="273" r:id="rId4"/>
    <p:sldId id="274" r:id="rId5"/>
    <p:sldId id="275" r:id="rId6"/>
    <p:sldId id="285" r:id="rId7"/>
    <p:sldId id="277" r:id="rId8"/>
    <p:sldId id="287" r:id="rId9"/>
    <p:sldId id="288" r:id="rId10"/>
    <p:sldId id="289" r:id="rId11"/>
    <p:sldId id="284" r:id="rId12"/>
    <p:sldId id="278" r:id="rId13"/>
    <p:sldId id="279" r:id="rId14"/>
    <p:sldId id="286" r:id="rId15"/>
    <p:sldId id="280" r:id="rId16"/>
    <p:sldId id="281"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6"/>
    <p:restoredTop sz="94586"/>
  </p:normalViewPr>
  <p:slideViewPr>
    <p:cSldViewPr snapToGrid="0" snapToObjects="1">
      <p:cViewPr varScale="1">
        <p:scale>
          <a:sx n="102" d="100"/>
          <a:sy n="102" d="100"/>
        </p:scale>
        <p:origin x="113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0D098-2D36-2E4E-9D2A-170226241B59}" type="datetimeFigureOut">
              <a:rPr lang="pt-BR" smtClean="0"/>
              <a:t>12/06/17</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19ECD-D354-DC45-BB0D-0FF4AB9CAF3A}" type="slidenum">
              <a:rPr lang="pt-BR" smtClean="0"/>
              <a:t>‹n.º›</a:t>
            </a:fld>
            <a:endParaRPr lang="pt-BR" dirty="0"/>
          </a:p>
        </p:txBody>
      </p:sp>
    </p:spTree>
    <p:extLst>
      <p:ext uri="{BB962C8B-B14F-4D97-AF65-F5344CB8AC3E}">
        <p14:creationId xmlns:p14="http://schemas.microsoft.com/office/powerpoint/2010/main" val="45627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6/12/17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20000"/>
          </a:bodyPr>
          <a:lstStyle/>
          <a:p>
            <a:pPr algn="just"/>
            <a:r>
              <a:rPr lang="en-US" sz="2800" dirty="0" smtClean="0">
                <a:solidFill>
                  <a:schemeClr val="tx1"/>
                </a:solidFill>
                <a:latin typeface="Cambria Math" charset="0"/>
                <a:ea typeface="Cambria Math" charset="0"/>
                <a:cs typeface="Cambria Math" charset="0"/>
              </a:rPr>
              <a:t>Comparative </a:t>
            </a:r>
            <a:r>
              <a:rPr lang="en-US" sz="2800" dirty="0">
                <a:solidFill>
                  <a:schemeClr val="tx1"/>
                </a:solidFill>
                <a:latin typeface="Cambria Math" charset="0"/>
                <a:ea typeface="Cambria Math" charset="0"/>
                <a:cs typeface="Cambria Math" charset="0"/>
              </a:rPr>
              <a:t>methods deal primarily with finding and/or eliminating necessary and/or sufficient conditions that produce a given outcome. </a:t>
            </a:r>
            <a:endParaRPr lang="en-US" sz="2800" dirty="0" smtClean="0">
              <a:solidFill>
                <a:schemeClr val="tx1"/>
              </a:solidFill>
              <a:latin typeface="Cambria Math" charset="0"/>
              <a:ea typeface="Cambria Math" charset="0"/>
              <a:cs typeface="Cambria Math" charset="0"/>
            </a:endParaRPr>
          </a:p>
          <a:p>
            <a:pPr algn="just"/>
            <a:r>
              <a:rPr lang="en-US" sz="2800" dirty="0">
                <a:solidFill>
                  <a:schemeClr val="tx1"/>
                </a:solidFill>
                <a:latin typeface="Cambria Math" charset="0"/>
                <a:ea typeface="Cambria Math" charset="0"/>
                <a:cs typeface="Cambria Math" charset="0"/>
              </a:rPr>
              <a:t>Qualitative researchers tend to look at cases as wholes, and they compare whole cases with each other. </a:t>
            </a:r>
          </a:p>
          <a:p>
            <a:pPr algn="just"/>
            <a:r>
              <a:rPr lang="en-US" sz="2800" dirty="0">
                <a:solidFill>
                  <a:schemeClr val="tx1"/>
                </a:solidFill>
                <a:latin typeface="Cambria Math" charset="0"/>
                <a:ea typeface="Cambria Math" charset="0"/>
                <a:cs typeface="Cambria Math" charset="0"/>
              </a:rPr>
              <a:t>While cases may be analyzed in terms of variables, cases are viewed as configurations - as combinations of characteristics. Comparison in the qualitative tradition thus involves comparing configurations.  </a:t>
            </a:r>
          </a:p>
          <a:p>
            <a:pPr algn="just"/>
            <a:r>
              <a:rPr lang="en-US" sz="2800" dirty="0">
                <a:solidFill>
                  <a:schemeClr val="tx1"/>
                </a:solidFill>
                <a:latin typeface="Cambria Math" charset="0"/>
                <a:ea typeface="Cambria Math" charset="0"/>
                <a:cs typeface="Cambria Math" charset="0"/>
              </a:rPr>
              <a:t>At a very general level, </a:t>
            </a:r>
            <a:r>
              <a:rPr lang="en-US" sz="2800" dirty="0" err="1">
                <a:solidFill>
                  <a:schemeClr val="tx1"/>
                </a:solidFill>
                <a:latin typeface="Cambria Math" charset="0"/>
                <a:ea typeface="Cambria Math" charset="0"/>
                <a:cs typeface="Cambria Math" charset="0"/>
              </a:rPr>
              <a:t>comparativists</a:t>
            </a:r>
            <a:r>
              <a:rPr lang="en-US" sz="2800" dirty="0">
                <a:solidFill>
                  <a:schemeClr val="tx1"/>
                </a:solidFill>
                <a:latin typeface="Cambria Math" charset="0"/>
                <a:ea typeface="Cambria Math" charset="0"/>
                <a:cs typeface="Cambria Math" charset="0"/>
              </a:rPr>
              <a:t> are interested in identifying the similarities and differences among macrosocial </a:t>
            </a:r>
            <a:r>
              <a:rPr lang="en-US" sz="2800" dirty="0" smtClean="0">
                <a:solidFill>
                  <a:schemeClr val="tx1"/>
                </a:solidFill>
                <a:latin typeface="Cambria Math" charset="0"/>
                <a:ea typeface="Cambria Math" charset="0"/>
                <a:cs typeface="Cambria Math" charset="0"/>
              </a:rPr>
              <a:t>units.</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The </a:t>
            </a:r>
            <a:r>
              <a:rPr lang="en-US" sz="2800" dirty="0">
                <a:solidFill>
                  <a:schemeClr val="tx1"/>
                </a:solidFill>
                <a:latin typeface="Cambria Math" charset="0"/>
                <a:ea typeface="Cambria Math" charset="0"/>
                <a:cs typeface="Cambria Math" charset="0"/>
              </a:rPr>
              <a:t>basic idea of the logic of elimination in comparative methodology is based on John Stuart Mill’s methods of agreement and </a:t>
            </a:r>
            <a:r>
              <a:rPr lang="en-US" sz="2800" dirty="0" smtClean="0">
                <a:solidFill>
                  <a:schemeClr val="tx1"/>
                </a:solidFill>
                <a:latin typeface="Cambria Math" charset="0"/>
                <a:ea typeface="Cambria Math" charset="0"/>
                <a:cs typeface="Cambria Math" charset="0"/>
              </a:rPr>
              <a:t>difference.</a:t>
            </a:r>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I</a:t>
            </a:r>
            <a:endParaRPr lang="en-US" sz="3200" dirty="0">
              <a:latin typeface="Cambria"/>
              <a:cs typeface="Cambria"/>
            </a:endParaRPr>
          </a:p>
        </p:txBody>
      </p:sp>
    </p:spTree>
    <p:extLst>
      <p:ext uri="{BB962C8B-B14F-4D97-AF65-F5344CB8AC3E}">
        <p14:creationId xmlns:p14="http://schemas.microsoft.com/office/powerpoint/2010/main" val="147452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a:bodyPr>
          <a:lstStyle/>
          <a:p>
            <a:pPr algn="just"/>
            <a:r>
              <a:rPr lang="en-US" dirty="0">
                <a:solidFill>
                  <a:schemeClr val="tx1"/>
                </a:solidFill>
                <a:latin typeface="Cambria Math" charset="0"/>
                <a:ea typeface="Cambria Math" charset="0"/>
                <a:cs typeface="Cambria Math" charset="0"/>
              </a:rPr>
              <a:t>Two measures - consistency and coverage - are used to evaluate whether the data produces potential answers to these questions.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When </a:t>
            </a:r>
            <a:r>
              <a:rPr lang="en-US" dirty="0">
                <a:solidFill>
                  <a:schemeClr val="tx1"/>
                </a:solidFill>
                <a:latin typeface="Cambria Math" charset="0"/>
                <a:ea typeface="Cambria Math" charset="0"/>
                <a:cs typeface="Cambria Math" charset="0"/>
              </a:rPr>
              <a:t>one searches for necessary conditions, consistency assesses the degree to which instances of an outcome also display the causal condition thought to be necessary.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When </a:t>
            </a:r>
            <a:r>
              <a:rPr lang="en-US" dirty="0">
                <a:solidFill>
                  <a:schemeClr val="tx1"/>
                </a:solidFill>
                <a:latin typeface="Cambria Math" charset="0"/>
                <a:ea typeface="Cambria Math" charset="0"/>
                <a:cs typeface="Cambria Math" charset="0"/>
              </a:rPr>
              <a:t>one looks for sufficient conditions, coverage assesses the degree to which the cases sharing a given causal factor or combination of causal factors all display the outcome in question.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this context, consistency assesses the degree to which instances of an outcome display the causal condition thought to be necessary, whereas coverage tell us the degree to which instances of the causal combination are paired with instances of the </a:t>
            </a:r>
            <a:r>
              <a:rPr lang="en-US" dirty="0" smtClean="0">
                <a:solidFill>
                  <a:schemeClr val="tx1"/>
                </a:solidFill>
                <a:latin typeface="Cambria Math" charset="0"/>
                <a:ea typeface="Cambria Math" charset="0"/>
                <a:cs typeface="Cambria Math" charset="0"/>
              </a:rPr>
              <a:t>outcome</a:t>
            </a:r>
            <a:r>
              <a:rPr lang="pt-BR" dirty="0" smtClean="0">
                <a:solidFill>
                  <a:schemeClr val="tx1"/>
                </a:solidFill>
                <a:latin typeface="Cambria Math" charset="0"/>
                <a:ea typeface="Cambria Math" charset="0"/>
                <a:cs typeface="Cambria Math" charset="0"/>
              </a:rPr>
              <a:t>.</a:t>
            </a:r>
            <a:endParaRPr lang="en-GB" dirty="0" smtClean="0">
              <a:solidFill>
                <a:schemeClr val="tx1"/>
              </a:solidFill>
              <a:latin typeface="Cambria Math" charset="0"/>
              <a:ea typeface="Cambria Math" charset="0"/>
              <a:cs typeface="Cambria Math" charset="0"/>
            </a:endParaRP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IV</a:t>
            </a:r>
            <a:endParaRPr lang="en-US" sz="3200" dirty="0">
              <a:latin typeface="Cambria"/>
              <a:cs typeface="Cambria"/>
            </a:endParaRPr>
          </a:p>
        </p:txBody>
      </p:sp>
    </p:spTree>
    <p:extLst>
      <p:ext uri="{BB962C8B-B14F-4D97-AF65-F5344CB8AC3E}">
        <p14:creationId xmlns:p14="http://schemas.microsoft.com/office/powerpoint/2010/main" val="1196809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buFont typeface="Wingdings"/>
              <a:buChar char="Ø"/>
            </a:pPr>
            <a:r>
              <a:rPr lang="en-GB" b="1" dirty="0" smtClean="0">
                <a:solidFill>
                  <a:schemeClr val="tx1"/>
                </a:solidFill>
                <a:latin typeface="Cambria Math" charset="0"/>
                <a:ea typeface="Cambria Math" charset="0"/>
                <a:cs typeface="Cambria Math" charset="0"/>
              </a:rPr>
              <a:t>QCA: basic principles</a:t>
            </a:r>
          </a:p>
          <a:p>
            <a:pPr>
              <a:buFont typeface="Wingdings"/>
              <a:buChar char="Ø"/>
            </a:pPr>
            <a:r>
              <a:rPr lang="en-US" dirty="0" smtClean="0">
                <a:solidFill>
                  <a:schemeClr val="tx1"/>
                </a:solidFill>
                <a:latin typeface="Cambria Math" charset="0"/>
                <a:ea typeface="Cambria Math" charset="0"/>
                <a:cs typeface="Cambria Math" charset="0"/>
              </a:rPr>
              <a:t>Cases </a:t>
            </a:r>
            <a:r>
              <a:rPr lang="en-US" dirty="0">
                <a:solidFill>
                  <a:schemeClr val="tx1"/>
                </a:solidFill>
                <a:latin typeface="Cambria Math" charset="0"/>
                <a:ea typeface="Cambria Math" charset="0"/>
                <a:cs typeface="Cambria Math" charset="0"/>
              </a:rPr>
              <a:t>are represented by conditions (independent variables) and an outcome (dependent </a:t>
            </a:r>
            <a:r>
              <a:rPr lang="en-US" dirty="0" smtClean="0">
                <a:solidFill>
                  <a:schemeClr val="tx1"/>
                </a:solidFill>
                <a:latin typeface="Cambria Math" charset="0"/>
                <a:ea typeface="Cambria Math" charset="0"/>
                <a:cs typeface="Cambria Math" charset="0"/>
              </a:rPr>
              <a:t>variable)</a:t>
            </a:r>
          </a:p>
          <a:p>
            <a:pPr>
              <a:buFont typeface="Wingdings"/>
              <a:buChar char="Ø"/>
            </a:pPr>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presence of conditions is noted for every </a:t>
            </a:r>
            <a:r>
              <a:rPr lang="en-US" dirty="0" smtClean="0">
                <a:solidFill>
                  <a:schemeClr val="tx1"/>
                </a:solidFill>
                <a:latin typeface="Cambria Math" charset="0"/>
                <a:ea typeface="Cambria Math" charset="0"/>
                <a:cs typeface="Cambria Math" charset="0"/>
              </a:rPr>
              <a:t>case</a:t>
            </a:r>
          </a:p>
          <a:p>
            <a:pPr>
              <a:buFont typeface="Wingdings"/>
              <a:buChar char="Ø"/>
            </a:pPr>
            <a:endParaRPr lang="en-GB" dirty="0" smtClean="0">
              <a:solidFill>
                <a:schemeClr val="tx1"/>
              </a:solidFill>
              <a:latin typeface="Cambria Math" charset="0"/>
              <a:ea typeface="Cambria Math" charset="0"/>
              <a:cs typeface="Cambria Math" charset="0"/>
            </a:endParaRP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a:latin typeface="Cambria"/>
                <a:cs typeface="Cambria"/>
              </a:rPr>
              <a:t>V</a:t>
            </a:r>
            <a:endParaRPr lang="en-US" sz="3200" dirty="0">
              <a:latin typeface="Cambria"/>
              <a:cs typeface="Cambria"/>
            </a:endParaRPr>
          </a:p>
        </p:txBody>
      </p:sp>
      <p:pic>
        <p:nvPicPr>
          <p:cNvPr id="7" name="Imagem 6"/>
          <p:cNvPicPr>
            <a:picLocks noChangeAspect="1"/>
          </p:cNvPicPr>
          <p:nvPr/>
        </p:nvPicPr>
        <p:blipFill>
          <a:blip r:embed="rId2"/>
          <a:stretch>
            <a:fillRect/>
          </a:stretch>
        </p:blipFill>
        <p:spPr>
          <a:xfrm>
            <a:off x="1127343" y="3244241"/>
            <a:ext cx="6576164" cy="3369501"/>
          </a:xfrm>
          <a:prstGeom prst="rect">
            <a:avLst/>
          </a:prstGeom>
        </p:spPr>
      </p:pic>
    </p:spTree>
    <p:extLst>
      <p:ext uri="{BB962C8B-B14F-4D97-AF65-F5344CB8AC3E}">
        <p14:creationId xmlns:p14="http://schemas.microsoft.com/office/powerpoint/2010/main" val="1351810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GB" b="1" dirty="0">
                <a:solidFill>
                  <a:schemeClr val="tx1"/>
                </a:solidFill>
                <a:latin typeface="Cambria Math" charset="0"/>
                <a:ea typeface="Cambria Math" charset="0"/>
                <a:cs typeface="Cambria Math" charset="0"/>
              </a:rPr>
              <a:t>QCA: </a:t>
            </a:r>
            <a:r>
              <a:rPr lang="en-GB" b="1" dirty="0" smtClean="0">
                <a:solidFill>
                  <a:schemeClr val="tx1"/>
                </a:solidFill>
                <a:latin typeface="Cambria Math" charset="0"/>
                <a:ea typeface="Cambria Math" charset="0"/>
                <a:cs typeface="Cambria Math" charset="0"/>
              </a:rPr>
              <a:t>how it works?</a:t>
            </a:r>
            <a:endParaRPr lang="en-US" dirty="0">
              <a:solidFill>
                <a:schemeClr val="tx1"/>
              </a:solidFill>
              <a:latin typeface="Cambria Math" charset="0"/>
              <a:ea typeface="Cambria Math" charset="0"/>
              <a:cs typeface="Cambria Math" charset="0"/>
            </a:endParaRPr>
          </a:p>
          <a:p>
            <a:pPr algn="just">
              <a:buFont typeface="Wingdings"/>
              <a:buChar char="Ø"/>
            </a:pPr>
            <a:r>
              <a:rPr lang="en-GB" dirty="0" smtClean="0">
                <a:solidFill>
                  <a:schemeClr val="tx1"/>
                </a:solidFill>
                <a:latin typeface="Cambria Math" charset="0"/>
                <a:ea typeface="Cambria Math" charset="0"/>
                <a:cs typeface="Cambria Math" charset="0"/>
              </a:rPr>
              <a:t>Meticulous case selection</a:t>
            </a:r>
          </a:p>
          <a:p>
            <a:pPr algn="just">
              <a:buFont typeface="Wingdings"/>
              <a:buChar char="Ø"/>
            </a:pPr>
            <a:r>
              <a:rPr lang="en-GB" dirty="0" smtClean="0">
                <a:solidFill>
                  <a:schemeClr val="tx1"/>
                </a:solidFill>
                <a:latin typeface="Cambria Math" charset="0"/>
                <a:ea typeface="Cambria Math" charset="0"/>
                <a:cs typeface="Cambria Math" charset="0"/>
              </a:rPr>
              <a:t>The </a:t>
            </a:r>
            <a:r>
              <a:rPr lang="en-GB" dirty="0">
                <a:solidFill>
                  <a:schemeClr val="tx1"/>
                </a:solidFill>
                <a:latin typeface="Cambria Math" charset="0"/>
                <a:ea typeface="Cambria Math" charset="0"/>
                <a:cs typeface="Cambria Math" charset="0"/>
              </a:rPr>
              <a:t>choice of the variables and the cases must be theoretically </a:t>
            </a:r>
            <a:r>
              <a:rPr lang="en-GB" dirty="0" smtClean="0">
                <a:solidFill>
                  <a:schemeClr val="tx1"/>
                </a:solidFill>
                <a:latin typeface="Cambria Math" charset="0"/>
                <a:ea typeface="Cambria Math" charset="0"/>
                <a:cs typeface="Cambria Math" charset="0"/>
              </a:rPr>
              <a:t>informed</a:t>
            </a:r>
            <a:endParaRPr lang="en-GB" dirty="0">
              <a:solidFill>
                <a:schemeClr val="tx1"/>
              </a:solidFill>
              <a:latin typeface="Cambria Math" charset="0"/>
              <a:ea typeface="Cambria Math" charset="0"/>
              <a:cs typeface="Cambria Math" charset="0"/>
            </a:endParaRPr>
          </a:p>
          <a:p>
            <a:pPr algn="just">
              <a:buFont typeface="Wingdings"/>
              <a:buChar char="Ø"/>
            </a:pPr>
            <a:r>
              <a:rPr lang="en-GB" dirty="0">
                <a:solidFill>
                  <a:schemeClr val="tx1"/>
                </a:solidFill>
                <a:latin typeface="Cambria Math" charset="0"/>
                <a:ea typeface="Cambria Math" charset="0"/>
                <a:cs typeface="Cambria Math" charset="0"/>
              </a:rPr>
              <a:t>Irrelevant</a:t>
            </a:r>
            <a:r>
              <a:rPr lang="es-AR" dirty="0">
                <a:solidFill>
                  <a:schemeClr val="tx1"/>
                </a:solidFill>
                <a:latin typeface="Cambria Math" charset="0"/>
                <a:ea typeface="Cambria Math" charset="0"/>
                <a:cs typeface="Cambria Math" charset="0"/>
              </a:rPr>
              <a:t> cases </a:t>
            </a:r>
            <a:r>
              <a:rPr lang="en-GB" dirty="0">
                <a:solidFill>
                  <a:schemeClr val="tx1"/>
                </a:solidFill>
                <a:latin typeface="Cambria Math" charset="0"/>
                <a:ea typeface="Cambria Math" charset="0"/>
                <a:cs typeface="Cambria Math" charset="0"/>
              </a:rPr>
              <a:t>should</a:t>
            </a:r>
            <a:r>
              <a:rPr lang="es-AR" dirty="0">
                <a:solidFill>
                  <a:schemeClr val="tx1"/>
                </a:solidFill>
                <a:latin typeface="Cambria Math" charset="0"/>
                <a:ea typeface="Cambria Math" charset="0"/>
                <a:cs typeface="Cambria Math" charset="0"/>
              </a:rPr>
              <a:t> be </a:t>
            </a:r>
            <a:r>
              <a:rPr lang="en-GB" dirty="0">
                <a:solidFill>
                  <a:schemeClr val="tx1"/>
                </a:solidFill>
                <a:latin typeface="Cambria Math" charset="0"/>
                <a:ea typeface="Cambria Math" charset="0"/>
                <a:cs typeface="Cambria Math" charset="0"/>
              </a:rPr>
              <a:t>excluded from the data set because their inclusion does not benefit hypothesis testing</a:t>
            </a:r>
            <a:r>
              <a:rPr lang="es-AR" dirty="0">
                <a:solidFill>
                  <a:schemeClr val="tx1"/>
                </a:solidFill>
                <a:latin typeface="Cambria Math" charset="0"/>
                <a:ea typeface="Cambria Math" charset="0"/>
                <a:cs typeface="Cambria Math" charset="0"/>
              </a:rPr>
              <a:t> and, </a:t>
            </a:r>
            <a:r>
              <a:rPr lang="en-GB" dirty="0">
                <a:solidFill>
                  <a:schemeClr val="tx1"/>
                </a:solidFill>
                <a:latin typeface="Cambria Math" charset="0"/>
                <a:ea typeface="Cambria Math" charset="0"/>
                <a:cs typeface="Cambria Math" charset="0"/>
              </a:rPr>
              <a:t>indeed, may hinder </a:t>
            </a:r>
            <a:r>
              <a:rPr lang="en-GB" dirty="0" smtClean="0">
                <a:solidFill>
                  <a:schemeClr val="tx1"/>
                </a:solidFill>
                <a:latin typeface="Cambria Math" charset="0"/>
                <a:ea typeface="Cambria Math" charset="0"/>
                <a:cs typeface="Cambria Math" charset="0"/>
              </a:rPr>
              <a:t>it.</a:t>
            </a:r>
          </a:p>
          <a:p>
            <a:pPr algn="just">
              <a:buFont typeface="Wingdings"/>
              <a:buChar char="Ø"/>
            </a:pPr>
            <a:r>
              <a:rPr lang="en-GB" dirty="0" smtClean="0">
                <a:solidFill>
                  <a:schemeClr val="tx1"/>
                </a:solidFill>
                <a:latin typeface="Cambria Math" charset="0"/>
                <a:ea typeface="Cambria Math" charset="0"/>
                <a:cs typeface="Cambria Math" charset="0"/>
              </a:rPr>
              <a:t>As </a:t>
            </a:r>
            <a:r>
              <a:rPr lang="en-GB" dirty="0">
                <a:solidFill>
                  <a:schemeClr val="tx1"/>
                </a:solidFill>
                <a:latin typeface="Cambria Math" charset="0"/>
                <a:ea typeface="Cambria Math" charset="0"/>
                <a:cs typeface="Cambria Math" charset="0"/>
              </a:rPr>
              <a:t>for case studies: (1) a representative sample and (2) useful variation on the dimensions of theoretical interest.</a:t>
            </a:r>
            <a:r>
              <a:rPr lang="es-AR" dirty="0">
                <a:solidFill>
                  <a:schemeClr val="tx1"/>
                </a:solidFill>
                <a:latin typeface="Cambria Math" charset="0"/>
                <a:ea typeface="Cambria Math" charset="0"/>
                <a:cs typeface="Cambria Math" charset="0"/>
              </a:rPr>
              <a:t> </a:t>
            </a:r>
            <a:endParaRPr lang="es-ES_tradnl" dirty="0">
              <a:solidFill>
                <a:schemeClr val="tx1"/>
              </a:solidFill>
              <a:latin typeface="Cambria Math" charset="0"/>
              <a:ea typeface="Cambria Math" charset="0"/>
              <a:cs typeface="Cambria Math" charset="0"/>
            </a:endParaRPr>
          </a:p>
          <a:p>
            <a:pPr algn="just">
              <a:buFont typeface="Wingdings"/>
              <a:buChar char="Ø"/>
            </a:pPr>
            <a:r>
              <a:rPr lang="en-GB" dirty="0">
                <a:solidFill>
                  <a:schemeClr val="tx1"/>
                </a:solidFill>
                <a:latin typeface="Cambria Math" charset="0"/>
                <a:ea typeface="Cambria Math" charset="0"/>
                <a:cs typeface="Cambria Math" charset="0"/>
              </a:rPr>
              <a:t>The subset </a:t>
            </a:r>
            <a:r>
              <a:rPr lang="es-AR" dirty="0">
                <a:solidFill>
                  <a:schemeClr val="tx1"/>
                </a:solidFill>
                <a:latin typeface="Cambria Math" charset="0"/>
                <a:ea typeface="Cambria Math" charset="0"/>
                <a:cs typeface="Cambria Math" charset="0"/>
              </a:rPr>
              <a:t>of case </a:t>
            </a:r>
            <a:r>
              <a:rPr lang="en-GB" dirty="0" smtClean="0">
                <a:solidFill>
                  <a:schemeClr val="tx1"/>
                </a:solidFill>
                <a:latin typeface="Cambria Math" charset="0"/>
                <a:ea typeface="Cambria Math" charset="0"/>
                <a:cs typeface="Cambria Math" charset="0"/>
              </a:rPr>
              <a:t>comparison </a:t>
            </a:r>
            <a:r>
              <a:rPr lang="es-AR" dirty="0" smtClean="0">
                <a:solidFill>
                  <a:schemeClr val="tx1"/>
                </a:solidFill>
                <a:latin typeface="Cambria Math" charset="0"/>
                <a:ea typeface="Cambria Math" charset="0"/>
                <a:cs typeface="Cambria Math" charset="0"/>
              </a:rPr>
              <a:t>&gt; </a:t>
            </a:r>
            <a:r>
              <a:rPr lang="es-AR" dirty="0">
                <a:solidFill>
                  <a:schemeClr val="tx1"/>
                </a:solidFill>
                <a:latin typeface="Cambria Math" charset="0"/>
                <a:ea typeface="Cambria Math" charset="0"/>
                <a:cs typeface="Cambria Math" charset="0"/>
              </a:rPr>
              <a:t>the </a:t>
            </a:r>
            <a:r>
              <a:rPr lang="es-AR" dirty="0" smtClean="0">
                <a:solidFill>
                  <a:schemeClr val="tx1"/>
                </a:solidFill>
                <a:latin typeface="Cambria Math" charset="0"/>
                <a:ea typeface="Cambria Math" charset="0"/>
                <a:cs typeface="Cambria Math" charset="0"/>
              </a:rPr>
              <a:t>outcome</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VI</a:t>
            </a:r>
            <a:endParaRPr lang="en-US" sz="3200" dirty="0">
              <a:latin typeface="Cambria"/>
              <a:cs typeface="Cambria"/>
            </a:endParaRPr>
          </a:p>
        </p:txBody>
      </p:sp>
    </p:spTree>
    <p:extLst>
      <p:ext uri="{BB962C8B-B14F-4D97-AF65-F5344CB8AC3E}">
        <p14:creationId xmlns:p14="http://schemas.microsoft.com/office/powerpoint/2010/main" val="63838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GB" b="1" dirty="0">
                <a:solidFill>
                  <a:schemeClr val="tx1"/>
                </a:solidFill>
                <a:latin typeface="Cambria Math" charset="0"/>
                <a:ea typeface="Cambria Math" charset="0"/>
                <a:cs typeface="Cambria Math" charset="0"/>
              </a:rPr>
              <a:t>QCA: </a:t>
            </a:r>
            <a:r>
              <a:rPr lang="en-GB" b="1" dirty="0" smtClean="0">
                <a:solidFill>
                  <a:schemeClr val="tx1"/>
                </a:solidFill>
                <a:latin typeface="Cambria Math" charset="0"/>
                <a:ea typeface="Cambria Math" charset="0"/>
                <a:cs typeface="Cambria Math" charset="0"/>
              </a:rPr>
              <a:t>how it works?</a:t>
            </a:r>
            <a:endParaRPr lang="en-US" dirty="0">
              <a:solidFill>
                <a:schemeClr val="tx1"/>
              </a:solidFill>
              <a:latin typeface="Cambria Math" charset="0"/>
              <a:ea typeface="Cambria Math" charset="0"/>
              <a:cs typeface="Cambria Math" charset="0"/>
            </a:endParaRPr>
          </a:p>
          <a:p>
            <a:pPr algn="just">
              <a:buFont typeface="Wingdings"/>
              <a:buChar char="Ø"/>
            </a:pPr>
            <a:r>
              <a:rPr lang="en-US" dirty="0" smtClean="0">
                <a:solidFill>
                  <a:schemeClr val="tx1"/>
                </a:solidFill>
                <a:latin typeface="Cambria Math" charset="0"/>
                <a:ea typeface="Cambria Math" charset="0"/>
                <a:cs typeface="Cambria Math" charset="0"/>
              </a:rPr>
              <a:t>Meticulous variable selection</a:t>
            </a:r>
            <a:endParaRPr lang="en-GB" dirty="0" smtClean="0">
              <a:solidFill>
                <a:schemeClr val="tx1"/>
              </a:solidFill>
              <a:latin typeface="Cambria Math" charset="0"/>
              <a:ea typeface="Cambria Math" charset="0"/>
              <a:cs typeface="Cambria Math" charset="0"/>
            </a:endParaRPr>
          </a:p>
          <a:p>
            <a:pPr algn="just">
              <a:buFont typeface="Wingdings"/>
              <a:buChar char="Ø"/>
            </a:pPr>
            <a:r>
              <a:rPr lang="en-GB" dirty="0" smtClean="0">
                <a:solidFill>
                  <a:schemeClr val="tx1"/>
                </a:solidFill>
                <a:latin typeface="Cambria Math" charset="0"/>
                <a:ea typeface="Cambria Math" charset="0"/>
                <a:cs typeface="Cambria Math" charset="0"/>
              </a:rPr>
              <a:t>Based </a:t>
            </a:r>
            <a:r>
              <a:rPr lang="en-GB" dirty="0">
                <a:solidFill>
                  <a:schemeClr val="tx1"/>
                </a:solidFill>
                <a:latin typeface="Cambria Math" charset="0"/>
                <a:ea typeface="Cambria Math" charset="0"/>
                <a:cs typeface="Cambria Math" charset="0"/>
              </a:rPr>
              <a:t>on the principle of “</a:t>
            </a:r>
            <a:r>
              <a:rPr lang="en-GB" dirty="0" smtClean="0">
                <a:solidFill>
                  <a:schemeClr val="tx1"/>
                </a:solidFill>
                <a:latin typeface="Cambria Math" charset="0"/>
                <a:ea typeface="Cambria Math" charset="0"/>
                <a:cs typeface="Cambria Math" charset="0"/>
              </a:rPr>
              <a:t>configurations”</a:t>
            </a:r>
          </a:p>
          <a:p>
            <a:pPr algn="just">
              <a:buFont typeface="Wingdings"/>
              <a:buChar char="Ø"/>
            </a:pPr>
            <a:r>
              <a:rPr lang="en-GB" dirty="0" smtClean="0">
                <a:solidFill>
                  <a:schemeClr val="tx1"/>
                </a:solidFill>
                <a:latin typeface="Cambria Math" charset="0"/>
                <a:ea typeface="Cambria Math" charset="0"/>
                <a:cs typeface="Cambria Math" charset="0"/>
              </a:rPr>
              <a:t>Many times one “condition” is not enough as to evidence a necessary/ sufficient causation</a:t>
            </a:r>
          </a:p>
          <a:p>
            <a:pPr algn="just">
              <a:buFont typeface="Wingdings"/>
              <a:buChar char="Ø"/>
            </a:pPr>
            <a:r>
              <a:rPr lang="en-GB" dirty="0" smtClean="0">
                <a:solidFill>
                  <a:schemeClr val="tx1"/>
                </a:solidFill>
                <a:latin typeface="Cambria Math" charset="0"/>
                <a:ea typeface="Cambria Math" charset="0"/>
                <a:cs typeface="Cambria Math" charset="0"/>
              </a:rPr>
              <a:t>Identify </a:t>
            </a:r>
            <a:r>
              <a:rPr lang="en-GB" dirty="0">
                <a:solidFill>
                  <a:schemeClr val="tx1"/>
                </a:solidFill>
                <a:latin typeface="Cambria Math" charset="0"/>
                <a:ea typeface="Cambria Math" charset="0"/>
                <a:cs typeface="Cambria Math" charset="0"/>
              </a:rPr>
              <a:t>which variables are relevant to the question at hand, explain how these variables are related to one another, and, specify the contexts under which they </a:t>
            </a:r>
            <a:r>
              <a:rPr lang="en-GB" dirty="0" smtClean="0">
                <a:solidFill>
                  <a:schemeClr val="tx1"/>
                </a:solidFill>
                <a:latin typeface="Cambria Math" charset="0"/>
                <a:ea typeface="Cambria Math" charset="0"/>
                <a:cs typeface="Cambria Math" charset="0"/>
              </a:rPr>
              <a:t>operate</a:t>
            </a:r>
          </a:p>
          <a:p>
            <a:pPr algn="just">
              <a:buFont typeface="Wingdings"/>
              <a:buChar char="Ø"/>
            </a:pPr>
            <a:r>
              <a:rPr lang="en-GB" dirty="0" smtClean="0">
                <a:solidFill>
                  <a:schemeClr val="tx1"/>
                </a:solidFill>
                <a:latin typeface="Cambria Math" charset="0"/>
                <a:ea typeface="Cambria Math" charset="0"/>
                <a:cs typeface="Cambria Math" charset="0"/>
              </a:rPr>
              <a:t>If </a:t>
            </a:r>
            <a:r>
              <a:rPr lang="en-GB" dirty="0">
                <a:solidFill>
                  <a:schemeClr val="tx1"/>
                </a:solidFill>
                <a:latin typeface="Cambria Math" charset="0"/>
                <a:ea typeface="Cambria Math" charset="0"/>
                <a:cs typeface="Cambria Math" charset="0"/>
              </a:rPr>
              <a:t>a given theory has multiple necessary or sufficient conditions, how can we determine if one is more important than another</a:t>
            </a:r>
            <a:r>
              <a:rPr lang="es-AR" dirty="0">
                <a:solidFill>
                  <a:schemeClr val="tx1"/>
                </a:solidFill>
                <a:latin typeface="Cambria Math" charset="0"/>
                <a:ea typeface="Cambria Math" charset="0"/>
                <a:cs typeface="Cambria Math" charset="0"/>
              </a:rPr>
              <a:t>? &gt; </a:t>
            </a:r>
            <a:r>
              <a:rPr lang="en-GB" dirty="0">
                <a:solidFill>
                  <a:schemeClr val="tx1"/>
                </a:solidFill>
                <a:latin typeface="Cambria Math" charset="0"/>
                <a:ea typeface="Cambria Math" charset="0"/>
                <a:cs typeface="Cambria Math" charset="0"/>
              </a:rPr>
              <a:t>relevance</a:t>
            </a:r>
            <a:r>
              <a:rPr lang="es-AR" dirty="0">
                <a:solidFill>
                  <a:schemeClr val="tx1"/>
                </a:solidFill>
                <a:latin typeface="Cambria Math" charset="0"/>
                <a:ea typeface="Cambria Math" charset="0"/>
                <a:cs typeface="Cambria Math" charset="0"/>
              </a:rPr>
              <a:t> of </a:t>
            </a:r>
            <a:r>
              <a:rPr lang="en-GB" dirty="0">
                <a:solidFill>
                  <a:schemeClr val="tx1"/>
                </a:solidFill>
                <a:latin typeface="Cambria Math" charset="0"/>
                <a:ea typeface="Cambria Math" charset="0"/>
                <a:cs typeface="Cambria Math" charset="0"/>
              </a:rPr>
              <a:t>the</a:t>
            </a:r>
            <a:r>
              <a:rPr lang="es-AR" dirty="0">
                <a:solidFill>
                  <a:schemeClr val="tx1"/>
                </a:solidFill>
                <a:latin typeface="Cambria Math" charset="0"/>
                <a:ea typeface="Cambria Math" charset="0"/>
                <a:cs typeface="Cambria Math" charset="0"/>
              </a:rPr>
              <a:t> </a:t>
            </a:r>
            <a:r>
              <a:rPr lang="es-AR" dirty="0" smtClean="0">
                <a:solidFill>
                  <a:schemeClr val="tx1"/>
                </a:solidFill>
                <a:latin typeface="Cambria Math" charset="0"/>
                <a:ea typeface="Cambria Math" charset="0"/>
                <a:cs typeface="Cambria Math" charset="0"/>
              </a:rPr>
              <a:t>variable</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VII</a:t>
            </a:r>
            <a:endParaRPr lang="en-US" sz="3200" dirty="0">
              <a:latin typeface="Cambria"/>
              <a:cs typeface="Cambria"/>
            </a:endParaRPr>
          </a:p>
        </p:txBody>
      </p:sp>
    </p:spTree>
    <p:extLst>
      <p:ext uri="{BB962C8B-B14F-4D97-AF65-F5344CB8AC3E}">
        <p14:creationId xmlns:p14="http://schemas.microsoft.com/office/powerpoint/2010/main" val="46832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chemeClr val="tx1"/>
                </a:solidFill>
                <a:latin typeface="Cambria Math" charset="0"/>
                <a:ea typeface="Cambria Math" charset="0"/>
                <a:cs typeface="Cambria Math" charset="0"/>
              </a:rPr>
              <a:t>QCA is grounded in the analysis of set relations, not correlations. </a:t>
            </a:r>
          </a:p>
          <a:p>
            <a:pPr algn="just"/>
            <a:r>
              <a:rPr lang="en-US" dirty="0" smtClean="0">
                <a:solidFill>
                  <a:schemeClr val="tx1"/>
                </a:solidFill>
                <a:latin typeface="Cambria Math" charset="0"/>
                <a:ea typeface="Cambria Math" charset="0"/>
                <a:cs typeface="Cambria Math" charset="0"/>
              </a:rPr>
              <a:t>Because </a:t>
            </a:r>
            <a:r>
              <a:rPr lang="en-US" b="1" dirty="0" smtClean="0">
                <a:solidFill>
                  <a:schemeClr val="tx1"/>
                </a:solidFill>
                <a:latin typeface="Cambria Math" charset="0"/>
                <a:ea typeface="Cambria Math" charset="0"/>
                <a:cs typeface="Cambria Math" charset="0"/>
              </a:rPr>
              <a:t>social theory is largely verbal </a:t>
            </a:r>
            <a:r>
              <a:rPr lang="en-US" dirty="0" smtClean="0">
                <a:solidFill>
                  <a:schemeClr val="tx1"/>
                </a:solidFill>
                <a:latin typeface="Cambria Math" charset="0"/>
                <a:ea typeface="Cambria Math" charset="0"/>
                <a:cs typeface="Cambria Math" charset="0"/>
              </a:rPr>
              <a:t>and verbal formulations are largely set theoretic in nature, QCA provides a closer link to theory than is possible using conventional quantitative methods. </a:t>
            </a:r>
          </a:p>
          <a:p>
            <a:pPr algn="just"/>
            <a:r>
              <a:rPr lang="en-US" dirty="0" smtClean="0">
                <a:solidFill>
                  <a:schemeClr val="tx1"/>
                </a:solidFill>
                <a:latin typeface="Cambria Math" charset="0"/>
                <a:ea typeface="Cambria Math" charset="0"/>
                <a:cs typeface="Cambria Math" charset="0"/>
              </a:rPr>
              <a:t>Note also that important causal relations, </a:t>
            </a:r>
            <a:r>
              <a:rPr lang="en-US" b="1" dirty="0" smtClean="0">
                <a:solidFill>
                  <a:schemeClr val="tx1"/>
                </a:solidFill>
                <a:latin typeface="Cambria Math" charset="0"/>
                <a:ea typeface="Cambria Math" charset="0"/>
                <a:cs typeface="Cambria Math" charset="0"/>
              </a:rPr>
              <a:t>necessity and sufficiency</a:t>
            </a:r>
            <a:r>
              <a:rPr lang="en-US" dirty="0" smtClean="0">
                <a:solidFill>
                  <a:schemeClr val="tx1"/>
                </a:solidFill>
                <a:latin typeface="Cambria Math" charset="0"/>
                <a:ea typeface="Cambria Math" charset="0"/>
                <a:cs typeface="Cambria Math" charset="0"/>
              </a:rPr>
              <a:t>, are indicated when certain set relations exist: With necessity, the outcome is a subset of the causal condition; with sufficiency, the causal condition is a subset of the outcome. </a:t>
            </a: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VIII</a:t>
            </a:r>
            <a:endParaRPr lang="en-US" sz="3200" dirty="0">
              <a:latin typeface="Cambria"/>
              <a:cs typeface="Cambria"/>
            </a:endParaRPr>
          </a:p>
        </p:txBody>
      </p:sp>
    </p:spTree>
    <p:extLst>
      <p:ext uri="{BB962C8B-B14F-4D97-AF65-F5344CB8AC3E}">
        <p14:creationId xmlns:p14="http://schemas.microsoft.com/office/powerpoint/2010/main" val="153544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ctr">
              <a:buNone/>
            </a:pPr>
            <a:r>
              <a:rPr lang="en-GB" dirty="0">
                <a:solidFill>
                  <a:srgbClr val="FF0000"/>
                </a:solidFill>
                <a:latin typeface="Cambria Math" charset="0"/>
                <a:ea typeface="Cambria Math" charset="0"/>
                <a:cs typeface="Cambria Math" charset="0"/>
              </a:rPr>
              <a:t>Necessary</a:t>
            </a:r>
            <a:r>
              <a:rPr lang="es-ES_tradnl" dirty="0">
                <a:solidFill>
                  <a:srgbClr val="FF0000"/>
                </a:solidFill>
                <a:latin typeface="Cambria Math" charset="0"/>
                <a:ea typeface="Cambria Math" charset="0"/>
                <a:cs typeface="Cambria Math" charset="0"/>
              </a:rPr>
              <a:t> </a:t>
            </a:r>
            <a:r>
              <a:rPr lang="en-GB" dirty="0" smtClean="0">
                <a:solidFill>
                  <a:srgbClr val="FF0000"/>
                </a:solidFill>
                <a:latin typeface="Cambria Math" charset="0"/>
                <a:ea typeface="Cambria Math" charset="0"/>
                <a:cs typeface="Cambria Math" charset="0"/>
              </a:rPr>
              <a:t>Conditions</a:t>
            </a:r>
          </a:p>
          <a:p>
            <a:pPr algn="just"/>
            <a:r>
              <a:rPr lang="es-AR" dirty="0">
                <a:solidFill>
                  <a:schemeClr val="tx1"/>
                </a:solidFill>
                <a:latin typeface="Cambria Math" charset="0"/>
                <a:ea typeface="Cambria Math" charset="0"/>
                <a:cs typeface="Cambria Math" charset="0"/>
              </a:rPr>
              <a:t>X is a </a:t>
            </a:r>
            <a:r>
              <a:rPr lang="en-GB" dirty="0">
                <a:solidFill>
                  <a:schemeClr val="tx1"/>
                </a:solidFill>
                <a:latin typeface="Cambria Math" charset="0"/>
                <a:ea typeface="Cambria Math" charset="0"/>
                <a:cs typeface="Cambria Math" charset="0"/>
              </a:rPr>
              <a:t>necessary</a:t>
            </a:r>
            <a:r>
              <a:rPr lang="es-AR" dirty="0">
                <a:solidFill>
                  <a:schemeClr val="tx1"/>
                </a:solidFill>
                <a:latin typeface="Cambria Math" charset="0"/>
                <a:ea typeface="Cambria Math" charset="0"/>
                <a:cs typeface="Cambria Math" charset="0"/>
              </a:rPr>
              <a:t> </a:t>
            </a:r>
            <a:r>
              <a:rPr lang="en-GB" dirty="0">
                <a:solidFill>
                  <a:schemeClr val="tx1"/>
                </a:solidFill>
                <a:latin typeface="Cambria Math" charset="0"/>
                <a:ea typeface="Cambria Math" charset="0"/>
                <a:cs typeface="Cambria Math" charset="0"/>
              </a:rPr>
              <a:t>condition</a:t>
            </a:r>
            <a:r>
              <a:rPr lang="es-AR" dirty="0">
                <a:solidFill>
                  <a:schemeClr val="tx1"/>
                </a:solidFill>
                <a:latin typeface="Cambria Math" charset="0"/>
                <a:ea typeface="Cambria Math" charset="0"/>
                <a:cs typeface="Cambria Math" charset="0"/>
              </a:rPr>
              <a:t> </a:t>
            </a:r>
            <a:r>
              <a:rPr lang="en-GB" dirty="0">
                <a:solidFill>
                  <a:schemeClr val="tx1"/>
                </a:solidFill>
                <a:latin typeface="Cambria Math" charset="0"/>
                <a:ea typeface="Cambria Math" charset="0"/>
                <a:cs typeface="Cambria Math" charset="0"/>
              </a:rPr>
              <a:t>for</a:t>
            </a:r>
            <a:r>
              <a:rPr lang="es-AR" dirty="0">
                <a:solidFill>
                  <a:schemeClr val="tx1"/>
                </a:solidFill>
                <a:latin typeface="Cambria Math" charset="0"/>
                <a:ea typeface="Cambria Math" charset="0"/>
                <a:cs typeface="Cambria Math" charset="0"/>
              </a:rPr>
              <a:t> Y </a:t>
            </a:r>
            <a:r>
              <a:rPr lang="en-GB" dirty="0">
                <a:solidFill>
                  <a:schemeClr val="tx1"/>
                </a:solidFill>
                <a:latin typeface="Cambria Math" charset="0"/>
                <a:ea typeface="Cambria Math" charset="0"/>
                <a:cs typeface="Cambria Math" charset="0"/>
              </a:rPr>
              <a:t>if</a:t>
            </a:r>
            <a:r>
              <a:rPr lang="es-AR" dirty="0">
                <a:solidFill>
                  <a:schemeClr val="tx1"/>
                </a:solidFill>
                <a:latin typeface="Cambria Math" charset="0"/>
                <a:ea typeface="Cambria Math" charset="0"/>
                <a:cs typeface="Cambria Math" charset="0"/>
              </a:rPr>
              <a:t> Y </a:t>
            </a:r>
            <a:r>
              <a:rPr lang="en-GB" dirty="0">
                <a:solidFill>
                  <a:schemeClr val="tx1"/>
                </a:solidFill>
                <a:latin typeface="Cambria Math" charset="0"/>
                <a:ea typeface="Cambria Math" charset="0"/>
                <a:cs typeface="Cambria Math" charset="0"/>
              </a:rPr>
              <a:t>is</a:t>
            </a:r>
            <a:r>
              <a:rPr lang="es-AR" dirty="0">
                <a:solidFill>
                  <a:schemeClr val="tx1"/>
                </a:solidFill>
                <a:latin typeface="Cambria Math" charset="0"/>
                <a:ea typeface="Cambria Math" charset="0"/>
                <a:cs typeface="Cambria Math" charset="0"/>
              </a:rPr>
              <a:t> a </a:t>
            </a:r>
            <a:r>
              <a:rPr lang="en-GB" dirty="0">
                <a:solidFill>
                  <a:schemeClr val="tx1"/>
                </a:solidFill>
                <a:latin typeface="Cambria Math" charset="0"/>
                <a:ea typeface="Cambria Math" charset="0"/>
                <a:cs typeface="Cambria Math" charset="0"/>
              </a:rPr>
              <a:t>subset</a:t>
            </a:r>
            <a:r>
              <a:rPr lang="es-AR" dirty="0">
                <a:solidFill>
                  <a:schemeClr val="tx1"/>
                </a:solidFill>
                <a:latin typeface="Cambria Math" charset="0"/>
                <a:ea typeface="Cambria Math" charset="0"/>
                <a:cs typeface="Cambria Math" charset="0"/>
              </a:rPr>
              <a:t> </a:t>
            </a:r>
            <a:r>
              <a:rPr lang="es-AR" dirty="0" smtClean="0">
                <a:solidFill>
                  <a:schemeClr val="tx1"/>
                </a:solidFill>
                <a:latin typeface="Cambria Math" charset="0"/>
                <a:ea typeface="Cambria Math" charset="0"/>
                <a:cs typeface="Cambria Math" charset="0"/>
              </a:rPr>
              <a:t>of </a:t>
            </a:r>
            <a:r>
              <a:rPr lang="es-AR" dirty="0">
                <a:solidFill>
                  <a:schemeClr val="tx1"/>
                </a:solidFill>
                <a:latin typeface="Cambria Math" charset="0"/>
                <a:ea typeface="Cambria Math" charset="0"/>
                <a:cs typeface="Cambria Math" charset="0"/>
              </a:rPr>
              <a:t>X.</a:t>
            </a:r>
            <a:endParaRPr lang="es-ES_tradnl"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IX</a:t>
            </a:r>
            <a:endParaRPr lang="en-US" sz="3200" dirty="0">
              <a:latin typeface="Cambria"/>
              <a:cs typeface="Cambria"/>
            </a:endParaRPr>
          </a:p>
        </p:txBody>
      </p:sp>
      <p:pic>
        <p:nvPicPr>
          <p:cNvPr id="5" name="Marcador de Posição de Conteúdo 6"/>
          <p:cNvPicPr>
            <a:picLocks/>
          </p:cNvPicPr>
          <p:nvPr/>
        </p:nvPicPr>
        <p:blipFill>
          <a:blip r:embed="rId2"/>
          <a:srcRect/>
          <a:stretch>
            <a:fillRect/>
          </a:stretch>
        </p:blipFill>
        <p:spPr bwMode="auto">
          <a:xfrm>
            <a:off x="1562622" y="2474332"/>
            <a:ext cx="5599090" cy="3427203"/>
          </a:xfrm>
          <a:prstGeom prst="rect">
            <a:avLst/>
          </a:prstGeom>
          <a:noFill/>
          <a:ln w="9525">
            <a:noFill/>
            <a:miter lim="800000"/>
            <a:headEnd/>
            <a:tailEnd/>
          </a:ln>
        </p:spPr>
      </p:pic>
    </p:spTree>
    <p:extLst>
      <p:ext uri="{BB962C8B-B14F-4D97-AF65-F5344CB8AC3E}">
        <p14:creationId xmlns:p14="http://schemas.microsoft.com/office/powerpoint/2010/main" val="130010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ctr">
              <a:buNone/>
            </a:pPr>
            <a:r>
              <a:rPr lang="en-GB" dirty="0">
                <a:solidFill>
                  <a:srgbClr val="FF0000"/>
                </a:solidFill>
                <a:latin typeface="Cambria Math" charset="0"/>
                <a:ea typeface="Cambria Math" charset="0"/>
                <a:cs typeface="Cambria Math" charset="0"/>
              </a:rPr>
              <a:t>Sufficient </a:t>
            </a:r>
            <a:r>
              <a:rPr lang="en-GB" dirty="0" smtClean="0">
                <a:solidFill>
                  <a:srgbClr val="FF0000"/>
                </a:solidFill>
                <a:latin typeface="Cambria Math" charset="0"/>
                <a:ea typeface="Cambria Math" charset="0"/>
                <a:cs typeface="Cambria Math" charset="0"/>
              </a:rPr>
              <a:t>conditions</a:t>
            </a:r>
          </a:p>
          <a:p>
            <a:pPr algn="just"/>
            <a:r>
              <a:rPr lang="es-AR" dirty="0">
                <a:solidFill>
                  <a:schemeClr val="tx1"/>
                </a:solidFill>
                <a:latin typeface="Cambria Math" charset="0"/>
                <a:ea typeface="Cambria Math" charset="0"/>
                <a:cs typeface="Cambria Math" charset="0"/>
              </a:rPr>
              <a:t>X </a:t>
            </a:r>
            <a:r>
              <a:rPr lang="en-GB" dirty="0">
                <a:solidFill>
                  <a:schemeClr val="tx1"/>
                </a:solidFill>
                <a:latin typeface="Cambria Math" charset="0"/>
                <a:ea typeface="Cambria Math" charset="0"/>
                <a:cs typeface="Cambria Math" charset="0"/>
              </a:rPr>
              <a:t>is sufficient for producing Y, but not necessary: there are </a:t>
            </a:r>
            <a:r>
              <a:rPr lang="en-GB" dirty="0" smtClean="0">
                <a:solidFill>
                  <a:schemeClr val="tx1"/>
                </a:solidFill>
                <a:latin typeface="Cambria Math" charset="0"/>
                <a:ea typeface="Cambria Math" charset="0"/>
                <a:cs typeface="Cambria Math" charset="0"/>
              </a:rPr>
              <a:t>parts </a:t>
            </a:r>
            <a:r>
              <a:rPr lang="en-GB" dirty="0">
                <a:solidFill>
                  <a:schemeClr val="tx1"/>
                </a:solidFill>
                <a:latin typeface="Cambria Math" charset="0"/>
                <a:ea typeface="Cambria Math" charset="0"/>
                <a:cs typeface="Cambria Math" charset="0"/>
              </a:rPr>
              <a:t>of Y that do not </a:t>
            </a:r>
            <a:r>
              <a:rPr lang="en-GB" dirty="0" smtClean="0">
                <a:solidFill>
                  <a:schemeClr val="tx1"/>
                </a:solidFill>
                <a:latin typeface="Cambria Math" charset="0"/>
                <a:ea typeface="Cambria Math" charset="0"/>
                <a:cs typeface="Cambria Math" charset="0"/>
              </a:rPr>
              <a:t>include X. </a:t>
            </a:r>
            <a:r>
              <a:rPr lang="en-GB" dirty="0">
                <a:solidFill>
                  <a:schemeClr val="tx1"/>
                </a:solidFill>
                <a:latin typeface="Cambria Math" charset="0"/>
                <a:ea typeface="Cambria Math" charset="0"/>
                <a:cs typeface="Cambria Math" charset="0"/>
              </a:rPr>
              <a:t>Meanwhile each time you have X you have Y.</a:t>
            </a: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a:latin typeface="Cambria"/>
                <a:cs typeface="Cambria"/>
              </a:rPr>
              <a:t>X</a:t>
            </a:r>
            <a:endParaRPr lang="en-US" sz="3200" dirty="0">
              <a:latin typeface="Cambria"/>
              <a:cs typeface="Cambria"/>
            </a:endParaRPr>
          </a:p>
        </p:txBody>
      </p:sp>
      <p:pic>
        <p:nvPicPr>
          <p:cNvPr id="5" name="Picture 2"/>
          <p:cNvPicPr>
            <a:picLocks noChangeAspect="1" noChangeArrowheads="1"/>
          </p:cNvPicPr>
          <p:nvPr/>
        </p:nvPicPr>
        <p:blipFill>
          <a:blip r:embed="rId2"/>
          <a:srcRect/>
          <a:stretch>
            <a:fillRect/>
          </a:stretch>
        </p:blipFill>
        <p:spPr bwMode="auto">
          <a:xfrm>
            <a:off x="1540019" y="3169085"/>
            <a:ext cx="5629900" cy="3231715"/>
          </a:xfrm>
          <a:prstGeom prst="rect">
            <a:avLst/>
          </a:prstGeom>
          <a:noFill/>
          <a:ln w="9525">
            <a:noFill/>
            <a:miter lim="800000"/>
            <a:headEnd/>
            <a:tailEnd/>
          </a:ln>
          <a:effectLst/>
        </p:spPr>
      </p:pic>
    </p:spTree>
    <p:extLst>
      <p:ext uri="{BB962C8B-B14F-4D97-AF65-F5344CB8AC3E}">
        <p14:creationId xmlns:p14="http://schemas.microsoft.com/office/powerpoint/2010/main" val="21189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r>
              <a:rPr lang="en-GB" dirty="0" smtClean="0">
                <a:solidFill>
                  <a:schemeClr val="tx1"/>
                </a:solidFill>
                <a:latin typeface="Cambria Math" charset="0"/>
                <a:ea typeface="Cambria Math" charset="0"/>
                <a:cs typeface="Cambria Math" charset="0"/>
              </a:rPr>
              <a:t>The </a:t>
            </a:r>
            <a:r>
              <a:rPr lang="en-GB" dirty="0">
                <a:solidFill>
                  <a:schemeClr val="tx1"/>
                </a:solidFill>
                <a:latin typeface="Cambria Math" charset="0"/>
                <a:ea typeface="Cambria Math" charset="0"/>
                <a:cs typeface="Cambria Math" charset="0"/>
              </a:rPr>
              <a:t>knowledge of the causes for an outcome does not imply a determinate path for a contrary </a:t>
            </a:r>
            <a:r>
              <a:rPr lang="en-GB" dirty="0" smtClean="0">
                <a:solidFill>
                  <a:schemeClr val="tx1"/>
                </a:solidFill>
                <a:latin typeface="Cambria Math" charset="0"/>
                <a:ea typeface="Cambria Math" charset="0"/>
                <a:cs typeface="Cambria Math" charset="0"/>
              </a:rPr>
              <a:t>outcome</a:t>
            </a:r>
            <a:endParaRPr lang="es-ES_tradnl" dirty="0">
              <a:solidFill>
                <a:schemeClr val="tx1"/>
              </a:solidFill>
              <a:latin typeface="Cambria Math" charset="0"/>
              <a:ea typeface="Cambria Math" charset="0"/>
              <a:cs typeface="Cambria Math" charset="0"/>
            </a:endParaRPr>
          </a:p>
          <a:p>
            <a:r>
              <a:rPr lang="en-GB" dirty="0">
                <a:solidFill>
                  <a:schemeClr val="tx1"/>
                </a:solidFill>
                <a:latin typeface="Cambria Math" charset="0"/>
                <a:ea typeface="Cambria Math" charset="0"/>
                <a:cs typeface="Cambria Math" charset="0"/>
              </a:rPr>
              <a:t>Therefore, in QCA we must always develop two analysis: one for the outcome 1, one for the contrary (outcome = </a:t>
            </a:r>
            <a:r>
              <a:rPr lang="en-GB" dirty="0" smtClean="0">
                <a:solidFill>
                  <a:schemeClr val="tx1"/>
                </a:solidFill>
                <a:latin typeface="Cambria Math" charset="0"/>
                <a:ea typeface="Cambria Math" charset="0"/>
                <a:cs typeface="Cambria Math" charset="0"/>
              </a:rPr>
              <a:t>0)</a:t>
            </a:r>
            <a:endParaRPr lang="es-ES_tradnl" dirty="0" smtClean="0">
              <a:solidFill>
                <a:schemeClr val="tx1"/>
              </a:solidFill>
              <a:latin typeface="Cambria Math" charset="0"/>
              <a:ea typeface="Cambria Math" charset="0"/>
              <a:cs typeface="Cambria Math" charset="0"/>
            </a:endParaRPr>
          </a:p>
          <a:p>
            <a:r>
              <a:rPr lang="es-ES_tradnl" dirty="0" err="1" smtClean="0">
                <a:solidFill>
                  <a:schemeClr val="tx1"/>
                </a:solidFill>
                <a:latin typeface="Cambria Math" charset="0"/>
                <a:ea typeface="Cambria Math" charset="0"/>
                <a:cs typeface="Cambria Math" charset="0"/>
              </a:rPr>
              <a:t>Example</a:t>
            </a:r>
            <a:r>
              <a:rPr lang="es-ES_tradnl"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a</a:t>
            </a:r>
            <a:r>
              <a:rPr lang="en-US"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father wonders why some children have  been invited by his son to a birthday  party</a:t>
            </a:r>
          </a:p>
          <a:p>
            <a:r>
              <a:rPr lang="en-GB" dirty="0">
                <a:solidFill>
                  <a:schemeClr val="tx1"/>
                </a:solidFill>
                <a:latin typeface="Cambria Math" charset="0"/>
                <a:ea typeface="Cambria Math" charset="0"/>
                <a:cs typeface="Cambria Math" charset="0"/>
              </a:rPr>
              <a:t>Possible conditions for an invitation  (outcome)</a:t>
            </a:r>
          </a:p>
          <a:p>
            <a:r>
              <a:rPr lang="en-US" dirty="0" smtClean="0">
                <a:solidFill>
                  <a:schemeClr val="tx1"/>
                </a:solidFill>
                <a:latin typeface="Cambria Math" charset="0"/>
                <a:ea typeface="Cambria Math" charset="0"/>
                <a:cs typeface="Cambria Math" charset="0"/>
              </a:rPr>
              <a:t>Girl</a:t>
            </a:r>
            <a:r>
              <a:rPr lang="en-US" dirty="0">
                <a:solidFill>
                  <a:schemeClr val="tx1"/>
                </a:solidFill>
                <a:latin typeface="Cambria Math" charset="0"/>
                <a:ea typeface="Cambria Math" charset="0"/>
                <a:cs typeface="Cambria Math" charset="0"/>
              </a:rPr>
              <a:t>: yes (g=1), no (g=0)</a:t>
            </a:r>
          </a:p>
          <a:p>
            <a:r>
              <a:rPr lang="en-US" dirty="0">
                <a:solidFill>
                  <a:schemeClr val="tx1"/>
                </a:solidFill>
                <a:latin typeface="Cambria Math" charset="0"/>
                <a:ea typeface="Cambria Math" charset="0"/>
                <a:cs typeface="Cambria Math" charset="0"/>
              </a:rPr>
              <a:t>Age (4 years or older (a=1); else (0))</a:t>
            </a:r>
          </a:p>
          <a:p>
            <a:r>
              <a:rPr lang="en-GB" dirty="0">
                <a:solidFill>
                  <a:schemeClr val="tx1"/>
                </a:solidFill>
                <a:latin typeface="Cambria Math" charset="0"/>
                <a:ea typeface="Cambria Math" charset="0"/>
                <a:cs typeface="Cambria Math" charset="0"/>
              </a:rPr>
              <a:t>Same</a:t>
            </a:r>
            <a:r>
              <a:rPr lang="es-ES_tradnl" dirty="0">
                <a:solidFill>
                  <a:schemeClr val="tx1"/>
                </a:solidFill>
                <a:latin typeface="Cambria Math" charset="0"/>
                <a:ea typeface="Cambria Math" charset="0"/>
                <a:cs typeface="Cambria Math" charset="0"/>
              </a:rPr>
              <a:t> </a:t>
            </a:r>
            <a:r>
              <a:rPr lang="es-ES_tradnl" dirty="0" err="1" smtClean="0">
                <a:solidFill>
                  <a:schemeClr val="tx1"/>
                </a:solidFill>
                <a:latin typeface="Cambria Math" charset="0"/>
                <a:ea typeface="Cambria Math" charset="0"/>
                <a:cs typeface="Cambria Math" charset="0"/>
              </a:rPr>
              <a:t>kindergarden</a:t>
            </a:r>
            <a:r>
              <a:rPr lang="es-ES_tradnl" dirty="0" smtClean="0">
                <a:solidFill>
                  <a:schemeClr val="tx1"/>
                </a:solidFill>
                <a:latin typeface="Cambria Math" charset="0"/>
                <a:ea typeface="Cambria Math" charset="0"/>
                <a:cs typeface="Cambria Math" charset="0"/>
              </a:rPr>
              <a:t> </a:t>
            </a:r>
            <a:r>
              <a:rPr lang="es-ES_tradnl" dirty="0">
                <a:solidFill>
                  <a:schemeClr val="tx1"/>
                </a:solidFill>
                <a:latin typeface="Cambria Math" charset="0"/>
                <a:ea typeface="Cambria Math" charset="0"/>
                <a:cs typeface="Cambria Math" charset="0"/>
              </a:rPr>
              <a:t>(yes (k=1); no  (k=0))</a:t>
            </a:r>
          </a:p>
          <a:p>
            <a:endParaRPr lang="en-GB" dirty="0">
              <a:solidFill>
                <a:schemeClr val="tx1"/>
              </a:solidFill>
              <a:latin typeface="Cambria Math" charset="0"/>
              <a:ea typeface="Cambria Math" charset="0"/>
              <a:cs typeface="Cambria Math" charset="0"/>
            </a:endParaRPr>
          </a:p>
          <a:p>
            <a:pPr algn="just"/>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XI</a:t>
            </a:r>
            <a:endParaRPr lang="en-US" sz="3200" dirty="0">
              <a:latin typeface="Cambria"/>
              <a:cs typeface="Cambria"/>
            </a:endParaRPr>
          </a:p>
        </p:txBody>
      </p:sp>
    </p:spTree>
    <p:extLst>
      <p:ext uri="{BB962C8B-B14F-4D97-AF65-F5344CB8AC3E}">
        <p14:creationId xmlns:p14="http://schemas.microsoft.com/office/powerpoint/2010/main" val="159934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endParaRPr lang="en-GB" dirty="0">
              <a:solidFill>
                <a:schemeClr val="tx1"/>
              </a:solidFill>
              <a:latin typeface="Cambria Math" charset="0"/>
              <a:ea typeface="Cambria Math" charset="0"/>
              <a:cs typeface="Cambria Math" charset="0"/>
            </a:endParaRPr>
          </a:p>
          <a:p>
            <a:pPr algn="just"/>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XII</a:t>
            </a:r>
            <a:endParaRPr lang="en-US" sz="3200" dirty="0">
              <a:latin typeface="Cambria"/>
              <a:cs typeface="Cambria"/>
            </a:endParaRPr>
          </a:p>
        </p:txBody>
      </p:sp>
      <p:pic>
        <p:nvPicPr>
          <p:cNvPr id="5" name="Marcador de Posição de Conteúdo 4"/>
          <p:cNvPicPr>
            <a:picLocks/>
          </p:cNvPicPr>
          <p:nvPr/>
        </p:nvPicPr>
        <p:blipFill>
          <a:blip r:embed="rId2"/>
          <a:srcRect b="17408"/>
          <a:stretch>
            <a:fillRect/>
          </a:stretch>
        </p:blipFill>
        <p:spPr bwMode="auto">
          <a:xfrm>
            <a:off x="376181" y="1427761"/>
            <a:ext cx="8215370" cy="3929090"/>
          </a:xfrm>
          <a:prstGeom prst="rect">
            <a:avLst/>
          </a:prstGeom>
          <a:noFill/>
          <a:ln w="9525">
            <a:noFill/>
            <a:miter lim="800000"/>
            <a:headEnd/>
            <a:tailEnd/>
          </a:ln>
        </p:spPr>
      </p:pic>
    </p:spTree>
    <p:extLst>
      <p:ext uri="{BB962C8B-B14F-4D97-AF65-F5344CB8AC3E}">
        <p14:creationId xmlns:p14="http://schemas.microsoft.com/office/powerpoint/2010/main" val="183797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John Stuart Mill – System of Logic </a:t>
            </a:r>
            <a:r>
              <a:rPr lang="en-US" dirty="0" smtClean="0">
                <a:solidFill>
                  <a:schemeClr val="tx1"/>
                </a:solidFill>
                <a:latin typeface="Cambria Math" charset="0"/>
                <a:ea typeface="Cambria Math" charset="0"/>
                <a:cs typeface="Cambria Math" charset="0"/>
              </a:rPr>
              <a:t>1848</a:t>
            </a:r>
            <a:endParaRPr lang="pt-BR" dirty="0">
              <a:solidFill>
                <a:schemeClr val="tx1"/>
              </a:solidFill>
              <a:latin typeface="Cambria Math" charset="0"/>
              <a:ea typeface="Cambria Math" charset="0"/>
              <a:cs typeface="Cambria Math" charset="0"/>
            </a:endParaRPr>
          </a:p>
          <a:p>
            <a:pPr marL="0" indent="0" algn="ctr">
              <a:buNone/>
            </a:pPr>
            <a:r>
              <a:rPr lang="en-US" b="1" dirty="0" smtClean="0">
                <a:solidFill>
                  <a:srgbClr val="FF0000"/>
                </a:solidFill>
                <a:latin typeface="Cambria Math" charset="0"/>
                <a:ea typeface="Cambria Math" charset="0"/>
                <a:cs typeface="Cambria Math" charset="0"/>
              </a:rPr>
              <a:t>Method </a:t>
            </a:r>
            <a:r>
              <a:rPr lang="en-US" b="1" dirty="0">
                <a:solidFill>
                  <a:srgbClr val="FF0000"/>
                </a:solidFill>
                <a:latin typeface="Cambria Math" charset="0"/>
                <a:ea typeface="Cambria Math" charset="0"/>
                <a:cs typeface="Cambria Math" charset="0"/>
              </a:rPr>
              <a:t>of </a:t>
            </a:r>
            <a:r>
              <a:rPr lang="en-US" b="1" dirty="0" smtClean="0">
                <a:solidFill>
                  <a:srgbClr val="FF0000"/>
                </a:solidFill>
                <a:latin typeface="Cambria Math" charset="0"/>
                <a:ea typeface="Cambria Math" charset="0"/>
                <a:cs typeface="Cambria Math" charset="0"/>
              </a:rPr>
              <a:t>Agreement</a:t>
            </a:r>
            <a:endParaRPr lang="pt-BR" dirty="0">
              <a:solidFill>
                <a:srgbClr val="FF0000"/>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“If two or more instances of the phenomenon under investigation have only one circumstance in common, the circumstance in which alone all the instances agree, is the cause (or effect) of the given phenomenon</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marL="457200" lvl="0" indent="-457200" algn="just">
              <a:buFont typeface="+mj-lt"/>
              <a:buAutoNum type="arabicPeriod"/>
            </a:pPr>
            <a:r>
              <a:rPr lang="en-US" dirty="0">
                <a:solidFill>
                  <a:schemeClr val="tx1"/>
                </a:solidFill>
                <a:latin typeface="Cambria Math" charset="0"/>
                <a:ea typeface="Cambria Math" charset="0"/>
                <a:cs typeface="Cambria Math" charset="0"/>
              </a:rPr>
              <a:t>Find cases in which the effect has occurred </a:t>
            </a:r>
            <a:endParaRPr lang="pt-BR" dirty="0">
              <a:solidFill>
                <a:schemeClr val="tx1"/>
              </a:solidFill>
              <a:latin typeface="Cambria Math" charset="0"/>
              <a:ea typeface="Cambria Math" charset="0"/>
              <a:cs typeface="Cambria Math" charset="0"/>
            </a:endParaRPr>
          </a:p>
          <a:p>
            <a:pPr marL="457200" lvl="0" indent="-457200" algn="just">
              <a:buFont typeface="+mj-lt"/>
              <a:buAutoNum type="arabicPeriod"/>
            </a:pPr>
            <a:r>
              <a:rPr lang="en-US" dirty="0">
                <a:solidFill>
                  <a:schemeClr val="tx1"/>
                </a:solidFill>
                <a:latin typeface="Cambria Math" charset="0"/>
                <a:ea typeface="Cambria Math" charset="0"/>
                <a:cs typeface="Cambria Math" charset="0"/>
              </a:rPr>
              <a:t>Determine if there is only one thing that they all share</a:t>
            </a:r>
            <a:endParaRPr lang="pt-BR" dirty="0">
              <a:solidFill>
                <a:schemeClr val="tx1"/>
              </a:solidFill>
              <a:latin typeface="Cambria Math" charset="0"/>
              <a:ea typeface="Cambria Math" charset="0"/>
              <a:cs typeface="Cambria Math" charset="0"/>
            </a:endParaRPr>
          </a:p>
          <a:p>
            <a:pPr marL="457200" lvl="0" indent="-457200" algn="just">
              <a:buFont typeface="+mj-lt"/>
              <a:buAutoNum type="arabicPeriod"/>
            </a:pPr>
            <a:r>
              <a:rPr lang="en-US" dirty="0">
                <a:solidFill>
                  <a:schemeClr val="tx1"/>
                </a:solidFill>
                <a:latin typeface="Cambria Math" charset="0"/>
                <a:ea typeface="Cambria Math" charset="0"/>
                <a:cs typeface="Cambria Math" charset="0"/>
              </a:rPr>
              <a:t>If there is, then that thing is likely the cause</a:t>
            </a:r>
            <a:endParaRPr lang="pt-BR" dirty="0">
              <a:solidFill>
                <a:schemeClr val="tx1"/>
              </a:solidFill>
              <a:latin typeface="Cambria Math" charset="0"/>
              <a:ea typeface="Cambria Math" charset="0"/>
              <a:cs typeface="Cambria Math" charset="0"/>
            </a:endParaRPr>
          </a:p>
          <a:p>
            <a:pPr algn="just"/>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I</a:t>
            </a:r>
            <a:r>
              <a:rPr lang="en-US" sz="3200" dirty="0">
                <a:latin typeface="Cambria"/>
                <a:cs typeface="Cambria"/>
              </a:rPr>
              <a:t>I</a:t>
            </a:r>
          </a:p>
        </p:txBody>
      </p:sp>
    </p:spTree>
    <p:extLst>
      <p:ext uri="{BB962C8B-B14F-4D97-AF65-F5344CB8AC3E}">
        <p14:creationId xmlns:p14="http://schemas.microsoft.com/office/powerpoint/2010/main" val="72432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John Stuart Mill – System of Logic </a:t>
            </a:r>
            <a:r>
              <a:rPr lang="en-US" dirty="0" smtClean="0">
                <a:solidFill>
                  <a:schemeClr val="tx1"/>
                </a:solidFill>
                <a:latin typeface="Cambria Math" charset="0"/>
                <a:ea typeface="Cambria Math" charset="0"/>
                <a:cs typeface="Cambria Math" charset="0"/>
              </a:rPr>
              <a:t>1848</a:t>
            </a:r>
            <a:endParaRPr lang="pt-BR" dirty="0">
              <a:solidFill>
                <a:schemeClr val="tx1"/>
              </a:solidFill>
              <a:latin typeface="Cambria Math" charset="0"/>
              <a:ea typeface="Cambria Math" charset="0"/>
              <a:cs typeface="Cambria Math" charset="0"/>
            </a:endParaRPr>
          </a:p>
          <a:p>
            <a:pPr marL="0" indent="0" algn="ctr">
              <a:buNone/>
            </a:pPr>
            <a:r>
              <a:rPr lang="en-US" b="1" dirty="0">
                <a:solidFill>
                  <a:srgbClr val="FF0000"/>
                </a:solidFill>
                <a:latin typeface="Cambria Math" charset="0"/>
                <a:ea typeface="Cambria Math" charset="0"/>
                <a:cs typeface="Cambria Math" charset="0"/>
              </a:rPr>
              <a:t>Method of Difference</a:t>
            </a:r>
            <a:endParaRPr lang="pt-BR" dirty="0">
              <a:solidFill>
                <a:srgbClr val="FF0000"/>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“If an instance in which the phenomena under investigation occurs and an instance in which it does not occur, have every circumstance in common save one, that one occurring only in the former, the circumstance in which alone the two instances differ, is the effect, or the cause, or an indispensable part of the cause, of the phenomenon</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marL="457200" lvl="0" indent="-457200" algn="just">
              <a:buFont typeface="+mj-lt"/>
              <a:buAutoNum type="arabicPeriod"/>
            </a:pPr>
            <a:r>
              <a:rPr lang="en-US" dirty="0">
                <a:solidFill>
                  <a:schemeClr val="tx1"/>
                </a:solidFill>
                <a:latin typeface="Cambria Math" charset="0"/>
                <a:ea typeface="Cambria Math" charset="0"/>
                <a:cs typeface="Cambria Math" charset="0"/>
              </a:rPr>
              <a:t>Find two things that differ in that one has the effect and the other does not</a:t>
            </a:r>
            <a:endParaRPr lang="pt-BR" dirty="0">
              <a:solidFill>
                <a:schemeClr val="tx1"/>
              </a:solidFill>
              <a:latin typeface="Cambria Math" charset="0"/>
              <a:ea typeface="Cambria Math" charset="0"/>
              <a:cs typeface="Cambria Math" charset="0"/>
            </a:endParaRPr>
          </a:p>
          <a:p>
            <a:pPr marL="457200" lvl="0" indent="-457200" algn="just">
              <a:buFont typeface="+mj-lt"/>
              <a:buAutoNum type="arabicPeriod"/>
            </a:pPr>
            <a:r>
              <a:rPr lang="en-US" dirty="0">
                <a:solidFill>
                  <a:schemeClr val="tx1"/>
                </a:solidFill>
                <a:latin typeface="Cambria Math" charset="0"/>
                <a:ea typeface="Cambria Math" charset="0"/>
                <a:cs typeface="Cambria Math" charset="0"/>
              </a:rPr>
              <a:t>If there is only one factor on which they differ, that is the likely cause</a:t>
            </a:r>
            <a:endParaRPr lang="pt-BR" dirty="0">
              <a:solidFill>
                <a:schemeClr val="tx1"/>
              </a:solidFill>
              <a:latin typeface="Cambria Math" charset="0"/>
              <a:ea typeface="Cambria Math" charset="0"/>
              <a:cs typeface="Cambria Math" charset="0"/>
            </a:endParaRPr>
          </a:p>
          <a:p>
            <a:pPr algn="just"/>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III</a:t>
            </a:r>
            <a:endParaRPr lang="en-US" sz="3200" dirty="0">
              <a:latin typeface="Cambria"/>
              <a:cs typeface="Cambria"/>
            </a:endParaRPr>
          </a:p>
        </p:txBody>
      </p:sp>
    </p:spTree>
    <p:extLst>
      <p:ext uri="{BB962C8B-B14F-4D97-AF65-F5344CB8AC3E}">
        <p14:creationId xmlns:p14="http://schemas.microsoft.com/office/powerpoint/2010/main" val="56940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lnSpcReduction="10000"/>
          </a:bodyPr>
          <a:lstStyle/>
          <a:p>
            <a:pPr marL="0" indent="0" algn="ctr">
              <a:buNone/>
            </a:pPr>
            <a:r>
              <a:rPr lang="en-US" b="1" dirty="0">
                <a:solidFill>
                  <a:srgbClr val="FF0000"/>
                </a:solidFill>
                <a:latin typeface="Cambria Math" charset="0"/>
                <a:ea typeface="Cambria Math" charset="0"/>
                <a:cs typeface="Cambria Math" charset="0"/>
              </a:rPr>
              <a:t>Joint </a:t>
            </a:r>
            <a:r>
              <a:rPr lang="en-US" b="1" dirty="0" smtClean="0">
                <a:solidFill>
                  <a:srgbClr val="FF0000"/>
                </a:solidFill>
                <a:latin typeface="Cambria Math" charset="0"/>
                <a:ea typeface="Cambria Math" charset="0"/>
                <a:cs typeface="Cambria Math" charset="0"/>
              </a:rPr>
              <a:t>Method </a:t>
            </a:r>
            <a:r>
              <a:rPr lang="en-US" b="1" dirty="0">
                <a:solidFill>
                  <a:srgbClr val="FF0000"/>
                </a:solidFill>
                <a:latin typeface="Cambria Math" charset="0"/>
                <a:ea typeface="Cambria Math" charset="0"/>
                <a:cs typeface="Cambria Math" charset="0"/>
              </a:rPr>
              <a:t>of </a:t>
            </a:r>
            <a:r>
              <a:rPr lang="en-US" b="1" dirty="0" smtClean="0">
                <a:solidFill>
                  <a:srgbClr val="FF0000"/>
                </a:solidFill>
                <a:latin typeface="Cambria Math" charset="0"/>
                <a:ea typeface="Cambria Math" charset="0"/>
                <a:cs typeface="Cambria Math" charset="0"/>
              </a:rPr>
              <a:t>Agreement </a:t>
            </a:r>
            <a:r>
              <a:rPr lang="en-US" b="1" dirty="0">
                <a:solidFill>
                  <a:srgbClr val="FF0000"/>
                </a:solidFill>
                <a:latin typeface="Cambria Math" charset="0"/>
                <a:ea typeface="Cambria Math" charset="0"/>
                <a:cs typeface="Cambria Math" charset="0"/>
              </a:rPr>
              <a:t>and </a:t>
            </a:r>
            <a:r>
              <a:rPr lang="en-US" b="1" dirty="0" smtClean="0">
                <a:solidFill>
                  <a:srgbClr val="FF0000"/>
                </a:solidFill>
                <a:latin typeface="Cambria Math" charset="0"/>
                <a:ea typeface="Cambria Math" charset="0"/>
                <a:cs typeface="Cambria Math" charset="0"/>
              </a:rPr>
              <a:t>Difference</a:t>
            </a:r>
            <a:endParaRPr lang="pt-BR" dirty="0">
              <a:solidFill>
                <a:srgbClr val="FF0000"/>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 Find something in common amongst all cases where the effect appears </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 Find matches for all these cases except that they lack the effect and the common ingredient </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Example: </a:t>
            </a:r>
            <a:endParaRPr lang="pt-BR" dirty="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Five </a:t>
            </a:r>
            <a:r>
              <a:rPr lang="en-US" dirty="0">
                <a:solidFill>
                  <a:schemeClr val="tx1"/>
                </a:solidFill>
                <a:latin typeface="Cambria Math" charset="0"/>
                <a:ea typeface="Cambria Math" charset="0"/>
                <a:cs typeface="Cambria Math" charset="0"/>
              </a:rPr>
              <a:t>factory workers are found to be inefficient relative to others who are doing the same work. </a:t>
            </a:r>
            <a:endParaRPr lang="pt-BR" dirty="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efficient workers and the inefficient workers were found to be similar in all relevant ways except one: the inefficient workers were not part of a profit sharing plan. </a:t>
            </a:r>
            <a:endParaRPr lang="pt-BR" dirty="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Conclusion</a:t>
            </a:r>
            <a:r>
              <a:rPr lang="en-US" dirty="0">
                <a:solidFill>
                  <a:schemeClr val="tx1"/>
                </a:solidFill>
                <a:latin typeface="Cambria Math" charset="0"/>
                <a:ea typeface="Cambria Math" charset="0"/>
                <a:cs typeface="Cambria Math" charset="0"/>
              </a:rPr>
              <a:t>: profit sharing causes efficiency. </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IV</a:t>
            </a:r>
            <a:endParaRPr lang="en-US" sz="3200" dirty="0">
              <a:latin typeface="Cambria"/>
              <a:cs typeface="Cambria"/>
            </a:endParaRPr>
          </a:p>
        </p:txBody>
      </p:sp>
    </p:spTree>
    <p:extLst>
      <p:ext uri="{BB962C8B-B14F-4D97-AF65-F5344CB8AC3E}">
        <p14:creationId xmlns:p14="http://schemas.microsoft.com/office/powerpoint/2010/main" val="74636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ctr">
              <a:buNone/>
            </a:pPr>
            <a:r>
              <a:rPr lang="en-US" b="1" dirty="0">
                <a:solidFill>
                  <a:srgbClr val="FF0000"/>
                </a:solidFill>
                <a:latin typeface="Cambria Math" charset="0"/>
                <a:ea typeface="Cambria Math" charset="0"/>
                <a:cs typeface="Cambria Math" charset="0"/>
              </a:rPr>
              <a:t>Method of </a:t>
            </a:r>
            <a:r>
              <a:rPr lang="en-US" b="1" dirty="0" smtClean="0">
                <a:solidFill>
                  <a:srgbClr val="FF0000"/>
                </a:solidFill>
                <a:latin typeface="Cambria Math" charset="0"/>
                <a:ea typeface="Cambria Math" charset="0"/>
                <a:cs typeface="Cambria Math" charset="0"/>
              </a:rPr>
              <a:t>Residues</a:t>
            </a:r>
            <a:endParaRPr lang="pt-BR" dirty="0">
              <a:solidFill>
                <a:srgbClr val="FF0000"/>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a:t>
            </a:r>
            <a:r>
              <a:rPr lang="en-US" dirty="0" err="1">
                <a:solidFill>
                  <a:schemeClr val="tx1"/>
                </a:solidFill>
                <a:latin typeface="Cambria Math" charset="0"/>
                <a:ea typeface="Cambria Math" charset="0"/>
                <a:cs typeface="Cambria Math" charset="0"/>
              </a:rPr>
              <a:t>Subduct</a:t>
            </a:r>
            <a:r>
              <a:rPr lang="en-US" dirty="0">
                <a:solidFill>
                  <a:schemeClr val="tx1"/>
                </a:solidFill>
                <a:latin typeface="Cambria Math" charset="0"/>
                <a:ea typeface="Cambria Math" charset="0"/>
                <a:cs typeface="Cambria Math" charset="0"/>
              </a:rPr>
              <a:t> from any phenomenon such part as is known by previous inductions to be the effect of certain antecedents, and the residue of the phenomenon is the effect of the remaining antecedents</a:t>
            </a:r>
            <a:r>
              <a:rPr lang="en-US" dirty="0" smtClean="0">
                <a:solidFill>
                  <a:schemeClr val="tx1"/>
                </a:solidFill>
                <a:latin typeface="Cambria Math" charset="0"/>
                <a:ea typeface="Cambria Math" charset="0"/>
                <a:cs typeface="Cambria Math" charset="0"/>
              </a:rPr>
              <a:t>.”</a:t>
            </a:r>
          </a:p>
          <a:p>
            <a:pPr algn="just"/>
            <a:endParaRPr lang="pt-BR" dirty="0">
              <a:solidFill>
                <a:schemeClr val="tx1"/>
              </a:solidFill>
              <a:latin typeface="Cambria Math" charset="0"/>
              <a:ea typeface="Cambria Math" charset="0"/>
              <a:cs typeface="Cambria Math" charset="0"/>
            </a:endParaRPr>
          </a:p>
          <a:p>
            <a:pPr marL="0" indent="0" algn="ctr">
              <a:buNone/>
            </a:pPr>
            <a:r>
              <a:rPr lang="en-US" b="1" dirty="0">
                <a:solidFill>
                  <a:srgbClr val="FF0000"/>
                </a:solidFill>
                <a:latin typeface="Cambria Math" charset="0"/>
                <a:ea typeface="Cambria Math" charset="0"/>
                <a:cs typeface="Cambria Math" charset="0"/>
              </a:rPr>
              <a:t>Method of </a:t>
            </a:r>
            <a:r>
              <a:rPr lang="en-US" b="1" dirty="0" smtClean="0">
                <a:solidFill>
                  <a:srgbClr val="FF0000"/>
                </a:solidFill>
                <a:latin typeface="Cambria Math" charset="0"/>
                <a:ea typeface="Cambria Math" charset="0"/>
                <a:cs typeface="Cambria Math" charset="0"/>
              </a:rPr>
              <a:t>Concomitant </a:t>
            </a:r>
            <a:r>
              <a:rPr lang="en-US" b="1" dirty="0">
                <a:solidFill>
                  <a:srgbClr val="FF0000"/>
                </a:solidFill>
                <a:latin typeface="Cambria Math" charset="0"/>
                <a:ea typeface="Cambria Math" charset="0"/>
                <a:cs typeface="Cambria Math" charset="0"/>
              </a:rPr>
              <a:t>V</a:t>
            </a:r>
            <a:r>
              <a:rPr lang="en-US" b="1" dirty="0" smtClean="0">
                <a:solidFill>
                  <a:srgbClr val="FF0000"/>
                </a:solidFill>
                <a:latin typeface="Cambria Math" charset="0"/>
                <a:ea typeface="Cambria Math" charset="0"/>
                <a:cs typeface="Cambria Math" charset="0"/>
              </a:rPr>
              <a:t>ariation </a:t>
            </a:r>
            <a:endParaRPr lang="pt-BR" dirty="0">
              <a:solidFill>
                <a:srgbClr val="FF0000"/>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“Whatever phenomenon varies in any manner whenever another phenomenon varies in some particular manner is either a cause or an effect of that phenomenon or is connected with it through some fact of causation.”</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V</a:t>
            </a:r>
            <a:endParaRPr lang="en-US" sz="3200" dirty="0">
              <a:latin typeface="Cambria"/>
              <a:cs typeface="Cambria"/>
            </a:endParaRPr>
          </a:p>
        </p:txBody>
      </p:sp>
    </p:spTree>
    <p:extLst>
      <p:ext uri="{BB962C8B-B14F-4D97-AF65-F5344CB8AC3E}">
        <p14:creationId xmlns:p14="http://schemas.microsoft.com/office/powerpoint/2010/main" val="97351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just">
              <a:buNone/>
            </a:pP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Comparative Method </a:t>
            </a:r>
            <a:r>
              <a:rPr lang="en-US" sz="3200" dirty="0" smtClean="0">
                <a:latin typeface="Cambria"/>
                <a:cs typeface="Cambria"/>
              </a:rPr>
              <a:t>VI</a:t>
            </a:r>
            <a:endParaRPr lang="en-US" sz="3200" dirty="0">
              <a:latin typeface="Cambria"/>
              <a:cs typeface="Cambria"/>
            </a:endParaRPr>
          </a:p>
        </p:txBody>
      </p:sp>
      <p:pic>
        <p:nvPicPr>
          <p:cNvPr id="5" name="Imagem 4"/>
          <p:cNvPicPr/>
          <p:nvPr/>
        </p:nvPicPr>
        <p:blipFill>
          <a:blip r:embed="rId2" cstate="print"/>
          <a:srcRect/>
          <a:stretch>
            <a:fillRect/>
          </a:stretch>
        </p:blipFill>
        <p:spPr bwMode="auto">
          <a:xfrm>
            <a:off x="515844" y="1453019"/>
            <a:ext cx="7851542" cy="4784943"/>
          </a:xfrm>
          <a:prstGeom prst="rect">
            <a:avLst/>
          </a:prstGeom>
          <a:noFill/>
          <a:ln w="9525">
            <a:noFill/>
            <a:miter lim="800000"/>
            <a:headEnd/>
            <a:tailEnd/>
          </a:ln>
        </p:spPr>
      </p:pic>
    </p:spTree>
    <p:extLst>
      <p:ext uri="{BB962C8B-B14F-4D97-AF65-F5344CB8AC3E}">
        <p14:creationId xmlns:p14="http://schemas.microsoft.com/office/powerpoint/2010/main" val="78149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lnSpcReduction="10000"/>
          </a:bodyPr>
          <a:lstStyle/>
          <a:p>
            <a:pPr algn="just"/>
            <a:r>
              <a:rPr lang="en-GB" b="1" dirty="0">
                <a:solidFill>
                  <a:schemeClr val="tx1"/>
                </a:solidFill>
                <a:latin typeface="Cambria Math" charset="0"/>
                <a:ea typeface="Cambria Math" charset="0"/>
                <a:cs typeface="Cambria Math" charset="0"/>
              </a:rPr>
              <a:t>QCA: what is the purpose</a:t>
            </a:r>
            <a:r>
              <a:rPr lang="en-GB" b="1" dirty="0" smtClean="0">
                <a:solidFill>
                  <a:schemeClr val="tx1"/>
                </a:solidFill>
                <a:latin typeface="Cambria Math" charset="0"/>
                <a:ea typeface="Cambria Math" charset="0"/>
                <a:cs typeface="Cambria Math" charset="0"/>
              </a:rPr>
              <a:t>?</a:t>
            </a:r>
            <a:endParaRPr lang="en-US" dirty="0">
              <a:solidFill>
                <a:schemeClr val="tx1"/>
              </a:solidFill>
              <a:latin typeface="Cambria Math" charset="0"/>
              <a:ea typeface="Cambria Math" charset="0"/>
              <a:cs typeface="Cambria Math" charset="0"/>
            </a:endParaRPr>
          </a:p>
          <a:p>
            <a:pPr>
              <a:buFont typeface="Wingdings"/>
              <a:buChar char="Ø"/>
            </a:pPr>
            <a:r>
              <a:rPr lang="en-GB" dirty="0">
                <a:solidFill>
                  <a:schemeClr val="tx1"/>
                </a:solidFill>
                <a:latin typeface="Cambria Math" charset="0"/>
                <a:ea typeface="Cambria Math" charset="0"/>
                <a:cs typeface="Cambria Math" charset="0"/>
              </a:rPr>
              <a:t>Necessity/ Sufficiency causal </a:t>
            </a:r>
            <a:r>
              <a:rPr lang="en-GB" dirty="0" smtClean="0">
                <a:solidFill>
                  <a:schemeClr val="tx1"/>
                </a:solidFill>
                <a:latin typeface="Cambria Math" charset="0"/>
                <a:ea typeface="Cambria Math" charset="0"/>
                <a:cs typeface="Cambria Math" charset="0"/>
              </a:rPr>
              <a:t>inference.</a:t>
            </a:r>
            <a:endParaRPr lang="en-GB" dirty="0">
              <a:solidFill>
                <a:schemeClr val="tx1"/>
              </a:solidFill>
              <a:latin typeface="Cambria Math" charset="0"/>
              <a:ea typeface="Cambria Math" charset="0"/>
              <a:cs typeface="Cambria Math" charset="0"/>
            </a:endParaRPr>
          </a:p>
          <a:p>
            <a:pPr>
              <a:buFont typeface="Wingdings"/>
              <a:buChar char="Ø"/>
            </a:pPr>
            <a:r>
              <a:rPr lang="en-GB" dirty="0" smtClean="0">
                <a:solidFill>
                  <a:schemeClr val="tx1"/>
                </a:solidFill>
                <a:latin typeface="Cambria Math" charset="0"/>
                <a:ea typeface="Cambria Math" charset="0"/>
                <a:cs typeface="Cambria Math" charset="0"/>
              </a:rPr>
              <a:t>Conditions </a:t>
            </a:r>
            <a:r>
              <a:rPr lang="en-GB" dirty="0">
                <a:solidFill>
                  <a:schemeClr val="tx1"/>
                </a:solidFill>
                <a:latin typeface="Cambria Math" charset="0"/>
                <a:ea typeface="Cambria Math" charset="0"/>
                <a:cs typeface="Cambria Math" charset="0"/>
              </a:rPr>
              <a:t>are “public” as they appear clearly and are </a:t>
            </a:r>
            <a:r>
              <a:rPr lang="en-GB" dirty="0" smtClean="0">
                <a:solidFill>
                  <a:schemeClr val="tx1"/>
                </a:solidFill>
                <a:latin typeface="Cambria Math" charset="0"/>
                <a:ea typeface="Cambria Math" charset="0"/>
                <a:cs typeface="Cambria Math" charset="0"/>
              </a:rPr>
              <a:t>justified.</a:t>
            </a:r>
            <a:endParaRPr lang="en-GB" dirty="0">
              <a:solidFill>
                <a:schemeClr val="tx1"/>
              </a:solidFill>
              <a:latin typeface="Cambria Math" charset="0"/>
              <a:ea typeface="Cambria Math" charset="0"/>
              <a:cs typeface="Cambria Math" charset="0"/>
            </a:endParaRPr>
          </a:p>
          <a:p>
            <a:pPr>
              <a:buFont typeface="Wingdings"/>
              <a:buChar char="Ø"/>
            </a:pPr>
            <a:r>
              <a:rPr lang="en-GB" dirty="0">
                <a:solidFill>
                  <a:schemeClr val="tx1"/>
                </a:solidFill>
                <a:latin typeface="Cambria Math" charset="0"/>
                <a:ea typeface="Cambria Math" charset="0"/>
                <a:cs typeface="Cambria Math" charset="0"/>
              </a:rPr>
              <a:t>The path is the </a:t>
            </a:r>
            <a:r>
              <a:rPr lang="en-GB" dirty="0" smtClean="0">
                <a:solidFill>
                  <a:schemeClr val="tx1"/>
                </a:solidFill>
                <a:latin typeface="Cambria Math" charset="0"/>
                <a:ea typeface="Cambria Math" charset="0"/>
                <a:cs typeface="Cambria Math" charset="0"/>
              </a:rPr>
              <a:t>essence.</a:t>
            </a:r>
          </a:p>
          <a:p>
            <a:pPr algn="just">
              <a:buFont typeface="Wingdings"/>
              <a:buChar char="Ø"/>
            </a:pPr>
            <a:r>
              <a:rPr lang="en-US" dirty="0">
                <a:solidFill>
                  <a:schemeClr val="tx1"/>
                </a:solidFill>
                <a:latin typeface="Cambria Math" charset="0"/>
                <a:ea typeface="Cambria Math" charset="0"/>
                <a:cs typeface="Cambria Math" charset="0"/>
              </a:rPr>
              <a:t>I</a:t>
            </a:r>
            <a:r>
              <a:rPr lang="en-US" dirty="0" smtClean="0">
                <a:solidFill>
                  <a:schemeClr val="tx1"/>
                </a:solidFill>
                <a:latin typeface="Cambria Math" charset="0"/>
                <a:ea typeface="Cambria Math" charset="0"/>
                <a:cs typeface="Cambria Math" charset="0"/>
              </a:rPr>
              <a:t>t </a:t>
            </a:r>
            <a:r>
              <a:rPr lang="en-US" dirty="0">
                <a:solidFill>
                  <a:schemeClr val="tx1"/>
                </a:solidFill>
                <a:latin typeface="Cambria Math" charset="0"/>
                <a:ea typeface="Cambria Math" charset="0"/>
                <a:cs typeface="Cambria Math" charset="0"/>
              </a:rPr>
              <a:t>aims at a causal interpretation.</a:t>
            </a:r>
            <a:endParaRPr lang="pt-BR" dirty="0">
              <a:solidFill>
                <a:schemeClr val="tx1"/>
              </a:solidFill>
              <a:latin typeface="Cambria Math" charset="0"/>
              <a:ea typeface="Cambria Math" charset="0"/>
              <a:cs typeface="Cambria Math" charset="0"/>
            </a:endParaRPr>
          </a:p>
          <a:p>
            <a:pPr algn="just">
              <a:buFont typeface="Wingdings"/>
              <a:buChar char="Ø"/>
            </a:pPr>
            <a:r>
              <a:rPr lang="en-US" dirty="0" smtClean="0">
                <a:solidFill>
                  <a:schemeClr val="tx1"/>
                </a:solidFill>
                <a:latin typeface="Cambria Math" charset="0"/>
                <a:ea typeface="Cambria Math" charset="0"/>
                <a:cs typeface="Cambria Math" charset="0"/>
              </a:rPr>
              <a:t>QCA </a:t>
            </a:r>
            <a:r>
              <a:rPr lang="en-US" dirty="0">
                <a:solidFill>
                  <a:schemeClr val="tx1"/>
                </a:solidFill>
                <a:latin typeface="Cambria Math" charset="0"/>
                <a:ea typeface="Cambria Math" charset="0"/>
                <a:cs typeface="Cambria Math" charset="0"/>
              </a:rPr>
              <a:t>makes use of so-called truth tables.</a:t>
            </a:r>
            <a:endParaRPr lang="pt-BR" dirty="0">
              <a:solidFill>
                <a:schemeClr val="tx1"/>
              </a:solidFill>
              <a:latin typeface="Cambria Math" charset="0"/>
              <a:ea typeface="Cambria Math" charset="0"/>
              <a:cs typeface="Cambria Math" charset="0"/>
            </a:endParaRPr>
          </a:p>
          <a:p>
            <a:pPr algn="just">
              <a:buFont typeface="Wingdings"/>
              <a:buChar char="Ø"/>
            </a:pPr>
            <a:r>
              <a:rPr lang="en-US" dirty="0" smtClean="0">
                <a:solidFill>
                  <a:schemeClr val="tx1"/>
                </a:solidFill>
                <a:latin typeface="Cambria Math" charset="0"/>
                <a:ea typeface="Cambria Math" charset="0"/>
                <a:cs typeface="Cambria Math" charset="0"/>
              </a:rPr>
              <a:t>QCA </a:t>
            </a:r>
            <a:r>
              <a:rPr lang="en-US" dirty="0">
                <a:solidFill>
                  <a:schemeClr val="tx1"/>
                </a:solidFill>
                <a:latin typeface="Cambria Math" charset="0"/>
                <a:ea typeface="Cambria Math" charset="0"/>
                <a:cs typeface="Cambria Math" charset="0"/>
              </a:rPr>
              <a:t>approaches make use of the principles of logical minimization, a process by which the empirical information is expressed in a more parsimonious yet logically equivalent manner by looking for commonalities and differences among cases that share the same outcome. </a:t>
            </a:r>
            <a:endParaRPr lang="en-GB" dirty="0" smtClean="0">
              <a:solidFill>
                <a:schemeClr val="tx1"/>
              </a:solidFill>
              <a:latin typeface="Cambria Math" charset="0"/>
              <a:ea typeface="Cambria Math" charset="0"/>
              <a:cs typeface="Cambria Math" charset="0"/>
            </a:endParaRP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I</a:t>
            </a:r>
            <a:endParaRPr lang="en-US" sz="3200" dirty="0">
              <a:latin typeface="Cambria"/>
              <a:cs typeface="Cambria"/>
            </a:endParaRPr>
          </a:p>
        </p:txBody>
      </p:sp>
    </p:spTree>
    <p:extLst>
      <p:ext uri="{BB962C8B-B14F-4D97-AF65-F5344CB8AC3E}">
        <p14:creationId xmlns:p14="http://schemas.microsoft.com/office/powerpoint/2010/main" val="1101594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The QCA is useful technique </a:t>
            </a:r>
            <a:r>
              <a:rPr lang="en-US" dirty="0" smtClean="0">
                <a:solidFill>
                  <a:schemeClr val="tx1"/>
                </a:solidFill>
                <a:latin typeface="Cambria Math" charset="0"/>
                <a:ea typeface="Cambria Math" charset="0"/>
                <a:cs typeface="Cambria Math" charset="0"/>
              </a:rPr>
              <a:t>when:</a:t>
            </a: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working </a:t>
            </a:r>
            <a:r>
              <a:rPr lang="en-US" dirty="0">
                <a:solidFill>
                  <a:schemeClr val="tx1"/>
                </a:solidFill>
                <a:latin typeface="Cambria Math" charset="0"/>
                <a:ea typeface="Cambria Math" charset="0"/>
                <a:cs typeface="Cambria Math" charset="0"/>
              </a:rPr>
              <a:t>with a small number of cases; </a:t>
            </a:r>
            <a:endParaRPr lang="en-US" dirty="0" smtClean="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when </a:t>
            </a:r>
            <a:r>
              <a:rPr lang="en-US" dirty="0">
                <a:solidFill>
                  <a:schemeClr val="tx1"/>
                </a:solidFill>
                <a:latin typeface="Cambria Math" charset="0"/>
                <a:ea typeface="Cambria Math" charset="0"/>
                <a:cs typeface="Cambria Math" charset="0"/>
              </a:rPr>
              <a:t>theory implies a combinatorial logic between conditions; </a:t>
            </a:r>
            <a:endParaRPr lang="en-US" dirty="0" smtClean="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when </a:t>
            </a:r>
            <a:r>
              <a:rPr lang="en-US" dirty="0">
                <a:solidFill>
                  <a:schemeClr val="tx1"/>
                </a:solidFill>
                <a:latin typeface="Cambria Math" charset="0"/>
                <a:ea typeface="Cambria Math" charset="0"/>
                <a:cs typeface="Cambria Math" charset="0"/>
              </a:rPr>
              <a:t>it is possible to find different causal paths to the same outcome (</a:t>
            </a:r>
            <a:r>
              <a:rPr lang="en-US" dirty="0" err="1">
                <a:solidFill>
                  <a:schemeClr val="tx1"/>
                </a:solidFill>
                <a:latin typeface="Cambria Math" charset="0"/>
                <a:ea typeface="Cambria Math" charset="0"/>
                <a:cs typeface="Cambria Math" charset="0"/>
              </a:rPr>
              <a:t>equifinality</a:t>
            </a:r>
            <a:r>
              <a:rPr lang="en-US" dirty="0">
                <a:solidFill>
                  <a:schemeClr val="tx1"/>
                </a:solidFill>
                <a:latin typeface="Cambria Math" charset="0"/>
                <a:ea typeface="Cambria Math" charset="0"/>
                <a:cs typeface="Cambria Math" charset="0"/>
              </a:rPr>
              <a:t>); </a:t>
            </a:r>
            <a:endParaRPr lang="en-US" dirty="0" smtClean="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when </a:t>
            </a:r>
            <a:r>
              <a:rPr lang="en-US" dirty="0">
                <a:solidFill>
                  <a:schemeClr val="tx1"/>
                </a:solidFill>
                <a:latin typeface="Cambria Math" charset="0"/>
                <a:ea typeface="Cambria Math" charset="0"/>
                <a:cs typeface="Cambria Math" charset="0"/>
              </a:rPr>
              <a:t>is possible to find necessary and sufficient conditions to specific results.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analytic strategy is to identify causal conditions shared by cases with the same </a:t>
            </a:r>
            <a:r>
              <a:rPr lang="en-US" dirty="0" smtClean="0">
                <a:solidFill>
                  <a:schemeClr val="tx1"/>
                </a:solidFill>
                <a:latin typeface="Cambria Math" charset="0"/>
                <a:ea typeface="Cambria Math" charset="0"/>
                <a:cs typeface="Cambria Math" charset="0"/>
              </a:rPr>
              <a:t>outcome</a:t>
            </a:r>
            <a:r>
              <a:rPr lang="pt-BR" dirty="0" smtClean="0">
                <a:solidFill>
                  <a:schemeClr val="tx1"/>
                </a:solidFill>
                <a:latin typeface="Cambria Math" charset="0"/>
                <a:ea typeface="Cambria Math" charset="0"/>
                <a:cs typeface="Cambria Math" charset="0"/>
              </a:rPr>
              <a:t>.</a:t>
            </a:r>
            <a:endParaRPr lang="en-GB" dirty="0" smtClean="0">
              <a:solidFill>
                <a:schemeClr val="tx1"/>
              </a:solidFill>
              <a:latin typeface="Cambria Math" charset="0"/>
              <a:ea typeface="Cambria Math" charset="0"/>
              <a:cs typeface="Cambria Math" charset="0"/>
            </a:endParaRP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II</a:t>
            </a:r>
            <a:endParaRPr lang="en-US" sz="3200" dirty="0">
              <a:latin typeface="Cambria"/>
              <a:cs typeface="Cambria"/>
            </a:endParaRPr>
          </a:p>
        </p:txBody>
      </p:sp>
    </p:spTree>
    <p:extLst>
      <p:ext uri="{BB962C8B-B14F-4D97-AF65-F5344CB8AC3E}">
        <p14:creationId xmlns:p14="http://schemas.microsoft.com/office/powerpoint/2010/main" val="701542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a:bodyPr>
          <a:lstStyle/>
          <a:p>
            <a:pPr algn="just"/>
            <a:r>
              <a:rPr lang="en-US" dirty="0">
                <a:solidFill>
                  <a:schemeClr val="tx1"/>
                </a:solidFill>
                <a:latin typeface="Cambria Math" charset="0"/>
                <a:ea typeface="Cambria Math" charset="0"/>
                <a:cs typeface="Cambria Math" charset="0"/>
              </a:rPr>
              <a:t>QCA methodology is useful in answering two basic questions. </a:t>
            </a:r>
            <a:endParaRPr lang="en-US" dirty="0" smtClean="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First</a:t>
            </a:r>
            <a:r>
              <a:rPr lang="en-US" dirty="0">
                <a:solidFill>
                  <a:schemeClr val="tx1"/>
                </a:solidFill>
                <a:latin typeface="Cambria Math" charset="0"/>
                <a:ea typeface="Cambria Math" charset="0"/>
                <a:cs typeface="Cambria Math" charset="0"/>
              </a:rPr>
              <a:t>, what are the specific causes or combinations of causes that constitute a necessary condition for the outcome? These combinations must be always present for the outcome. </a:t>
            </a:r>
            <a:endParaRPr lang="en-US" dirty="0" smtClean="0">
              <a:solidFill>
                <a:schemeClr val="tx1"/>
              </a:solidFill>
              <a:latin typeface="Cambria Math" charset="0"/>
              <a:ea typeface="Cambria Math" charset="0"/>
              <a:cs typeface="Cambria Math" charset="0"/>
            </a:endParaRPr>
          </a:p>
          <a:p>
            <a:pPr marL="457200" indent="-457200" algn="just">
              <a:buFont typeface="+mj-lt"/>
              <a:buAutoNum type="arabicPeriod"/>
            </a:pPr>
            <a:r>
              <a:rPr lang="en-US" dirty="0" smtClean="0">
                <a:solidFill>
                  <a:schemeClr val="tx1"/>
                </a:solidFill>
                <a:latin typeface="Cambria Math" charset="0"/>
                <a:ea typeface="Cambria Math" charset="0"/>
                <a:cs typeface="Cambria Math" charset="0"/>
              </a:rPr>
              <a:t>Second</a:t>
            </a:r>
            <a:r>
              <a:rPr lang="en-US" dirty="0">
                <a:solidFill>
                  <a:schemeClr val="tx1"/>
                </a:solidFill>
                <a:latin typeface="Cambria Math" charset="0"/>
                <a:ea typeface="Cambria Math" charset="0"/>
                <a:cs typeface="Cambria Math" charset="0"/>
              </a:rPr>
              <a:t>, what are the specific causes or combinations of causes that constitute sufficient conditions for the outcome?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These </a:t>
            </a:r>
            <a:r>
              <a:rPr lang="en-US" dirty="0">
                <a:solidFill>
                  <a:schemeClr val="tx1"/>
                </a:solidFill>
                <a:latin typeface="Cambria Math" charset="0"/>
                <a:ea typeface="Cambria Math" charset="0"/>
                <a:cs typeface="Cambria Math" charset="0"/>
              </a:rPr>
              <a:t>combinations represent one of several possible paths, which always or almost always, lead to the result. Therefore, a common finding is that a given outcome may result from several different combinations of conditions.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These </a:t>
            </a:r>
            <a:r>
              <a:rPr lang="en-US" dirty="0">
                <a:solidFill>
                  <a:schemeClr val="tx1"/>
                </a:solidFill>
                <a:latin typeface="Cambria Math" charset="0"/>
                <a:ea typeface="Cambria Math" charset="0"/>
                <a:cs typeface="Cambria Math" charset="0"/>
              </a:rPr>
              <a:t>combinations are generally understood as alternative paths or recipes for the result, and they are treated as logically equivalent (i.e., as substitutable)</a:t>
            </a:r>
            <a:r>
              <a:rPr lang="pt-BR" dirty="0">
                <a:solidFill>
                  <a:schemeClr val="tx1"/>
                </a:solidFill>
                <a:latin typeface="Cambria Math" charset="0"/>
                <a:ea typeface="Cambria Math" charset="0"/>
                <a:cs typeface="Cambria Math" charset="0"/>
              </a:rPr>
              <a:t> </a:t>
            </a:r>
            <a:r>
              <a:rPr lang="pt-BR" dirty="0" smtClean="0">
                <a:solidFill>
                  <a:schemeClr val="tx1"/>
                </a:solidFill>
                <a:latin typeface="Cambria Math" charset="0"/>
                <a:ea typeface="Cambria Math" charset="0"/>
                <a:cs typeface="Cambria Math" charset="0"/>
              </a:rPr>
              <a:t>.</a:t>
            </a:r>
            <a:endParaRPr lang="en-GB" dirty="0" smtClean="0">
              <a:solidFill>
                <a:schemeClr val="tx1"/>
              </a:solidFill>
              <a:latin typeface="Cambria Math" charset="0"/>
              <a:ea typeface="Cambria Math" charset="0"/>
              <a:cs typeface="Cambria Math" charset="0"/>
            </a:endParaRPr>
          </a:p>
          <a:p>
            <a:pPr>
              <a:buFont typeface="Wingdings"/>
              <a:buChar char="Ø"/>
            </a:pPr>
            <a:endParaRPr lang="pt-BR"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QCA Concepts </a:t>
            </a:r>
            <a:r>
              <a:rPr lang="en-US" sz="3200" dirty="0" smtClean="0">
                <a:latin typeface="Cambria"/>
                <a:cs typeface="Cambria"/>
              </a:rPr>
              <a:t>III</a:t>
            </a:r>
            <a:endParaRPr lang="en-US" sz="3200" dirty="0">
              <a:latin typeface="Cambria"/>
              <a:cs typeface="Cambria"/>
            </a:endParaRPr>
          </a:p>
        </p:txBody>
      </p:sp>
    </p:spTree>
    <p:extLst>
      <p:ext uri="{BB962C8B-B14F-4D97-AF65-F5344CB8AC3E}">
        <p14:creationId xmlns:p14="http://schemas.microsoft.com/office/powerpoint/2010/main" val="882069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1145</TotalTime>
  <Words>1335</Words>
  <Application>Microsoft Macintosh PowerPoint</Application>
  <PresentationFormat>Apresentação na tela (4:3)</PresentationFormat>
  <Paragraphs>100</Paragraphs>
  <Slides>18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Calibri</vt:lpstr>
      <vt:lpstr>Cambria</vt:lpstr>
      <vt:lpstr>Cambria Math</vt:lpstr>
      <vt:lpstr>News Gothic MT</vt:lpstr>
      <vt:lpstr>Wingdings</vt:lpstr>
      <vt:lpstr>Wingdings 2</vt:lpstr>
      <vt:lpstr>Breeze</vt:lpstr>
      <vt:lpstr>Comparative Method I</vt:lpstr>
      <vt:lpstr>Comparative Method II</vt:lpstr>
      <vt:lpstr>Comparative Method III</vt:lpstr>
      <vt:lpstr>Comparative Method IV</vt:lpstr>
      <vt:lpstr>Comparative Method V</vt:lpstr>
      <vt:lpstr>Comparative Method VI</vt:lpstr>
      <vt:lpstr>QCA Concepts I</vt:lpstr>
      <vt:lpstr>QCA Concepts II</vt:lpstr>
      <vt:lpstr>QCA Concepts III</vt:lpstr>
      <vt:lpstr>QCA Concepts IV</vt:lpstr>
      <vt:lpstr>QCA Concepts V</vt:lpstr>
      <vt:lpstr>QCA Concepts VI</vt:lpstr>
      <vt:lpstr>QCA Concepts VII</vt:lpstr>
      <vt:lpstr>QCA Concepts VIII</vt:lpstr>
      <vt:lpstr>QCA Concepts IX</vt:lpstr>
      <vt:lpstr>QCA Concepts X</vt:lpstr>
      <vt:lpstr>QCA Concepts XI</vt:lpstr>
      <vt:lpstr>QCA Concepts XII</vt:lpstr>
    </vt:vector>
  </TitlesOfParts>
  <Company>ESPM</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realismo ofensivo de John Mearsheimer</dc:title>
  <dc:creator>Feliciano Guimaraes</dc:creator>
  <cp:lastModifiedBy>Feliciano Guimarães</cp:lastModifiedBy>
  <cp:revision>256</cp:revision>
  <dcterms:created xsi:type="dcterms:W3CDTF">2014-02-20T14:42:30Z</dcterms:created>
  <dcterms:modified xsi:type="dcterms:W3CDTF">2017-06-12T18:30:45Z</dcterms:modified>
</cp:coreProperties>
</file>