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6" r:id="rId2"/>
    <p:sldId id="256" r:id="rId3"/>
    <p:sldId id="260" r:id="rId4"/>
    <p:sldId id="270" r:id="rId5"/>
    <p:sldId id="290" r:id="rId6"/>
    <p:sldId id="291" r:id="rId7"/>
    <p:sldId id="292" r:id="rId8"/>
    <p:sldId id="261" r:id="rId9"/>
    <p:sldId id="257" r:id="rId10"/>
    <p:sldId id="259" r:id="rId11"/>
    <p:sldId id="263" r:id="rId12"/>
    <p:sldId id="262" r:id="rId13"/>
    <p:sldId id="264" r:id="rId14"/>
    <p:sldId id="265" r:id="rId15"/>
    <p:sldId id="266" r:id="rId16"/>
    <p:sldId id="267" r:id="rId17"/>
    <p:sldId id="268" r:id="rId18"/>
    <p:sldId id="293" r:id="rId19"/>
    <p:sldId id="273" r:id="rId20"/>
    <p:sldId id="285" r:id="rId21"/>
    <p:sldId id="295" r:id="rId22"/>
    <p:sldId id="296" r:id="rId23"/>
    <p:sldId id="275" r:id="rId24"/>
    <p:sldId id="276" r:id="rId25"/>
    <p:sldId id="277" r:id="rId26"/>
    <p:sldId id="278" r:id="rId27"/>
    <p:sldId id="280" r:id="rId28"/>
    <p:sldId id="281" r:id="rId29"/>
    <p:sldId id="282" r:id="rId30"/>
    <p:sldId id="283" r:id="rId31"/>
    <p:sldId id="284" r:id="rId32"/>
    <p:sldId id="287" r:id="rId33"/>
    <p:sldId id="288" r:id="rId34"/>
    <p:sldId id="289" r:id="rId3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969A4-A041-4513-9A6F-8168F8DCA936}" type="datetimeFigureOut">
              <a:rPr lang="pt-BR" smtClean="0"/>
              <a:t>24/04/2015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8896B7-81A6-4461-930D-9266C8795362}" type="slidenum">
              <a:rPr lang="pt-BR" smtClean="0"/>
              <a:t>‹nº›</a:t>
            </a:fld>
            <a:endParaRPr lang="pt-BR"/>
          </a:p>
        </p:txBody>
      </p:sp>
    </p:spTree>
    <p:extLst>
      <p:ext uri="{BB962C8B-B14F-4D97-AF65-F5344CB8AC3E}">
        <p14:creationId xmlns:p14="http://schemas.microsoft.com/office/powerpoint/2010/main" val="3176715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8896B7-81A6-4461-930D-9266C8795362}" type="slidenum">
              <a:rPr lang="pt-BR" smtClean="0"/>
              <a:t>21</a:t>
            </a:fld>
            <a:endParaRPr lang="pt-BR"/>
          </a:p>
        </p:txBody>
      </p:sp>
    </p:spTree>
    <p:extLst>
      <p:ext uri="{BB962C8B-B14F-4D97-AF65-F5344CB8AC3E}">
        <p14:creationId xmlns:p14="http://schemas.microsoft.com/office/powerpoint/2010/main" val="4143480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D29A4DC-5C54-4545-BC01-4A3CEEE6E059}" type="datetimeFigureOut">
              <a:rPr lang="pt-BR" smtClean="0"/>
              <a:pPr/>
              <a:t>24/04/2015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239DFF-9682-4A81-AB9B-6089784F7532}"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9A4DC-5C54-4545-BC01-4A3CEEE6E059}" type="datetimeFigureOut">
              <a:rPr lang="pt-BR" smtClean="0"/>
              <a:pPr/>
              <a:t>24/04/2015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39DFF-9682-4A81-AB9B-6089784F7532}"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rodaviva.fapesp.br/materia/32/entrevistado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Outras abordagens além da monetária para definir pobreza</a:t>
            </a:r>
            <a:endParaRPr lang="pt-BR" dirty="0"/>
          </a:p>
        </p:txBody>
      </p:sp>
      <p:sp>
        <p:nvSpPr>
          <p:cNvPr id="3" name="Espaço Reservado para Conteúdo 2"/>
          <p:cNvSpPr>
            <a:spLocks noGrp="1"/>
          </p:cNvSpPr>
          <p:nvPr>
            <p:ph idx="1"/>
          </p:nvPr>
        </p:nvSpPr>
        <p:spPr>
          <a:xfrm>
            <a:off x="457200" y="2204864"/>
            <a:ext cx="8229600" cy="3921299"/>
          </a:xfrm>
        </p:spPr>
        <p:txBody>
          <a:bodyPr>
            <a:normAutofit lnSpcReduction="10000"/>
          </a:bodyPr>
          <a:lstStyle/>
          <a:p>
            <a:r>
              <a:rPr lang="pt-BR" i="1" dirty="0" err="1" smtClean="0"/>
              <a:t>Capabilities</a:t>
            </a:r>
            <a:r>
              <a:rPr lang="pt-BR" i="1" dirty="0" smtClean="0"/>
              <a:t> </a:t>
            </a:r>
            <a:r>
              <a:rPr lang="pt-BR" dirty="0" err="1" smtClean="0"/>
              <a:t>and</a:t>
            </a:r>
            <a:r>
              <a:rPr lang="pt-BR" dirty="0" smtClean="0"/>
              <a:t> </a:t>
            </a:r>
            <a:r>
              <a:rPr lang="pt-BR" i="1" dirty="0" err="1" smtClean="0"/>
              <a:t>functionings</a:t>
            </a:r>
            <a:r>
              <a:rPr lang="pt-BR" dirty="0" smtClean="0"/>
              <a:t> </a:t>
            </a:r>
          </a:p>
          <a:p>
            <a:endParaRPr lang="pt-BR" dirty="0" smtClean="0"/>
          </a:p>
          <a:p>
            <a:r>
              <a:rPr lang="pt-BR" dirty="0" smtClean="0"/>
              <a:t>Social </a:t>
            </a:r>
            <a:r>
              <a:rPr lang="pt-BR" dirty="0" err="1" smtClean="0"/>
              <a:t>Exclusion</a:t>
            </a:r>
            <a:endParaRPr lang="pt-BR" dirty="0" smtClean="0"/>
          </a:p>
          <a:p>
            <a:endParaRPr lang="pt-BR" dirty="0" smtClean="0"/>
          </a:p>
          <a:p>
            <a:r>
              <a:rPr lang="pt-BR" dirty="0" smtClean="0"/>
              <a:t>Vulnerabilidade</a:t>
            </a:r>
          </a:p>
          <a:p>
            <a:endParaRPr lang="pt-BR" dirty="0" smtClean="0"/>
          </a:p>
          <a:p>
            <a:r>
              <a:rPr lang="pt-BR" dirty="0" smtClean="0"/>
              <a:t>Métodos participativos</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Abordagem das </a:t>
            </a:r>
            <a:r>
              <a:rPr lang="pt-BR" dirty="0" err="1" smtClean="0"/>
              <a:t>capabilities</a:t>
            </a:r>
            <a:endParaRPr lang="pt-BR" dirty="0"/>
          </a:p>
        </p:txBody>
      </p:sp>
      <p:sp>
        <p:nvSpPr>
          <p:cNvPr id="3" name="Espaço Reservado para Conteúdo 2"/>
          <p:cNvSpPr>
            <a:spLocks noGrp="1"/>
          </p:cNvSpPr>
          <p:nvPr>
            <p:ph idx="1"/>
          </p:nvPr>
        </p:nvSpPr>
        <p:spPr/>
        <p:txBody>
          <a:bodyPr>
            <a:normAutofit/>
          </a:bodyPr>
          <a:lstStyle/>
          <a:p>
            <a:r>
              <a:rPr lang="pt-BR" dirty="0" err="1" smtClean="0"/>
              <a:t>capability</a:t>
            </a:r>
            <a:r>
              <a:rPr lang="pt-BR" dirty="0" smtClean="0"/>
              <a:t> mede a liberdade para alcançar </a:t>
            </a:r>
            <a:r>
              <a:rPr lang="pt-BR" i="1" dirty="0" smtClean="0"/>
              <a:t>funcionamentos alternativos</a:t>
            </a:r>
          </a:p>
          <a:p>
            <a:r>
              <a:rPr lang="pt-BR" dirty="0" smtClean="0"/>
              <a:t>o conceito presume que os indivíduos possuem </a:t>
            </a:r>
            <a:r>
              <a:rPr lang="pt-BR" u="sng" dirty="0" smtClean="0"/>
              <a:t>dotação suficiente </a:t>
            </a:r>
            <a:r>
              <a:rPr lang="pt-BR" dirty="0" smtClean="0"/>
              <a:t>que permite a eles liberdade para escolher um apropriado funcionamento </a:t>
            </a:r>
            <a:r>
              <a:rPr lang="pt-BR" dirty="0" err="1" smtClean="0"/>
              <a:t>não-pobre</a:t>
            </a:r>
            <a:endParaRPr lang="pt-BR" dirty="0" smtClean="0"/>
          </a:p>
          <a:p>
            <a:r>
              <a:rPr lang="pt-BR" dirty="0" smtClean="0"/>
              <a:t>Problema: como medir dotação </a:t>
            </a:r>
            <a:r>
              <a:rPr lang="pt-BR" dirty="0" err="1" smtClean="0"/>
              <a:t>ex-ante</a:t>
            </a:r>
            <a:r>
              <a:rPr lang="pt-BR" dirty="0" smtClean="0"/>
              <a:t>? </a:t>
            </a:r>
            <a:endParaRPr lang="pt-BR"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problema</a:t>
            </a:r>
            <a:endParaRPr lang="pt-BR" dirty="0"/>
          </a:p>
        </p:txBody>
      </p:sp>
      <p:sp>
        <p:nvSpPr>
          <p:cNvPr id="3" name="Espaço Reservado para Conteúdo 2"/>
          <p:cNvSpPr>
            <a:spLocks noGrp="1"/>
          </p:cNvSpPr>
          <p:nvPr>
            <p:ph idx="1"/>
          </p:nvPr>
        </p:nvSpPr>
        <p:spPr/>
        <p:txBody>
          <a:bodyPr/>
          <a:lstStyle/>
          <a:p>
            <a:r>
              <a:rPr lang="pt-BR" dirty="0" smtClean="0"/>
              <a:t>Se apenas resultados podem ser observados e, então, mensurados, isto implica que em alguns casos os indivíduos podem ter capacidade para alcançar um funcionamento não pobre mas escolher um funcionamento pobre</a:t>
            </a:r>
          </a:p>
          <a:p>
            <a:r>
              <a:rPr lang="pt-BR" dirty="0" err="1" smtClean="0"/>
              <a:t>Ex-ante</a:t>
            </a:r>
            <a:r>
              <a:rPr lang="pt-BR" dirty="0" smtClean="0"/>
              <a:t> </a:t>
            </a:r>
            <a:r>
              <a:rPr lang="pt-BR" dirty="0" err="1" smtClean="0"/>
              <a:t>capabilities</a:t>
            </a:r>
            <a:r>
              <a:rPr lang="pt-BR" dirty="0" smtClean="0"/>
              <a:t> x </a:t>
            </a:r>
            <a:r>
              <a:rPr lang="pt-BR" dirty="0" err="1" smtClean="0"/>
              <a:t>ex-post</a:t>
            </a:r>
            <a:r>
              <a:rPr lang="pt-BR" dirty="0" smtClean="0"/>
              <a:t> </a:t>
            </a:r>
            <a:r>
              <a:rPr lang="pt-BR" dirty="0" err="1" smtClean="0"/>
              <a:t>achieved</a:t>
            </a:r>
            <a:r>
              <a:rPr lang="pt-BR" dirty="0" smtClean="0"/>
              <a:t> </a:t>
            </a:r>
            <a:r>
              <a:rPr lang="pt-BR" dirty="0" err="1" smtClean="0"/>
              <a:t>functioning</a:t>
            </a:r>
            <a:r>
              <a:rPr lang="pt-BR" dirty="0" smtClean="0"/>
              <a:t> </a:t>
            </a:r>
          </a:p>
          <a:p>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sp>
        <p:nvSpPr>
          <p:cNvPr id="3" name="Espaço Reservado para Conteúdo 2"/>
          <p:cNvSpPr>
            <a:spLocks noGrp="1"/>
          </p:cNvSpPr>
          <p:nvPr>
            <p:ph idx="1"/>
          </p:nvPr>
        </p:nvSpPr>
        <p:spPr/>
        <p:txBody>
          <a:bodyPr/>
          <a:lstStyle/>
          <a:p>
            <a:r>
              <a:rPr lang="pt-BR" dirty="0" smtClean="0"/>
              <a:t>Uma família com </a:t>
            </a:r>
            <a:r>
              <a:rPr lang="pt-BR" i="1" dirty="0" smtClean="0"/>
              <a:t>renda</a:t>
            </a:r>
            <a:r>
              <a:rPr lang="pt-BR" dirty="0" smtClean="0"/>
              <a:t> suficiente para cuidar dos filhos – alimentar e educar – no entanto, o pai aloca grande parte da renda para satisfazer seus gostos pessoais (por exemplo, com álcool e tabaco) às custas de satisfazer as necessidades básicas dos filhos</a:t>
            </a:r>
          </a:p>
          <a:p>
            <a:r>
              <a:rPr lang="pt-BR" dirty="0" smtClean="0"/>
              <a:t>Abordagem monetária </a:t>
            </a:r>
            <a:r>
              <a:rPr lang="pt-BR" dirty="0" smtClean="0">
                <a:sym typeface="Wingdings" pitchFamily="2" charset="2"/>
              </a:rPr>
              <a:t> não pobre</a:t>
            </a:r>
          </a:p>
          <a:p>
            <a:r>
              <a:rPr lang="pt-BR" dirty="0" smtClean="0">
                <a:sym typeface="Wingdings" pitchFamily="2" charset="2"/>
              </a:rPr>
              <a:t>Abordagem das </a:t>
            </a:r>
            <a:r>
              <a:rPr lang="pt-BR" i="1" dirty="0" err="1" smtClean="0">
                <a:sym typeface="Wingdings" pitchFamily="2" charset="2"/>
              </a:rPr>
              <a:t>capabilities</a:t>
            </a:r>
            <a:r>
              <a:rPr lang="pt-BR" dirty="0" smtClean="0">
                <a:sym typeface="Wingdings" pitchFamily="2" charset="2"/>
              </a:rPr>
              <a:t>  ?</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pergunta</a:t>
            </a:r>
            <a:endParaRPr lang="pt-BR" dirty="0"/>
          </a:p>
        </p:txBody>
      </p:sp>
      <p:sp>
        <p:nvSpPr>
          <p:cNvPr id="3" name="Espaço Reservado para Conteúdo 2"/>
          <p:cNvSpPr>
            <a:spLocks noGrp="1"/>
          </p:cNvSpPr>
          <p:nvPr>
            <p:ph idx="1"/>
          </p:nvPr>
        </p:nvSpPr>
        <p:spPr/>
        <p:txBody>
          <a:bodyPr/>
          <a:lstStyle/>
          <a:p>
            <a:r>
              <a:rPr lang="pt-BR" dirty="0" smtClean="0"/>
              <a:t>Deve um indivíduo ou uma família dotada com potencial </a:t>
            </a:r>
            <a:r>
              <a:rPr lang="pt-BR" i="1" dirty="0" err="1" smtClean="0"/>
              <a:t>capability</a:t>
            </a:r>
            <a:r>
              <a:rPr lang="pt-BR" dirty="0" smtClean="0"/>
              <a:t> para escolher um </a:t>
            </a:r>
            <a:r>
              <a:rPr lang="pt-BR" i="1" dirty="0" smtClean="0"/>
              <a:t>funcionamento</a:t>
            </a:r>
            <a:r>
              <a:rPr lang="pt-BR" dirty="0" smtClean="0"/>
              <a:t> que satisfaça todas as necessidades básicas mas que opte por um cesta alternativa que fará com que pelo menos algum dos padrões mínimos de atributos não seja satisfeito (por exemplo, alguma criança da família ser subnutrida) ser considerada pobre?</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resposta</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92500" lnSpcReduction="20000"/>
          </a:bodyPr>
          <a:lstStyle/>
          <a:p>
            <a:r>
              <a:rPr lang="pt-BR" dirty="0" smtClean="0"/>
              <a:t>O argumento dos analistas da pobreza é que apenas o resultado do funcionamento é observado – o fato da família ter meios para evitar a privação não altera o fato de existir naquela família algum tipo de privação.</a:t>
            </a:r>
          </a:p>
          <a:p>
            <a:r>
              <a:rPr lang="pt-BR" u="sng" dirty="0" smtClean="0"/>
              <a:t>Se o estado atual de vida é um de pobreza para pelo uma de suas dimensões</a:t>
            </a:r>
            <a:r>
              <a:rPr lang="pt-BR" dirty="0" smtClean="0"/>
              <a:t>, o fato que tal estado pudesse ter sido evitado por uma alocação diferente não afeta o estado observado de pobreza. De fato, acredita-se que, nesse caso, provavelmente, as </a:t>
            </a:r>
            <a:r>
              <a:rPr lang="pt-BR" dirty="0" err="1" smtClean="0"/>
              <a:t>capabilities</a:t>
            </a:r>
            <a:r>
              <a:rPr lang="pt-BR" dirty="0" smtClean="0"/>
              <a:t> </a:t>
            </a:r>
            <a:r>
              <a:rPr lang="pt-BR" dirty="0" err="1" smtClean="0"/>
              <a:t>ex-ante</a:t>
            </a:r>
            <a:r>
              <a:rPr lang="pt-BR" dirty="0" smtClean="0"/>
              <a:t> não tenham sido medidas de forma acurada.</a:t>
            </a: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 chave</a:t>
            </a:r>
            <a:endParaRPr lang="pt-BR" dirty="0"/>
          </a:p>
        </p:txBody>
      </p:sp>
      <p:sp>
        <p:nvSpPr>
          <p:cNvPr id="3" name="Espaço Reservado para Conteúdo 2"/>
          <p:cNvSpPr>
            <a:spLocks noGrp="1"/>
          </p:cNvSpPr>
          <p:nvPr>
            <p:ph idx="1"/>
          </p:nvPr>
        </p:nvSpPr>
        <p:spPr/>
        <p:txBody>
          <a:bodyPr>
            <a:normAutofit/>
          </a:bodyPr>
          <a:lstStyle/>
          <a:p>
            <a:r>
              <a:rPr lang="pt-BR" dirty="0" smtClean="0"/>
              <a:t>Definição dos atributos relevantes, incluindo seus </a:t>
            </a:r>
            <a:r>
              <a:rPr lang="pt-BR" dirty="0" err="1" smtClean="0"/>
              <a:t>thresholds</a:t>
            </a:r>
            <a:r>
              <a:rPr lang="pt-BR" dirty="0" smtClean="0"/>
              <a:t>, que constituem um aceitável – isto é, </a:t>
            </a:r>
            <a:r>
              <a:rPr lang="pt-BR" dirty="0" err="1" smtClean="0"/>
              <a:t>não-pobre</a:t>
            </a:r>
            <a:r>
              <a:rPr lang="pt-BR" dirty="0" smtClean="0"/>
              <a:t> – nível de funcionamento.</a:t>
            </a:r>
          </a:p>
          <a:p>
            <a:endParaRPr lang="pt-BR" dirty="0"/>
          </a:p>
          <a:p>
            <a:r>
              <a:rPr lang="pt-BR" dirty="0" smtClean="0"/>
              <a:t>Difícil!</a:t>
            </a: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Atributos relevantes</a:t>
            </a:r>
            <a:endParaRPr lang="pt-BR" dirty="0"/>
          </a:p>
        </p:txBody>
      </p:sp>
      <p:sp>
        <p:nvSpPr>
          <p:cNvPr id="3" name="Espaço Reservado para Conteúdo 2"/>
          <p:cNvSpPr>
            <a:spLocks noGrp="1"/>
          </p:cNvSpPr>
          <p:nvPr>
            <p:ph idx="1"/>
          </p:nvPr>
        </p:nvSpPr>
        <p:spPr/>
        <p:txBody>
          <a:bodyPr>
            <a:normAutofit/>
          </a:bodyPr>
          <a:lstStyle/>
          <a:p>
            <a:r>
              <a:rPr lang="pt-BR" dirty="0" smtClean="0"/>
              <a:t>Maioria dos analistas começam com os atributos relacionados às necessidades básicas: além da renda, nutrição, saúde, educação, moradia, vestuário, acesso à informação... (na verdade irão olhar resultados relacionados a essas </a:t>
            </a:r>
            <a:r>
              <a:rPr lang="pt-BR" dirty="0" err="1" smtClean="0"/>
              <a:t>capabilities</a:t>
            </a:r>
            <a:r>
              <a:rPr lang="pt-BR" dirty="0" smtClean="0"/>
              <a:t>)</a:t>
            </a:r>
          </a:p>
          <a:p>
            <a:r>
              <a:rPr lang="pt-BR" dirty="0" smtClean="0"/>
              <a:t>Mas podemos incorporar: liberdade (de pensamento, de religião,...), segurança, ... </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agregação</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92500" lnSpcReduction="10000"/>
          </a:bodyPr>
          <a:lstStyle/>
          <a:p>
            <a:r>
              <a:rPr lang="pt-BR" dirty="0" smtClean="0"/>
              <a:t>Suponha que tenhamos resolvido todos esses problemas: tenhamos escolhidos os atributos e os </a:t>
            </a:r>
            <a:r>
              <a:rPr lang="pt-BR" dirty="0" err="1" smtClean="0"/>
              <a:t>thresholds</a:t>
            </a:r>
            <a:endParaRPr lang="pt-BR" dirty="0"/>
          </a:p>
          <a:p>
            <a:r>
              <a:rPr lang="pt-BR" dirty="0" smtClean="0"/>
              <a:t>Como fazer para comparar um indivíduo que satisfaça o atributo A mas não satisfaça o B e outro que satisfaça o B mas não satisfaça o A?</a:t>
            </a:r>
          </a:p>
          <a:p>
            <a:r>
              <a:rPr lang="pt-BR" dirty="0" smtClean="0"/>
              <a:t>Exemplo: o indivíduo está desempregado (e recebe renda abaixo da linha de pobreza) mas tem escolaridade acima do </a:t>
            </a:r>
            <a:r>
              <a:rPr lang="pt-BR" dirty="0" err="1" smtClean="0"/>
              <a:t>threshold</a:t>
            </a:r>
            <a:r>
              <a:rPr lang="pt-BR" dirty="0" smtClean="0"/>
              <a:t> estabelecido como adequado. É pobre ou não?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agregação</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85000" lnSpcReduction="10000"/>
          </a:bodyPr>
          <a:lstStyle/>
          <a:p>
            <a:r>
              <a:rPr lang="pt-BR" dirty="0" smtClean="0"/>
              <a:t>Precisaremos de uma função de bem-estar que pondere essas dimensões e que transmita informações sobre os benefícios marginais de cada atributo e sobre a interação entre esses atributos (substitutos ou complementares ou não tem relação).</a:t>
            </a:r>
          </a:p>
          <a:p>
            <a:pPr lvl="1"/>
            <a:r>
              <a:rPr lang="pt-BR" dirty="0" smtClean="0"/>
              <a:t>[na abordagem da renda esses pesos são anônimos, dados pelos preços de mercado]</a:t>
            </a:r>
          </a:p>
          <a:p>
            <a:r>
              <a:rPr lang="pt-BR" dirty="0" smtClean="0"/>
              <a:t>Muito difícil conseguir comparar todos os n bens e classificá-los...por essa razão, a literatura empírica de medidas multidimensionais, até o momento, tem considerado </a:t>
            </a:r>
            <a:r>
              <a:rPr lang="pt-BR" dirty="0" smtClean="0"/>
              <a:t>um número pequeno de dimensões </a:t>
            </a:r>
            <a:r>
              <a:rPr lang="pt-BR" dirty="0" smtClean="0"/>
              <a:t>(mais tipicamente duas dimensões).</a:t>
            </a:r>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Pobreza como Exclusão </a:t>
            </a:r>
            <a:r>
              <a:rPr lang="pt-BR" b="1" dirty="0" smtClean="0"/>
              <a:t>social</a:t>
            </a:r>
            <a:endParaRPr lang="pt-BR" b="1" dirty="0"/>
          </a:p>
        </p:txBody>
      </p:sp>
      <p:sp>
        <p:nvSpPr>
          <p:cNvPr id="3" name="Espaço Reservado para Conteúdo 2"/>
          <p:cNvSpPr>
            <a:spLocks noGrp="1"/>
          </p:cNvSpPr>
          <p:nvPr>
            <p:ph idx="1"/>
          </p:nvPr>
        </p:nvSpPr>
        <p:spPr/>
        <p:txBody>
          <a:bodyPr>
            <a:normAutofit fontScale="92500"/>
          </a:bodyPr>
          <a:lstStyle/>
          <a:p>
            <a:r>
              <a:rPr lang="pt-BR" dirty="0" smtClean="0"/>
              <a:t>um “processo através do qual indivíduos ou grupos são totalmente ou parcialmente excluídos da sociedade em que eles vivem”</a:t>
            </a:r>
          </a:p>
          <a:p>
            <a:r>
              <a:rPr lang="pt-BR" dirty="0" smtClean="0"/>
              <a:t>pode ser entendido como uma situação em que uma pessoa não pode participar das atividades normais dos cidadãos daquela sociedade</a:t>
            </a:r>
          </a:p>
          <a:p>
            <a:r>
              <a:rPr lang="pt-BR" dirty="0" smtClean="0"/>
              <a:t>Ideia: define o que é uma participação ‘normal’ na atividade e, então, identifica a exclusão daquela atividade</a:t>
            </a: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Abordagem das ‘</a:t>
            </a:r>
            <a:r>
              <a:rPr lang="pt-BR" dirty="0" err="1" smtClean="0"/>
              <a:t>capabilities</a:t>
            </a:r>
            <a:r>
              <a:rPr lang="pt-BR" dirty="0" smtClean="0"/>
              <a:t> </a:t>
            </a:r>
            <a:r>
              <a:rPr lang="pt-BR" dirty="0" err="1" smtClean="0"/>
              <a:t>and</a:t>
            </a:r>
            <a:r>
              <a:rPr lang="pt-BR" dirty="0" smtClean="0"/>
              <a:t> </a:t>
            </a:r>
            <a:r>
              <a:rPr lang="pt-BR" dirty="0" err="1" smtClean="0"/>
              <a:t>functionings</a:t>
            </a:r>
            <a:r>
              <a:rPr lang="pt-BR" dirty="0" smtClean="0"/>
              <a:t>’ </a:t>
            </a:r>
            <a:endParaRPr lang="pt-BR" dirty="0"/>
          </a:p>
        </p:txBody>
      </p:sp>
      <p:sp>
        <p:nvSpPr>
          <p:cNvPr id="3" name="Subtítulo 2"/>
          <p:cNvSpPr>
            <a:spLocks noGrp="1"/>
          </p:cNvSpPr>
          <p:nvPr>
            <p:ph type="subTitle" idx="1"/>
          </p:nvPr>
        </p:nvSpPr>
        <p:spPr>
          <a:xfrm>
            <a:off x="1371600" y="3886200"/>
            <a:ext cx="6400800" cy="1919064"/>
          </a:xfrm>
        </p:spPr>
        <p:txBody>
          <a:bodyPr>
            <a:normAutofit fontScale="77500" lnSpcReduction="20000"/>
          </a:bodyPr>
          <a:lstStyle/>
          <a:p>
            <a:r>
              <a:rPr lang="en-US" dirty="0" smtClean="0"/>
              <a:t>Poverty is more broadly seen as the </a:t>
            </a:r>
          </a:p>
          <a:p>
            <a:r>
              <a:rPr lang="en-US" dirty="0" smtClean="0"/>
              <a:t>deprivation of the capabilities — i.e. the lack</a:t>
            </a:r>
          </a:p>
          <a:p>
            <a:r>
              <a:rPr lang="en-US" dirty="0" smtClean="0"/>
              <a:t>of opportunities and resources — that would </a:t>
            </a:r>
          </a:p>
          <a:p>
            <a:r>
              <a:rPr lang="en-US" dirty="0" smtClean="0"/>
              <a:t>enable people to live the life they value.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Exclusão social</a:t>
            </a:r>
            <a:endParaRPr lang="pt-BR" dirty="0"/>
          </a:p>
        </p:txBody>
      </p:sp>
      <p:sp>
        <p:nvSpPr>
          <p:cNvPr id="3" name="Espaço Reservado para Conteúdo 2"/>
          <p:cNvSpPr>
            <a:spLocks noGrp="1"/>
          </p:cNvSpPr>
          <p:nvPr>
            <p:ph idx="1"/>
          </p:nvPr>
        </p:nvSpPr>
        <p:spPr/>
        <p:txBody>
          <a:bodyPr>
            <a:normAutofit/>
          </a:bodyPr>
          <a:lstStyle/>
          <a:p>
            <a:r>
              <a:rPr lang="en-US" dirty="0" err="1" smtClean="0"/>
              <a:t>Exclusão</a:t>
            </a:r>
            <a:r>
              <a:rPr lang="en-US" dirty="0" smtClean="0"/>
              <a:t> social </a:t>
            </a:r>
            <a:r>
              <a:rPr lang="en-US" dirty="0" err="1" smtClean="0"/>
              <a:t>foca</a:t>
            </a:r>
            <a:r>
              <a:rPr lang="en-US" dirty="0" smtClean="0"/>
              <a:t> </a:t>
            </a:r>
            <a:r>
              <a:rPr lang="en-US" dirty="0" err="1" smtClean="0"/>
              <a:t>em</a:t>
            </a:r>
            <a:r>
              <a:rPr lang="en-US" dirty="0" smtClean="0"/>
              <a:t> </a:t>
            </a:r>
            <a:r>
              <a:rPr lang="en-US" dirty="0" err="1" smtClean="0"/>
              <a:t>resultados</a:t>
            </a:r>
            <a:r>
              <a:rPr lang="en-US" dirty="0" smtClean="0"/>
              <a:t> </a:t>
            </a:r>
            <a:r>
              <a:rPr lang="en-US" dirty="0" err="1" smtClean="0"/>
              <a:t>relacionados</a:t>
            </a:r>
            <a:r>
              <a:rPr lang="en-US" dirty="0" smtClean="0"/>
              <a:t> à </a:t>
            </a:r>
            <a:r>
              <a:rPr lang="en-US" dirty="0" err="1" smtClean="0"/>
              <a:t>distribuição</a:t>
            </a:r>
            <a:r>
              <a:rPr lang="en-US" dirty="0" smtClean="0"/>
              <a:t> – </a:t>
            </a:r>
            <a:r>
              <a:rPr lang="en-US" dirty="0" err="1" smtClean="0"/>
              <a:t>isto</a:t>
            </a:r>
            <a:r>
              <a:rPr lang="en-US" dirty="0" smtClean="0"/>
              <a:t> é, a </a:t>
            </a:r>
            <a:r>
              <a:rPr lang="en-US" dirty="0" err="1" smtClean="0"/>
              <a:t>situação</a:t>
            </a:r>
            <a:r>
              <a:rPr lang="en-US" dirty="0" smtClean="0"/>
              <a:t> dos </a:t>
            </a:r>
            <a:r>
              <a:rPr lang="en-US" dirty="0" err="1" smtClean="0"/>
              <a:t>excluídos</a:t>
            </a:r>
            <a:r>
              <a:rPr lang="en-US" dirty="0" smtClean="0"/>
              <a:t> </a:t>
            </a:r>
            <a:r>
              <a:rPr lang="en-US" dirty="0" err="1" smtClean="0"/>
              <a:t>pode</a:t>
            </a:r>
            <a:r>
              <a:rPr lang="en-US" dirty="0" smtClean="0"/>
              <a:t> </a:t>
            </a:r>
            <a:r>
              <a:rPr lang="en-US" dirty="0" err="1" smtClean="0"/>
              <a:t>melhorar</a:t>
            </a:r>
            <a:r>
              <a:rPr lang="en-US" dirty="0" smtClean="0"/>
              <a:t> </a:t>
            </a:r>
            <a:r>
              <a:rPr lang="en-US" dirty="0" err="1" smtClean="0"/>
              <a:t>somente</a:t>
            </a:r>
            <a:r>
              <a:rPr lang="en-US" dirty="0" smtClean="0"/>
              <a:t> se </a:t>
            </a:r>
            <a:r>
              <a:rPr lang="en-US" dirty="0" err="1" smtClean="0"/>
              <a:t>alguma</a:t>
            </a:r>
            <a:r>
              <a:rPr lang="en-US" dirty="0" smtClean="0"/>
              <a:t> </a:t>
            </a:r>
            <a:r>
              <a:rPr lang="en-US" dirty="0" err="1" smtClean="0"/>
              <a:t>redistribuição</a:t>
            </a:r>
            <a:r>
              <a:rPr lang="en-US" dirty="0" smtClean="0"/>
              <a:t> de </a:t>
            </a:r>
            <a:r>
              <a:rPr lang="en-US" dirty="0" err="1" smtClean="0"/>
              <a:t>oportunidades</a:t>
            </a:r>
            <a:r>
              <a:rPr lang="en-US" dirty="0" smtClean="0"/>
              <a:t> </a:t>
            </a:r>
            <a:r>
              <a:rPr lang="en-US" dirty="0" err="1" smtClean="0"/>
              <a:t>acontecer</a:t>
            </a:r>
            <a:endParaRPr lang="en-US" dirty="0" smtClean="0"/>
          </a:p>
          <a:p>
            <a:r>
              <a:rPr lang="en-US" dirty="0" err="1" smtClean="0"/>
              <a:t>Uma</a:t>
            </a:r>
            <a:r>
              <a:rPr lang="en-US" dirty="0" smtClean="0"/>
              <a:t> </a:t>
            </a:r>
            <a:r>
              <a:rPr lang="en-US" dirty="0" err="1" smtClean="0"/>
              <a:t>fragilidade</a:t>
            </a:r>
            <a:r>
              <a:rPr lang="en-US" dirty="0" smtClean="0"/>
              <a:t> </a:t>
            </a:r>
            <a:r>
              <a:rPr lang="en-US" dirty="0" err="1" smtClean="0"/>
              <a:t>da</a:t>
            </a:r>
            <a:r>
              <a:rPr lang="en-US" dirty="0" smtClean="0"/>
              <a:t> </a:t>
            </a:r>
            <a:r>
              <a:rPr lang="en-US" dirty="0" err="1" smtClean="0"/>
              <a:t>abordagem</a:t>
            </a:r>
            <a:r>
              <a:rPr lang="en-US" dirty="0" smtClean="0"/>
              <a:t>: </a:t>
            </a:r>
            <a:r>
              <a:rPr lang="en-US" dirty="0" err="1" smtClean="0"/>
              <a:t>conceito</a:t>
            </a:r>
            <a:r>
              <a:rPr lang="en-US" dirty="0" smtClean="0"/>
              <a:t> de </a:t>
            </a:r>
            <a:r>
              <a:rPr lang="en-US" dirty="0" err="1" smtClean="0"/>
              <a:t>exclusão</a:t>
            </a:r>
            <a:r>
              <a:rPr lang="en-US" dirty="0" smtClean="0"/>
              <a:t> de </a:t>
            </a:r>
            <a:r>
              <a:rPr lang="en-US" dirty="0" err="1" smtClean="0"/>
              <a:t>fato</a:t>
            </a:r>
            <a:r>
              <a:rPr lang="en-US" dirty="0" smtClean="0"/>
              <a:t> é </a:t>
            </a:r>
            <a:r>
              <a:rPr lang="en-US" dirty="0" err="1" smtClean="0"/>
              <a:t>vago</a:t>
            </a:r>
            <a:r>
              <a:rPr lang="en-US" dirty="0" smtClean="0"/>
              <a:t>…</a:t>
            </a:r>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Indicador</a:t>
            </a:r>
            <a:endParaRPr lang="pt-BR" dirty="0"/>
          </a:p>
        </p:txBody>
      </p:sp>
      <p:sp>
        <p:nvSpPr>
          <p:cNvPr id="3" name="Espaço Reservado para Conteúdo 2"/>
          <p:cNvSpPr>
            <a:spLocks noGrp="1"/>
          </p:cNvSpPr>
          <p:nvPr>
            <p:ph idx="1"/>
          </p:nvPr>
        </p:nvSpPr>
        <p:spPr/>
        <p:txBody>
          <a:bodyPr>
            <a:normAutofit/>
          </a:bodyPr>
          <a:lstStyle/>
          <a:p>
            <a:r>
              <a:rPr lang="en-US" b="1" dirty="0" smtClean="0"/>
              <a:t>Human </a:t>
            </a:r>
            <a:r>
              <a:rPr lang="en-US" b="1" dirty="0"/>
              <a:t>Poverty Index (HPI)</a:t>
            </a:r>
            <a:r>
              <a:rPr lang="en-US" dirty="0"/>
              <a:t> </a:t>
            </a:r>
            <a:r>
              <a:rPr lang="en-US" dirty="0" smtClean="0"/>
              <a:t>- </a:t>
            </a:r>
            <a:r>
              <a:rPr lang="en-US" dirty="0" err="1" smtClean="0"/>
              <a:t>primeira</a:t>
            </a:r>
            <a:r>
              <a:rPr lang="en-US" dirty="0" smtClean="0"/>
              <a:t> </a:t>
            </a:r>
            <a:r>
              <a:rPr lang="en-US" dirty="0" err="1" smtClean="0"/>
              <a:t>publicação</a:t>
            </a:r>
            <a:r>
              <a:rPr lang="en-US" dirty="0" smtClean="0"/>
              <a:t> </a:t>
            </a:r>
            <a:r>
              <a:rPr lang="en-US" dirty="0" err="1" smtClean="0"/>
              <a:t>foi</a:t>
            </a:r>
            <a:r>
              <a:rPr lang="en-US" dirty="0" smtClean="0"/>
              <a:t> no </a:t>
            </a:r>
            <a:r>
              <a:rPr lang="en-US" dirty="0" err="1" smtClean="0"/>
              <a:t>Relatório</a:t>
            </a:r>
            <a:r>
              <a:rPr lang="en-US" dirty="0" smtClean="0"/>
              <a:t> de 1997. </a:t>
            </a:r>
            <a:r>
              <a:rPr lang="en-US" dirty="0" err="1" smtClean="0"/>
              <a:t>Reflete</a:t>
            </a:r>
            <a:r>
              <a:rPr lang="en-US" dirty="0" smtClean="0"/>
              <a:t> a </a:t>
            </a:r>
            <a:r>
              <a:rPr lang="en-US" dirty="0" err="1" smtClean="0"/>
              <a:t>extensão</a:t>
            </a:r>
            <a:r>
              <a:rPr lang="en-US" dirty="0" smtClean="0"/>
              <a:t> da </a:t>
            </a:r>
            <a:r>
              <a:rPr lang="en-US" i="1" dirty="0" err="1" smtClean="0"/>
              <a:t>privação</a:t>
            </a:r>
            <a:r>
              <a:rPr lang="en-US" i="1" dirty="0" smtClean="0"/>
              <a:t>.</a:t>
            </a:r>
          </a:p>
          <a:p>
            <a:r>
              <a:rPr lang="en-US" dirty="0" err="1" smtClean="0"/>
              <a:t>Em</a:t>
            </a:r>
            <a:r>
              <a:rPr lang="en-US" dirty="0" smtClean="0"/>
              <a:t> 2010 </a:t>
            </a:r>
            <a:r>
              <a:rPr lang="en-US" dirty="0" err="1" smtClean="0"/>
              <a:t>ele</a:t>
            </a:r>
            <a:r>
              <a:rPr lang="en-US" dirty="0" smtClean="0"/>
              <a:t> </a:t>
            </a:r>
            <a:r>
              <a:rPr lang="en-US" dirty="0" err="1" smtClean="0"/>
              <a:t>foi</a:t>
            </a:r>
            <a:r>
              <a:rPr lang="en-US" dirty="0" smtClean="0"/>
              <a:t> </a:t>
            </a:r>
            <a:r>
              <a:rPr lang="en-US" dirty="0" err="1" smtClean="0"/>
              <a:t>substituído</a:t>
            </a:r>
            <a:r>
              <a:rPr lang="en-US" dirty="0" smtClean="0"/>
              <a:t> </a:t>
            </a:r>
            <a:r>
              <a:rPr lang="en-US" dirty="0" err="1" smtClean="0"/>
              <a:t>pelo</a:t>
            </a:r>
            <a:r>
              <a:rPr lang="en-US" dirty="0" smtClean="0"/>
              <a:t> Multidimensional </a:t>
            </a:r>
            <a:r>
              <a:rPr lang="en-US" dirty="0"/>
              <a:t>Poverty Index</a:t>
            </a:r>
            <a:r>
              <a:rPr lang="en-US" dirty="0" smtClean="0"/>
              <a:t>.</a:t>
            </a:r>
          </a:p>
          <a:p>
            <a:r>
              <a:rPr lang="pt-BR" dirty="0"/>
              <a:t>http://hdr.undp.org/sites/default/files/specifications_for_computation_of_the_mpi.pdf</a:t>
            </a:r>
          </a:p>
        </p:txBody>
      </p:sp>
    </p:spTree>
    <p:extLst>
      <p:ext uri="{BB962C8B-B14F-4D97-AF65-F5344CB8AC3E}">
        <p14:creationId xmlns:p14="http://schemas.microsoft.com/office/powerpoint/2010/main" val="3159301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a:t>Human Poverty </a:t>
            </a:r>
            <a:r>
              <a:rPr lang="en-US" dirty="0" smtClean="0"/>
              <a:t>Index-1 </a:t>
            </a:r>
            <a:r>
              <a:rPr lang="en-US" dirty="0"/>
              <a:t>(</a:t>
            </a:r>
            <a:r>
              <a:rPr lang="en-US" dirty="0" smtClean="0"/>
              <a:t>HPI-1)</a:t>
            </a:r>
            <a:r>
              <a:rPr lang="en-US" dirty="0"/>
              <a:t/>
            </a:r>
            <a:br>
              <a:rPr lang="en-US" dirty="0"/>
            </a:br>
            <a:r>
              <a:rPr lang="en-US" dirty="0" smtClean="0"/>
              <a:t>Para </a:t>
            </a:r>
            <a:r>
              <a:rPr lang="en-US" dirty="0" err="1" smtClean="0"/>
              <a:t>países</a:t>
            </a:r>
            <a:r>
              <a:rPr lang="en-US" dirty="0" smtClean="0"/>
              <a:t> </a:t>
            </a:r>
            <a:r>
              <a:rPr lang="en-US" dirty="0" err="1" smtClean="0"/>
              <a:t>em</a:t>
            </a:r>
            <a:r>
              <a:rPr lang="en-US" dirty="0" smtClean="0"/>
              <a:t> </a:t>
            </a:r>
            <a:r>
              <a:rPr lang="en-US" dirty="0" err="1" smtClean="0"/>
              <a:t>desenvolvimento</a:t>
            </a:r>
            <a:endParaRPr lang="pt-BR" dirty="0"/>
          </a:p>
        </p:txBody>
      </p:sp>
      <p:sp>
        <p:nvSpPr>
          <p:cNvPr id="3" name="Espaço Reservado para Conteúdo 2"/>
          <p:cNvSpPr>
            <a:spLocks noGrp="1"/>
          </p:cNvSpPr>
          <p:nvPr>
            <p:ph idx="1"/>
          </p:nvPr>
        </p:nvSpPr>
        <p:spPr/>
        <p:txBody>
          <a:bodyPr>
            <a:normAutofit/>
          </a:bodyPr>
          <a:lstStyle/>
          <a:p>
            <a:r>
              <a:rPr lang="en-US" dirty="0" err="1" smtClean="0"/>
              <a:t>Probabilidade</a:t>
            </a:r>
            <a:r>
              <a:rPr lang="en-US" dirty="0" smtClean="0"/>
              <a:t> </a:t>
            </a:r>
            <a:r>
              <a:rPr lang="en-US" dirty="0" err="1" smtClean="0"/>
              <a:t>ao</a:t>
            </a:r>
            <a:r>
              <a:rPr lang="en-US" dirty="0" smtClean="0"/>
              <a:t> </a:t>
            </a:r>
            <a:r>
              <a:rPr lang="en-US" dirty="0" err="1" smtClean="0"/>
              <a:t>nascer</a:t>
            </a:r>
            <a:r>
              <a:rPr lang="en-US" dirty="0" smtClean="0"/>
              <a:t> de </a:t>
            </a:r>
            <a:r>
              <a:rPr lang="en-US" dirty="0" err="1" smtClean="0"/>
              <a:t>não</a:t>
            </a:r>
            <a:r>
              <a:rPr lang="en-US" dirty="0" smtClean="0"/>
              <a:t> </a:t>
            </a:r>
            <a:r>
              <a:rPr lang="en-US" dirty="0" err="1" smtClean="0"/>
              <a:t>sobreviver</a:t>
            </a:r>
            <a:r>
              <a:rPr lang="en-US" dirty="0" smtClean="0"/>
              <a:t> </a:t>
            </a:r>
            <a:r>
              <a:rPr lang="en-US" dirty="0" err="1" smtClean="0"/>
              <a:t>até</a:t>
            </a:r>
            <a:r>
              <a:rPr lang="en-US" dirty="0" smtClean="0"/>
              <a:t> </a:t>
            </a:r>
            <a:r>
              <a:rPr lang="en-US" dirty="0" err="1" smtClean="0"/>
              <a:t>os</a:t>
            </a:r>
            <a:r>
              <a:rPr lang="en-US" dirty="0" smtClean="0"/>
              <a:t> 40 (</a:t>
            </a:r>
            <a:r>
              <a:rPr lang="en-US" dirty="0" err="1" smtClean="0"/>
              <a:t>vezes</a:t>
            </a:r>
            <a:r>
              <a:rPr lang="en-US" dirty="0" smtClean="0"/>
              <a:t> 100)</a:t>
            </a:r>
          </a:p>
          <a:p>
            <a:r>
              <a:rPr lang="en-US" dirty="0" smtClean="0"/>
              <a:t>Taxa de </a:t>
            </a:r>
            <a:r>
              <a:rPr lang="en-US" dirty="0" err="1" smtClean="0"/>
              <a:t>analfabetismo</a:t>
            </a:r>
            <a:r>
              <a:rPr lang="en-US" dirty="0" smtClean="0"/>
              <a:t> (15 </a:t>
            </a:r>
            <a:r>
              <a:rPr lang="en-US" dirty="0" err="1" smtClean="0"/>
              <a:t>anos</a:t>
            </a:r>
            <a:r>
              <a:rPr lang="en-US" dirty="0" smtClean="0"/>
              <a:t> </a:t>
            </a:r>
            <a:r>
              <a:rPr lang="en-US" dirty="0" err="1" smtClean="0"/>
              <a:t>ou</a:t>
            </a:r>
            <a:r>
              <a:rPr lang="en-US" dirty="0" smtClean="0"/>
              <a:t> </a:t>
            </a:r>
            <a:r>
              <a:rPr lang="en-US" dirty="0" err="1" smtClean="0"/>
              <a:t>mais</a:t>
            </a:r>
            <a:r>
              <a:rPr lang="en-US" dirty="0" smtClean="0"/>
              <a:t>)</a:t>
            </a:r>
          </a:p>
          <a:p>
            <a:r>
              <a:rPr lang="en-US" dirty="0" smtClean="0"/>
              <a:t>Media da </a:t>
            </a:r>
            <a:r>
              <a:rPr lang="en-US" dirty="0" err="1" smtClean="0"/>
              <a:t>população</a:t>
            </a:r>
            <a:r>
              <a:rPr lang="en-US" dirty="0" smtClean="0"/>
              <a:t> </a:t>
            </a:r>
            <a:r>
              <a:rPr lang="en-US" dirty="0" err="1" smtClean="0"/>
              <a:t>sem</a:t>
            </a:r>
            <a:r>
              <a:rPr lang="en-US" dirty="0" smtClean="0"/>
              <a:t> </a:t>
            </a:r>
            <a:r>
              <a:rPr lang="en-US" dirty="0" err="1" smtClean="0"/>
              <a:t>acesso</a:t>
            </a:r>
            <a:r>
              <a:rPr lang="en-US" dirty="0" smtClean="0"/>
              <a:t> a </a:t>
            </a:r>
            <a:r>
              <a:rPr lang="en-US" dirty="0" err="1" smtClean="0"/>
              <a:t>rede</a:t>
            </a:r>
            <a:r>
              <a:rPr lang="en-US" dirty="0" smtClean="0"/>
              <a:t> de </a:t>
            </a:r>
            <a:r>
              <a:rPr lang="en-US" dirty="0" err="1" smtClean="0"/>
              <a:t>agua</a:t>
            </a:r>
            <a:r>
              <a:rPr lang="en-US" dirty="0" smtClean="0"/>
              <a:t> e </a:t>
            </a:r>
            <a:r>
              <a:rPr lang="en-US" dirty="0" err="1" smtClean="0"/>
              <a:t>crianças</a:t>
            </a:r>
            <a:r>
              <a:rPr lang="en-US" dirty="0" smtClean="0"/>
              <a:t> (3 </a:t>
            </a:r>
            <a:r>
              <a:rPr lang="en-US" dirty="0" err="1" smtClean="0"/>
              <a:t>anos</a:t>
            </a:r>
            <a:r>
              <a:rPr lang="en-US" dirty="0" smtClean="0"/>
              <a:t>) </a:t>
            </a:r>
            <a:r>
              <a:rPr lang="en-US" dirty="0" err="1" smtClean="0"/>
              <a:t>abaixo</a:t>
            </a:r>
            <a:r>
              <a:rPr lang="en-US" dirty="0" smtClean="0"/>
              <a:t> do peso</a:t>
            </a:r>
            <a:endParaRPr lang="pt-BR" dirty="0"/>
          </a:p>
        </p:txBody>
      </p:sp>
    </p:spTree>
    <p:extLst>
      <p:ext uri="{BB962C8B-B14F-4D97-AF65-F5344CB8AC3E}">
        <p14:creationId xmlns:p14="http://schemas.microsoft.com/office/powerpoint/2010/main" val="168919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smtClean="0"/>
              <a:t>Human Poverty Index-2 (HPI-2</a:t>
            </a:r>
            <a:r>
              <a:rPr lang="en-US" dirty="0" smtClean="0"/>
              <a:t>)</a:t>
            </a:r>
            <a:br>
              <a:rPr lang="en-US" dirty="0" smtClean="0"/>
            </a:br>
            <a:r>
              <a:rPr lang="en-US" dirty="0" smtClean="0"/>
              <a:t>(para </a:t>
            </a:r>
            <a:r>
              <a:rPr lang="en-US" dirty="0" err="1" smtClean="0"/>
              <a:t>países</a:t>
            </a:r>
            <a:r>
              <a:rPr lang="en-US" dirty="0" smtClean="0"/>
              <a:t> da OCDE)</a:t>
            </a:r>
            <a:endParaRPr lang="pt-BR" dirty="0"/>
          </a:p>
        </p:txBody>
      </p:sp>
      <p:sp>
        <p:nvSpPr>
          <p:cNvPr id="3" name="Espaço Reservado para Conteúdo 2"/>
          <p:cNvSpPr>
            <a:spLocks noGrp="1"/>
          </p:cNvSpPr>
          <p:nvPr>
            <p:ph idx="1"/>
          </p:nvPr>
        </p:nvSpPr>
        <p:spPr>
          <a:xfrm>
            <a:off x="457200" y="1783357"/>
            <a:ext cx="8229600" cy="4525963"/>
          </a:xfrm>
        </p:spPr>
        <p:txBody>
          <a:bodyPr>
            <a:normAutofit fontScale="92500" lnSpcReduction="10000"/>
          </a:bodyPr>
          <a:lstStyle/>
          <a:p>
            <a:r>
              <a:rPr lang="en-US" dirty="0" err="1" smtClean="0"/>
              <a:t>Representam</a:t>
            </a:r>
            <a:r>
              <a:rPr lang="en-US" dirty="0" smtClean="0"/>
              <a:t> 4 </a:t>
            </a:r>
            <a:r>
              <a:rPr lang="en-US" dirty="0" err="1" smtClean="0"/>
              <a:t>dimensões</a:t>
            </a:r>
            <a:r>
              <a:rPr lang="en-US" dirty="0" smtClean="0"/>
              <a:t>:</a:t>
            </a:r>
          </a:p>
          <a:p>
            <a:r>
              <a:rPr lang="en-US" i="1" dirty="0" smtClean="0"/>
              <a:t>income</a:t>
            </a:r>
            <a:r>
              <a:rPr lang="en-US" dirty="0" smtClean="0"/>
              <a:t> (% living below 50 per cent of national median income); </a:t>
            </a:r>
          </a:p>
          <a:p>
            <a:r>
              <a:rPr lang="en-US" i="1" dirty="0" smtClean="0"/>
              <a:t>life expectation</a:t>
            </a:r>
            <a:r>
              <a:rPr lang="en-US" dirty="0" smtClean="0"/>
              <a:t> (% of people not expected to live to age 60); </a:t>
            </a:r>
          </a:p>
          <a:p>
            <a:r>
              <a:rPr lang="en-US" i="1" dirty="0" smtClean="0"/>
              <a:t>education</a:t>
            </a:r>
            <a:r>
              <a:rPr lang="en-US" dirty="0" smtClean="0"/>
              <a:t> (% of 16 to 65 years old functionally illiterate); </a:t>
            </a:r>
          </a:p>
          <a:p>
            <a:r>
              <a:rPr lang="en-US" i="1" dirty="0" smtClean="0"/>
              <a:t>social inclusion</a:t>
            </a:r>
            <a:r>
              <a:rPr lang="en-US" dirty="0" smtClean="0"/>
              <a:t> (% of long-term unemployed in the </a:t>
            </a:r>
            <a:r>
              <a:rPr lang="en-US" dirty="0" err="1" smtClean="0"/>
              <a:t>labour</a:t>
            </a:r>
            <a:r>
              <a:rPr lang="en-US" dirty="0" smtClean="0"/>
              <a:t> force</a:t>
            </a:r>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i="1" dirty="0" err="1" smtClean="0"/>
              <a:t>Laeken</a:t>
            </a:r>
            <a:r>
              <a:rPr lang="en-US" i="1" dirty="0" smtClean="0"/>
              <a:t> </a:t>
            </a:r>
            <a:r>
              <a:rPr lang="en-US" dirty="0" smtClean="0"/>
              <a:t>Indicators</a:t>
            </a:r>
            <a:endParaRPr lang="pt-BR" dirty="0"/>
          </a:p>
        </p:txBody>
      </p:sp>
      <p:sp>
        <p:nvSpPr>
          <p:cNvPr id="3" name="Espaço Reservado para Conteúdo 2"/>
          <p:cNvSpPr>
            <a:spLocks noGrp="1"/>
          </p:cNvSpPr>
          <p:nvPr>
            <p:ph idx="1"/>
          </p:nvPr>
        </p:nvSpPr>
        <p:spPr/>
        <p:txBody>
          <a:bodyPr/>
          <a:lstStyle/>
          <a:p>
            <a:r>
              <a:rPr lang="en-US" dirty="0" smtClean="0"/>
              <a:t>A </a:t>
            </a:r>
            <a:r>
              <a:rPr lang="en-US" dirty="0" err="1" smtClean="0"/>
              <a:t>União</a:t>
            </a:r>
            <a:r>
              <a:rPr lang="en-US" dirty="0" smtClean="0"/>
              <a:t> </a:t>
            </a:r>
            <a:r>
              <a:rPr lang="en-US" dirty="0" err="1" smtClean="0"/>
              <a:t>Européia</a:t>
            </a:r>
            <a:r>
              <a:rPr lang="en-US" dirty="0" smtClean="0"/>
              <a:t>, </a:t>
            </a:r>
            <a:r>
              <a:rPr lang="en-US" dirty="0" err="1" smtClean="0"/>
              <a:t>em</a:t>
            </a:r>
            <a:r>
              <a:rPr lang="en-US" dirty="0" smtClean="0"/>
              <a:t> 2001, </a:t>
            </a:r>
            <a:r>
              <a:rPr lang="en-US" dirty="0" err="1" smtClean="0"/>
              <a:t>propôs</a:t>
            </a:r>
            <a:r>
              <a:rPr lang="en-US" dirty="0" smtClean="0"/>
              <a:t> </a:t>
            </a:r>
            <a:r>
              <a:rPr lang="en-US" dirty="0" err="1" smtClean="0"/>
              <a:t>os</a:t>
            </a:r>
            <a:r>
              <a:rPr lang="en-US" dirty="0" smtClean="0"/>
              <a:t> </a:t>
            </a:r>
            <a:r>
              <a:rPr lang="en-US" i="1" dirty="0" err="1" smtClean="0"/>
              <a:t>Laeken</a:t>
            </a:r>
            <a:r>
              <a:rPr lang="en-US" i="1" dirty="0" smtClean="0"/>
              <a:t> Indicators</a:t>
            </a:r>
            <a:r>
              <a:rPr lang="en-US" dirty="0" smtClean="0"/>
              <a:t>, </a:t>
            </a:r>
            <a:r>
              <a:rPr lang="en-US" dirty="0" err="1" smtClean="0"/>
              <a:t>uma</a:t>
            </a:r>
            <a:r>
              <a:rPr lang="en-US" dirty="0" smtClean="0"/>
              <a:t> </a:t>
            </a:r>
            <a:r>
              <a:rPr lang="en-US" dirty="0" err="1" smtClean="0"/>
              <a:t>cesta</a:t>
            </a:r>
            <a:r>
              <a:rPr lang="en-US" dirty="0" smtClean="0"/>
              <a:t> de </a:t>
            </a:r>
            <a:r>
              <a:rPr lang="en-US" dirty="0" err="1" smtClean="0"/>
              <a:t>indicadores</a:t>
            </a:r>
            <a:r>
              <a:rPr lang="en-US" dirty="0" smtClean="0"/>
              <a:t> </a:t>
            </a:r>
            <a:r>
              <a:rPr lang="en-US" dirty="0" err="1" smtClean="0"/>
              <a:t>que</a:t>
            </a:r>
            <a:r>
              <a:rPr lang="en-US" dirty="0" smtClean="0"/>
              <a:t> </a:t>
            </a:r>
            <a:r>
              <a:rPr lang="en-US" dirty="0" err="1" smtClean="0"/>
              <a:t>devem</a:t>
            </a:r>
            <a:r>
              <a:rPr lang="en-US" dirty="0" smtClean="0"/>
              <a:t> ser </a:t>
            </a:r>
            <a:r>
              <a:rPr lang="en-US" dirty="0" err="1" smtClean="0"/>
              <a:t>considerados</a:t>
            </a:r>
            <a:r>
              <a:rPr lang="en-US" dirty="0" smtClean="0"/>
              <a:t> </a:t>
            </a:r>
            <a:r>
              <a:rPr lang="en-US" dirty="0" err="1" smtClean="0"/>
              <a:t>para</a:t>
            </a:r>
            <a:r>
              <a:rPr lang="en-US" dirty="0" smtClean="0"/>
              <a:t> </a:t>
            </a:r>
            <a:r>
              <a:rPr lang="en-US" dirty="0" err="1" smtClean="0"/>
              <a:t>acessar</a:t>
            </a:r>
            <a:r>
              <a:rPr lang="en-US" dirty="0" smtClean="0"/>
              <a:t> a </a:t>
            </a:r>
            <a:r>
              <a:rPr lang="en-US" dirty="0" err="1" smtClean="0"/>
              <a:t>natureza</a:t>
            </a:r>
            <a:r>
              <a:rPr lang="en-US" dirty="0" smtClean="0"/>
              <a:t> multidimensional </a:t>
            </a:r>
            <a:r>
              <a:rPr lang="en-US" dirty="0" err="1" smtClean="0"/>
              <a:t>da</a:t>
            </a:r>
            <a:r>
              <a:rPr lang="en-US" dirty="0" smtClean="0"/>
              <a:t> </a:t>
            </a:r>
            <a:r>
              <a:rPr lang="en-US" dirty="0" err="1" smtClean="0"/>
              <a:t>exclusão</a:t>
            </a:r>
            <a:r>
              <a:rPr lang="en-US" dirty="0" smtClean="0"/>
              <a:t> social </a:t>
            </a:r>
            <a:r>
              <a:rPr lang="en-US" dirty="0" err="1" smtClean="0"/>
              <a:t>na</a:t>
            </a:r>
            <a:r>
              <a:rPr lang="en-US" dirty="0" smtClean="0"/>
              <a:t> </a:t>
            </a:r>
            <a:r>
              <a:rPr lang="en-US" dirty="0" err="1" smtClean="0"/>
              <a:t>União</a:t>
            </a:r>
            <a:r>
              <a:rPr lang="en-US" dirty="0" smtClean="0"/>
              <a:t> </a:t>
            </a:r>
            <a:r>
              <a:rPr lang="en-US" dirty="0" err="1" smtClean="0"/>
              <a:t>Européia</a:t>
            </a:r>
            <a:endParaRPr lang="en-US" dirty="0" smtClean="0"/>
          </a:p>
          <a:p>
            <a:r>
              <a:rPr lang="en-US" dirty="0" smtClean="0"/>
              <a:t>Os </a:t>
            </a:r>
            <a:r>
              <a:rPr lang="en-US" dirty="0" err="1" smtClean="0"/>
              <a:t>indicadores</a:t>
            </a:r>
            <a:r>
              <a:rPr lang="en-US" dirty="0" smtClean="0"/>
              <a:t> </a:t>
            </a:r>
            <a:r>
              <a:rPr lang="en-US" dirty="0" err="1" smtClean="0"/>
              <a:t>são</a:t>
            </a:r>
            <a:r>
              <a:rPr lang="en-US" dirty="0" smtClean="0"/>
              <a:t> </a:t>
            </a:r>
            <a:r>
              <a:rPr lang="en-US" dirty="0" err="1" smtClean="0"/>
              <a:t>classificados</a:t>
            </a:r>
            <a:r>
              <a:rPr lang="en-US" dirty="0" smtClean="0"/>
              <a:t> </a:t>
            </a:r>
            <a:r>
              <a:rPr lang="en-US" dirty="0" err="1" smtClean="0"/>
              <a:t>em</a:t>
            </a:r>
            <a:r>
              <a:rPr lang="en-US" dirty="0" smtClean="0"/>
              <a:t> </a:t>
            </a:r>
            <a:r>
              <a:rPr lang="en-US" dirty="0" err="1" smtClean="0"/>
              <a:t>três</a:t>
            </a:r>
            <a:r>
              <a:rPr lang="en-US" dirty="0" smtClean="0"/>
              <a:t> </a:t>
            </a:r>
            <a:r>
              <a:rPr lang="en-US" dirty="0" err="1" smtClean="0"/>
              <a:t>categorias</a:t>
            </a:r>
            <a:r>
              <a:rPr lang="en-US" dirty="0" smtClean="0"/>
              <a:t>. </a:t>
            </a:r>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smtClean="0"/>
              <a:t>Primary Indicators</a:t>
            </a:r>
            <a:endParaRPr lang="pt-BR" dirty="0"/>
          </a:p>
        </p:txBody>
      </p:sp>
      <p:sp>
        <p:nvSpPr>
          <p:cNvPr id="3" name="Espaço Reservado para Conteúdo 2"/>
          <p:cNvSpPr>
            <a:spLocks noGrp="1"/>
          </p:cNvSpPr>
          <p:nvPr>
            <p:ph idx="1"/>
          </p:nvPr>
        </p:nvSpPr>
        <p:spPr>
          <a:xfrm>
            <a:off x="457200" y="1600200"/>
            <a:ext cx="8229600" cy="4781128"/>
          </a:xfrm>
        </p:spPr>
        <p:txBody>
          <a:bodyPr>
            <a:normAutofit fontScale="77500" lnSpcReduction="20000"/>
          </a:bodyPr>
          <a:lstStyle/>
          <a:p>
            <a:r>
              <a:rPr lang="en-US" dirty="0" smtClean="0"/>
              <a:t>1. Low income rate after transfers with low-income threshold set at 60% of median income</a:t>
            </a:r>
            <a:endParaRPr lang="pt-BR" dirty="0" smtClean="0"/>
          </a:p>
          <a:p>
            <a:r>
              <a:rPr lang="en-US" dirty="0" smtClean="0"/>
              <a:t>2. Distribution of income (income quintile ratio)</a:t>
            </a:r>
            <a:endParaRPr lang="pt-BR" dirty="0" smtClean="0"/>
          </a:p>
          <a:p>
            <a:r>
              <a:rPr lang="en-US" dirty="0" smtClean="0"/>
              <a:t>3. Persistence of low income</a:t>
            </a:r>
            <a:endParaRPr lang="pt-BR" dirty="0" smtClean="0"/>
          </a:p>
          <a:p>
            <a:r>
              <a:rPr lang="en-US" dirty="0" smtClean="0"/>
              <a:t>4. Median low income gap</a:t>
            </a:r>
            <a:endParaRPr lang="pt-BR" dirty="0" smtClean="0"/>
          </a:p>
          <a:p>
            <a:r>
              <a:rPr lang="en-US" dirty="0" smtClean="0"/>
              <a:t>5. Regional cohesion</a:t>
            </a:r>
            <a:endParaRPr lang="pt-BR" dirty="0" smtClean="0"/>
          </a:p>
          <a:p>
            <a:r>
              <a:rPr lang="en-US" dirty="0" smtClean="0"/>
              <a:t>6. Long term unemployment rate</a:t>
            </a:r>
            <a:endParaRPr lang="pt-BR" dirty="0" smtClean="0"/>
          </a:p>
          <a:p>
            <a:r>
              <a:rPr lang="en-US" dirty="0" smtClean="0"/>
              <a:t>7. People living in jobless households</a:t>
            </a:r>
            <a:endParaRPr lang="pt-BR" dirty="0" smtClean="0"/>
          </a:p>
          <a:p>
            <a:r>
              <a:rPr lang="en-US" dirty="0" smtClean="0"/>
              <a:t>8. Early school leavers not in further education or training</a:t>
            </a:r>
            <a:endParaRPr lang="pt-BR" dirty="0" smtClean="0"/>
          </a:p>
          <a:p>
            <a:r>
              <a:rPr lang="en-US" dirty="0" smtClean="0"/>
              <a:t>9. Life expectancy at birth</a:t>
            </a:r>
            <a:endParaRPr lang="pt-BR" dirty="0" smtClean="0"/>
          </a:p>
          <a:p>
            <a:r>
              <a:rPr lang="en-US" dirty="0" smtClean="0"/>
              <a:t>10. Self perceived health status</a:t>
            </a:r>
            <a:endParaRPr lang="pt-B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smtClean="0"/>
              <a:t>Secondary Indicators</a:t>
            </a:r>
            <a:endParaRPr lang="pt-BR" dirty="0"/>
          </a:p>
        </p:txBody>
      </p:sp>
      <p:sp>
        <p:nvSpPr>
          <p:cNvPr id="3" name="Espaço Reservado para Conteúdo 2"/>
          <p:cNvSpPr>
            <a:spLocks noGrp="1"/>
          </p:cNvSpPr>
          <p:nvPr>
            <p:ph idx="1"/>
          </p:nvPr>
        </p:nvSpPr>
        <p:spPr/>
        <p:txBody>
          <a:bodyPr>
            <a:normAutofit fontScale="92500" lnSpcReduction="20000"/>
          </a:bodyPr>
          <a:lstStyle/>
          <a:p>
            <a:r>
              <a:rPr lang="en-US" dirty="0" smtClean="0"/>
              <a:t>11. Dispersion around the 60% median low income threshold</a:t>
            </a:r>
            <a:endParaRPr lang="pt-BR" dirty="0" smtClean="0"/>
          </a:p>
          <a:p>
            <a:r>
              <a:rPr lang="en-US" dirty="0" smtClean="0"/>
              <a:t>12. Low income rate anchored at a point in time</a:t>
            </a:r>
            <a:endParaRPr lang="pt-BR" dirty="0" smtClean="0"/>
          </a:p>
          <a:p>
            <a:r>
              <a:rPr lang="en-US" dirty="0" smtClean="0"/>
              <a:t>13. Low income rate before transfers</a:t>
            </a:r>
            <a:endParaRPr lang="pt-BR" dirty="0" smtClean="0"/>
          </a:p>
          <a:p>
            <a:r>
              <a:rPr lang="en-US" dirty="0" smtClean="0"/>
              <a:t>14. Distribution of income (</a:t>
            </a:r>
            <a:r>
              <a:rPr lang="en-US" dirty="0" err="1" smtClean="0"/>
              <a:t>Gini</a:t>
            </a:r>
            <a:r>
              <a:rPr lang="en-US" dirty="0" smtClean="0"/>
              <a:t> coefficient)</a:t>
            </a:r>
            <a:endParaRPr lang="pt-BR" dirty="0" smtClean="0"/>
          </a:p>
          <a:p>
            <a:r>
              <a:rPr lang="en-US" dirty="0" smtClean="0"/>
              <a:t>15. Persistence of low income (based on 50% of median income)</a:t>
            </a:r>
            <a:endParaRPr lang="pt-BR" dirty="0" smtClean="0"/>
          </a:p>
          <a:p>
            <a:r>
              <a:rPr lang="en-US" dirty="0" smtClean="0"/>
              <a:t>16. Long term unemployment share</a:t>
            </a:r>
            <a:endParaRPr lang="pt-BR" dirty="0" smtClean="0"/>
          </a:p>
          <a:p>
            <a:r>
              <a:rPr lang="en-US" dirty="0" smtClean="0"/>
              <a:t>17. Very long term unemployment rate.</a:t>
            </a:r>
            <a:endParaRPr lang="pt-BR" dirty="0" smtClean="0"/>
          </a:p>
          <a:p>
            <a:r>
              <a:rPr lang="en-US" dirty="0" smtClean="0"/>
              <a:t>18. Persons with low educational attainment</a:t>
            </a:r>
            <a:endParaRPr lang="pt-B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Pobreza em termos de Vulnerabilidade</a:t>
            </a:r>
            <a:endParaRPr lang="pt-BR" b="1" dirty="0"/>
          </a:p>
        </p:txBody>
      </p:sp>
      <p:sp>
        <p:nvSpPr>
          <p:cNvPr id="3" name="Espaço Reservado para Conteúdo 2"/>
          <p:cNvSpPr>
            <a:spLocks noGrp="1"/>
          </p:cNvSpPr>
          <p:nvPr>
            <p:ph idx="1"/>
          </p:nvPr>
        </p:nvSpPr>
        <p:spPr/>
        <p:txBody>
          <a:bodyPr>
            <a:normAutofit fontScale="92500"/>
          </a:bodyPr>
          <a:lstStyle/>
          <a:p>
            <a:r>
              <a:rPr lang="pt-BR" dirty="0" smtClean="0"/>
              <a:t>Cada indivíduo num momento do tempo é dotado de um conjunto de atributos que permitem que ele ‘funcione’ mais ou menos bem</a:t>
            </a:r>
          </a:p>
          <a:p>
            <a:r>
              <a:rPr lang="pt-BR" dirty="0" smtClean="0"/>
              <a:t>Alguns portfólios são tão deficientes (ou são deficientes em atributos chaves) que tornam essas pessoas (ou famílias) mais vulneráveis a choques – assim, mesmo choques transitórios podem ter efeitos permanentes e persistentes sobre o nível futuro de bem-estar</a:t>
            </a: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Pobreza x Vulnerabilidade</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Pobreza está preocupada com não ter algo suficiente </a:t>
            </a:r>
            <a:r>
              <a:rPr lang="pt-BR" i="1" dirty="0" smtClean="0"/>
              <a:t>agora</a:t>
            </a:r>
            <a:r>
              <a:rPr lang="pt-BR" dirty="0" smtClean="0"/>
              <a:t>; vulnerabilidade está associada ao fato do indivíduo ter uma alta probabilidade de não ter algo suficiente </a:t>
            </a:r>
            <a:r>
              <a:rPr lang="pt-BR" i="1" dirty="0" smtClean="0"/>
              <a:t>amanhã</a:t>
            </a:r>
          </a:p>
          <a:p>
            <a:endParaRPr lang="pt-BR" i="1" dirty="0" smtClean="0"/>
          </a:p>
          <a:p>
            <a:r>
              <a:rPr lang="pt-BR" i="1" dirty="0" smtClean="0"/>
              <a:t>Preocupação com o aspecto dinâmico: “</a:t>
            </a:r>
            <a:r>
              <a:rPr lang="en-US" dirty="0" smtClean="0"/>
              <a:t>vulnerability is about having a high probability of suffering future shortfall”</a:t>
            </a:r>
            <a:endParaRPr lang="pt-BR"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Medida de vulnerabilidade</a:t>
            </a:r>
            <a:endParaRPr lang="pt-BR" dirty="0"/>
          </a:p>
        </p:txBody>
      </p:sp>
      <p:sp>
        <p:nvSpPr>
          <p:cNvPr id="3" name="Espaço Reservado para Conteúdo 2"/>
          <p:cNvSpPr>
            <a:spLocks noGrp="1"/>
          </p:cNvSpPr>
          <p:nvPr>
            <p:ph idx="1"/>
          </p:nvPr>
        </p:nvSpPr>
        <p:spPr>
          <a:xfrm>
            <a:off x="457200" y="1600200"/>
            <a:ext cx="8229600" cy="4781128"/>
          </a:xfrm>
        </p:spPr>
        <p:txBody>
          <a:bodyPr>
            <a:normAutofit lnSpcReduction="10000"/>
          </a:bodyPr>
          <a:lstStyle/>
          <a:p>
            <a:pPr>
              <a:buNone/>
            </a:pPr>
            <a:r>
              <a:rPr lang="en-US" dirty="0" err="1" smtClean="0"/>
              <a:t>Calvo</a:t>
            </a:r>
            <a:r>
              <a:rPr lang="en-US" dirty="0" smtClean="0"/>
              <a:t> and </a:t>
            </a:r>
            <a:r>
              <a:rPr lang="en-US" dirty="0" err="1" smtClean="0"/>
              <a:t>Dercon</a:t>
            </a:r>
            <a:r>
              <a:rPr lang="en-US" dirty="0" smtClean="0"/>
              <a:t> (2008)</a:t>
            </a:r>
          </a:p>
          <a:p>
            <a:r>
              <a:rPr lang="en-US" dirty="0" smtClean="0"/>
              <a:t>V*= V(z, p, y)</a:t>
            </a:r>
            <a:endParaRPr lang="pt-BR" dirty="0" smtClean="0"/>
          </a:p>
          <a:p>
            <a:r>
              <a:rPr lang="en-US" dirty="0" smtClean="0"/>
              <a:t> z = </a:t>
            </a:r>
            <a:r>
              <a:rPr lang="en-US" dirty="0" err="1" smtClean="0"/>
              <a:t>linha</a:t>
            </a:r>
            <a:r>
              <a:rPr lang="en-US" dirty="0" smtClean="0"/>
              <a:t> de </a:t>
            </a:r>
            <a:r>
              <a:rPr lang="en-US" dirty="0" err="1" smtClean="0"/>
              <a:t>pobreza</a:t>
            </a:r>
            <a:r>
              <a:rPr lang="en-US" dirty="0" smtClean="0"/>
              <a:t>; p é um </a:t>
            </a:r>
            <a:r>
              <a:rPr lang="en-US" dirty="0" err="1" smtClean="0"/>
              <a:t>vetor</a:t>
            </a:r>
            <a:r>
              <a:rPr lang="en-US" dirty="0" smtClean="0"/>
              <a:t> de </a:t>
            </a:r>
            <a:r>
              <a:rPr lang="en-US" dirty="0" err="1" smtClean="0"/>
              <a:t>probabilidades</a:t>
            </a:r>
            <a:r>
              <a:rPr lang="en-US" dirty="0" smtClean="0"/>
              <a:t> </a:t>
            </a:r>
            <a:r>
              <a:rPr lang="en-US" dirty="0" err="1" smtClean="0"/>
              <a:t>associadas</a:t>
            </a:r>
            <a:r>
              <a:rPr lang="en-US" dirty="0" smtClean="0"/>
              <a:t> a </a:t>
            </a:r>
            <a:r>
              <a:rPr lang="en-US" dirty="0" err="1" smtClean="0"/>
              <a:t>diferentes</a:t>
            </a:r>
            <a:r>
              <a:rPr lang="en-US" dirty="0" smtClean="0"/>
              <a:t> </a:t>
            </a:r>
            <a:r>
              <a:rPr lang="en-US" dirty="0" err="1" smtClean="0"/>
              <a:t>níveis</a:t>
            </a:r>
            <a:r>
              <a:rPr lang="en-US" dirty="0" smtClean="0"/>
              <a:t> de </a:t>
            </a:r>
            <a:r>
              <a:rPr lang="en-US" dirty="0" err="1" smtClean="0"/>
              <a:t>renda</a:t>
            </a:r>
            <a:r>
              <a:rPr lang="en-US" dirty="0" smtClean="0"/>
              <a:t> y (</a:t>
            </a:r>
            <a:r>
              <a:rPr lang="en-US" dirty="0" err="1" smtClean="0"/>
              <a:t>associadas</a:t>
            </a:r>
            <a:r>
              <a:rPr lang="en-US" dirty="0" smtClean="0"/>
              <a:t> a </a:t>
            </a:r>
            <a:r>
              <a:rPr lang="en-US" dirty="0" err="1" smtClean="0"/>
              <a:t>diferentes</a:t>
            </a:r>
            <a:r>
              <a:rPr lang="en-US" dirty="0" smtClean="0"/>
              <a:t> </a:t>
            </a:r>
            <a:r>
              <a:rPr lang="en-US" dirty="0" err="1" smtClean="0"/>
              <a:t>estados</a:t>
            </a:r>
            <a:r>
              <a:rPr lang="en-US" dirty="0" smtClean="0"/>
              <a:t> </a:t>
            </a:r>
            <a:r>
              <a:rPr lang="en-US" dirty="0" err="1" smtClean="0"/>
              <a:t>da</a:t>
            </a:r>
            <a:r>
              <a:rPr lang="en-US" dirty="0" smtClean="0"/>
              <a:t> </a:t>
            </a:r>
            <a:r>
              <a:rPr lang="en-US" dirty="0" err="1" smtClean="0"/>
              <a:t>natureza</a:t>
            </a:r>
            <a:r>
              <a:rPr lang="en-US" dirty="0" smtClean="0"/>
              <a:t>) </a:t>
            </a:r>
          </a:p>
          <a:p>
            <a:r>
              <a:rPr lang="en-US" dirty="0" smtClean="0"/>
              <a:t>V = 1 – E[x</a:t>
            </a:r>
            <a:r>
              <a:rPr lang="en-US" baseline="30000" dirty="0" smtClean="0">
                <a:sym typeface="Symbol"/>
              </a:rPr>
              <a:t></a:t>
            </a:r>
            <a:r>
              <a:rPr lang="en-US" dirty="0" smtClean="0">
                <a:sym typeface="Symbol"/>
              </a:rPr>
              <a:t>]</a:t>
            </a:r>
            <a:endParaRPr lang="en-US" dirty="0" smtClean="0"/>
          </a:p>
          <a:p>
            <a:r>
              <a:rPr lang="en-US" dirty="0" smtClean="0"/>
              <a:t>x</a:t>
            </a:r>
            <a:r>
              <a:rPr lang="en-US" baseline="-25000" dirty="0" smtClean="0"/>
              <a:t>i</a:t>
            </a:r>
            <a:r>
              <a:rPr lang="en-US" dirty="0" smtClean="0"/>
              <a:t>=Min(z, </a:t>
            </a:r>
            <a:r>
              <a:rPr lang="en-US" dirty="0" err="1" smtClean="0"/>
              <a:t>y</a:t>
            </a:r>
            <a:r>
              <a:rPr lang="en-US" baseline="-25000" dirty="0" err="1" smtClean="0"/>
              <a:t>i</a:t>
            </a:r>
            <a:r>
              <a:rPr lang="en-US" dirty="0" smtClean="0"/>
              <a:t>)/z = </a:t>
            </a:r>
            <a:r>
              <a:rPr lang="en-US" dirty="0" err="1" smtClean="0"/>
              <a:t>razão</a:t>
            </a:r>
            <a:r>
              <a:rPr lang="en-US" dirty="0" smtClean="0"/>
              <a:t> de </a:t>
            </a:r>
            <a:r>
              <a:rPr lang="en-US" dirty="0" err="1" smtClean="0"/>
              <a:t>cobertura</a:t>
            </a:r>
            <a:r>
              <a:rPr lang="en-US" dirty="0" smtClean="0"/>
              <a:t> das </a:t>
            </a:r>
            <a:r>
              <a:rPr lang="en-US" dirty="0" err="1" smtClean="0"/>
              <a:t>necessidades</a:t>
            </a:r>
            <a:r>
              <a:rPr lang="en-US" dirty="0" smtClean="0"/>
              <a:t> </a:t>
            </a:r>
            <a:r>
              <a:rPr lang="en-US" dirty="0" err="1" smtClean="0"/>
              <a:t>básicas</a:t>
            </a:r>
            <a:endParaRPr lang="pt-BR" dirty="0" smtClean="0"/>
          </a:p>
          <a:p>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Amartya </a:t>
            </a:r>
            <a:r>
              <a:rPr lang="pt-BR" dirty="0" err="1" smtClean="0"/>
              <a:t>Sen</a:t>
            </a:r>
            <a:endParaRPr lang="pt-BR" dirty="0"/>
          </a:p>
        </p:txBody>
      </p:sp>
      <p:sp>
        <p:nvSpPr>
          <p:cNvPr id="1026" name="AutoShape 2" descr="data:image/jpeg;base64,/9j/4AAQSkZJRgABAQAAAQABAAD/2wCEAAkGBwgHBgkIBwgKCgkLDRYPDQwMDRsUFRAWIB0iIiAdHx8kKDQsJCYxJx8fLT0tMTU3Ojo6Iys/RD84QzQ5OjcBCgoKDQwNGg8PGjclHyU3Nzc3Nzc3Nzc3Nzc3Nzc3Nzc3Nzc3Nzc3Nzc3Nzc3Nzc3Nzc3Nzc3Nzc3Nzc3Nzc3N//AABEIALoAdAMBIgACEQEDEQH/xAAcAAACAgMBAQAAAAAAAAAAAAAFBgMEAAIHAQj/xABAEAACAQMDAQYEAgkCAwkAAAABAgMABBEFEiExBhMiQVFhMnGBkaGxBxQVI0JSYsHR4fAzovEWJCU1Q2OCksL/xAAUAQEAAAAAAAAAAAAAAAAAAAAA/8QAFBEBAAAAAAAAAAAAAAAAAAAAAP/aAAwDAQACEQMRAD8AYWNQs1bMaiJoPCa05JrHYKMngUN1K4ldFismG4k75TjagA/M0BM8Y961wScKCT8qEafFqMmpJy5jC/CxyHx14z4fzovc2qIjKJhGpGdgOCT5dffFBTubmOHPeOBjqPOqiatZtIU79FPoXGa01F1XejGQPEAXRlOR0w2PT8Kr22pX8W9rlLf9WVQzOsSHHs3GAeR9KArIxSMStwh6Men3qNZQRkEHNBbjWbfVFRLciB+rI58JPp4eB86w6rHGUSECRBw2yTOG9x9/tQMKkjGfPmp0ahtveQTHYsni9D1q9FwaC4r1ZiOaprVqCguqOKyvV+EV5QDSa0NbGtHJCkjGRzzQDbu8gmum07L94wG/YeVH51SFvFZxnu3jKRAuOchf956n8aH6XdW8ur3l9KHka4ciERp1Qcbv9fbyqxra9yqJbtEkSpvZhyUHTqB7j70FGTVZnQJFu3SSkKA3OMemOPzrexk1GUoscxTwYdZ17xSPnx/ms06W3ZkUzS5Gfixu+gwR9c0dTQLzUFLSuqRswKQZ4x/Vjgnn3oPYLJbK37x2lupc4CEhgvngeg5pd1JbzUA7G3eG2ibxRgkBT8gPzpqm0xba2l7uNZZgPEmMHHqM5+1eaRO5XuJv3ZJHdzEbSBnocfP8KBZh7KP3UckBBSTHeAnPXoQfMfapJrKS2jdZnSV0PDnjnpg4608i1jgV1Y5b4iD1U5/3x/1oLrkKtFsZQ7jIVt3LKR0z60Cv+tMAAsccd4jnAzlZAMHw+2CPxo5a6tEEha4DIkoG1yMgexoLcaY9w3dkgNCcw5GCPPBx8xVXULS8bT5UDNuDqy5PUDj06/nigf4SjhSrAg+jA1cgpB7MXc8BW3Z1nQnjDgsD8s9Pxp7sphKgIIyODigIIPCKyvUHhFZQCTVTVJv1bT55fRcfernXzodrsbzWM0UbMjMANw4xz60CjCbgXlnDELcEoBh+COefoB+dHdYSGS2cJL3lpB/Ggz3reQHHI6n50Du7K4bVY5VnWZWCglsk49PPg+fSr2spCkIiaQTAKG2kbUQ5HAHXPP8AvigMdg9MTU7jvxGEQAP4uSTXS/2em0IihUXpjjFBf0c2ZTSu8l+Jz5jGPanRYh0FACmsgfDGoHpnp70Lk0rltyAg54z0z1pyNuCKqzQAUCs2ngRqckMo2qzcjHvQq90uU5SOTYAeAeQacni+9VjAM0CrFp0i5MiLnHUdKju9LjniMRUcg5x701vbpjpVSSFS3NBxPVdKm0bWWRAe6l8Se/PT5049mrsSxIEcHHDA+VFu3WkC40WW4iX97AN4x14pX0X4obyNlUOv75Om1umR88fcUHQYwCgJJFZUWnTNJaqzbs59qygo4ofrKI1o5cnABO0edEyMChuvSd3pF046hMg0FOG3hnvB3Lh5VUGRv4VA/wADitm063nnM8rrIy+AuTySTwB7dT9qE6ZfQ2drATGZROpBUHaGbjlj6D0H9quWd4G1HcckSOiIn8KAkfnmg6h2a2x2ZVQAAeAKOxvlzQHs6q9wO5+HkD5etHIkO7I60E5bHPNVZGy2PxqzhvMD61BIo5GB9KCowqBlINWm461EwDUFWTOKou2XolMMLx6UOdcPQaXcSz2FzG38cTL+Fcl0Ob9XkfOCFYxupHVT/wBK63cNst5Sf5DXMLaxUaixkOI5pOvsSAfx/Ogd9F3DTLdnJLOobj36fhXlXo0ARVUHaAAMewrKAYaltbGC+71buQx2qpmUj4sHgAD1Na49OtHez8KskeRnNzk//FePzoE/tV2FsbfR0bS3vowH3LHOjM/PUKQOM/7xSRqOg3ohjP6xey3agGWPvOEI67eMnqPevobVVWS2mVZUWTbhd3r5Un2/Zi/fWzFcSP8AqKjcZONz8DI9RznpQL/Z/VltNGQJNeQ3TsqK0pJwWOBU2t63HJe3LwavfwabauIjJExZpZPMKPSnXtLaQ/sYxR2plRHTCKBn4uv40Du9CjGiwW+n2G64Zd2JjhIyTnJPXPyFAq/9q44one21DtAFjHifIbP0wazR/wBIGuXM+2wc30QBJivbZY5CP6XU4z7EVGNH7YxPbxQalFDa5/eLDGuF55IyDkUW0myubOdhPdi+yW4liCOT7YAoGDR+2WnalO9rLvtbxB44ZhtINGWvoVO0EbjyB61zz9KegJLptjfwDZepJ3YIxlgR09xxSVpt9rk941rc3BjktI9qFfU5AzyaDruq9ptOtATc3kEYBwdzjP2qhH2v7PSMB+2LQHOOXrjt3+rPIZALq5lALPdSRg78dSueAPpTt2Rs9Nv4EnVr/utrA/rMCd0TnHBX+9A8XWp2FxplxLa3cEqqhyY3B8s0n6Nci5vbOMKXB8Rf+Xr/AI/GmB+zliojEUCJIQQXCgjHuPP5VX0mytbeVhFZrbzI7I6rnAI4oDigEDNZWL0rKChijvZRs3MkRxx+8H5H8xQOrGn3RsbyO4GSF+IeqnrQHVszf6mY7snu433lf5iOlGpcLcE+1b93HNFvjI8a5VwPLyqGQfvMnkgUHt1bmaBlC5JGRQ28lC2yKnDv4cEc0bj8cfXFVL/TIbzDONsq/DIrEMPtQBzayJB3aZOB6VTgtu5kEjDcc4BPmflRC4sdWj8MV+kq+RliGfuP8VpBpt00yC+u0GT8EIwx+vlQRzaNHrV1ai58dpYuXMZ5V5ccD5L5+5pY7a6JZwXsNzBBDCzBomKptDZU7c49x+NdLt4ooI1hhQIiDAA6ClntLZi9jlgJwSMq38rA5U/Q0HIOyumBdWke6jKhD4G6cmumaXaxCHuDHiLyj6L88UvRSww3YivsW8v9Q28+qnow9PP2pt04KpIyGGMBtwOaC6lvueKOMH4cY9ulLyROuoX0jrtVrhyo9RnH/wCfxpknvI7WBjH45NuMj+GgIbLE+tBOo4rKxfhrKAfXhzW+K1oGPQ9Zgg03uJ32yRkhc/xAnjH3xRl/j3ehxSRZxiW+gU/zrx9RTqzcEZ5oJUcxoq1sZxjrj5VAPEufSqtyJGRghO7GAKCrrGuG1ZLe1jaa6lOERTnJ9/Qe9TaVFNY2zXOqN31zIdztGCdo8gB1wKEaFFDa3l9JIJJJkk7uScoTngE9Og5/Cjz39swULcRkj38qC1bXsEsZZGYH0dSp+xoRfsHYg9eTmtpNzvujdR8j8VCJBIXYO+5c0AMXlsurXelTlXSNlePPO0MASPlzRiysbNU3xRqc8qQPWkzW4RF2tglt+ky7Hx5MPL54NPFixWMH0GTQe6lJtCwJgebYqklRNKZJWc9SakWgtKeKytF6V7QVDWhNYzVUu7juU3D4vL2HmaAlpAE2rQRruLKd5wPhA9fSm52w2aVux1l3AsbrLEXSzTOfU5UJ/wAu4/U00TqQf6T0NBNER9DWx8IOAKrxPtODUpK+Zz7UEFlbpbxlR1Llic8kk1lxBBKCZoUb5gGrG0Hy4NRy7V+I/T1oFjUYdO8QVZ4t5/8ATLDmhcOnorZt7662g/ASB+OM0y3jLIWwAPSg4Rkc+HJJ5x6UAbSdN7+S9e6ZjJHfh1J54CgD8KYLyVYLTjjfwPrWtumyR/8A3Gzmh+o3BluSq/AnA+dBkZqwhqnGatRmgtL0r2tVPFZQDLmcRLyCTnGKCSzNKwkfbuJwT/KPStnkO8d+N+PQ9ff5YrUptiXwqpOT0z9MUD12SmM/ZXT5lz+43IR7KxU/hTG/jHhwWHl6ik39Hd6stnf2DMpME29QFxhX/wBQaP2t13F+2nyNhipktyf40yNy/ME/YigklXZ0ztB6ea1GLja3iOV8iDV+Ta/NDL2xMniglaJvbpQW4rpT8LA1Xnuk7w5YZ6c0Dkj1K33FzFMBn4cq3+KXdU1q8gyrQSI3kT50DPeXSjhOWzjjrVZCMjnp6mlGyvbq4kbu43Z3Oc5yBRTVJbjTdFedpglzMwjg3DOJG6ZHpQF7m87hW2Y7w5C48vehkdDdE1KPVrCO6Hhk+CWPOSjjqKKJxQTpVhKgjqZaCwvSsr1fhrKBS3u0ipxlOiqckfOvEjlUnjouPh8vxr3cIABgLjIJ25xzj6VJA3eEqTlWyCRwM9epoLHZG7/UO2Ua9IbuJoG4/j4Zefo33p37T6fNd2azWTBLy1cTW7noGA6H2I4PzrlWt/rFlFHfQ7lnhdZkKEdVOf7V2i2nS8tIbiPlJUDjHuM0AzQtai1zTY7qAFJMlZYW+KNxwVNXg+7wsODSHr4m7H9pF1e3/wDLb5ljukXosn8Le2cY+1PFpdQ3cSyxkMjDIIoPJoeMq2R6UA1gKYyNoOTgcdPrR25QsDtlI+VAbxZnnVMAgc7iKCrptqII8suMnPzrn/6WdaJ1GxsIW8NsO+kGf4jwB9Bn710mVikZLsMAdB51wPtbe/tDtDezg5y+0fIcf2oCVtrc3Z/Wpri3j7y1vEWUwk4znrg+RDbqcdI7aaNqGEkmNpL5rOdoz7N0rn+p20v7C0+6Kkd0zQ5YckMMj8iKDFMZHFB9BQurqGRlZSOGByD9asJ7VwPStZ1LSW/8OvJYOc7Vwy//AFIxT5oX6R1ZhFrVsQSQBPbjj5sv+KDpS9KyqdpqlhdQLNb3kDoeh7wD86ygXS0jcAEDPIxzn/eKsRYj+PxHdtYenyquqqhKGUhm8YKv71HdsIpAxkAG0kHGMj5mgjvlEqG3yF7zJU9ePM/2roH6OLprvshZo/Mltut3z/SeP+XaaRI4D3ZbjvHHA3A7QOQPfzzSJ2i1nWtN73TbO9ubawnPemJG27jjHJHPTyzjig7j2s1fszLE+k6pqtmJZx3Zj7wEjPrjp9aTdC1a97NajcaLqSyPHCf3cmOqnkH7VyeLS762vIlksnkcqJljK5WRc9ePLyNd9t9S07tJptnusZobg7YpIGjJaA4+IN6cY6+dBP8Aty1ni3xSq3HTdg0O/WpGk3NG2CcZ44HrUbaVGlw0d3axSshwWB2/lVqTToI1zBbohHqxP96AN2s1VbbTJlhJMgQ+Wa5V2P0o632is7ZkLRvJulPoBzz9cV1PVOzlzrebONu7iP8AxZvPH8o96Zux/ZGy7NWqrCu6dxmSVupP9qAL277NxjsXeRwRDMERlAHXw+L+x+9cMkjI5I6+tfVWvd1HpV5LMC0McDySe6hSSD8wCK+YblYg7iIsUDNtJPUDoTQUQnGec/Oto8hs1Mw8QJYAHGSRWoTowOcnFAb08/8AdhwvU9ayvdNGLbkeZrKB91DdFLHCqbUYYLZxjr9s1Tu5murkNGcrHgFW8zn+1XNdHjz578Z+tVLTlLUnk90Dz8jQbfrHeyDk4GcMRjPAzxSr2yt2D29xuDLv8eOqA+fy/wBKZowFgmZRhsdR8qH9rQP2FOcDiDP13GgY+x9v+0tDhhXbHfWBJt5G81PVT6qf8Hypp0/Y/wC/jTu5UYrLGfiRvMGlr9HpOYeesXP3NMkhx2ocDjfbgt/UQSOaCfVI2O68RP3ax75doLEkccAdeBQ179UligQB5ZWCoM+vtTFY8uQenpSJeuydudaZGKmKwdoyDjYdicj0NA03XaHRNFkW1utQjS4A8USKXI+eOhqSbtdpccQMPeznZuwiYA+9cd1kA3luxGSygknz5prsgBuAAx3RoA/bf9KN5qVrcaRZ2YtYZFMczs+5nUjkdMAGufWk+W8QU5IzmrHagAavPgY8X9zVXTP+L9DQWTGTuJBdWODn881pEqd8VJLbjjIq1KT4+T0/zVWzJ/XF5/ioDllE0MOxzgg+Z8qyi9oqmHlQefSso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28" name="AutoShape 4" descr="data:image/jpeg;base64,/9j/4AAQSkZJRgABAQAAAQABAAD/2wCEAAkGBwgHBgkIBwgKCgkLDRYPDQwMDRsUFRAWIB0iIiAdHx8kKDQsJCYxJx8fLT0tMTU3Ojo6Iys/RD84QzQ5OjcBCgoKDQwNGg8PGjclHyU3Nzc3Nzc3Nzc3Nzc3Nzc3Nzc3Nzc3Nzc3Nzc3Nzc3Nzc3Nzc3Nzc3Nzc3Nzc3Nzc3N//AABEIALoAdAMBIgACEQEDEQH/xAAcAAACAgMBAQAAAAAAAAAAAAAFBgMEAAIHAQj/xABAEAACAQMDAQYEAgkCAwkAAAABAgMABBEFEiExBhMiQVFhMnGBkaGxBxQVI0JSYsHR4fAzovEWJCU1Q2OCksL/xAAUAQEAAAAAAAAAAAAAAAAAAAAA/8QAFBEBAAAAAAAAAAAAAAAAAAAAAP/aAAwDAQACEQMRAD8AYWNQs1bMaiJoPCa05JrHYKMngUN1K4ldFismG4k75TjagA/M0BM8Y961wScKCT8qEafFqMmpJy5jC/CxyHx14z4fzovc2qIjKJhGpGdgOCT5dffFBTubmOHPeOBjqPOqiatZtIU79FPoXGa01F1XejGQPEAXRlOR0w2PT8Kr22pX8W9rlLf9WVQzOsSHHs3GAeR9KArIxSMStwh6Men3qNZQRkEHNBbjWbfVFRLciB+rI58JPp4eB86w6rHGUSECRBw2yTOG9x9/tQMKkjGfPmp0ahtveQTHYsni9D1q9FwaC4r1ZiOaprVqCguqOKyvV+EV5QDSa0NbGtHJCkjGRzzQDbu8gmum07L94wG/YeVH51SFvFZxnu3jKRAuOchf956n8aH6XdW8ur3l9KHka4ciERp1Qcbv9fbyqxra9yqJbtEkSpvZhyUHTqB7j70FGTVZnQJFu3SSkKA3OMemOPzrexk1GUoscxTwYdZ17xSPnx/ms06W3ZkUzS5Gfixu+gwR9c0dTQLzUFLSuqRswKQZ4x/Vjgnn3oPYLJbK37x2lupc4CEhgvngeg5pd1JbzUA7G3eG2ibxRgkBT8gPzpqm0xba2l7uNZZgPEmMHHqM5+1eaRO5XuJv3ZJHdzEbSBnocfP8KBZh7KP3UckBBSTHeAnPXoQfMfapJrKS2jdZnSV0PDnjnpg4608i1jgV1Y5b4iD1U5/3x/1oLrkKtFsZQ7jIVt3LKR0z60Cv+tMAAsccd4jnAzlZAMHw+2CPxo5a6tEEha4DIkoG1yMgexoLcaY9w3dkgNCcw5GCPPBx8xVXULS8bT5UDNuDqy5PUDj06/nigf4SjhSrAg+jA1cgpB7MXc8BW3Z1nQnjDgsD8s9Pxp7sphKgIIyODigIIPCKyvUHhFZQCTVTVJv1bT55fRcfernXzodrsbzWM0UbMjMANw4xz60CjCbgXlnDELcEoBh+COefoB+dHdYSGS2cJL3lpB/Ggz3reQHHI6n50Du7K4bVY5VnWZWCglsk49PPg+fSr2spCkIiaQTAKG2kbUQ5HAHXPP8AvigMdg9MTU7jvxGEQAP4uSTXS/2em0IihUXpjjFBf0c2ZTSu8l+Jz5jGPanRYh0FACmsgfDGoHpnp70Lk0rltyAg54z0z1pyNuCKqzQAUCs2ngRqckMo2qzcjHvQq90uU5SOTYAeAeQacni+9VjAM0CrFp0i5MiLnHUdKju9LjniMRUcg5x701vbpjpVSSFS3NBxPVdKm0bWWRAe6l8Se/PT5049mrsSxIEcHHDA+VFu3WkC40WW4iX97AN4x14pX0X4obyNlUOv75Om1umR88fcUHQYwCgJJFZUWnTNJaqzbs59qygo4ofrKI1o5cnABO0edEyMChuvSd3pF046hMg0FOG3hnvB3Lh5VUGRv4VA/wADitm063nnM8rrIy+AuTySTwB7dT9qE6ZfQ2drATGZROpBUHaGbjlj6D0H9quWd4G1HcckSOiIn8KAkfnmg6h2a2x2ZVQAAeAKOxvlzQHs6q9wO5+HkD5etHIkO7I60E5bHPNVZGy2PxqzhvMD61BIo5GB9KCowqBlINWm461EwDUFWTOKou2XolMMLx6UOdcPQaXcSz2FzG38cTL+Fcl0Ob9XkfOCFYxupHVT/wBK63cNst5Sf5DXMLaxUaixkOI5pOvsSAfx/Ogd9F3DTLdnJLOobj36fhXlXo0ARVUHaAAMewrKAYaltbGC+71buQx2qpmUj4sHgAD1Na49OtHez8KskeRnNzk//FePzoE/tV2FsbfR0bS3vowH3LHOjM/PUKQOM/7xSRqOg3ohjP6xey3agGWPvOEI67eMnqPevobVVWS2mVZUWTbhd3r5Un2/Zi/fWzFcSP8AqKjcZONz8DI9RznpQL/Z/VltNGQJNeQ3TsqK0pJwWOBU2t63HJe3LwavfwabauIjJExZpZPMKPSnXtLaQ/sYxR2plRHTCKBn4uv40Du9CjGiwW+n2G64Zd2JjhIyTnJPXPyFAq/9q44one21DtAFjHifIbP0wazR/wBIGuXM+2wc30QBJivbZY5CP6XU4z7EVGNH7YxPbxQalFDa5/eLDGuF55IyDkUW0myubOdhPdi+yW4liCOT7YAoGDR+2WnalO9rLvtbxB44ZhtINGWvoVO0EbjyB61zz9KegJLptjfwDZepJ3YIxlgR09xxSVpt9rk941rc3BjktI9qFfU5AzyaDruq9ptOtATc3kEYBwdzjP2qhH2v7PSMB+2LQHOOXrjt3+rPIZALq5lALPdSRg78dSueAPpTt2Rs9Nv4EnVr/utrA/rMCd0TnHBX+9A8XWp2FxplxLa3cEqqhyY3B8s0n6Nci5vbOMKXB8Rf+Xr/AI/GmB+zliojEUCJIQQXCgjHuPP5VX0mytbeVhFZrbzI7I6rnAI4oDigEDNZWL0rKChijvZRs3MkRxx+8H5H8xQOrGn3RsbyO4GSF+IeqnrQHVszf6mY7snu433lf5iOlGpcLcE+1b93HNFvjI8a5VwPLyqGQfvMnkgUHt1bmaBlC5JGRQ28lC2yKnDv4cEc0bj8cfXFVL/TIbzDONsq/DIrEMPtQBzayJB3aZOB6VTgtu5kEjDcc4BPmflRC4sdWj8MV+kq+RliGfuP8VpBpt00yC+u0GT8EIwx+vlQRzaNHrV1ai58dpYuXMZ5V5ccD5L5+5pY7a6JZwXsNzBBDCzBomKptDZU7c49x+NdLt4ooI1hhQIiDAA6ClntLZi9jlgJwSMq38rA5U/Q0HIOyumBdWke6jKhD4G6cmumaXaxCHuDHiLyj6L88UvRSww3YivsW8v9Q28+qnow9PP2pt04KpIyGGMBtwOaC6lvueKOMH4cY9ulLyROuoX0jrtVrhyo9RnH/wCfxpknvI7WBjH45NuMj+GgIbLE+tBOo4rKxfhrKAfXhzW+K1oGPQ9Zgg03uJ32yRkhc/xAnjH3xRl/j3ehxSRZxiW+gU/zrx9RTqzcEZ5oJUcxoq1sZxjrj5VAPEufSqtyJGRghO7GAKCrrGuG1ZLe1jaa6lOERTnJ9/Qe9TaVFNY2zXOqN31zIdztGCdo8gB1wKEaFFDa3l9JIJJJkk7uScoTngE9Og5/Cjz39swULcRkj38qC1bXsEsZZGYH0dSp+xoRfsHYg9eTmtpNzvujdR8j8VCJBIXYO+5c0AMXlsurXelTlXSNlePPO0MASPlzRiysbNU3xRqc8qQPWkzW4RF2tglt+ky7Hx5MPL54NPFixWMH0GTQe6lJtCwJgebYqklRNKZJWc9SakWgtKeKytF6V7QVDWhNYzVUu7juU3D4vL2HmaAlpAE2rQRruLKd5wPhA9fSm52w2aVux1l3AsbrLEXSzTOfU5UJ/wAu4/U00TqQf6T0NBNER9DWx8IOAKrxPtODUpK+Zz7UEFlbpbxlR1Llic8kk1lxBBKCZoUb5gGrG0Hy4NRy7V+I/T1oFjUYdO8QVZ4t5/8ATLDmhcOnorZt7662g/ASB+OM0y3jLIWwAPSg4Rkc+HJJ5x6UAbSdN7+S9e6ZjJHfh1J54CgD8KYLyVYLTjjfwPrWtumyR/8A3Gzmh+o3BluSq/AnA+dBkZqwhqnGatRmgtL0r2tVPFZQDLmcRLyCTnGKCSzNKwkfbuJwT/KPStnkO8d+N+PQ9ff5YrUptiXwqpOT0z9MUD12SmM/ZXT5lz+43IR7KxU/hTG/jHhwWHl6ik39Hd6stnf2DMpME29QFxhX/wBQaP2t13F+2nyNhipktyf40yNy/ME/YigklXZ0ztB6ea1GLja3iOV8iDV+Ta/NDL2xMniglaJvbpQW4rpT8LA1Xnuk7w5YZ6c0Dkj1K33FzFMBn4cq3+KXdU1q8gyrQSI3kT50DPeXSjhOWzjjrVZCMjnp6mlGyvbq4kbu43Z3Oc5yBRTVJbjTdFedpglzMwjg3DOJG6ZHpQF7m87hW2Y7w5C48vehkdDdE1KPVrCO6Hhk+CWPOSjjqKKJxQTpVhKgjqZaCwvSsr1fhrKBS3u0ipxlOiqckfOvEjlUnjouPh8vxr3cIABgLjIJ25xzj6VJA3eEqTlWyCRwM9epoLHZG7/UO2Ua9IbuJoG4/j4Zefo33p37T6fNd2azWTBLy1cTW7noGA6H2I4PzrlWt/rFlFHfQ7lnhdZkKEdVOf7V2i2nS8tIbiPlJUDjHuM0AzQtai1zTY7qAFJMlZYW+KNxwVNXg+7wsODSHr4m7H9pF1e3/wDLb5ljukXosn8Le2cY+1PFpdQ3cSyxkMjDIIoPJoeMq2R6UA1gKYyNoOTgcdPrR25QsDtlI+VAbxZnnVMAgc7iKCrptqII8suMnPzrn/6WdaJ1GxsIW8NsO+kGf4jwB9Bn710mVikZLsMAdB51wPtbe/tDtDezg5y+0fIcf2oCVtrc3Z/Wpri3j7y1vEWUwk4znrg+RDbqcdI7aaNqGEkmNpL5rOdoz7N0rn+p20v7C0+6Kkd0zQ5YckMMj8iKDFMZHFB9BQurqGRlZSOGByD9asJ7VwPStZ1LSW/8OvJYOc7Vwy//AFIxT5oX6R1ZhFrVsQSQBPbjj5sv+KDpS9KyqdpqlhdQLNb3kDoeh7wD86ygXS0jcAEDPIxzn/eKsRYj+PxHdtYenyquqqhKGUhm8YKv71HdsIpAxkAG0kHGMj5mgjvlEqG3yF7zJU9ePM/2roH6OLprvshZo/Mltut3z/SeP+XaaRI4D3ZbjvHHA3A7QOQPfzzSJ2i1nWtN73TbO9ubawnPemJG27jjHJHPTyzjig7j2s1fszLE+k6pqtmJZx3Zj7wEjPrjp9aTdC1a97NajcaLqSyPHCf3cmOqnkH7VyeLS762vIlksnkcqJljK5WRc9ePLyNd9t9S07tJptnusZobg7YpIGjJaA4+IN6cY6+dBP8Aty1ni3xSq3HTdg0O/WpGk3NG2CcZ44HrUbaVGlw0d3axSshwWB2/lVqTToI1zBbohHqxP96AN2s1VbbTJlhJMgQ+Wa5V2P0o632is7ZkLRvJulPoBzz9cV1PVOzlzrebONu7iP8AxZvPH8o96Zux/ZGy7NWqrCu6dxmSVupP9qAL277NxjsXeRwRDMERlAHXw+L+x+9cMkjI5I6+tfVWvd1HpV5LMC0McDySe6hSSD8wCK+YblYg7iIsUDNtJPUDoTQUQnGec/Oto8hs1Mw8QJYAHGSRWoTowOcnFAb08/8AdhwvU9ayvdNGLbkeZrKB91DdFLHCqbUYYLZxjr9s1Tu5murkNGcrHgFW8zn+1XNdHjz578Z+tVLTlLUnk90Dz8jQbfrHeyDk4GcMRjPAzxSr2yt2D29xuDLv8eOqA+fy/wBKZowFgmZRhsdR8qH9rQP2FOcDiDP13GgY+x9v+0tDhhXbHfWBJt5G81PVT6qf8Hypp0/Y/wC/jTu5UYrLGfiRvMGlr9HpOYeesXP3NMkhx2ocDjfbgt/UQSOaCfVI2O68RP3ax75doLEkccAdeBQ179UligQB5ZWCoM+vtTFY8uQenpSJeuydudaZGKmKwdoyDjYdicj0NA03XaHRNFkW1utQjS4A8USKXI+eOhqSbtdpccQMPeznZuwiYA+9cd1kA3luxGSygknz5prsgBuAAx3RoA/bf9KN5qVrcaRZ2YtYZFMczs+5nUjkdMAGufWk+W8QU5IzmrHagAavPgY8X9zVXTP+L9DQWTGTuJBdWODn881pEqd8VJLbjjIq1KT4+T0/zVWzJ/XF5/ioDllE0MOxzgg+Z8qyi9oqmHlQefSso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30" name="AutoShape 6" descr="data:image/jpeg;base64,/9j/4AAQSkZJRgABAQAAAQABAAD/2wCEAAkGBwgHBgkIBwgKCgkLDRYPDQwMDRsUFRAWIB0iIiAdHx8kKDQsJCYxJx8fLT0tMTU3Ojo6Iys/RD84QzQ5OjcBCgoKDQwNGg8PGjclHyU3Nzc3Nzc3Nzc3Nzc3Nzc3Nzc3Nzc3Nzc3Nzc3Nzc3Nzc3Nzc3Nzc3Nzc3Nzc3Nzc3N//AABEIALoAdAMBIgACEQEDEQH/xAAcAAACAgMBAQAAAAAAAAAAAAAFBgMEAAIHAQj/xABAEAACAQMDAQYEAgkCAwkAAAABAgMABBEFEiExBhMiQVFhMnGBkaGxBxQVI0JSYsHR4fAzovEWJCU1Q2OCksL/xAAUAQEAAAAAAAAAAAAAAAAAAAAA/8QAFBEBAAAAAAAAAAAAAAAAAAAAAP/aAAwDAQACEQMRAD8AYWNQs1bMaiJoPCa05JrHYKMngUN1K4ldFismG4k75TjagA/M0BM8Y961wScKCT8qEafFqMmpJy5jC/CxyHx14z4fzovc2qIjKJhGpGdgOCT5dffFBTubmOHPeOBjqPOqiatZtIU79FPoXGa01F1XejGQPEAXRlOR0w2PT8Kr22pX8W9rlLf9WVQzOsSHHs3GAeR9KArIxSMStwh6Men3qNZQRkEHNBbjWbfVFRLciB+rI58JPp4eB86w6rHGUSECRBw2yTOG9x9/tQMKkjGfPmp0ahtveQTHYsni9D1q9FwaC4r1ZiOaprVqCguqOKyvV+EV5QDSa0NbGtHJCkjGRzzQDbu8gmum07L94wG/YeVH51SFvFZxnu3jKRAuOchf956n8aH6XdW8ur3l9KHka4ciERp1Qcbv9fbyqxra9yqJbtEkSpvZhyUHTqB7j70FGTVZnQJFu3SSkKA3OMemOPzrexk1GUoscxTwYdZ17xSPnx/ms06W3ZkUzS5Gfixu+gwR9c0dTQLzUFLSuqRswKQZ4x/Vjgnn3oPYLJbK37x2lupc4CEhgvngeg5pd1JbzUA7G3eG2ibxRgkBT8gPzpqm0xba2l7uNZZgPEmMHHqM5+1eaRO5XuJv3ZJHdzEbSBnocfP8KBZh7KP3UckBBSTHeAnPXoQfMfapJrKS2jdZnSV0PDnjnpg4608i1jgV1Y5b4iD1U5/3x/1oLrkKtFsZQ7jIVt3LKR0z60Cv+tMAAsccd4jnAzlZAMHw+2CPxo5a6tEEha4DIkoG1yMgexoLcaY9w3dkgNCcw5GCPPBx8xVXULS8bT5UDNuDqy5PUDj06/nigf4SjhSrAg+jA1cgpB7MXc8BW3Z1nQnjDgsD8s9Pxp7sphKgIIyODigIIPCKyvUHhFZQCTVTVJv1bT55fRcfernXzodrsbzWM0UbMjMANw4xz60CjCbgXlnDELcEoBh+COefoB+dHdYSGS2cJL3lpB/Ggz3reQHHI6n50Du7K4bVY5VnWZWCglsk49PPg+fSr2spCkIiaQTAKG2kbUQ5HAHXPP8AvigMdg9MTU7jvxGEQAP4uSTXS/2em0IihUXpjjFBf0c2ZTSu8l+Jz5jGPanRYh0FACmsgfDGoHpnp70Lk0rltyAg54z0z1pyNuCKqzQAUCs2ngRqckMo2qzcjHvQq90uU5SOTYAeAeQacni+9VjAM0CrFp0i5MiLnHUdKju9LjniMRUcg5x701vbpjpVSSFS3NBxPVdKm0bWWRAe6l8Se/PT5049mrsSxIEcHHDA+VFu3WkC40WW4iX97AN4x14pX0X4obyNlUOv75Om1umR88fcUHQYwCgJJFZUWnTNJaqzbs59qygo4ofrKI1o5cnABO0edEyMChuvSd3pF046hMg0FOG3hnvB3Lh5VUGRv4VA/wADitm063nnM8rrIy+AuTySTwB7dT9qE6ZfQ2drATGZROpBUHaGbjlj6D0H9quWd4G1HcckSOiIn8KAkfnmg6h2a2x2ZVQAAeAKOxvlzQHs6q9wO5+HkD5etHIkO7I60E5bHPNVZGy2PxqzhvMD61BIo5GB9KCowqBlINWm461EwDUFWTOKou2XolMMLx6UOdcPQaXcSz2FzG38cTL+Fcl0Ob9XkfOCFYxupHVT/wBK63cNst5Sf5DXMLaxUaixkOI5pOvsSAfx/Ogd9F3DTLdnJLOobj36fhXlXo0ARVUHaAAMewrKAYaltbGC+71buQx2qpmUj4sHgAD1Na49OtHez8KskeRnNzk//FePzoE/tV2FsbfR0bS3vowH3LHOjM/PUKQOM/7xSRqOg3ohjP6xey3agGWPvOEI67eMnqPevobVVWS2mVZUWTbhd3r5Un2/Zi/fWzFcSP8AqKjcZONz8DI9RznpQL/Z/VltNGQJNeQ3TsqK0pJwWOBU2t63HJe3LwavfwabauIjJExZpZPMKPSnXtLaQ/sYxR2plRHTCKBn4uv40Du9CjGiwW+n2G64Zd2JjhIyTnJPXPyFAq/9q44one21DtAFjHifIbP0wazR/wBIGuXM+2wc30QBJivbZY5CP6XU4z7EVGNH7YxPbxQalFDa5/eLDGuF55IyDkUW0myubOdhPdi+yW4liCOT7YAoGDR+2WnalO9rLvtbxB44ZhtINGWvoVO0EbjyB61zz9KegJLptjfwDZepJ3YIxlgR09xxSVpt9rk941rc3BjktI9qFfU5AzyaDruq9ptOtATc3kEYBwdzjP2qhH2v7PSMB+2LQHOOXrjt3+rPIZALq5lALPdSRg78dSueAPpTt2Rs9Nv4EnVr/utrA/rMCd0TnHBX+9A8XWp2FxplxLa3cEqqhyY3B8s0n6Nci5vbOMKXB8Rf+Xr/AI/GmB+zliojEUCJIQQXCgjHuPP5VX0mytbeVhFZrbzI7I6rnAI4oDigEDNZWL0rKChijvZRs3MkRxx+8H5H8xQOrGn3RsbyO4GSF+IeqnrQHVszf6mY7snu433lf5iOlGpcLcE+1b93HNFvjI8a5VwPLyqGQfvMnkgUHt1bmaBlC5JGRQ28lC2yKnDv4cEc0bj8cfXFVL/TIbzDONsq/DIrEMPtQBzayJB3aZOB6VTgtu5kEjDcc4BPmflRC4sdWj8MV+kq+RliGfuP8VpBpt00yC+u0GT8EIwx+vlQRzaNHrV1ai58dpYuXMZ5V5ccD5L5+5pY7a6JZwXsNzBBDCzBomKptDZU7c49x+NdLt4ooI1hhQIiDAA6ClntLZi9jlgJwSMq38rA5U/Q0HIOyumBdWke6jKhD4G6cmumaXaxCHuDHiLyj6L88UvRSww3YivsW8v9Q28+qnow9PP2pt04KpIyGGMBtwOaC6lvueKOMH4cY9ulLyROuoX0jrtVrhyo9RnH/wCfxpknvI7WBjH45NuMj+GgIbLE+tBOo4rKxfhrKAfXhzW+K1oGPQ9Zgg03uJ32yRkhc/xAnjH3xRl/j3ehxSRZxiW+gU/zrx9RTqzcEZ5oJUcxoq1sZxjrj5VAPEufSqtyJGRghO7GAKCrrGuG1ZLe1jaa6lOERTnJ9/Qe9TaVFNY2zXOqN31zIdztGCdo8gB1wKEaFFDa3l9JIJJJkk7uScoTngE9Og5/Cjz39swULcRkj38qC1bXsEsZZGYH0dSp+xoRfsHYg9eTmtpNzvujdR8j8VCJBIXYO+5c0AMXlsurXelTlXSNlePPO0MASPlzRiysbNU3xRqc8qQPWkzW4RF2tglt+ky7Hx5MPL54NPFixWMH0GTQe6lJtCwJgebYqklRNKZJWc9SakWgtKeKytF6V7QVDWhNYzVUu7juU3D4vL2HmaAlpAE2rQRruLKd5wPhA9fSm52w2aVux1l3AsbrLEXSzTOfU5UJ/wAu4/U00TqQf6T0NBNER9DWx8IOAKrxPtODUpK+Zz7UEFlbpbxlR1Llic8kk1lxBBKCZoUb5gGrG0Hy4NRy7V+I/T1oFjUYdO8QVZ4t5/8ATLDmhcOnorZt7662g/ASB+OM0y3jLIWwAPSg4Rkc+HJJ5x6UAbSdN7+S9e6ZjJHfh1J54CgD8KYLyVYLTjjfwPrWtumyR/8A3Gzmh+o3BluSq/AnA+dBkZqwhqnGatRmgtL0r2tVPFZQDLmcRLyCTnGKCSzNKwkfbuJwT/KPStnkO8d+N+PQ9ff5YrUptiXwqpOT0z9MUD12SmM/ZXT5lz+43IR7KxU/hTG/jHhwWHl6ik39Hd6stnf2DMpME29QFxhX/wBQaP2t13F+2nyNhipktyf40yNy/ME/YigklXZ0ztB6ea1GLja3iOV8iDV+Ta/NDL2xMniglaJvbpQW4rpT8LA1Xnuk7w5YZ6c0Dkj1K33FzFMBn4cq3+KXdU1q8gyrQSI3kT50DPeXSjhOWzjjrVZCMjnp6mlGyvbq4kbu43Z3Oc5yBRTVJbjTdFedpglzMwjg3DOJG6ZHpQF7m87hW2Y7w5C48vehkdDdE1KPVrCO6Hhk+CWPOSjjqKKJxQTpVhKgjqZaCwvSsr1fhrKBS3u0ipxlOiqckfOvEjlUnjouPh8vxr3cIABgLjIJ25xzj6VJA3eEqTlWyCRwM9epoLHZG7/UO2Ua9IbuJoG4/j4Zefo33p37T6fNd2azWTBLy1cTW7noGA6H2I4PzrlWt/rFlFHfQ7lnhdZkKEdVOf7V2i2nS8tIbiPlJUDjHuM0AzQtai1zTY7qAFJMlZYW+KNxwVNXg+7wsODSHr4m7H9pF1e3/wDLb5ljukXosn8Le2cY+1PFpdQ3cSyxkMjDIIoPJoeMq2R6UA1gKYyNoOTgcdPrR25QsDtlI+VAbxZnnVMAgc7iKCrptqII8suMnPzrn/6WdaJ1GxsIW8NsO+kGf4jwB9Bn710mVikZLsMAdB51wPtbe/tDtDezg5y+0fIcf2oCVtrc3Z/Wpri3j7y1vEWUwk4znrg+RDbqcdI7aaNqGEkmNpL5rOdoz7N0rn+p20v7C0+6Kkd0zQ5YckMMj8iKDFMZHFB9BQurqGRlZSOGByD9asJ7VwPStZ1LSW/8OvJYOc7Vwy//AFIxT5oX6R1ZhFrVsQSQBPbjj5sv+KDpS9KyqdpqlhdQLNb3kDoeh7wD86ygXS0jcAEDPIxzn/eKsRYj+PxHdtYenyquqqhKGUhm8YKv71HdsIpAxkAG0kHGMj5mgjvlEqG3yF7zJU9ePM/2roH6OLprvshZo/Mltut3z/SeP+XaaRI4D3ZbjvHHA3A7QOQPfzzSJ2i1nWtN73TbO9ubawnPemJG27jjHJHPTyzjig7j2s1fszLE+k6pqtmJZx3Zj7wEjPrjp9aTdC1a97NajcaLqSyPHCf3cmOqnkH7VyeLS762vIlksnkcqJljK5WRc9ePLyNd9t9S07tJptnusZobg7YpIGjJaA4+IN6cY6+dBP8Aty1ni3xSq3HTdg0O/WpGk3NG2CcZ44HrUbaVGlw0d3axSshwWB2/lVqTToI1zBbohHqxP96AN2s1VbbTJlhJMgQ+Wa5V2P0o632is7ZkLRvJulPoBzz9cV1PVOzlzrebONu7iP8AxZvPH8o96Zux/ZGy7NWqrCu6dxmSVupP9qAL277NxjsXeRwRDMERlAHXw+L+x+9cMkjI5I6+tfVWvd1HpV5LMC0McDySe6hSSD8wCK+YblYg7iIsUDNtJPUDoTQUQnGec/Oto8hs1Mw8QJYAHGSRWoTowOcnFAb08/8AdhwvU9ayvdNGLbkeZrKB91DdFLHCqbUYYLZxjr9s1Tu5murkNGcrHgFW8zn+1XNdHjz578Z+tVLTlLUnk90Dz8jQbfrHeyDk4GcMRjPAzxSr2yt2D29xuDLv8eOqA+fy/wBKZowFgmZRhsdR8qH9rQP2FOcDiDP13GgY+x9v+0tDhhXbHfWBJt5G81PVT6qf8Hypp0/Y/wC/jTu5UYrLGfiRvMGlr9HpOYeesXP3NMkhx2ocDjfbgt/UQSOaCfVI2O68RP3ax75doLEkccAdeBQ179UligQB5ZWCoM+vtTFY8uQenpSJeuydudaZGKmKwdoyDjYdicj0NA03XaHRNFkW1utQjS4A8USKXI+eOhqSbtdpccQMPeznZuwiYA+9cd1kA3luxGSygknz5prsgBuAAx3RoA/bf9KN5qVrcaRZ2YtYZFMczs+5nUjkdMAGufWk+W8QU5IzmrHagAavPgY8X9zVXTP+L9DQWTGTuJBdWODn881pEqd8VJLbjjIq1KT4+T0/zVWzJ/XF5/ioDllE0MOxzgg+Z8qyi9oqmHlQefSso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1032" name="Picture 8" descr="Amartya Sen NIH.jpg"/>
          <p:cNvPicPr>
            <a:picLocks noChangeAspect="1" noChangeArrowheads="1"/>
          </p:cNvPicPr>
          <p:nvPr/>
        </p:nvPicPr>
        <p:blipFill>
          <a:blip r:embed="rId2" cstate="print"/>
          <a:srcRect/>
          <a:stretch>
            <a:fillRect/>
          </a:stretch>
        </p:blipFill>
        <p:spPr bwMode="auto">
          <a:xfrm>
            <a:off x="467544" y="548680"/>
            <a:ext cx="1905000" cy="3048001"/>
          </a:xfrm>
          <a:prstGeom prst="rect">
            <a:avLst/>
          </a:prstGeom>
          <a:noFill/>
        </p:spPr>
      </p:pic>
      <p:sp>
        <p:nvSpPr>
          <p:cNvPr id="8" name="Retângulo 7"/>
          <p:cNvSpPr/>
          <p:nvPr/>
        </p:nvSpPr>
        <p:spPr>
          <a:xfrm>
            <a:off x="2627784" y="1556792"/>
            <a:ext cx="5328592" cy="3046988"/>
          </a:xfrm>
          <a:prstGeom prst="rect">
            <a:avLst/>
          </a:prstGeom>
        </p:spPr>
        <p:txBody>
          <a:bodyPr wrap="square">
            <a:spAutoFit/>
          </a:bodyPr>
          <a:lstStyle/>
          <a:p>
            <a:r>
              <a:rPr lang="en-US" sz="2400" dirty="0" err="1" smtClean="0"/>
              <a:t>Nascido</a:t>
            </a:r>
            <a:r>
              <a:rPr lang="en-US" sz="2400" dirty="0" smtClean="0"/>
              <a:t> </a:t>
            </a:r>
            <a:r>
              <a:rPr lang="en-US" sz="2400" dirty="0" err="1" smtClean="0"/>
              <a:t>em</a:t>
            </a:r>
            <a:r>
              <a:rPr lang="en-US" sz="2400" dirty="0" smtClean="0"/>
              <a:t> 3 </a:t>
            </a:r>
            <a:r>
              <a:rPr lang="en-US" sz="2400" dirty="0"/>
              <a:t>November </a:t>
            </a:r>
            <a:r>
              <a:rPr lang="en-US" sz="2400" dirty="0" smtClean="0"/>
              <a:t>1933, is </a:t>
            </a:r>
            <a:r>
              <a:rPr lang="en-US" sz="2400" dirty="0"/>
              <a:t>an Indian philosopher </a:t>
            </a:r>
            <a:r>
              <a:rPr lang="en-US" sz="2400" dirty="0" smtClean="0"/>
              <a:t>and economist</a:t>
            </a:r>
            <a:r>
              <a:rPr lang="en-US" sz="2400" dirty="0"/>
              <a:t> who was awarded the 1998 Nobel Memorial Prize in Economic Sciences for his contributions to welfare economics and social choice theory, and for his interest in the problems of society's poorest members.</a:t>
            </a:r>
            <a:endParaRPr lang="pt-BR" sz="2400" dirty="0"/>
          </a:p>
        </p:txBody>
      </p:sp>
      <p:sp>
        <p:nvSpPr>
          <p:cNvPr id="9" name="CaixaDeTexto 8"/>
          <p:cNvSpPr txBox="1"/>
          <p:nvPr/>
        </p:nvSpPr>
        <p:spPr>
          <a:xfrm>
            <a:off x="323528" y="4869160"/>
            <a:ext cx="8568952" cy="1569660"/>
          </a:xfrm>
          <a:prstGeom prst="rect">
            <a:avLst/>
          </a:prstGeom>
          <a:noFill/>
        </p:spPr>
        <p:txBody>
          <a:bodyPr wrap="square" rtlCol="0">
            <a:spAutoFit/>
          </a:bodyPr>
          <a:lstStyle/>
          <a:p>
            <a:r>
              <a:rPr lang="pt-BR" sz="2400" dirty="0" smtClean="0"/>
              <a:t>É de Amartya </a:t>
            </a:r>
            <a:r>
              <a:rPr lang="pt-BR" sz="2400" dirty="0" err="1" smtClean="0"/>
              <a:t>Sen</a:t>
            </a:r>
            <a:r>
              <a:rPr lang="pt-BR" sz="2400" dirty="0" smtClean="0"/>
              <a:t> o trabalho seminal que discute pobreza com base na abordagem das ‘</a:t>
            </a:r>
            <a:r>
              <a:rPr lang="pt-BR" sz="2400" dirty="0" err="1" smtClean="0"/>
              <a:t>capabilites</a:t>
            </a:r>
            <a:r>
              <a:rPr lang="pt-BR" sz="2400" dirty="0" smtClean="0"/>
              <a:t> </a:t>
            </a:r>
            <a:r>
              <a:rPr lang="pt-BR" sz="2400" dirty="0" err="1" smtClean="0"/>
              <a:t>and</a:t>
            </a:r>
            <a:r>
              <a:rPr lang="pt-BR" sz="2400" dirty="0" smtClean="0"/>
              <a:t> </a:t>
            </a:r>
            <a:r>
              <a:rPr lang="pt-BR" sz="2400" dirty="0" err="1" smtClean="0"/>
              <a:t>functionings</a:t>
            </a:r>
            <a:r>
              <a:rPr lang="pt-BR" sz="2400" dirty="0" smtClean="0"/>
              <a:t>’. É o passo definitivo para tratar a pobreza como sendo um fenômeno multidimensional.</a:t>
            </a:r>
            <a:endParaRPr lang="pt-B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problemas</a:t>
            </a:r>
            <a:endParaRPr lang="pt-BR" dirty="0"/>
          </a:p>
        </p:txBody>
      </p:sp>
      <p:sp>
        <p:nvSpPr>
          <p:cNvPr id="3" name="Espaço Reservado para Conteúdo 2"/>
          <p:cNvSpPr>
            <a:spLocks noGrp="1"/>
          </p:cNvSpPr>
          <p:nvPr>
            <p:ph idx="1"/>
          </p:nvPr>
        </p:nvSpPr>
        <p:spPr/>
        <p:txBody>
          <a:bodyPr>
            <a:normAutofit/>
          </a:bodyPr>
          <a:lstStyle/>
          <a:p>
            <a:r>
              <a:rPr lang="en-US" dirty="0" smtClean="0"/>
              <a:t>Como </a:t>
            </a:r>
            <a:r>
              <a:rPr lang="en-US" dirty="0" err="1" smtClean="0"/>
              <a:t>definir</a:t>
            </a:r>
            <a:r>
              <a:rPr lang="en-US" dirty="0" smtClean="0"/>
              <a:t> </a:t>
            </a:r>
            <a:r>
              <a:rPr lang="en-US" dirty="0" err="1" smtClean="0"/>
              <a:t>probabilidades</a:t>
            </a:r>
            <a:r>
              <a:rPr lang="en-US" dirty="0" smtClean="0"/>
              <a:t> </a:t>
            </a:r>
            <a:r>
              <a:rPr lang="en-US" dirty="0" err="1" smtClean="0"/>
              <a:t>para</a:t>
            </a:r>
            <a:r>
              <a:rPr lang="en-US" dirty="0" smtClean="0"/>
              <a:t> </a:t>
            </a:r>
            <a:r>
              <a:rPr lang="en-US" dirty="0" err="1" smtClean="0"/>
              <a:t>diferentes</a:t>
            </a:r>
            <a:r>
              <a:rPr lang="en-US" dirty="0" smtClean="0"/>
              <a:t> </a:t>
            </a:r>
            <a:r>
              <a:rPr lang="en-US" dirty="0" err="1" smtClean="0"/>
              <a:t>estados</a:t>
            </a:r>
            <a:r>
              <a:rPr lang="en-US" dirty="0" smtClean="0"/>
              <a:t> </a:t>
            </a:r>
            <a:r>
              <a:rPr lang="en-US" dirty="0" err="1" smtClean="0"/>
              <a:t>da</a:t>
            </a:r>
            <a:r>
              <a:rPr lang="en-US" dirty="0" smtClean="0"/>
              <a:t> </a:t>
            </a:r>
            <a:r>
              <a:rPr lang="en-US" dirty="0" err="1" smtClean="0"/>
              <a:t>natureza</a:t>
            </a:r>
            <a:r>
              <a:rPr lang="en-US" dirty="0" smtClean="0"/>
              <a:t>? </a:t>
            </a:r>
          </a:p>
          <a:p>
            <a:r>
              <a:rPr lang="en-US" dirty="0" err="1" smtClean="0"/>
              <a:t>Muitas</a:t>
            </a:r>
            <a:r>
              <a:rPr lang="en-US" dirty="0" smtClean="0"/>
              <a:t> das </a:t>
            </a:r>
            <a:r>
              <a:rPr lang="en-US" dirty="0" err="1" smtClean="0"/>
              <a:t>medidas</a:t>
            </a:r>
            <a:r>
              <a:rPr lang="en-US" dirty="0" smtClean="0"/>
              <a:t> </a:t>
            </a:r>
            <a:r>
              <a:rPr lang="en-US" dirty="0" err="1" smtClean="0"/>
              <a:t>focam</a:t>
            </a:r>
            <a:r>
              <a:rPr lang="en-US" dirty="0" smtClean="0"/>
              <a:t> </a:t>
            </a:r>
            <a:r>
              <a:rPr lang="en-US" dirty="0" err="1" smtClean="0"/>
              <a:t>em</a:t>
            </a:r>
            <a:r>
              <a:rPr lang="en-US" dirty="0" smtClean="0"/>
              <a:t> </a:t>
            </a:r>
            <a:r>
              <a:rPr lang="en-US" dirty="0" err="1" smtClean="0"/>
              <a:t>apenas</a:t>
            </a:r>
            <a:r>
              <a:rPr lang="en-US" dirty="0" smtClean="0"/>
              <a:t> </a:t>
            </a:r>
            <a:r>
              <a:rPr lang="en-US" dirty="0" err="1" smtClean="0"/>
              <a:t>uma</a:t>
            </a:r>
            <a:r>
              <a:rPr lang="en-US" dirty="0" smtClean="0"/>
              <a:t> </a:t>
            </a:r>
            <a:r>
              <a:rPr lang="en-US" dirty="0" err="1" smtClean="0"/>
              <a:t>dimensão</a:t>
            </a:r>
            <a:r>
              <a:rPr lang="en-US" dirty="0" smtClean="0"/>
              <a:t> (</a:t>
            </a:r>
            <a:r>
              <a:rPr lang="en-US" dirty="0" err="1" smtClean="0"/>
              <a:t>renda</a:t>
            </a:r>
            <a:r>
              <a:rPr lang="en-US" dirty="0" smtClean="0"/>
              <a:t> </a:t>
            </a:r>
            <a:r>
              <a:rPr lang="en-US" dirty="0" err="1" smtClean="0"/>
              <a:t>ou</a:t>
            </a:r>
            <a:r>
              <a:rPr lang="en-US" dirty="0" smtClean="0"/>
              <a:t> </a:t>
            </a:r>
            <a:r>
              <a:rPr lang="en-US" dirty="0" err="1" smtClean="0"/>
              <a:t>consumo</a:t>
            </a:r>
            <a:r>
              <a:rPr lang="en-US" dirty="0" smtClean="0"/>
              <a:t>) e, </a:t>
            </a:r>
            <a:r>
              <a:rPr lang="en-US" dirty="0" err="1" smtClean="0"/>
              <a:t>então</a:t>
            </a:r>
            <a:r>
              <a:rPr lang="en-US" dirty="0" smtClean="0"/>
              <a:t>, </a:t>
            </a:r>
            <a:r>
              <a:rPr lang="en-US" dirty="0" err="1" smtClean="0"/>
              <a:t>recebem</a:t>
            </a:r>
            <a:r>
              <a:rPr lang="en-US" dirty="0" smtClean="0"/>
              <a:t> as </a:t>
            </a:r>
            <a:r>
              <a:rPr lang="en-US" dirty="0" err="1" smtClean="0"/>
              <a:t>mesmas</a:t>
            </a:r>
            <a:r>
              <a:rPr lang="en-US" dirty="0" smtClean="0"/>
              <a:t> </a:t>
            </a:r>
            <a:r>
              <a:rPr lang="en-US" dirty="0" err="1" smtClean="0"/>
              <a:t>críticas</a:t>
            </a:r>
            <a:r>
              <a:rPr lang="en-US" dirty="0" smtClean="0"/>
              <a:t> </a:t>
            </a:r>
            <a:r>
              <a:rPr lang="en-US" dirty="0" err="1" smtClean="0"/>
              <a:t>da</a:t>
            </a:r>
            <a:r>
              <a:rPr lang="en-US" dirty="0" smtClean="0"/>
              <a:t> </a:t>
            </a:r>
            <a:r>
              <a:rPr lang="en-US" dirty="0" err="1" smtClean="0"/>
              <a:t>abordagem</a:t>
            </a:r>
            <a:r>
              <a:rPr lang="en-US" dirty="0" smtClean="0"/>
              <a:t> </a:t>
            </a:r>
            <a:r>
              <a:rPr lang="en-US" dirty="0" err="1" smtClean="0"/>
              <a:t>unidimensional</a:t>
            </a:r>
            <a:r>
              <a:rPr lang="en-US" dirty="0" smtClean="0"/>
              <a:t> </a:t>
            </a:r>
            <a:r>
              <a:rPr lang="en-US" dirty="0" err="1" smtClean="0"/>
              <a:t>da</a:t>
            </a:r>
            <a:r>
              <a:rPr lang="en-US" dirty="0" smtClean="0"/>
              <a:t> </a:t>
            </a:r>
            <a:r>
              <a:rPr lang="en-US" dirty="0" err="1" smtClean="0"/>
              <a:t>renda</a:t>
            </a:r>
            <a:r>
              <a:rPr lang="en-US" dirty="0" smtClean="0"/>
              <a:t>. </a:t>
            </a: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err="1" smtClean="0"/>
              <a:t>Métodos</a:t>
            </a:r>
            <a:r>
              <a:rPr lang="en-US" b="1" dirty="0" smtClean="0"/>
              <a:t> </a:t>
            </a:r>
            <a:r>
              <a:rPr lang="en-US" b="1" dirty="0" err="1" smtClean="0"/>
              <a:t>participativos</a:t>
            </a:r>
            <a:r>
              <a:rPr lang="en-US" b="1" dirty="0" smtClean="0"/>
              <a:t> (participatory methods)</a:t>
            </a:r>
            <a:endParaRPr lang="pt-BR" dirty="0"/>
          </a:p>
        </p:txBody>
      </p:sp>
      <p:sp>
        <p:nvSpPr>
          <p:cNvPr id="3" name="Espaço Reservado para Conteúdo 2"/>
          <p:cNvSpPr>
            <a:spLocks noGrp="1"/>
          </p:cNvSpPr>
          <p:nvPr>
            <p:ph idx="1"/>
          </p:nvPr>
        </p:nvSpPr>
        <p:spPr/>
        <p:txBody>
          <a:bodyPr>
            <a:normAutofit/>
          </a:bodyPr>
          <a:lstStyle/>
          <a:p>
            <a:r>
              <a:rPr lang="en-US" dirty="0" smtClean="0"/>
              <a:t>É um </a:t>
            </a:r>
            <a:r>
              <a:rPr lang="en-US" dirty="0" err="1" smtClean="0"/>
              <a:t>instrumento</a:t>
            </a:r>
            <a:r>
              <a:rPr lang="en-US" dirty="0" smtClean="0"/>
              <a:t> </a:t>
            </a:r>
            <a:r>
              <a:rPr lang="en-US" dirty="0" err="1" smtClean="0"/>
              <a:t>para</a:t>
            </a:r>
            <a:r>
              <a:rPr lang="en-US" dirty="0" smtClean="0"/>
              <a:t> </a:t>
            </a:r>
            <a:r>
              <a:rPr lang="en-US" dirty="0" err="1" smtClean="0"/>
              <a:t>incluir</a:t>
            </a:r>
            <a:r>
              <a:rPr lang="en-US" dirty="0" smtClean="0"/>
              <a:t> a </a:t>
            </a:r>
            <a:r>
              <a:rPr lang="en-US" dirty="0" err="1" smtClean="0"/>
              <a:t>visão</a:t>
            </a:r>
            <a:r>
              <a:rPr lang="en-US" dirty="0" smtClean="0"/>
              <a:t> das </a:t>
            </a:r>
            <a:r>
              <a:rPr lang="en-US" dirty="0" err="1" smtClean="0"/>
              <a:t>pessoas</a:t>
            </a:r>
            <a:r>
              <a:rPr lang="en-US" dirty="0" smtClean="0"/>
              <a:t> </a:t>
            </a:r>
            <a:r>
              <a:rPr lang="en-US" dirty="0" err="1" smtClean="0"/>
              <a:t>pobres</a:t>
            </a:r>
            <a:r>
              <a:rPr lang="en-US" dirty="0" smtClean="0"/>
              <a:t> </a:t>
            </a:r>
            <a:r>
              <a:rPr lang="en-US" dirty="0" err="1" smtClean="0"/>
              <a:t>na</a:t>
            </a:r>
            <a:r>
              <a:rPr lang="en-US" dirty="0" smtClean="0"/>
              <a:t> </a:t>
            </a:r>
            <a:r>
              <a:rPr lang="en-US" dirty="0" err="1" smtClean="0"/>
              <a:t>análise</a:t>
            </a:r>
            <a:r>
              <a:rPr lang="en-US" dirty="0" smtClean="0"/>
              <a:t> </a:t>
            </a:r>
            <a:r>
              <a:rPr lang="en-US" dirty="0" err="1" smtClean="0"/>
              <a:t>da</a:t>
            </a:r>
            <a:r>
              <a:rPr lang="en-US" dirty="0" smtClean="0"/>
              <a:t> </a:t>
            </a:r>
            <a:r>
              <a:rPr lang="en-US" dirty="0" err="1" smtClean="0"/>
              <a:t>pobreza</a:t>
            </a:r>
            <a:r>
              <a:rPr lang="en-US" dirty="0" smtClean="0"/>
              <a:t>. </a:t>
            </a:r>
          </a:p>
          <a:p>
            <a:endParaRPr lang="en-US" dirty="0" smtClean="0"/>
          </a:p>
          <a:p>
            <a:r>
              <a:rPr lang="en-US" dirty="0" err="1" smtClean="0"/>
              <a:t>Leva</a:t>
            </a:r>
            <a:r>
              <a:rPr lang="en-US" dirty="0" smtClean="0"/>
              <a:t> </a:t>
            </a:r>
            <a:r>
              <a:rPr lang="en-US" dirty="0" err="1" smtClean="0"/>
              <a:t>em</a:t>
            </a:r>
            <a:r>
              <a:rPr lang="en-US" dirty="0" smtClean="0"/>
              <a:t> </a:t>
            </a:r>
            <a:r>
              <a:rPr lang="en-US" dirty="0" err="1" smtClean="0"/>
              <a:t>conta</a:t>
            </a:r>
            <a:r>
              <a:rPr lang="en-US" dirty="0" smtClean="0"/>
              <a:t> a </a:t>
            </a:r>
            <a:r>
              <a:rPr lang="en-US" dirty="0" err="1" smtClean="0"/>
              <a:t>opinião</a:t>
            </a:r>
            <a:r>
              <a:rPr lang="en-US" dirty="0" smtClean="0"/>
              <a:t> das </a:t>
            </a:r>
            <a:r>
              <a:rPr lang="en-US" dirty="0" err="1" smtClean="0"/>
              <a:t>pessoas</a:t>
            </a:r>
            <a:r>
              <a:rPr lang="en-US" dirty="0" smtClean="0"/>
              <a:t> </a:t>
            </a:r>
            <a:r>
              <a:rPr lang="en-US" dirty="0" err="1" smtClean="0"/>
              <a:t>potencialmente</a:t>
            </a:r>
            <a:r>
              <a:rPr lang="en-US" dirty="0" smtClean="0"/>
              <a:t> </a:t>
            </a:r>
            <a:r>
              <a:rPr lang="en-US" dirty="0" err="1" smtClean="0"/>
              <a:t>pobres</a:t>
            </a:r>
            <a:r>
              <a:rPr lang="en-US" dirty="0" smtClean="0"/>
              <a:t> </a:t>
            </a:r>
            <a:r>
              <a:rPr lang="en-US" dirty="0" err="1" smtClean="0"/>
              <a:t>sobre</a:t>
            </a:r>
            <a:r>
              <a:rPr lang="en-US" dirty="0" smtClean="0"/>
              <a:t> </a:t>
            </a:r>
            <a:r>
              <a:rPr lang="en-US" dirty="0" err="1" smtClean="0"/>
              <a:t>pobreza</a:t>
            </a:r>
            <a:r>
              <a:rPr lang="en-US" dirty="0" smtClean="0"/>
              <a:t> e </a:t>
            </a:r>
            <a:r>
              <a:rPr lang="en-US" dirty="0" err="1" smtClean="0"/>
              <a:t>sua</a:t>
            </a:r>
            <a:r>
              <a:rPr lang="en-US" dirty="0" smtClean="0"/>
              <a:t> magnitude </a:t>
            </a:r>
            <a:endParaRPr lang="pt-BR" dirty="0" smtClean="0"/>
          </a:p>
          <a:p>
            <a:endParaRPr lang="pt-B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98178"/>
          </a:xfrm>
        </p:spPr>
        <p:txBody>
          <a:bodyPr>
            <a:noAutofit/>
          </a:bodyPr>
          <a:lstStyle/>
          <a:p>
            <a:r>
              <a:rPr lang="pt-BR" sz="3600" dirty="0" smtClean="0"/>
              <a:t>Seis resultados básicos relacionados à forma de definir e medir pobreza </a:t>
            </a:r>
            <a:br>
              <a:rPr lang="pt-BR" sz="3600" dirty="0" smtClean="0"/>
            </a:br>
            <a:r>
              <a:rPr lang="pt-BR" sz="3200" dirty="0" smtClean="0"/>
              <a:t>(</a:t>
            </a:r>
            <a:r>
              <a:rPr lang="en-US" sz="3200" dirty="0" err="1" smtClean="0"/>
              <a:t>Laderchi</a:t>
            </a:r>
            <a:r>
              <a:rPr lang="en-US" sz="3200" dirty="0" smtClean="0"/>
              <a:t> et al. (2003) )</a:t>
            </a:r>
            <a:endParaRPr lang="pt-BR" sz="3200" dirty="0"/>
          </a:p>
        </p:txBody>
      </p:sp>
      <p:sp>
        <p:nvSpPr>
          <p:cNvPr id="3" name="Espaço Reservado para Conteúdo 2"/>
          <p:cNvSpPr>
            <a:spLocks noGrp="1"/>
          </p:cNvSpPr>
          <p:nvPr>
            <p:ph idx="1"/>
          </p:nvPr>
        </p:nvSpPr>
        <p:spPr>
          <a:xfrm>
            <a:off x="457200" y="2204864"/>
            <a:ext cx="8229600" cy="4464496"/>
          </a:xfrm>
        </p:spPr>
        <p:txBody>
          <a:bodyPr>
            <a:normAutofit fontScale="77500" lnSpcReduction="20000"/>
          </a:bodyPr>
          <a:lstStyle/>
          <a:p>
            <a:r>
              <a:rPr lang="en-US" i="1" dirty="0" smtClean="0"/>
              <a:t>What is the space of poverty</a:t>
            </a:r>
            <a:r>
              <a:rPr lang="en-US" dirty="0" smtClean="0"/>
              <a:t>? </a:t>
            </a:r>
            <a:endParaRPr lang="pt-BR" dirty="0" smtClean="0"/>
          </a:p>
          <a:p>
            <a:pPr lvl="1"/>
            <a:r>
              <a:rPr lang="en-US" dirty="0" err="1" smtClean="0"/>
              <a:t>Pode</a:t>
            </a:r>
            <a:r>
              <a:rPr lang="en-US" dirty="0" smtClean="0"/>
              <a:t> </a:t>
            </a:r>
            <a:r>
              <a:rPr lang="en-US" dirty="0" err="1" smtClean="0"/>
              <a:t>envolver</a:t>
            </a:r>
            <a:r>
              <a:rPr lang="en-US" dirty="0" smtClean="0"/>
              <a:t> </a:t>
            </a:r>
            <a:r>
              <a:rPr lang="en-US" dirty="0" err="1" smtClean="0"/>
              <a:t>apenas</a:t>
            </a:r>
            <a:r>
              <a:rPr lang="en-US" dirty="0" smtClean="0"/>
              <a:t> </a:t>
            </a:r>
            <a:r>
              <a:rPr lang="en-US" dirty="0" err="1" smtClean="0"/>
              <a:t>aspectos</a:t>
            </a:r>
            <a:r>
              <a:rPr lang="en-US" dirty="0" smtClean="0"/>
              <a:t> </a:t>
            </a:r>
            <a:r>
              <a:rPr lang="en-US" dirty="0" err="1" smtClean="0"/>
              <a:t>materiais</a:t>
            </a:r>
            <a:r>
              <a:rPr lang="en-US" dirty="0" smtClean="0"/>
              <a:t> </a:t>
            </a:r>
            <a:r>
              <a:rPr lang="en-US" dirty="0" err="1" smtClean="0"/>
              <a:t>da</a:t>
            </a:r>
            <a:r>
              <a:rPr lang="en-US" dirty="0" smtClean="0"/>
              <a:t> </a:t>
            </a:r>
            <a:r>
              <a:rPr lang="en-US" dirty="0" err="1" smtClean="0"/>
              <a:t>vida</a:t>
            </a:r>
            <a:r>
              <a:rPr lang="en-US" dirty="0" smtClean="0"/>
              <a:t>, </a:t>
            </a:r>
            <a:r>
              <a:rPr lang="en-US" dirty="0" err="1" smtClean="0"/>
              <a:t>mas</a:t>
            </a:r>
            <a:r>
              <a:rPr lang="en-US" dirty="0" smtClean="0"/>
              <a:t> </a:t>
            </a:r>
            <a:r>
              <a:rPr lang="en-US" dirty="0" err="1" smtClean="0"/>
              <a:t>também</a:t>
            </a:r>
            <a:r>
              <a:rPr lang="en-US" dirty="0" smtClean="0"/>
              <a:t> </a:t>
            </a:r>
            <a:r>
              <a:rPr lang="en-US" dirty="0" err="1" smtClean="0"/>
              <a:t>incorporar</a:t>
            </a:r>
            <a:r>
              <a:rPr lang="en-US" dirty="0" smtClean="0"/>
              <a:t> </a:t>
            </a:r>
            <a:r>
              <a:rPr lang="en-US" dirty="0" err="1" smtClean="0"/>
              <a:t>outras</a:t>
            </a:r>
            <a:r>
              <a:rPr lang="en-US" dirty="0" smtClean="0"/>
              <a:t> </a:t>
            </a:r>
            <a:r>
              <a:rPr lang="en-US" dirty="0" err="1" smtClean="0"/>
              <a:t>coisas</a:t>
            </a:r>
            <a:r>
              <a:rPr lang="en-US" dirty="0" smtClean="0"/>
              <a:t> </a:t>
            </a:r>
            <a:r>
              <a:rPr lang="en-US" dirty="0" err="1" smtClean="0"/>
              <a:t>como</a:t>
            </a:r>
            <a:r>
              <a:rPr lang="en-US" dirty="0" smtClean="0"/>
              <a:t> </a:t>
            </a:r>
            <a:r>
              <a:rPr lang="en-US" dirty="0" err="1" smtClean="0"/>
              <a:t>liberdade</a:t>
            </a:r>
            <a:r>
              <a:rPr lang="en-US" dirty="0" smtClean="0"/>
              <a:t> </a:t>
            </a:r>
            <a:r>
              <a:rPr lang="en-US" dirty="0" err="1" smtClean="0"/>
              <a:t>política</a:t>
            </a:r>
            <a:r>
              <a:rPr lang="en-US" dirty="0" smtClean="0"/>
              <a:t>, </a:t>
            </a:r>
            <a:r>
              <a:rPr lang="en-US" dirty="0" err="1" smtClean="0"/>
              <a:t>por</a:t>
            </a:r>
            <a:r>
              <a:rPr lang="en-US" dirty="0" smtClean="0"/>
              <a:t> </a:t>
            </a:r>
            <a:r>
              <a:rPr lang="en-US" dirty="0" err="1" smtClean="0"/>
              <a:t>exemplo</a:t>
            </a:r>
            <a:r>
              <a:rPr lang="en-US" dirty="0" smtClean="0"/>
              <a:t>.</a:t>
            </a:r>
          </a:p>
          <a:p>
            <a:pPr lvl="1">
              <a:buNone/>
            </a:pPr>
            <a:r>
              <a:rPr lang="en-US" dirty="0" smtClean="0"/>
              <a:t> </a:t>
            </a:r>
          </a:p>
          <a:p>
            <a:r>
              <a:rPr lang="en-US" i="1" dirty="0" smtClean="0"/>
              <a:t>Universality of the definition of poverty</a:t>
            </a:r>
            <a:endParaRPr lang="pt-BR" dirty="0" smtClean="0"/>
          </a:p>
          <a:p>
            <a:pPr lvl="1"/>
            <a:r>
              <a:rPr lang="en-US" dirty="0" smtClean="0"/>
              <a:t>A </a:t>
            </a:r>
            <a:r>
              <a:rPr lang="en-US" dirty="0" err="1" smtClean="0"/>
              <a:t>medida</a:t>
            </a:r>
            <a:r>
              <a:rPr lang="en-US" dirty="0" smtClean="0"/>
              <a:t> </a:t>
            </a:r>
            <a:r>
              <a:rPr lang="en-US" dirty="0" err="1" smtClean="0"/>
              <a:t>definida</a:t>
            </a:r>
            <a:r>
              <a:rPr lang="en-US" dirty="0" smtClean="0"/>
              <a:t> </a:t>
            </a:r>
            <a:r>
              <a:rPr lang="en-US" dirty="0" err="1" smtClean="0"/>
              <a:t>para</a:t>
            </a:r>
            <a:r>
              <a:rPr lang="en-US" dirty="0" smtClean="0"/>
              <a:t> um </a:t>
            </a:r>
            <a:r>
              <a:rPr lang="en-US" dirty="0" err="1" smtClean="0"/>
              <a:t>país</a:t>
            </a:r>
            <a:r>
              <a:rPr lang="en-US" dirty="0" smtClean="0"/>
              <a:t> </a:t>
            </a:r>
            <a:r>
              <a:rPr lang="en-US" dirty="0" err="1" smtClean="0"/>
              <a:t>em</a:t>
            </a:r>
            <a:r>
              <a:rPr lang="en-US" dirty="0" smtClean="0"/>
              <a:t> um </a:t>
            </a:r>
            <a:r>
              <a:rPr lang="en-US" dirty="0" err="1" smtClean="0"/>
              <a:t>momento</a:t>
            </a:r>
            <a:r>
              <a:rPr lang="en-US" dirty="0" smtClean="0"/>
              <a:t> do tempo </a:t>
            </a:r>
            <a:r>
              <a:rPr lang="en-US" dirty="0" err="1" smtClean="0"/>
              <a:t>podem</a:t>
            </a:r>
            <a:r>
              <a:rPr lang="en-US" dirty="0" smtClean="0"/>
              <a:t> ser </a:t>
            </a:r>
            <a:r>
              <a:rPr lang="en-US" dirty="0" err="1" smtClean="0"/>
              <a:t>estendida</a:t>
            </a:r>
            <a:r>
              <a:rPr lang="en-US" dirty="0" smtClean="0"/>
              <a:t> a </a:t>
            </a:r>
            <a:r>
              <a:rPr lang="en-US" dirty="0" err="1" smtClean="0"/>
              <a:t>outras</a:t>
            </a:r>
            <a:r>
              <a:rPr lang="en-US" dirty="0" smtClean="0"/>
              <a:t> </a:t>
            </a:r>
            <a:r>
              <a:rPr lang="en-US" dirty="0" err="1" smtClean="0"/>
              <a:t>sociedades</a:t>
            </a:r>
            <a:r>
              <a:rPr lang="en-US" dirty="0" smtClean="0"/>
              <a:t>?</a:t>
            </a:r>
            <a:endParaRPr lang="pt-BR" dirty="0" smtClean="0"/>
          </a:p>
          <a:p>
            <a:pPr>
              <a:buNone/>
            </a:pPr>
            <a:endParaRPr lang="pt-BR" dirty="0" smtClean="0"/>
          </a:p>
          <a:p>
            <a:r>
              <a:rPr lang="en-US" i="1" dirty="0" smtClean="0"/>
              <a:t>Subjective or objective methods</a:t>
            </a:r>
            <a:endParaRPr lang="pt-BR" dirty="0" smtClean="0"/>
          </a:p>
          <a:p>
            <a:pPr lvl="1"/>
            <a:r>
              <a:rPr lang="en-US" dirty="0" err="1" smtClean="0"/>
              <a:t>Por</a:t>
            </a:r>
            <a:r>
              <a:rPr lang="en-US" dirty="0" smtClean="0"/>
              <a:t> </a:t>
            </a:r>
            <a:r>
              <a:rPr lang="en-US" dirty="0" err="1" smtClean="0"/>
              <a:t>exemplo</a:t>
            </a:r>
            <a:r>
              <a:rPr lang="en-US" dirty="0" smtClean="0"/>
              <a:t>, </a:t>
            </a:r>
            <a:r>
              <a:rPr lang="en-US" dirty="0" err="1" smtClean="0"/>
              <a:t>levar</a:t>
            </a:r>
            <a:r>
              <a:rPr lang="en-US" dirty="0" smtClean="0"/>
              <a:t> </a:t>
            </a:r>
            <a:r>
              <a:rPr lang="en-US" dirty="0" err="1" smtClean="0"/>
              <a:t>em</a:t>
            </a:r>
            <a:r>
              <a:rPr lang="en-US" dirty="0" smtClean="0"/>
              <a:t> </a:t>
            </a:r>
            <a:r>
              <a:rPr lang="en-US" dirty="0" err="1" smtClean="0"/>
              <a:t>conta</a:t>
            </a:r>
            <a:r>
              <a:rPr lang="en-US" dirty="0" smtClean="0"/>
              <a:t> a </a:t>
            </a:r>
            <a:r>
              <a:rPr lang="en-US" dirty="0" err="1" smtClean="0"/>
              <a:t>opinião</a:t>
            </a:r>
            <a:r>
              <a:rPr lang="en-US" dirty="0" smtClean="0"/>
              <a:t> das </a:t>
            </a:r>
            <a:r>
              <a:rPr lang="en-US" dirty="0" err="1" smtClean="0"/>
              <a:t>pessoas</a:t>
            </a:r>
            <a:r>
              <a:rPr lang="en-US" dirty="0" smtClean="0"/>
              <a:t> </a:t>
            </a:r>
            <a:r>
              <a:rPr lang="en-US" dirty="0" err="1" smtClean="0"/>
              <a:t>pobres</a:t>
            </a:r>
            <a:r>
              <a:rPr lang="en-US" dirty="0" smtClean="0"/>
              <a:t> </a:t>
            </a:r>
            <a:r>
              <a:rPr lang="en-US" dirty="0" err="1" smtClean="0"/>
              <a:t>sobre</a:t>
            </a:r>
            <a:r>
              <a:rPr lang="en-US" dirty="0" smtClean="0"/>
              <a:t> </a:t>
            </a:r>
            <a:r>
              <a:rPr lang="en-US" dirty="0" err="1" smtClean="0"/>
              <a:t>sua</a:t>
            </a:r>
            <a:r>
              <a:rPr lang="en-US" dirty="0" smtClean="0"/>
              <a:t> </a:t>
            </a:r>
            <a:r>
              <a:rPr lang="en-US" dirty="0" err="1" smtClean="0"/>
              <a:t>condição</a:t>
            </a:r>
            <a:r>
              <a:rPr lang="en-US" dirty="0" smtClean="0"/>
              <a:t> de </a:t>
            </a:r>
            <a:r>
              <a:rPr lang="en-US" dirty="0" err="1" smtClean="0"/>
              <a:t>vida</a:t>
            </a:r>
            <a:r>
              <a:rPr lang="en-US" dirty="0" smtClean="0"/>
              <a:t> </a:t>
            </a:r>
            <a:r>
              <a:rPr lang="en-US" dirty="0" err="1" smtClean="0"/>
              <a:t>permite</a:t>
            </a:r>
            <a:r>
              <a:rPr lang="en-US" dirty="0" smtClean="0"/>
              <a:t> </a:t>
            </a:r>
            <a:r>
              <a:rPr lang="en-US" dirty="0" err="1" smtClean="0"/>
              <a:t>incorporar</a:t>
            </a:r>
            <a:r>
              <a:rPr lang="en-US" dirty="0" smtClean="0"/>
              <a:t> </a:t>
            </a:r>
            <a:r>
              <a:rPr lang="en-US" dirty="0" err="1" smtClean="0"/>
              <a:t>aspectos</a:t>
            </a:r>
            <a:r>
              <a:rPr lang="en-US" dirty="0" smtClean="0"/>
              <a:t> </a:t>
            </a:r>
            <a:r>
              <a:rPr lang="en-US" dirty="0" err="1" smtClean="0"/>
              <a:t>subjetivos</a:t>
            </a:r>
            <a:r>
              <a:rPr lang="en-US" dirty="0" smtClean="0"/>
              <a:t> </a:t>
            </a:r>
            <a:r>
              <a:rPr lang="en-US" dirty="0" err="1" smtClean="0"/>
              <a:t>para</a:t>
            </a:r>
            <a:r>
              <a:rPr lang="en-US" dirty="0" smtClean="0"/>
              <a:t> </a:t>
            </a:r>
            <a:r>
              <a:rPr lang="en-US" dirty="0" err="1" smtClean="0"/>
              <a:t>medir</a:t>
            </a:r>
            <a:r>
              <a:rPr lang="en-US" dirty="0" smtClean="0"/>
              <a:t> </a:t>
            </a:r>
            <a:r>
              <a:rPr lang="en-US" dirty="0" err="1" smtClean="0"/>
              <a:t>pobreza</a:t>
            </a:r>
            <a:endParaRPr lang="pt-B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26170"/>
          </a:xfrm>
        </p:spPr>
        <p:txBody>
          <a:bodyPr>
            <a:normAutofit fontScale="90000"/>
          </a:bodyPr>
          <a:lstStyle/>
          <a:p>
            <a:r>
              <a:rPr lang="pt-BR" dirty="0" smtClean="0"/>
              <a:t>Seis resultados básicos relacionados à forma de definir e medir pobreza </a:t>
            </a:r>
            <a:br>
              <a:rPr lang="pt-BR" dirty="0" smtClean="0"/>
            </a:br>
            <a:r>
              <a:rPr lang="pt-BR" sz="3600" dirty="0" smtClean="0"/>
              <a:t>(</a:t>
            </a:r>
            <a:r>
              <a:rPr lang="en-US" sz="3600" dirty="0" err="1" smtClean="0"/>
              <a:t>Laderchi</a:t>
            </a:r>
            <a:r>
              <a:rPr lang="en-US" sz="3600" dirty="0" smtClean="0"/>
              <a:t> et al. (2003) )</a:t>
            </a:r>
            <a:endParaRPr lang="pt-BR" sz="3600" dirty="0"/>
          </a:p>
        </p:txBody>
      </p:sp>
      <p:sp>
        <p:nvSpPr>
          <p:cNvPr id="3" name="Espaço Reservado para Conteúdo 2"/>
          <p:cNvSpPr>
            <a:spLocks noGrp="1"/>
          </p:cNvSpPr>
          <p:nvPr>
            <p:ph idx="1"/>
          </p:nvPr>
        </p:nvSpPr>
        <p:spPr>
          <a:xfrm>
            <a:off x="457200" y="2099989"/>
            <a:ext cx="8229600" cy="4065315"/>
          </a:xfrm>
        </p:spPr>
        <p:txBody>
          <a:bodyPr>
            <a:normAutofit fontScale="85000" lnSpcReduction="20000"/>
          </a:bodyPr>
          <a:lstStyle/>
          <a:p>
            <a:r>
              <a:rPr lang="en-US" i="1" dirty="0" smtClean="0"/>
              <a:t>How to discriminate  the poor?</a:t>
            </a:r>
            <a:endParaRPr lang="pt-BR" dirty="0" smtClean="0"/>
          </a:p>
          <a:p>
            <a:pPr lvl="1"/>
            <a:r>
              <a:rPr lang="en-US" dirty="0" err="1" smtClean="0"/>
              <a:t>Escolher</a:t>
            </a:r>
            <a:r>
              <a:rPr lang="en-US" dirty="0" smtClean="0"/>
              <a:t> </a:t>
            </a:r>
            <a:r>
              <a:rPr lang="en-US" dirty="0" err="1" smtClean="0"/>
              <a:t>uma</a:t>
            </a:r>
            <a:r>
              <a:rPr lang="en-US" dirty="0" smtClean="0"/>
              <a:t> </a:t>
            </a:r>
            <a:r>
              <a:rPr lang="en-US" dirty="0" err="1" smtClean="0"/>
              <a:t>linha</a:t>
            </a:r>
            <a:r>
              <a:rPr lang="en-US" dirty="0" smtClean="0"/>
              <a:t> de </a:t>
            </a:r>
            <a:r>
              <a:rPr lang="en-US" dirty="0" err="1" smtClean="0"/>
              <a:t>pobreza</a:t>
            </a:r>
            <a:r>
              <a:rPr lang="en-US" dirty="0" smtClean="0"/>
              <a:t> </a:t>
            </a:r>
            <a:r>
              <a:rPr lang="en-US" dirty="0" err="1" smtClean="0"/>
              <a:t>adequada</a:t>
            </a:r>
            <a:r>
              <a:rPr lang="en-US" dirty="0" smtClean="0"/>
              <a:t> </a:t>
            </a:r>
            <a:r>
              <a:rPr lang="en-US" dirty="0" err="1" smtClean="0"/>
              <a:t>não</a:t>
            </a:r>
            <a:r>
              <a:rPr lang="en-US" dirty="0" smtClean="0"/>
              <a:t> é </a:t>
            </a:r>
            <a:r>
              <a:rPr lang="en-US" dirty="0" err="1" smtClean="0"/>
              <a:t>uma</a:t>
            </a:r>
            <a:r>
              <a:rPr lang="en-US" dirty="0" smtClean="0"/>
              <a:t> </a:t>
            </a:r>
            <a:r>
              <a:rPr lang="en-US" dirty="0" err="1" smtClean="0"/>
              <a:t>tarefa</a:t>
            </a:r>
            <a:r>
              <a:rPr lang="en-US" dirty="0" smtClean="0"/>
              <a:t> trivial </a:t>
            </a:r>
          </a:p>
          <a:p>
            <a:endParaRPr lang="en-US" i="1" dirty="0" smtClean="0"/>
          </a:p>
          <a:p>
            <a:r>
              <a:rPr lang="en-US" i="1" dirty="0" smtClean="0"/>
              <a:t>Poverty measuring at individual or household level? </a:t>
            </a:r>
            <a:endParaRPr lang="pt-BR" dirty="0" smtClean="0"/>
          </a:p>
          <a:p>
            <a:pPr lvl="1"/>
            <a:r>
              <a:rPr lang="en-US" dirty="0" smtClean="0"/>
              <a:t>There is a discussion if the correct way to measure poverty is at household level or at individual level. Most authors agree with second idea. So, considering some household intra-allocation is important in order to translate information about family income into personal income. However, equivalence scales can be used to attenuate the problem of unobserved intra-household allocation.</a:t>
            </a:r>
            <a:endParaRPr lang="pt-B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26170"/>
          </a:xfrm>
        </p:spPr>
        <p:txBody>
          <a:bodyPr>
            <a:normAutofit fontScale="90000"/>
          </a:bodyPr>
          <a:lstStyle/>
          <a:p>
            <a:r>
              <a:rPr lang="pt-BR" dirty="0" smtClean="0"/>
              <a:t>Seis resultados básicos relacionados à forma de definir e medir pobreza </a:t>
            </a:r>
            <a:br>
              <a:rPr lang="pt-BR" dirty="0" smtClean="0"/>
            </a:br>
            <a:r>
              <a:rPr lang="pt-BR" sz="3600" dirty="0" smtClean="0"/>
              <a:t>(</a:t>
            </a:r>
            <a:r>
              <a:rPr lang="en-US" sz="3600" dirty="0" err="1" smtClean="0"/>
              <a:t>Laderchi</a:t>
            </a:r>
            <a:r>
              <a:rPr lang="en-US" sz="3600" dirty="0" smtClean="0"/>
              <a:t> et al. (2003) )</a:t>
            </a:r>
            <a:endParaRPr lang="pt-BR" sz="3600" dirty="0"/>
          </a:p>
        </p:txBody>
      </p:sp>
      <p:sp>
        <p:nvSpPr>
          <p:cNvPr id="3" name="Espaço Reservado para Conteúdo 2"/>
          <p:cNvSpPr>
            <a:spLocks noGrp="1"/>
          </p:cNvSpPr>
          <p:nvPr>
            <p:ph idx="1"/>
          </p:nvPr>
        </p:nvSpPr>
        <p:spPr>
          <a:xfrm>
            <a:off x="457200" y="2099989"/>
            <a:ext cx="8229600" cy="4065315"/>
          </a:xfrm>
        </p:spPr>
        <p:txBody>
          <a:bodyPr>
            <a:normAutofit fontScale="85000" lnSpcReduction="20000"/>
          </a:bodyPr>
          <a:lstStyle/>
          <a:p>
            <a:r>
              <a:rPr lang="en-US" i="1" dirty="0" smtClean="0"/>
              <a:t>How to deal with multidimensionality?</a:t>
            </a:r>
            <a:endParaRPr lang="pt-BR" dirty="0" smtClean="0"/>
          </a:p>
          <a:p>
            <a:pPr lvl="1"/>
            <a:r>
              <a:rPr lang="en-US" dirty="0" smtClean="0"/>
              <a:t>The multidimensionality of poverty is considered in very different ways depending on the approach adopted. For instance, those following </a:t>
            </a:r>
            <a:r>
              <a:rPr lang="en-US" dirty="0" err="1" smtClean="0"/>
              <a:t>Sen´s</a:t>
            </a:r>
            <a:r>
              <a:rPr lang="en-US" dirty="0" smtClean="0"/>
              <a:t> capabilities advocates for use of multidimensional measures of poverty. However, how to select the relevant dimensions is not a trivial task…</a:t>
            </a:r>
            <a:endParaRPr lang="pt-BR" dirty="0" smtClean="0"/>
          </a:p>
          <a:p>
            <a:endParaRPr lang="pt-BR" dirty="0" smtClean="0"/>
          </a:p>
          <a:p>
            <a:r>
              <a:rPr lang="en-US" i="1" dirty="0" smtClean="0"/>
              <a:t>Time horizon of poverty measure</a:t>
            </a:r>
            <a:endParaRPr lang="pt-BR" dirty="0" smtClean="0"/>
          </a:p>
          <a:p>
            <a:pPr lvl="1"/>
            <a:r>
              <a:rPr lang="en-US" dirty="0" smtClean="0"/>
              <a:t> There is a discussion about the time horizon over which poverty should be measure. This discussion encompasses issues about poverty as a chronic phenomenon or as a transitory phenomenon.</a:t>
            </a:r>
            <a:endParaRPr lang="pt-B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Roda viva</a:t>
            </a:r>
            <a:endParaRPr lang="pt-BR" dirty="0"/>
          </a:p>
        </p:txBody>
      </p:sp>
      <p:sp>
        <p:nvSpPr>
          <p:cNvPr id="3" name="Espaço Reservado para Conteúdo 2"/>
          <p:cNvSpPr>
            <a:spLocks noGrp="1"/>
          </p:cNvSpPr>
          <p:nvPr>
            <p:ph idx="1"/>
          </p:nvPr>
        </p:nvSpPr>
        <p:spPr/>
        <p:txBody>
          <a:bodyPr/>
          <a:lstStyle/>
          <a:p>
            <a:r>
              <a:rPr lang="pt-BR" dirty="0" smtClean="0">
                <a:hlinkClick r:id="rId2"/>
              </a:rPr>
              <a:t>http://www.rodaviva.fapesp.br/materia/32/entrevistados/</a:t>
            </a:r>
            <a:endParaRPr lang="pt-BR" dirty="0" smtClean="0"/>
          </a:p>
          <a:p>
            <a:endParaRPr lang="pt-BR" dirty="0"/>
          </a:p>
          <a:p>
            <a:r>
              <a:rPr lang="pt-BR" b="1" dirty="0"/>
              <a:t>Amartya </a:t>
            </a:r>
            <a:r>
              <a:rPr lang="pt-BR" b="1" dirty="0" err="1"/>
              <a:t>Sen</a:t>
            </a:r>
            <a:endParaRPr lang="pt-BR" b="1" dirty="0"/>
          </a:p>
          <a:p>
            <a:r>
              <a:rPr lang="pt-BR" dirty="0" smtClean="0"/>
              <a:t>22/1/2001- Não </a:t>
            </a:r>
            <a:r>
              <a:rPr lang="pt-BR" dirty="0"/>
              <a:t>é a falta de alimentos a causa da fome, mas a insuficiência de renda para comprar comida, diz o economista</a:t>
            </a:r>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Destaques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Fome x falta de alimentos</a:t>
            </a:r>
          </a:p>
          <a:p>
            <a:r>
              <a:rPr lang="pt-BR" dirty="0" smtClean="0"/>
              <a:t>Fome: problema agrícola na medida em que muitas pessoas pobres recebem seus salários da área agrícola</a:t>
            </a:r>
          </a:p>
          <a:p>
            <a:r>
              <a:rPr lang="pt-BR" dirty="0" smtClean="0"/>
              <a:t>Capacidade das pessoas de comprar comida </a:t>
            </a:r>
            <a:r>
              <a:rPr lang="pt-BR" dirty="0" smtClean="0">
                <a:sym typeface="Wingdings" pitchFamily="2" charset="2"/>
              </a:rPr>
              <a:t> este deve ser o foco</a:t>
            </a:r>
          </a:p>
          <a:p>
            <a:r>
              <a:rPr lang="pt-BR" dirty="0" smtClean="0">
                <a:sym typeface="Wingdings" pitchFamily="2" charset="2"/>
              </a:rPr>
              <a:t>Fome está deixando de existir porque os países estão ficando mais ricos? Este não é o ponto. </a:t>
            </a:r>
            <a:r>
              <a:rPr lang="pt-BR" dirty="0" err="1" smtClean="0">
                <a:sym typeface="Wingdings" pitchFamily="2" charset="2"/>
              </a:rPr>
              <a:t>Vc</a:t>
            </a:r>
            <a:r>
              <a:rPr lang="pt-BR" dirty="0" smtClean="0">
                <a:sym typeface="Wingdings" pitchFamily="2" charset="2"/>
              </a:rPr>
              <a:t> precisa ter governos responsáveis.</a:t>
            </a:r>
          </a:p>
          <a:p>
            <a:r>
              <a:rPr lang="pt-BR" dirty="0" smtClean="0">
                <a:sym typeface="Wingdings" pitchFamily="2" charset="2"/>
              </a:rPr>
              <a:t>Democracia x ditaduras</a:t>
            </a:r>
          </a:p>
          <a:p>
            <a:pPr lvl="1"/>
            <a:endParaRPr lang="pt-BR" dirty="0"/>
          </a:p>
        </p:txBody>
      </p:sp>
    </p:spTree>
    <p:extLst>
      <p:ext uri="{BB962C8B-B14F-4D97-AF65-F5344CB8AC3E}">
        <p14:creationId xmlns:p14="http://schemas.microsoft.com/office/powerpoint/2010/main" val="839640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Destaques</a:t>
            </a:r>
            <a:endParaRPr lang="pt-BR" dirty="0"/>
          </a:p>
        </p:txBody>
      </p:sp>
      <p:sp>
        <p:nvSpPr>
          <p:cNvPr id="3" name="Espaço Reservado para Conteúdo 2"/>
          <p:cNvSpPr>
            <a:spLocks noGrp="1"/>
          </p:cNvSpPr>
          <p:nvPr>
            <p:ph idx="1"/>
          </p:nvPr>
        </p:nvSpPr>
        <p:spPr/>
        <p:txBody>
          <a:bodyPr>
            <a:normAutofit lnSpcReduction="10000"/>
          </a:bodyPr>
          <a:lstStyle/>
          <a:p>
            <a:pPr lvl="1"/>
            <a:r>
              <a:rPr lang="pt-BR" dirty="0" smtClean="0"/>
              <a:t>Desenvolvimento passa pela liberdade como um meio e um fim para atingi-lo</a:t>
            </a:r>
          </a:p>
          <a:p>
            <a:pPr lvl="1"/>
            <a:r>
              <a:rPr lang="pt-BR" dirty="0" smtClean="0"/>
              <a:t>“Para quem tem fome, liberdade é um luxo”</a:t>
            </a:r>
          </a:p>
          <a:p>
            <a:pPr lvl="1"/>
            <a:r>
              <a:rPr lang="pt-BR" dirty="0" smtClean="0"/>
              <a:t>Dois pontos importantes sobre liberdade:</a:t>
            </a:r>
          </a:p>
          <a:p>
            <a:pPr lvl="1"/>
            <a:r>
              <a:rPr lang="pt-BR" dirty="0" smtClean="0"/>
              <a:t>Liberdade tem diferentes aspectos – conectadas mas diferentes;</a:t>
            </a:r>
          </a:p>
          <a:p>
            <a:pPr lvl="2"/>
            <a:r>
              <a:rPr lang="pt-BR" dirty="0" smtClean="0"/>
              <a:t>China x </a:t>
            </a:r>
            <a:r>
              <a:rPr lang="pt-BR" dirty="0"/>
              <a:t>Í</a:t>
            </a:r>
            <a:r>
              <a:rPr lang="pt-BR" dirty="0" smtClean="0"/>
              <a:t>ndia (liberdade de necessidades básicas x liberdade política)</a:t>
            </a:r>
          </a:p>
          <a:p>
            <a:pPr lvl="1"/>
            <a:r>
              <a:rPr lang="pt-BR" dirty="0" smtClean="0"/>
              <a:t>Não é tem ou não tem liberdade – é tem mais ou tem menos ....</a:t>
            </a:r>
          </a:p>
          <a:p>
            <a:pPr lvl="1"/>
            <a:endParaRPr lang="pt-BR" dirty="0"/>
          </a:p>
        </p:txBody>
      </p:sp>
    </p:spTree>
    <p:extLst>
      <p:ext uri="{BB962C8B-B14F-4D97-AF65-F5344CB8AC3E}">
        <p14:creationId xmlns:p14="http://schemas.microsoft.com/office/powerpoint/2010/main" val="540598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abordagem das </a:t>
            </a:r>
            <a:r>
              <a:rPr lang="pt-BR" dirty="0" err="1" smtClean="0"/>
              <a:t>capabilities</a:t>
            </a:r>
            <a:r>
              <a:rPr lang="pt-BR" dirty="0" smtClean="0"/>
              <a:t> – ideia básica</a:t>
            </a:r>
            <a:endParaRPr lang="pt-BR" dirty="0"/>
          </a:p>
        </p:txBody>
      </p:sp>
      <p:sp>
        <p:nvSpPr>
          <p:cNvPr id="3" name="Espaço Reservado para Conteúdo 2"/>
          <p:cNvSpPr>
            <a:spLocks noGrp="1"/>
          </p:cNvSpPr>
          <p:nvPr>
            <p:ph idx="1"/>
          </p:nvPr>
        </p:nvSpPr>
        <p:spPr>
          <a:xfrm>
            <a:off x="457200" y="1711349"/>
            <a:ext cx="8229600" cy="4525963"/>
          </a:xfrm>
        </p:spPr>
        <p:txBody>
          <a:bodyPr>
            <a:normAutofit/>
          </a:bodyPr>
          <a:lstStyle/>
          <a:p>
            <a:r>
              <a:rPr lang="pt-BR" dirty="0" smtClean="0"/>
              <a:t>o que interessa é a liberdade que os indivíduos tem para escolher seus próprios </a:t>
            </a:r>
            <a:r>
              <a:rPr lang="pt-BR" i="1" dirty="0" err="1" smtClean="0"/>
              <a:t>functionings</a:t>
            </a:r>
            <a:r>
              <a:rPr lang="pt-BR" i="1" dirty="0" smtClean="0"/>
              <a:t> </a:t>
            </a:r>
            <a:r>
              <a:rPr lang="pt-BR" dirty="0" smtClean="0"/>
              <a:t>(resultados) </a:t>
            </a:r>
          </a:p>
          <a:p>
            <a:r>
              <a:rPr lang="pt-BR" dirty="0" smtClean="0"/>
              <a:t>Para ‘funcionar’ os indivíduos requerem um mínimo de bem-estar gerado por um conjunto de atributos </a:t>
            </a:r>
            <a:r>
              <a:rPr lang="pt-BR" dirty="0" smtClean="0">
                <a:sym typeface="Wingdings" pitchFamily="2" charset="2"/>
              </a:rPr>
              <a:t> que são as </a:t>
            </a:r>
            <a:r>
              <a:rPr lang="pt-BR" dirty="0" err="1" smtClean="0">
                <a:sym typeface="Wingdings" pitchFamily="2" charset="2"/>
              </a:rPr>
              <a:t>capabilities</a:t>
            </a:r>
            <a:r>
              <a:rPr lang="pt-BR" dirty="0" smtClean="0">
                <a:sym typeface="Wingdings" pitchFamily="2" charset="2"/>
              </a:rPr>
              <a:t>!</a:t>
            </a:r>
            <a:endParaRPr lang="pt-BR" dirty="0" smtClean="0"/>
          </a:p>
        </p:txBody>
      </p:sp>
    </p:spTree>
    <p:extLst>
      <p:ext uri="{BB962C8B-B14F-4D97-AF65-F5344CB8AC3E}">
        <p14:creationId xmlns:p14="http://schemas.microsoft.com/office/powerpoint/2010/main" val="2423667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Ligação com a abordagem da renda</a:t>
            </a:r>
            <a:endParaRPr lang="pt-BR" dirty="0"/>
          </a:p>
        </p:txBody>
      </p:sp>
      <p:sp>
        <p:nvSpPr>
          <p:cNvPr id="3" name="Espaço Reservado para Conteúdo 2"/>
          <p:cNvSpPr>
            <a:spLocks noGrp="1"/>
          </p:cNvSpPr>
          <p:nvPr>
            <p:ph idx="1"/>
          </p:nvPr>
        </p:nvSpPr>
        <p:spPr/>
        <p:txBody>
          <a:bodyPr>
            <a:normAutofit/>
          </a:bodyPr>
          <a:lstStyle/>
          <a:p>
            <a:r>
              <a:rPr lang="pt-BR" dirty="0" smtClean="0"/>
              <a:t>Abordagem da renda: indivíduo que está acima da </a:t>
            </a:r>
            <a:r>
              <a:rPr lang="pt-BR" i="1" dirty="0" smtClean="0"/>
              <a:t>linha de pobreza </a:t>
            </a:r>
            <a:r>
              <a:rPr lang="pt-BR" dirty="0" smtClean="0"/>
              <a:t>tem poder de compra para adquirir uma cesta de atributos que assegurem um nível de bem estar suficiente para que ele possa </a:t>
            </a:r>
            <a:r>
              <a:rPr lang="pt-BR" i="1" dirty="0" smtClean="0"/>
              <a:t>to </a:t>
            </a:r>
            <a:r>
              <a:rPr lang="pt-BR" i="1" dirty="0" err="1" smtClean="0"/>
              <a:t>function</a:t>
            </a:r>
            <a:r>
              <a:rPr lang="pt-BR" dirty="0" smtClean="0"/>
              <a:t>. </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err="1" smtClean="0"/>
              <a:t>Problemas</a:t>
            </a:r>
            <a:r>
              <a:rPr lang="en-US" dirty="0" smtClean="0"/>
              <a:t> </a:t>
            </a:r>
            <a:r>
              <a:rPr lang="en-US" dirty="0" err="1" smtClean="0"/>
              <a:t>da</a:t>
            </a:r>
            <a:r>
              <a:rPr lang="en-US" dirty="0" smtClean="0"/>
              <a:t> </a:t>
            </a:r>
            <a:r>
              <a:rPr lang="en-US" dirty="0" err="1" smtClean="0"/>
              <a:t>abordagem</a:t>
            </a:r>
            <a:r>
              <a:rPr lang="en-US" dirty="0" smtClean="0"/>
              <a:t> </a:t>
            </a:r>
            <a:r>
              <a:rPr lang="en-US" dirty="0" err="1" smtClean="0"/>
              <a:t>monetária</a:t>
            </a:r>
            <a:r>
              <a:rPr lang="en-US" dirty="0" smtClean="0"/>
              <a:t>:</a:t>
            </a:r>
          </a:p>
        </p:txBody>
      </p:sp>
      <p:sp>
        <p:nvSpPr>
          <p:cNvPr id="3" name="Espaço Reservado para Conteúdo 2"/>
          <p:cNvSpPr>
            <a:spLocks noGrp="1"/>
          </p:cNvSpPr>
          <p:nvPr>
            <p:ph idx="1"/>
          </p:nvPr>
        </p:nvSpPr>
        <p:spPr/>
        <p:txBody>
          <a:bodyPr>
            <a:normAutofit fontScale="85000" lnSpcReduction="20000"/>
          </a:bodyPr>
          <a:lstStyle/>
          <a:p>
            <a:pPr>
              <a:buFont typeface="Wingdings" pitchFamily="2" charset="2"/>
              <a:buChar char="ü"/>
            </a:pPr>
            <a:r>
              <a:rPr lang="en-US" dirty="0" err="1" smtClean="0"/>
              <a:t>alguns</a:t>
            </a:r>
            <a:r>
              <a:rPr lang="en-US" dirty="0" smtClean="0"/>
              <a:t> </a:t>
            </a:r>
            <a:r>
              <a:rPr lang="en-US" dirty="0" err="1" smtClean="0"/>
              <a:t>atributos</a:t>
            </a:r>
            <a:r>
              <a:rPr lang="en-US" dirty="0" smtClean="0"/>
              <a:t> (</a:t>
            </a:r>
            <a:r>
              <a:rPr lang="en-US" dirty="0" err="1" smtClean="0"/>
              <a:t>não-monetários</a:t>
            </a:r>
            <a:r>
              <a:rPr lang="en-US" dirty="0" smtClean="0"/>
              <a:t>) </a:t>
            </a:r>
            <a:r>
              <a:rPr lang="en-US" dirty="0" err="1" smtClean="0"/>
              <a:t>não</a:t>
            </a:r>
            <a:r>
              <a:rPr lang="en-US" dirty="0" smtClean="0"/>
              <a:t> </a:t>
            </a:r>
            <a:r>
              <a:rPr lang="en-US" dirty="0" err="1" smtClean="0"/>
              <a:t>podem</a:t>
            </a:r>
            <a:r>
              <a:rPr lang="en-US" dirty="0" smtClean="0"/>
              <a:t> ser </a:t>
            </a:r>
            <a:r>
              <a:rPr lang="en-US" dirty="0" err="1" smtClean="0"/>
              <a:t>comprados</a:t>
            </a:r>
            <a:r>
              <a:rPr lang="en-US" dirty="0" smtClean="0"/>
              <a:t> </a:t>
            </a:r>
            <a:r>
              <a:rPr lang="en-US" dirty="0" err="1" smtClean="0"/>
              <a:t>porque</a:t>
            </a:r>
            <a:r>
              <a:rPr lang="en-US" dirty="0" smtClean="0"/>
              <a:t> </a:t>
            </a:r>
            <a:r>
              <a:rPr lang="en-US" dirty="0" err="1" smtClean="0"/>
              <a:t>não</a:t>
            </a:r>
            <a:r>
              <a:rPr lang="en-US" dirty="0" smtClean="0"/>
              <a:t> </a:t>
            </a:r>
            <a:r>
              <a:rPr lang="en-US" dirty="0" err="1" smtClean="0"/>
              <a:t>existem</a:t>
            </a:r>
            <a:r>
              <a:rPr lang="en-US" dirty="0" smtClean="0"/>
              <a:t> </a:t>
            </a:r>
            <a:r>
              <a:rPr lang="en-US" dirty="0" err="1" smtClean="0"/>
              <a:t>mercados</a:t>
            </a:r>
            <a:r>
              <a:rPr lang="en-US" dirty="0" smtClean="0"/>
              <a:t> </a:t>
            </a:r>
            <a:r>
              <a:rPr lang="en-US" dirty="0" err="1" smtClean="0"/>
              <a:t>para</a:t>
            </a:r>
            <a:r>
              <a:rPr lang="en-US" dirty="0" smtClean="0"/>
              <a:t> </a:t>
            </a:r>
            <a:r>
              <a:rPr lang="en-US" dirty="0" err="1" smtClean="0"/>
              <a:t>eles</a:t>
            </a:r>
            <a:r>
              <a:rPr lang="en-US" dirty="0" smtClean="0"/>
              <a:t> –</a:t>
            </a:r>
            <a:r>
              <a:rPr lang="en-US" dirty="0" err="1" smtClean="0"/>
              <a:t>neste</a:t>
            </a:r>
            <a:r>
              <a:rPr lang="en-US" dirty="0" smtClean="0"/>
              <a:t> </a:t>
            </a:r>
            <a:r>
              <a:rPr lang="en-US" dirty="0" err="1" smtClean="0"/>
              <a:t>sentido</a:t>
            </a:r>
            <a:r>
              <a:rPr lang="en-US" dirty="0" smtClean="0"/>
              <a:t>, a </a:t>
            </a:r>
            <a:r>
              <a:rPr lang="en-US" dirty="0" err="1" smtClean="0"/>
              <a:t>renda</a:t>
            </a:r>
            <a:r>
              <a:rPr lang="en-US" dirty="0" smtClean="0"/>
              <a:t> é um </a:t>
            </a:r>
            <a:r>
              <a:rPr lang="en-US" dirty="0" err="1" smtClean="0"/>
              <a:t>indicador</a:t>
            </a:r>
            <a:r>
              <a:rPr lang="en-US" dirty="0" smtClean="0"/>
              <a:t> </a:t>
            </a:r>
            <a:r>
              <a:rPr lang="en-US" dirty="0" err="1" smtClean="0"/>
              <a:t>pobre</a:t>
            </a:r>
            <a:r>
              <a:rPr lang="en-US" dirty="0" smtClean="0"/>
              <a:t> </a:t>
            </a:r>
            <a:r>
              <a:rPr lang="en-US" dirty="0" err="1" smtClean="0"/>
              <a:t>para</a:t>
            </a:r>
            <a:r>
              <a:rPr lang="en-US" dirty="0" smtClean="0"/>
              <a:t> </a:t>
            </a:r>
            <a:r>
              <a:rPr lang="en-US" dirty="0" err="1" smtClean="0"/>
              <a:t>bem-estar</a:t>
            </a:r>
            <a:r>
              <a:rPr lang="en-US" dirty="0" smtClean="0"/>
              <a:t>, </a:t>
            </a:r>
            <a:r>
              <a:rPr lang="en-US" dirty="0" err="1" smtClean="0"/>
              <a:t>visto</a:t>
            </a:r>
            <a:r>
              <a:rPr lang="en-US" dirty="0" smtClean="0"/>
              <a:t> </a:t>
            </a:r>
            <a:r>
              <a:rPr lang="en-US" dirty="0" err="1" smtClean="0"/>
              <a:t>que</a:t>
            </a:r>
            <a:r>
              <a:rPr lang="en-US" dirty="0" smtClean="0"/>
              <a:t> </a:t>
            </a:r>
            <a:r>
              <a:rPr lang="en-US" dirty="0" err="1" smtClean="0"/>
              <a:t>tipicamente</a:t>
            </a:r>
            <a:r>
              <a:rPr lang="en-US" dirty="0" smtClean="0"/>
              <a:t> </a:t>
            </a:r>
            <a:r>
              <a:rPr lang="en-US" dirty="0" err="1" smtClean="0"/>
              <a:t>não</a:t>
            </a:r>
            <a:r>
              <a:rPr lang="en-US" dirty="0" smtClean="0"/>
              <a:t> </a:t>
            </a:r>
            <a:r>
              <a:rPr lang="en-US" dirty="0" err="1" smtClean="0"/>
              <a:t>incorpora</a:t>
            </a:r>
            <a:r>
              <a:rPr lang="en-US" dirty="0" smtClean="0"/>
              <a:t> </a:t>
            </a:r>
            <a:r>
              <a:rPr lang="en-US" dirty="0" err="1" smtClean="0"/>
              <a:t>dimensões</a:t>
            </a:r>
            <a:r>
              <a:rPr lang="en-US" dirty="0" smtClean="0"/>
              <a:t> </a:t>
            </a:r>
            <a:r>
              <a:rPr lang="en-US" dirty="0" err="1" smtClean="0"/>
              <a:t>da</a:t>
            </a:r>
            <a:r>
              <a:rPr lang="en-US" dirty="0" smtClean="0"/>
              <a:t> </a:t>
            </a:r>
            <a:r>
              <a:rPr lang="en-US" dirty="0" err="1" smtClean="0"/>
              <a:t>pobreza</a:t>
            </a:r>
            <a:r>
              <a:rPr lang="en-US" dirty="0" smtClean="0"/>
              <a:t> </a:t>
            </a:r>
            <a:r>
              <a:rPr lang="en-US" dirty="0" err="1" smtClean="0"/>
              <a:t>como</a:t>
            </a:r>
            <a:r>
              <a:rPr lang="en-US" dirty="0" smtClean="0"/>
              <a:t> </a:t>
            </a:r>
            <a:r>
              <a:rPr lang="en-US" dirty="0" err="1" smtClean="0"/>
              <a:t>longevidade</a:t>
            </a:r>
            <a:r>
              <a:rPr lang="en-US" dirty="0" smtClean="0"/>
              <a:t>, </a:t>
            </a:r>
            <a:r>
              <a:rPr lang="en-US" dirty="0" err="1" smtClean="0"/>
              <a:t>alfabetização</a:t>
            </a:r>
            <a:r>
              <a:rPr lang="en-US" dirty="0" smtClean="0"/>
              <a:t>, </a:t>
            </a:r>
            <a:r>
              <a:rPr lang="en-US" dirty="0" err="1" smtClean="0"/>
              <a:t>acesso</a:t>
            </a:r>
            <a:r>
              <a:rPr lang="en-US" dirty="0" smtClean="0"/>
              <a:t> a bens </a:t>
            </a:r>
            <a:r>
              <a:rPr lang="en-US" dirty="0" err="1" smtClean="0"/>
              <a:t>públicos</a:t>
            </a:r>
            <a:r>
              <a:rPr lang="en-US" dirty="0" smtClean="0"/>
              <a:t>, …., </a:t>
            </a:r>
            <a:r>
              <a:rPr lang="en-US" dirty="0" err="1" smtClean="0"/>
              <a:t>liberdade</a:t>
            </a:r>
            <a:r>
              <a:rPr lang="en-US" dirty="0" smtClean="0"/>
              <a:t> e </a:t>
            </a:r>
            <a:r>
              <a:rPr lang="en-US" dirty="0" err="1" smtClean="0"/>
              <a:t>seguridade</a:t>
            </a:r>
            <a:endParaRPr lang="en-US" dirty="0" smtClean="0"/>
          </a:p>
          <a:p>
            <a:pPr>
              <a:buFont typeface="Wingdings" pitchFamily="2" charset="2"/>
              <a:buChar char="ü"/>
            </a:pPr>
            <a:endParaRPr lang="en-US" dirty="0" smtClean="0"/>
          </a:p>
          <a:p>
            <a:pPr>
              <a:buFont typeface="Wingdings" pitchFamily="2" charset="2"/>
              <a:buChar char="ü"/>
            </a:pPr>
            <a:r>
              <a:rPr lang="en-US" dirty="0" err="1" smtClean="0"/>
              <a:t>mesmo</a:t>
            </a:r>
            <a:r>
              <a:rPr lang="en-US" dirty="0" smtClean="0"/>
              <a:t> </a:t>
            </a:r>
            <a:r>
              <a:rPr lang="en-US" dirty="0" err="1" smtClean="0"/>
              <a:t>que</a:t>
            </a:r>
            <a:r>
              <a:rPr lang="en-US" dirty="0" smtClean="0"/>
              <a:t> fosse </a:t>
            </a:r>
            <a:r>
              <a:rPr lang="en-US" dirty="0" err="1" smtClean="0"/>
              <a:t>possível</a:t>
            </a:r>
            <a:r>
              <a:rPr lang="en-US" dirty="0" smtClean="0"/>
              <a:t> ‘</a:t>
            </a:r>
            <a:r>
              <a:rPr lang="en-US" dirty="0" err="1" smtClean="0"/>
              <a:t>precificar</a:t>
            </a:r>
            <a:r>
              <a:rPr lang="en-US" dirty="0" smtClean="0"/>
              <a:t>’ </a:t>
            </a:r>
            <a:r>
              <a:rPr lang="en-US" dirty="0" err="1" smtClean="0"/>
              <a:t>todos</a:t>
            </a:r>
            <a:r>
              <a:rPr lang="en-US" dirty="0"/>
              <a:t> </a:t>
            </a:r>
            <a:r>
              <a:rPr lang="en-US" dirty="0" err="1" smtClean="0"/>
              <a:t>os</a:t>
            </a:r>
            <a:r>
              <a:rPr lang="en-US" dirty="0" smtClean="0"/>
              <a:t> </a:t>
            </a:r>
            <a:r>
              <a:rPr lang="en-US" dirty="0" err="1" smtClean="0"/>
              <a:t>elementos</a:t>
            </a:r>
            <a:r>
              <a:rPr lang="en-US" dirty="0" smtClean="0"/>
              <a:t> </a:t>
            </a:r>
            <a:r>
              <a:rPr lang="en-US" dirty="0" err="1" smtClean="0"/>
              <a:t>necessários</a:t>
            </a:r>
            <a:r>
              <a:rPr lang="en-US" dirty="0" smtClean="0"/>
              <a:t>, </a:t>
            </a:r>
            <a:r>
              <a:rPr lang="en-US" dirty="0" err="1" smtClean="0"/>
              <a:t>ninguém</a:t>
            </a:r>
            <a:r>
              <a:rPr lang="en-US" dirty="0" smtClean="0"/>
              <a:t> </a:t>
            </a:r>
            <a:r>
              <a:rPr lang="en-US" dirty="0" err="1" smtClean="0"/>
              <a:t>garante</a:t>
            </a:r>
            <a:r>
              <a:rPr lang="en-US" dirty="0" smtClean="0"/>
              <a:t> </a:t>
            </a:r>
            <a:r>
              <a:rPr lang="en-US" dirty="0" err="1" smtClean="0"/>
              <a:t>que</a:t>
            </a:r>
            <a:r>
              <a:rPr lang="en-US" dirty="0" smtClean="0"/>
              <a:t> </a:t>
            </a:r>
            <a:r>
              <a:rPr lang="en-US" dirty="0" err="1" smtClean="0"/>
              <a:t>uma</a:t>
            </a:r>
            <a:r>
              <a:rPr lang="en-US" dirty="0" smtClean="0"/>
              <a:t> </a:t>
            </a:r>
            <a:r>
              <a:rPr lang="en-US" dirty="0" err="1" smtClean="0"/>
              <a:t>pessoa</a:t>
            </a:r>
            <a:r>
              <a:rPr lang="en-US" dirty="0" smtClean="0"/>
              <a:t> </a:t>
            </a:r>
            <a:r>
              <a:rPr lang="en-US" dirty="0" err="1" smtClean="0"/>
              <a:t>que</a:t>
            </a:r>
            <a:r>
              <a:rPr lang="en-US" dirty="0" smtClean="0"/>
              <a:t> tem </a:t>
            </a:r>
            <a:r>
              <a:rPr lang="en-US" dirty="0" err="1" smtClean="0"/>
              <a:t>renda</a:t>
            </a:r>
            <a:r>
              <a:rPr lang="en-US" dirty="0" smtClean="0"/>
              <a:t> </a:t>
            </a:r>
            <a:r>
              <a:rPr lang="en-US" dirty="0" err="1" smtClean="0"/>
              <a:t>acima</a:t>
            </a:r>
            <a:r>
              <a:rPr lang="en-US" dirty="0" smtClean="0"/>
              <a:t> de um </a:t>
            </a:r>
            <a:r>
              <a:rPr lang="en-US" dirty="0" err="1" smtClean="0"/>
              <a:t>determinado</a:t>
            </a:r>
            <a:r>
              <a:rPr lang="en-US" dirty="0" smtClean="0"/>
              <a:t> valor </a:t>
            </a:r>
            <a:r>
              <a:rPr lang="en-US" dirty="0" err="1" smtClean="0"/>
              <a:t>está</a:t>
            </a:r>
            <a:r>
              <a:rPr lang="en-US" dirty="0" smtClean="0"/>
              <a:t> </a:t>
            </a:r>
            <a:r>
              <a:rPr lang="en-US" dirty="0" err="1" smtClean="0"/>
              <a:t>alocando</a:t>
            </a:r>
            <a:r>
              <a:rPr lang="en-US" dirty="0" smtClean="0"/>
              <a:t> </a:t>
            </a:r>
            <a:r>
              <a:rPr lang="en-US" dirty="0" err="1" smtClean="0"/>
              <a:t>sua</a:t>
            </a:r>
            <a:r>
              <a:rPr lang="en-US" dirty="0" smtClean="0"/>
              <a:t> </a:t>
            </a:r>
            <a:r>
              <a:rPr lang="en-US" dirty="0" err="1" smtClean="0"/>
              <a:t>renda</a:t>
            </a:r>
            <a:r>
              <a:rPr lang="en-US" dirty="0" smtClean="0"/>
              <a:t> </a:t>
            </a:r>
            <a:r>
              <a:rPr lang="en-US" dirty="0" err="1" smtClean="0"/>
              <a:t>para</a:t>
            </a:r>
            <a:r>
              <a:rPr lang="en-US" dirty="0" smtClean="0"/>
              <a:t> </a:t>
            </a:r>
            <a:r>
              <a:rPr lang="en-US" dirty="0" err="1" smtClean="0"/>
              <a:t>comprar</a:t>
            </a:r>
            <a:r>
              <a:rPr lang="en-US" dirty="0" smtClean="0"/>
              <a:t> o </a:t>
            </a:r>
            <a:r>
              <a:rPr lang="en-US" dirty="0" err="1" smtClean="0"/>
              <a:t>mínimo</a:t>
            </a:r>
            <a:r>
              <a:rPr lang="en-US" dirty="0" smtClean="0"/>
              <a:t> de </a:t>
            </a:r>
            <a:r>
              <a:rPr lang="en-US" dirty="0" err="1" smtClean="0"/>
              <a:t>bem-estar</a:t>
            </a:r>
            <a:r>
              <a:rPr lang="en-US" dirty="0" smtClean="0"/>
              <a:t> </a:t>
            </a:r>
            <a:r>
              <a:rPr lang="en-US" i="1" dirty="0" err="1" smtClean="0"/>
              <a:t>recomendado</a:t>
            </a:r>
            <a:endParaRPr lang="en-US" i="1" dirty="0" smtClean="0"/>
          </a:p>
          <a:p>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1871</Words>
  <Application>Microsoft Office PowerPoint</Application>
  <PresentationFormat>Apresentação na tela (4:3)</PresentationFormat>
  <Paragraphs>160</Paragraphs>
  <Slides>34</Slides>
  <Notes>1</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Tema do Office</vt:lpstr>
      <vt:lpstr>Outras abordagens além da monetária para definir pobreza</vt:lpstr>
      <vt:lpstr>Abordagem das ‘capabilities and functionings’ </vt:lpstr>
      <vt:lpstr>Amartya Sen</vt:lpstr>
      <vt:lpstr>Roda viva</vt:lpstr>
      <vt:lpstr>Destaques</vt:lpstr>
      <vt:lpstr>Destaques</vt:lpstr>
      <vt:lpstr>abordagem das capabilities – ideia básica</vt:lpstr>
      <vt:lpstr>Ligação com a abordagem da renda</vt:lpstr>
      <vt:lpstr>Problemas da abordagem monetária:</vt:lpstr>
      <vt:lpstr>Abordagem das capabilities</vt:lpstr>
      <vt:lpstr>problema</vt:lpstr>
      <vt:lpstr>Exemplo</vt:lpstr>
      <vt:lpstr>pergunta</vt:lpstr>
      <vt:lpstr>resposta</vt:lpstr>
      <vt:lpstr>Resultado chave</vt:lpstr>
      <vt:lpstr>Atributos relevantes</vt:lpstr>
      <vt:lpstr>agregação</vt:lpstr>
      <vt:lpstr>agregação</vt:lpstr>
      <vt:lpstr>Pobreza como Exclusão social</vt:lpstr>
      <vt:lpstr>Exclusão social</vt:lpstr>
      <vt:lpstr>Indicador</vt:lpstr>
      <vt:lpstr>Human Poverty Index-1 (HPI-1) Para países em desenvolvimento</vt:lpstr>
      <vt:lpstr>Human Poverty Index-2 (HPI-2) (para países da OCDE)</vt:lpstr>
      <vt:lpstr>Laeken Indicators</vt:lpstr>
      <vt:lpstr>Primary Indicators</vt:lpstr>
      <vt:lpstr>Secondary Indicators</vt:lpstr>
      <vt:lpstr>Pobreza em termos de Vulnerabilidade</vt:lpstr>
      <vt:lpstr>Pobreza x Vulnerabilidade</vt:lpstr>
      <vt:lpstr>Medida de vulnerabilidade</vt:lpstr>
      <vt:lpstr>problemas</vt:lpstr>
      <vt:lpstr>Métodos participativos (participatory methods)</vt:lpstr>
      <vt:lpstr>Seis resultados básicos relacionados à forma de definir e medir pobreza  (Laderchi et al. (2003) )</vt:lpstr>
      <vt:lpstr>Seis resultados básicos relacionados à forma de definir e medir pobreza  (Laderchi et al. (2003) )</vt:lpstr>
      <vt:lpstr>Seis resultados básicos relacionados à forma de definir e medir pobreza  (Laderchi et al. (2003) )</vt:lpstr>
    </vt:vector>
  </TitlesOfParts>
  <Company>FEARP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Abordagem das ‘capabilities’</dc:title>
  <dc:creator>elaine</dc:creator>
  <cp:lastModifiedBy>Elaine</cp:lastModifiedBy>
  <cp:revision>86</cp:revision>
  <dcterms:created xsi:type="dcterms:W3CDTF">2013-04-03T21:04:13Z</dcterms:created>
  <dcterms:modified xsi:type="dcterms:W3CDTF">2015-04-24T14:58:17Z</dcterms:modified>
</cp:coreProperties>
</file>