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1" r:id="rId2"/>
    <p:sldId id="272" r:id="rId3"/>
    <p:sldId id="273" r:id="rId4"/>
    <p:sldId id="274" r:id="rId5"/>
    <p:sldId id="278" r:id="rId6"/>
    <p:sldId id="275" r:id="rId7"/>
    <p:sldId id="270" r:id="rId8"/>
    <p:sldId id="276" r:id="rId9"/>
    <p:sldId id="277" r:id="rId10"/>
    <p:sldId id="279" r:id="rId11"/>
    <p:sldId id="280" r:id="rId12"/>
    <p:sldId id="282" r:id="rId13"/>
    <p:sldId id="281" r:id="rId14"/>
    <p:sldId id="283" r:id="rId15"/>
    <p:sldId id="285" r:id="rId16"/>
    <p:sldId id="28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6"/>
    <p:restoredTop sz="94586"/>
  </p:normalViewPr>
  <p:slideViewPr>
    <p:cSldViewPr snapToGrid="0" snapToObjects="1">
      <p:cViewPr varScale="1">
        <p:scale>
          <a:sx n="109" d="100"/>
          <a:sy n="109" d="100"/>
        </p:scale>
        <p:origin x="169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0D098-2D36-2E4E-9D2A-170226241B59}" type="datetimeFigureOut">
              <a:rPr lang="pt-BR" smtClean="0"/>
              <a:t>11/06/2018</a:t>
            </a:fld>
            <a:endParaRPr lang="pt-BR" dirty="0"/>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19ECD-D354-DC45-BB0D-0FF4AB9CAF3A}" type="slidenum">
              <a:rPr lang="pt-BR" smtClean="0"/>
              <a:t>‹nº›</a:t>
            </a:fld>
            <a:endParaRPr lang="pt-BR" dirty="0"/>
          </a:p>
        </p:txBody>
      </p:sp>
    </p:spTree>
    <p:extLst>
      <p:ext uri="{BB962C8B-B14F-4D97-AF65-F5344CB8AC3E}">
        <p14:creationId xmlns:p14="http://schemas.microsoft.com/office/powerpoint/2010/main" val="45627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x-none"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x-none"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6/11/2018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x-none"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x-none"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x-none"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x-none"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6/11/2018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6/11/2018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6/11/2018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6/11/2018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x-none"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6/11/2018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x-none"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pPr/>
              <a:t>6/11/2018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fontScale="92500" lnSpcReduction="20000"/>
          </a:bodyPr>
          <a:lstStyle/>
          <a:p>
            <a:pPr algn="just"/>
            <a:r>
              <a:rPr lang="en-US" dirty="0">
                <a:solidFill>
                  <a:schemeClr val="tx1"/>
                </a:solidFill>
                <a:latin typeface="Cambria Math" charset="0"/>
                <a:ea typeface="Cambria Math" charset="0"/>
                <a:cs typeface="Cambria Math" charset="0"/>
              </a:rPr>
              <a:t>The literature review is an attempt to summarize the existing state of knowledge about a subject and, in research proposals, to frame the proposed research’s expected contribution to knowledge</a:t>
            </a:r>
            <a:r>
              <a:rPr lang="en-US" dirty="0" smtClean="0">
                <a:solidFill>
                  <a:schemeClr val="tx1"/>
                </a:solidFill>
                <a:latin typeface="Cambria Math" charset="0"/>
                <a:ea typeface="Cambria Math" charset="0"/>
                <a:cs typeface="Cambria Math" charset="0"/>
              </a:rPr>
              <a:t>.</a:t>
            </a:r>
            <a:endParaRPr lang="pt-BR" dirty="0">
              <a:solidFill>
                <a:schemeClr val="tx1"/>
              </a:solidFill>
              <a:latin typeface="Cambria Math" charset="0"/>
              <a:ea typeface="Cambria Math" charset="0"/>
              <a:cs typeface="Cambria Math" charset="0"/>
            </a:endParaRPr>
          </a:p>
          <a:p>
            <a:pPr algn="just"/>
            <a:r>
              <a:rPr lang="en-US" dirty="0">
                <a:solidFill>
                  <a:schemeClr val="tx1"/>
                </a:solidFill>
                <a:latin typeface="Cambria Math" charset="0"/>
                <a:ea typeface="Cambria Math" charset="0"/>
                <a:cs typeface="Cambria Math" charset="0"/>
              </a:rPr>
              <a:t>A literature review summarizes and evaluates the state of knowledge or practice on a particular subject. To do this, most literature reviews must address four tasks or sets of questions.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The </a:t>
            </a:r>
            <a:r>
              <a:rPr lang="en-US" dirty="0">
                <a:solidFill>
                  <a:schemeClr val="tx1"/>
                </a:solidFill>
                <a:latin typeface="Cambria Math" charset="0"/>
                <a:ea typeface="Cambria Math" charset="0"/>
                <a:cs typeface="Cambria Math" charset="0"/>
              </a:rPr>
              <a:t>first two steps are to determine what each individual study has examined and what each has concluded from its examination.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The </a:t>
            </a:r>
            <a:r>
              <a:rPr lang="en-US" dirty="0">
                <a:solidFill>
                  <a:schemeClr val="tx1"/>
                </a:solidFill>
                <a:latin typeface="Cambria Math" charset="0"/>
                <a:ea typeface="Cambria Math" charset="0"/>
                <a:cs typeface="Cambria Math" charset="0"/>
              </a:rPr>
              <a:t>third step involves summarizing the collective results. To do this, sort the results into three categories: what the existing studies and reports have in common, what the studies disagree about, and what they overlook or ignore.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Finally</a:t>
            </a:r>
            <a:r>
              <a:rPr lang="en-US" dirty="0">
                <a:solidFill>
                  <a:schemeClr val="tx1"/>
                </a:solidFill>
                <a:latin typeface="Cambria Math" charset="0"/>
                <a:ea typeface="Cambria Math" charset="0"/>
                <a:cs typeface="Cambria Math" charset="0"/>
              </a:rPr>
              <a:t>, the fourth step is to reach a judgment about the quality of the literature overall: what are the key findings that appear to be valid, and where is more work needed?</a:t>
            </a: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Literature Review I</a:t>
            </a:r>
            <a:endParaRPr lang="en-US" sz="3200" dirty="0">
              <a:latin typeface="Cambria"/>
              <a:cs typeface="Cambria"/>
            </a:endParaRPr>
          </a:p>
        </p:txBody>
      </p:sp>
    </p:spTree>
    <p:extLst>
      <p:ext uri="{BB962C8B-B14F-4D97-AF65-F5344CB8AC3E}">
        <p14:creationId xmlns:p14="http://schemas.microsoft.com/office/powerpoint/2010/main" val="147452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dirty="0">
                <a:solidFill>
                  <a:schemeClr val="tx1"/>
                </a:solidFill>
                <a:latin typeface="Cambria Math" charset="0"/>
                <a:ea typeface="Cambria Math" charset="0"/>
                <a:cs typeface="Cambria Math" charset="0"/>
              </a:rPr>
              <a:t>Theory-testing strategies are used in two situations.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First</a:t>
            </a:r>
            <a:r>
              <a:rPr lang="en-US" dirty="0">
                <a:solidFill>
                  <a:schemeClr val="tx1"/>
                </a:solidFill>
                <a:latin typeface="Cambria Math" charset="0"/>
                <a:ea typeface="Cambria Math" charset="0"/>
                <a:cs typeface="Cambria Math" charset="0"/>
              </a:rPr>
              <a:t>, theory-testing is used when there are well-developed theoretical conjectures but we are unsure whether they have empirical support.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Second</a:t>
            </a:r>
            <a:r>
              <a:rPr lang="en-US" dirty="0">
                <a:solidFill>
                  <a:schemeClr val="tx1"/>
                </a:solidFill>
                <a:latin typeface="Cambria Math" charset="0"/>
                <a:ea typeface="Cambria Math" charset="0"/>
                <a:cs typeface="Cambria Math" charset="0"/>
              </a:rPr>
              <a:t>, and more common, is when theory tests are performed after a regular association between X and Y has been found with other methods (often large-n studies).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Here</a:t>
            </a:r>
            <a:r>
              <a:rPr lang="en-US" dirty="0">
                <a:solidFill>
                  <a:schemeClr val="tx1"/>
                </a:solidFill>
                <a:latin typeface="Cambria Math" charset="0"/>
                <a:ea typeface="Cambria Math" charset="0"/>
                <a:cs typeface="Cambria Math" charset="0"/>
              </a:rPr>
              <a:t>, the analytical ambition is to test whether there is evidence that a causal mechanism links X and Y.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In </a:t>
            </a:r>
            <a:r>
              <a:rPr lang="en-US" dirty="0">
                <a:solidFill>
                  <a:schemeClr val="tx1"/>
                </a:solidFill>
                <a:latin typeface="Cambria Math" charset="0"/>
                <a:ea typeface="Cambria Math" charset="0"/>
                <a:cs typeface="Cambria Math" charset="0"/>
              </a:rPr>
              <a:t>this situation, typical cases are chosen to test whether a hypothesized causal mechanism is present, with a typical case selected on the basis of the previous large-n analysis </a:t>
            </a:r>
            <a:r>
              <a:rPr lang="en-US" dirty="0" smtClean="0">
                <a:solidFill>
                  <a:schemeClr val="tx1"/>
                </a:solidFill>
                <a:latin typeface="Cambria Math" charset="0"/>
                <a:ea typeface="Cambria Math" charset="0"/>
                <a:cs typeface="Cambria Math" charset="0"/>
              </a:rPr>
              <a:t>.</a:t>
            </a: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Theory-testing III</a:t>
            </a:r>
            <a:endParaRPr lang="en-US" sz="3200" dirty="0">
              <a:latin typeface="Cambria"/>
              <a:cs typeface="Cambria"/>
            </a:endParaRPr>
          </a:p>
        </p:txBody>
      </p:sp>
    </p:spTree>
    <p:extLst>
      <p:ext uri="{BB962C8B-B14F-4D97-AF65-F5344CB8AC3E}">
        <p14:creationId xmlns:p14="http://schemas.microsoft.com/office/powerpoint/2010/main" val="1023956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fontScale="85000" lnSpcReduction="10000"/>
          </a:bodyPr>
          <a:lstStyle/>
          <a:p>
            <a:pPr algn="just"/>
            <a:r>
              <a:rPr lang="en-US" dirty="0">
                <a:solidFill>
                  <a:schemeClr val="tx1"/>
                </a:solidFill>
                <a:latin typeface="Cambria Math" charset="0"/>
                <a:ea typeface="Cambria Math" charset="0"/>
                <a:cs typeface="Cambria Math" charset="0"/>
              </a:rPr>
              <a:t>In its purest form, theory-building starts with empirical material and uses a structured analysis of this material to detect a plausible hypothetical causal mechanism whereby X is linked with Y.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Theory-building </a:t>
            </a:r>
            <a:r>
              <a:rPr lang="en-US" dirty="0">
                <a:solidFill>
                  <a:schemeClr val="tx1"/>
                </a:solidFill>
                <a:latin typeface="Cambria Math" charset="0"/>
                <a:ea typeface="Cambria Math" charset="0"/>
                <a:cs typeface="Cambria Math" charset="0"/>
              </a:rPr>
              <a:t>seeks to build a mid-range theory describing a causal mechanism that is generalizable outside of the individual case to a bounded context </a:t>
            </a:r>
            <a:r>
              <a:rPr lang="en-US" dirty="0" smtClean="0">
                <a:solidFill>
                  <a:schemeClr val="tx1"/>
                </a:solidFill>
                <a:latin typeface="Cambria Math" charset="0"/>
                <a:ea typeface="Cambria Math" charset="0"/>
                <a:cs typeface="Cambria Math" charset="0"/>
              </a:rPr>
              <a:t>.</a:t>
            </a:r>
          </a:p>
          <a:p>
            <a:pPr algn="just"/>
            <a:r>
              <a:rPr lang="en-US" dirty="0">
                <a:solidFill>
                  <a:schemeClr val="tx1"/>
                </a:solidFill>
                <a:latin typeface="Cambria Math" charset="0"/>
                <a:ea typeface="Cambria Math" charset="0"/>
                <a:cs typeface="Cambria Math" charset="0"/>
              </a:rPr>
              <a:t>T</a:t>
            </a:r>
            <a:r>
              <a:rPr lang="en-US" dirty="0" smtClean="0">
                <a:solidFill>
                  <a:schemeClr val="tx1"/>
                </a:solidFill>
                <a:latin typeface="Cambria Math" charset="0"/>
                <a:ea typeface="Cambria Math" charset="0"/>
                <a:cs typeface="Cambria Math" charset="0"/>
              </a:rPr>
              <a:t>heory-building </a:t>
            </a:r>
            <a:r>
              <a:rPr lang="en-US" dirty="0">
                <a:solidFill>
                  <a:schemeClr val="tx1"/>
                </a:solidFill>
                <a:latin typeface="Cambria Math" charset="0"/>
                <a:ea typeface="Cambria Math" charset="0"/>
                <a:cs typeface="Cambria Math" charset="0"/>
              </a:rPr>
              <a:t>starts with empirical material and uses a structured analysis of this material to detect a plausible hypothetical causal mechanism whereby X is linked with Y.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While </a:t>
            </a:r>
            <a:r>
              <a:rPr lang="en-US" dirty="0">
                <a:solidFill>
                  <a:schemeClr val="tx1"/>
                </a:solidFill>
                <a:latin typeface="Cambria Math" charset="0"/>
                <a:ea typeface="Cambria Math" charset="0"/>
                <a:cs typeface="Cambria Math" charset="0"/>
              </a:rPr>
              <a:t>this is at heart an inductive exercise, existing theorization is usually used to inspire us in collecting evidence on which we can build theories</a:t>
            </a:r>
            <a:r>
              <a:rPr lang="en-US" dirty="0" smtClean="0">
                <a:solidFill>
                  <a:schemeClr val="tx1"/>
                </a:solidFill>
                <a:latin typeface="Cambria Math" charset="0"/>
                <a:ea typeface="Cambria Math" charset="0"/>
                <a:cs typeface="Cambria Math" charset="0"/>
              </a:rPr>
              <a:t>.</a:t>
            </a:r>
          </a:p>
          <a:p>
            <a:pPr algn="just"/>
            <a:r>
              <a:rPr lang="en-US" dirty="0">
                <a:solidFill>
                  <a:schemeClr val="tx1"/>
                </a:solidFill>
                <a:latin typeface="Cambria" panose="02040503050406030204" pitchFamily="18" charset="0"/>
                <a:ea typeface="Times New Roman" charset="0"/>
                <a:cs typeface="Times New Roman" charset="0"/>
              </a:rPr>
              <a:t>Theory-building seeks to uncover middle-range theories formulated as a causal mechanism that works within a bounded context— for example, spatially (by region, such as Southeast Asia) or temporally (such as post– World War II). </a:t>
            </a:r>
            <a:r>
              <a:rPr lang="en-US" dirty="0" smtClean="0">
                <a:solidFill>
                  <a:schemeClr val="tx1"/>
                </a:solidFill>
                <a:latin typeface="Cambria" panose="02040503050406030204" pitchFamily="18" charset="0"/>
                <a:ea typeface="Times New Roman" charset="0"/>
                <a:cs typeface="Times New Roman" charset="0"/>
              </a:rPr>
              <a:t> </a:t>
            </a: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Theory-building I</a:t>
            </a:r>
            <a:endParaRPr lang="en-US" sz="3200" dirty="0">
              <a:latin typeface="Cambria"/>
              <a:cs typeface="Cambria"/>
            </a:endParaRPr>
          </a:p>
        </p:txBody>
      </p:sp>
    </p:spTree>
    <p:extLst>
      <p:ext uri="{BB962C8B-B14F-4D97-AF65-F5344CB8AC3E}">
        <p14:creationId xmlns:p14="http://schemas.microsoft.com/office/powerpoint/2010/main" val="424363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marL="0" indent="0" algn="just">
              <a:buNone/>
            </a:pPr>
            <a:r>
              <a:rPr lang="en-US" dirty="0" smtClean="0">
                <a:solidFill>
                  <a:schemeClr val="tx1"/>
                </a:solidFill>
                <a:latin typeface="Cambria Math" charset="0"/>
                <a:ea typeface="Cambria Math" charset="0"/>
                <a:cs typeface="Cambria Math" charset="0"/>
              </a:rPr>
              <a:t>Theory-building </a:t>
            </a:r>
            <a:r>
              <a:rPr lang="en-US" dirty="0">
                <a:solidFill>
                  <a:schemeClr val="tx1"/>
                </a:solidFill>
                <a:latin typeface="Cambria Math" charset="0"/>
                <a:ea typeface="Cambria Math" charset="0"/>
                <a:cs typeface="Cambria Math" charset="0"/>
              </a:rPr>
              <a:t>is utilized in two different types of research </a:t>
            </a:r>
            <a:r>
              <a:rPr lang="en-US" dirty="0" smtClean="0">
                <a:solidFill>
                  <a:schemeClr val="tx1"/>
                </a:solidFill>
                <a:latin typeface="Cambria Math" charset="0"/>
                <a:ea typeface="Cambria Math" charset="0"/>
                <a:cs typeface="Cambria Math" charset="0"/>
              </a:rPr>
              <a:t>situations</a:t>
            </a:r>
            <a:r>
              <a:rPr lang="en-US" dirty="0">
                <a:solidFill>
                  <a:schemeClr val="tx1"/>
                </a:solidFill>
                <a:latin typeface="Cambria Math" charset="0"/>
                <a:ea typeface="Cambria Math" charset="0"/>
                <a:cs typeface="Cambria Math" charset="0"/>
              </a:rPr>
              <a:t>:</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First </a:t>
            </a:r>
            <a:r>
              <a:rPr lang="en-US" dirty="0">
                <a:solidFill>
                  <a:schemeClr val="tx1"/>
                </a:solidFill>
                <a:latin typeface="Cambria Math" charset="0"/>
                <a:ea typeface="Cambria Math" charset="0"/>
                <a:cs typeface="Cambria Math" charset="0"/>
              </a:rPr>
              <a:t>situation is when we know that a correlation exists between X and Y but are in the dark regarding potential mechanisms linking the two. In this form of </a:t>
            </a:r>
            <a:r>
              <a:rPr lang="en-US" dirty="0" smtClean="0">
                <a:solidFill>
                  <a:schemeClr val="tx1"/>
                </a:solidFill>
                <a:latin typeface="Cambria Math" charset="0"/>
                <a:ea typeface="Cambria Math" charset="0"/>
                <a:cs typeface="Cambria Math" charset="0"/>
              </a:rPr>
              <a:t>X-Y theory-building</a:t>
            </a:r>
            <a:r>
              <a:rPr lang="en-US" dirty="0">
                <a:solidFill>
                  <a:schemeClr val="tx1"/>
                </a:solidFill>
                <a:latin typeface="Cambria Math" charset="0"/>
                <a:ea typeface="Cambria Math" charset="0"/>
                <a:cs typeface="Cambria Math" charset="0"/>
              </a:rPr>
              <a:t>, the analyst examines a typical case to uncover a plausible causal mechanism that can be tested empirically in subsequent research.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The </a:t>
            </a:r>
            <a:r>
              <a:rPr lang="en-US" dirty="0">
                <a:solidFill>
                  <a:schemeClr val="tx1"/>
                </a:solidFill>
                <a:latin typeface="Cambria Math" charset="0"/>
                <a:ea typeface="Cambria Math" charset="0"/>
                <a:cs typeface="Cambria Math" charset="0"/>
              </a:rPr>
              <a:t>second variant of theory-building is when we know an outcome (Y) but are unsure what caused it to happen (i.e., X is unknown</a:t>
            </a:r>
            <a:r>
              <a:rPr lang="en-US" dirty="0" smtClean="0">
                <a:solidFill>
                  <a:schemeClr val="tx1"/>
                </a:solidFill>
                <a:latin typeface="Cambria Math" charset="0"/>
                <a:ea typeface="Cambria Math" charset="0"/>
                <a:cs typeface="Cambria Math" charset="0"/>
              </a:rPr>
              <a:t>).</a:t>
            </a: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Theory-building II</a:t>
            </a:r>
            <a:endParaRPr lang="en-US" sz="3200" dirty="0">
              <a:latin typeface="Cambria"/>
              <a:cs typeface="Cambria"/>
            </a:endParaRPr>
          </a:p>
        </p:txBody>
      </p:sp>
    </p:spTree>
    <p:extLst>
      <p:ext uri="{BB962C8B-B14F-4D97-AF65-F5344CB8AC3E}">
        <p14:creationId xmlns:p14="http://schemas.microsoft.com/office/powerpoint/2010/main" val="2115179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lnSpcReduction="10000"/>
          </a:bodyPr>
          <a:lstStyle/>
          <a:p>
            <a:pPr algn="just"/>
            <a:r>
              <a:rPr lang="en-US" dirty="0">
                <a:solidFill>
                  <a:schemeClr val="tx1"/>
                </a:solidFill>
                <a:latin typeface="Cambria Math" charset="0"/>
                <a:ea typeface="Cambria Math" charset="0"/>
                <a:cs typeface="Cambria Math" charset="0"/>
              </a:rPr>
              <a:t>Theory-building seeks to detect a systematic and relatively simple mechanism that contributes to producing an outcome across a bounded context of cases.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Conceptualization </a:t>
            </a:r>
            <a:r>
              <a:rPr lang="en-US" dirty="0">
                <a:solidFill>
                  <a:schemeClr val="tx1"/>
                </a:solidFill>
                <a:latin typeface="Cambria Math" charset="0"/>
                <a:ea typeface="Cambria Math" charset="0"/>
                <a:cs typeface="Cambria Math" charset="0"/>
              </a:rPr>
              <a:t>prior to empirical analysis is necessary in theory-building only with regard to X and Y in </a:t>
            </a:r>
            <a:r>
              <a:rPr lang="en-US" dirty="0" smtClean="0">
                <a:solidFill>
                  <a:schemeClr val="tx1"/>
                </a:solidFill>
                <a:latin typeface="Cambria Math" charset="0"/>
                <a:ea typeface="Cambria Math" charset="0"/>
                <a:cs typeface="Cambria Math" charset="0"/>
              </a:rPr>
              <a:t>X-Y theory-building</a:t>
            </a:r>
            <a:r>
              <a:rPr lang="en-US" dirty="0">
                <a:solidFill>
                  <a:schemeClr val="tx1"/>
                </a:solidFill>
                <a:latin typeface="Cambria Math" charset="0"/>
                <a:ea typeface="Cambria Math" charset="0"/>
                <a:cs typeface="Cambria Math" charset="0"/>
              </a:rPr>
              <a:t>. The actual mechanism between X and Y is naturally not conceptualized at the start.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Theory-building </a:t>
            </a:r>
            <a:r>
              <a:rPr lang="en-US" dirty="0">
                <a:solidFill>
                  <a:schemeClr val="tx1"/>
                </a:solidFill>
                <a:latin typeface="Cambria Math" charset="0"/>
                <a:ea typeface="Cambria Math" charset="0"/>
                <a:cs typeface="Cambria Math" charset="0"/>
              </a:rPr>
              <a:t>then proceeds to investigate the empirical material in the case, using evidence as clues about the possible empirical manifestations of an underlying causal mechanism between X and Y that fulfils the guidelines for a properly conceptualized causal mechanism.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This </a:t>
            </a:r>
            <a:r>
              <a:rPr lang="en-US" dirty="0">
                <a:solidFill>
                  <a:schemeClr val="tx1"/>
                </a:solidFill>
                <a:latin typeface="Cambria Math" charset="0"/>
                <a:ea typeface="Cambria Math" charset="0"/>
                <a:cs typeface="Cambria Math" charset="0"/>
              </a:rPr>
              <a:t>process involves an intensive and wide-ranging search of the empirical </a:t>
            </a:r>
            <a:r>
              <a:rPr lang="en-US" dirty="0" smtClean="0">
                <a:solidFill>
                  <a:schemeClr val="tx1"/>
                </a:solidFill>
                <a:latin typeface="Cambria Math" charset="0"/>
                <a:ea typeface="Cambria Math" charset="0"/>
                <a:cs typeface="Cambria Math" charset="0"/>
              </a:rPr>
              <a:t>record.</a:t>
            </a: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Theory-building III</a:t>
            </a:r>
            <a:endParaRPr lang="en-US" sz="3200" dirty="0">
              <a:latin typeface="Cambria"/>
              <a:cs typeface="Cambria"/>
            </a:endParaRPr>
          </a:p>
        </p:txBody>
      </p:sp>
    </p:spTree>
    <p:extLst>
      <p:ext uri="{BB962C8B-B14F-4D97-AF65-F5344CB8AC3E}">
        <p14:creationId xmlns:p14="http://schemas.microsoft.com/office/powerpoint/2010/main" val="43829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dirty="0">
                <a:solidFill>
                  <a:schemeClr val="tx1"/>
                </a:solidFill>
                <a:latin typeface="Cambria Math" charset="0"/>
                <a:ea typeface="Cambria Math" charset="0"/>
                <a:cs typeface="Cambria Math" charset="0"/>
              </a:rPr>
              <a:t>The core difference between theory-testing and theory-building involves theory before fact versus fact before theory.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In </a:t>
            </a:r>
            <a:r>
              <a:rPr lang="en-US" dirty="0">
                <a:solidFill>
                  <a:schemeClr val="tx1"/>
                </a:solidFill>
                <a:latin typeface="Cambria Math" charset="0"/>
                <a:ea typeface="Cambria Math" charset="0"/>
                <a:cs typeface="Cambria Math" charset="0"/>
              </a:rPr>
              <a:t>theory-building, empirical material is used to build a hypothesized theory, inferring first that what is found reflects the observable implications of an underlying causal mechanism. A second leap is then made by inferring from these observable implications that they reflected an underlying causal mechanism.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However</a:t>
            </a:r>
            <a:r>
              <a:rPr lang="en-US" dirty="0">
                <a:solidFill>
                  <a:schemeClr val="tx1"/>
                </a:solidFill>
                <a:latin typeface="Cambria Math" charset="0"/>
                <a:ea typeface="Cambria Math" charset="0"/>
                <a:cs typeface="Cambria Math" charset="0"/>
              </a:rPr>
              <a:t>, both variants share a focus on tracing a generalizable causal mechanism by detecting its empirical </a:t>
            </a:r>
            <a:r>
              <a:rPr lang="en-US" dirty="0" smtClean="0">
                <a:solidFill>
                  <a:schemeClr val="tx1"/>
                </a:solidFill>
                <a:latin typeface="Cambria Math" charset="0"/>
                <a:ea typeface="Cambria Math" charset="0"/>
                <a:cs typeface="Cambria Math" charset="0"/>
              </a:rPr>
              <a:t>manifestations.</a:t>
            </a:r>
            <a:endParaRPr lang="pt-BR" dirty="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Theory-testing vs. Theory-building</a:t>
            </a:r>
            <a:endParaRPr lang="en-US" sz="3200" dirty="0">
              <a:latin typeface="Cambria"/>
              <a:cs typeface="Cambria"/>
            </a:endParaRPr>
          </a:p>
        </p:txBody>
      </p:sp>
    </p:spTree>
    <p:extLst>
      <p:ext uri="{BB962C8B-B14F-4D97-AF65-F5344CB8AC3E}">
        <p14:creationId xmlns:p14="http://schemas.microsoft.com/office/powerpoint/2010/main" val="2119943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835270"/>
            <a:ext cx="8340057" cy="5896510"/>
          </a:xfrm>
        </p:spPr>
        <p:txBody>
          <a:bodyPr>
            <a:normAutofit/>
          </a:bodyPr>
          <a:lstStyle/>
          <a:p>
            <a:pPr algn="just"/>
            <a:r>
              <a:rPr lang="en-US" sz="1800" dirty="0" smtClean="0">
                <a:solidFill>
                  <a:schemeClr val="tx1"/>
                </a:solidFill>
                <a:latin typeface="Cambria Math" charset="0"/>
                <a:ea typeface="Cambria Math" charset="0"/>
                <a:cs typeface="Cambria Math" charset="0"/>
              </a:rPr>
              <a:t>Typological theories allow for cumulative theorizing as scholars can add variables or re-conceptualize them to higher or lower levels of abstraction (Elman 2005),</a:t>
            </a:r>
          </a:p>
          <a:p>
            <a:pPr algn="just"/>
            <a:r>
              <a:rPr lang="en-US" sz="1800" dirty="0" smtClean="0">
                <a:solidFill>
                  <a:schemeClr val="tx1"/>
                </a:solidFill>
                <a:latin typeface="Cambria Math" charset="0"/>
                <a:ea typeface="Cambria Math" charset="0"/>
                <a:cs typeface="Cambria Math" charset="0"/>
              </a:rPr>
              <a:t>Such theories can be fruitfully and cumulatively modified as they encounter anomalous cases or expand to encompass new types of cases</a:t>
            </a:r>
            <a:r>
              <a:rPr lang="en-US" sz="1800" dirty="0" smtClean="0">
                <a:solidFill>
                  <a:schemeClr val="tx1"/>
                </a:solidFill>
                <a:latin typeface="Cambria Math" charset="0"/>
                <a:ea typeface="Cambria Math" charset="0"/>
                <a:cs typeface="Cambria Math" charset="0"/>
              </a:rPr>
              <a:t>.</a:t>
            </a:r>
          </a:p>
          <a:p>
            <a:pPr algn="just"/>
            <a:endParaRPr lang="en-US" sz="1800" dirty="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373303"/>
          </a:xfrm>
        </p:spPr>
        <p:txBody>
          <a:bodyPr anchor="ctr"/>
          <a:lstStyle/>
          <a:p>
            <a:r>
              <a:rPr lang="en-US" sz="3200" dirty="0" smtClean="0">
                <a:latin typeface="Cambria"/>
                <a:cs typeface="Cambria"/>
              </a:rPr>
              <a:t>Typologies</a:t>
            </a:r>
            <a:endParaRPr lang="en-US" sz="3200" dirty="0">
              <a:latin typeface="Cambria"/>
              <a:cs typeface="Cambria"/>
            </a:endParaRPr>
          </a:p>
        </p:txBody>
      </p:sp>
      <p:pic>
        <p:nvPicPr>
          <p:cNvPr id="2" name="Imagem 1"/>
          <p:cNvPicPr>
            <a:picLocks noChangeAspect="1"/>
          </p:cNvPicPr>
          <p:nvPr/>
        </p:nvPicPr>
        <p:blipFill>
          <a:blip r:embed="rId2"/>
          <a:stretch>
            <a:fillRect/>
          </a:stretch>
        </p:blipFill>
        <p:spPr>
          <a:xfrm>
            <a:off x="515843" y="2865606"/>
            <a:ext cx="8486623" cy="3866173"/>
          </a:xfrm>
          <a:prstGeom prst="rect">
            <a:avLst/>
          </a:prstGeom>
        </p:spPr>
      </p:pic>
    </p:spTree>
    <p:extLst>
      <p:ext uri="{BB962C8B-B14F-4D97-AF65-F5344CB8AC3E}">
        <p14:creationId xmlns:p14="http://schemas.microsoft.com/office/powerpoint/2010/main" val="40362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ço Reservado para Conteúdo 1"/>
          <p:cNvPicPr>
            <a:picLocks noGrp="1" noChangeAspect="1"/>
          </p:cNvPicPr>
          <p:nvPr>
            <p:ph idx="1"/>
          </p:nvPr>
        </p:nvPicPr>
        <p:blipFill>
          <a:blip r:embed="rId2"/>
          <a:stretch>
            <a:fillRect/>
          </a:stretch>
        </p:blipFill>
        <p:spPr>
          <a:xfrm>
            <a:off x="515938" y="1382589"/>
            <a:ext cx="8340725" cy="5067547"/>
          </a:xfrm>
          <a:prstGeom prst="rect">
            <a:avLst/>
          </a:prstGeom>
        </p:spPr>
      </p:pic>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Research Cycle</a:t>
            </a:r>
            <a:endParaRPr lang="en-US" sz="3200" dirty="0">
              <a:latin typeface="Cambria"/>
              <a:cs typeface="Cambria"/>
            </a:endParaRPr>
          </a:p>
        </p:txBody>
      </p:sp>
    </p:spTree>
    <p:extLst>
      <p:ext uri="{BB962C8B-B14F-4D97-AF65-F5344CB8AC3E}">
        <p14:creationId xmlns:p14="http://schemas.microsoft.com/office/powerpoint/2010/main" val="1428627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fontScale="85000" lnSpcReduction="20000"/>
          </a:bodyPr>
          <a:lstStyle/>
          <a:p>
            <a:pPr algn="just"/>
            <a:r>
              <a:rPr lang="en-US" dirty="0" smtClean="0">
                <a:solidFill>
                  <a:srgbClr val="FF0000"/>
                </a:solidFill>
                <a:latin typeface="Cambria Math" charset="0"/>
                <a:ea typeface="Cambria Math" charset="0"/>
                <a:cs typeface="Cambria Math" charset="0"/>
              </a:rPr>
              <a:t>Few sources</a:t>
            </a:r>
            <a:r>
              <a:rPr lang="en-US" dirty="0" smtClean="0">
                <a:solidFill>
                  <a:schemeClr val="tx1"/>
                </a:solidFill>
                <a:latin typeface="Cambria Math" charset="0"/>
                <a:ea typeface="Cambria Math" charset="0"/>
                <a:cs typeface="Cambria Math" charset="0"/>
              </a:rPr>
              <a:t>: The </a:t>
            </a:r>
            <a:r>
              <a:rPr lang="en-US" dirty="0">
                <a:solidFill>
                  <a:schemeClr val="tx1"/>
                </a:solidFill>
                <a:latin typeface="Cambria Math" charset="0"/>
                <a:ea typeface="Cambria Math" charset="0"/>
                <a:cs typeface="Cambria Math" charset="0"/>
              </a:rPr>
              <a:t>problem of too few sources can usually be solved by thinking in terms of two tiers or circles of literature.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In </a:t>
            </a:r>
            <a:r>
              <a:rPr lang="en-US" dirty="0">
                <a:solidFill>
                  <a:schemeClr val="tx1"/>
                </a:solidFill>
                <a:latin typeface="Cambria Math" charset="0"/>
                <a:ea typeface="Cambria Math" charset="0"/>
                <a:cs typeface="Cambria Math" charset="0"/>
              </a:rPr>
              <a:t>the </a:t>
            </a:r>
            <a:r>
              <a:rPr lang="en-US" dirty="0">
                <a:solidFill>
                  <a:srgbClr val="FF0000"/>
                </a:solidFill>
                <a:latin typeface="Cambria Math" charset="0"/>
                <a:ea typeface="Cambria Math" charset="0"/>
                <a:cs typeface="Cambria Math" charset="0"/>
              </a:rPr>
              <a:t>first </a:t>
            </a:r>
            <a:r>
              <a:rPr lang="en-US" dirty="0" smtClean="0">
                <a:solidFill>
                  <a:srgbClr val="FF0000"/>
                </a:solidFill>
                <a:latin typeface="Cambria Math" charset="0"/>
                <a:ea typeface="Cambria Math" charset="0"/>
                <a:cs typeface="Cambria Math" charset="0"/>
              </a:rPr>
              <a:t>tier</a:t>
            </a:r>
            <a:r>
              <a:rPr lang="en-US" dirty="0">
                <a:solidFill>
                  <a:schemeClr val="tx1"/>
                </a:solidFill>
                <a:latin typeface="Cambria Math" charset="0"/>
                <a:ea typeface="Cambria Math" charset="0"/>
                <a:cs typeface="Cambria Math" charset="0"/>
              </a:rPr>
              <a:t>,</a:t>
            </a:r>
            <a:r>
              <a:rPr lang="en-US" dirty="0" smtClean="0">
                <a:solidFill>
                  <a:schemeClr val="tx1"/>
                </a:solidFill>
                <a:latin typeface="Cambria Math" charset="0"/>
                <a:ea typeface="Cambria Math" charset="0"/>
                <a:cs typeface="Cambria Math" charset="0"/>
              </a:rPr>
              <a:t> </a:t>
            </a:r>
            <a:r>
              <a:rPr lang="en-US" dirty="0">
                <a:solidFill>
                  <a:schemeClr val="tx1"/>
                </a:solidFill>
                <a:latin typeface="Cambria Math" charset="0"/>
                <a:ea typeface="Cambria Math" charset="0"/>
                <a:cs typeface="Cambria Math" charset="0"/>
              </a:rPr>
              <a:t>you are concerned with studies that directly address your own proposed research question.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In </a:t>
            </a:r>
            <a:r>
              <a:rPr lang="en-US" dirty="0">
                <a:solidFill>
                  <a:schemeClr val="tx1"/>
                </a:solidFill>
                <a:latin typeface="Cambria Math" charset="0"/>
                <a:ea typeface="Cambria Math" charset="0"/>
                <a:cs typeface="Cambria Math" charset="0"/>
              </a:rPr>
              <a:t>the </a:t>
            </a:r>
            <a:r>
              <a:rPr lang="en-US" dirty="0">
                <a:solidFill>
                  <a:srgbClr val="FF0000"/>
                </a:solidFill>
                <a:latin typeface="Cambria Math" charset="0"/>
                <a:ea typeface="Cambria Math" charset="0"/>
                <a:cs typeface="Cambria Math" charset="0"/>
              </a:rPr>
              <a:t>second </a:t>
            </a:r>
            <a:r>
              <a:rPr lang="en-US" dirty="0" smtClean="0">
                <a:solidFill>
                  <a:srgbClr val="FF0000"/>
                </a:solidFill>
                <a:latin typeface="Cambria Math" charset="0"/>
                <a:ea typeface="Cambria Math" charset="0"/>
                <a:cs typeface="Cambria Math" charset="0"/>
              </a:rPr>
              <a:t>tier</a:t>
            </a:r>
            <a:r>
              <a:rPr lang="en-US" dirty="0" smtClean="0">
                <a:solidFill>
                  <a:schemeClr val="tx1"/>
                </a:solidFill>
                <a:latin typeface="Cambria Math" charset="0"/>
                <a:ea typeface="Cambria Math" charset="0"/>
                <a:cs typeface="Cambria Math" charset="0"/>
              </a:rPr>
              <a:t>, </a:t>
            </a:r>
            <a:r>
              <a:rPr lang="en-US" dirty="0">
                <a:solidFill>
                  <a:schemeClr val="tx1"/>
                </a:solidFill>
                <a:latin typeface="Cambria Math" charset="0"/>
                <a:ea typeface="Cambria Math" charset="0"/>
                <a:cs typeface="Cambria Math" charset="0"/>
              </a:rPr>
              <a:t>you broaden your review to consider publications that are relevant to or overlap some part of your own question, even though they do not directly address the same point.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If </a:t>
            </a:r>
            <a:r>
              <a:rPr lang="en-US" dirty="0">
                <a:solidFill>
                  <a:schemeClr val="tx1"/>
                </a:solidFill>
                <a:latin typeface="Cambria Math" charset="0"/>
                <a:ea typeface="Cambria Math" charset="0"/>
                <a:cs typeface="Cambria Math" charset="0"/>
              </a:rPr>
              <a:t>there is a reasonable body of work in the first tier, in many cases this will be all that you discuss in the literature review.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You </a:t>
            </a:r>
            <a:r>
              <a:rPr lang="en-US" dirty="0">
                <a:solidFill>
                  <a:schemeClr val="tx1"/>
                </a:solidFill>
                <a:latin typeface="Cambria Math" charset="0"/>
                <a:ea typeface="Cambria Math" charset="0"/>
                <a:cs typeface="Cambria Math" charset="0"/>
              </a:rPr>
              <a:t>would only go outside this inner circle if there was some specific other publication that proposed a theory, policy proposal, or research method that you want to apply in your own research project.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If </a:t>
            </a:r>
            <a:r>
              <a:rPr lang="en-US" dirty="0">
                <a:solidFill>
                  <a:schemeClr val="tx1"/>
                </a:solidFill>
                <a:latin typeface="Cambria Math" charset="0"/>
                <a:ea typeface="Cambria Math" charset="0"/>
                <a:cs typeface="Cambria Math" charset="0"/>
              </a:rPr>
              <a:t>there is nothing or very little that is directly on the same topic as yours, then your literature review will need to consider some items in the second tier. You might consider items that have a theoretical perspective you want to explore in your research.</a:t>
            </a: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Literature Review II</a:t>
            </a:r>
            <a:endParaRPr lang="en-US" sz="3200" dirty="0">
              <a:latin typeface="Cambria"/>
              <a:cs typeface="Cambria"/>
            </a:endParaRPr>
          </a:p>
        </p:txBody>
      </p:sp>
    </p:spTree>
    <p:extLst>
      <p:ext uri="{BB962C8B-B14F-4D97-AF65-F5344CB8AC3E}">
        <p14:creationId xmlns:p14="http://schemas.microsoft.com/office/powerpoint/2010/main" val="1117927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dirty="0" smtClean="0">
                <a:solidFill>
                  <a:srgbClr val="FF0000"/>
                </a:solidFill>
                <a:latin typeface="Cambria Math" charset="0"/>
                <a:ea typeface="Cambria Math" charset="0"/>
                <a:cs typeface="Cambria Math" charset="0"/>
              </a:rPr>
              <a:t>Many sources </a:t>
            </a:r>
            <a:r>
              <a:rPr lang="en-US" dirty="0" smtClean="0">
                <a:solidFill>
                  <a:schemeClr val="tx1"/>
                </a:solidFill>
                <a:latin typeface="Cambria Math" charset="0"/>
                <a:ea typeface="Cambria Math" charset="0"/>
                <a:cs typeface="Cambria Math" charset="0"/>
              </a:rPr>
              <a:t>- Once you consider literature in this second tier or outer circle, you are likely to encounter the problem of too many sources. </a:t>
            </a:r>
          </a:p>
          <a:p>
            <a:pPr algn="just"/>
            <a:r>
              <a:rPr lang="en-US" dirty="0" smtClean="0">
                <a:solidFill>
                  <a:schemeClr val="tx1"/>
                </a:solidFill>
                <a:latin typeface="Cambria Math" charset="0"/>
                <a:ea typeface="Cambria Math" charset="0"/>
                <a:cs typeface="Cambria Math" charset="0"/>
              </a:rPr>
              <a:t>The number of potentially relevant publications, especially once you begin considering well-developed areas of theory, could be vast. </a:t>
            </a:r>
          </a:p>
          <a:p>
            <a:pPr algn="just"/>
            <a:r>
              <a:rPr lang="en-US" dirty="0" smtClean="0">
                <a:solidFill>
                  <a:schemeClr val="tx1"/>
                </a:solidFill>
                <a:latin typeface="Cambria Math" charset="0"/>
                <a:ea typeface="Cambria Math" charset="0"/>
                <a:cs typeface="Cambria Math" charset="0"/>
              </a:rPr>
              <a:t>Hence, you need a way to restrict your focus. </a:t>
            </a:r>
          </a:p>
          <a:p>
            <a:pPr algn="just"/>
            <a:r>
              <a:rPr lang="en-US" dirty="0" smtClean="0">
                <a:solidFill>
                  <a:schemeClr val="tx1"/>
                </a:solidFill>
                <a:latin typeface="Cambria Math" charset="0"/>
                <a:ea typeface="Cambria Math" charset="0"/>
                <a:cs typeface="Cambria Math" charset="0"/>
              </a:rPr>
              <a:t>It is important not to simply select a few books or articles that you find at random and make them the basis for your review, because they might not reflect the current state of knowledge and debate.</a:t>
            </a: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Literature Review III</a:t>
            </a:r>
            <a:endParaRPr lang="en-US" sz="3200" dirty="0">
              <a:latin typeface="Cambria"/>
              <a:cs typeface="Cambria"/>
            </a:endParaRPr>
          </a:p>
        </p:txBody>
      </p:sp>
    </p:spTree>
    <p:extLst>
      <p:ext uri="{BB962C8B-B14F-4D97-AF65-F5344CB8AC3E}">
        <p14:creationId xmlns:p14="http://schemas.microsoft.com/office/powerpoint/2010/main" val="71757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dirty="0">
                <a:solidFill>
                  <a:srgbClr val="FF0000"/>
                </a:solidFill>
                <a:latin typeface="Cambria Math" charset="0"/>
                <a:ea typeface="Cambria Math" charset="0"/>
                <a:cs typeface="Cambria Math" charset="0"/>
              </a:rPr>
              <a:t>Two rules of thumb</a:t>
            </a:r>
            <a:r>
              <a:rPr lang="en-US" dirty="0">
                <a:solidFill>
                  <a:schemeClr val="tx1"/>
                </a:solidFill>
                <a:latin typeface="Cambria Math" charset="0"/>
                <a:ea typeface="Cambria Math" charset="0"/>
                <a:cs typeface="Cambria Math" charset="0"/>
              </a:rPr>
              <a:t>: </a:t>
            </a:r>
            <a:endParaRPr lang="pt-BR" dirty="0">
              <a:solidFill>
                <a:schemeClr val="tx1"/>
              </a:solidFill>
              <a:latin typeface="Cambria Math" charset="0"/>
              <a:ea typeface="Cambria Math" charset="0"/>
              <a:cs typeface="Cambria Math" charset="0"/>
            </a:endParaRPr>
          </a:p>
          <a:p>
            <a:pPr algn="just"/>
            <a:r>
              <a:rPr lang="en-US" dirty="0">
                <a:solidFill>
                  <a:schemeClr val="tx1"/>
                </a:solidFill>
                <a:latin typeface="Cambria Math" charset="0"/>
                <a:ea typeface="Cambria Math" charset="0"/>
                <a:cs typeface="Cambria Math" charset="0"/>
              </a:rPr>
              <a:t>1) Focus on the leading authorities. You may discover that certain authors or studies are cited quite frequently in the literature. These are probably considered key works, so it is a good idea to respond to what they have to say, even if it means ignoring some less-influential studies.</a:t>
            </a:r>
            <a:endParaRPr lang="pt-BR" dirty="0">
              <a:solidFill>
                <a:schemeClr val="tx1"/>
              </a:solidFill>
              <a:latin typeface="Cambria Math" charset="0"/>
              <a:ea typeface="Cambria Math" charset="0"/>
              <a:cs typeface="Cambria Math" charset="0"/>
            </a:endParaRPr>
          </a:p>
          <a:p>
            <a:pPr algn="just"/>
            <a:r>
              <a:rPr lang="en-US" dirty="0">
                <a:solidFill>
                  <a:schemeClr val="tx1"/>
                </a:solidFill>
                <a:latin typeface="Cambria Math" charset="0"/>
                <a:ea typeface="Cambria Math" charset="0"/>
                <a:cs typeface="Cambria Math" charset="0"/>
              </a:rPr>
              <a:t>2) Focus on recent studies from high prestige or high-visibility sources. You generally want to emphasize the most recent research in the field you are reviewing. Among recent studies, look especially for those that have been published in a high-prestige </a:t>
            </a:r>
            <a:r>
              <a:rPr lang="en-US" dirty="0" smtClean="0">
                <a:solidFill>
                  <a:schemeClr val="tx1"/>
                </a:solidFill>
                <a:latin typeface="Cambria Math" charset="0"/>
                <a:ea typeface="Cambria Math" charset="0"/>
                <a:cs typeface="Cambria Math" charset="0"/>
              </a:rPr>
              <a:t>outlet. </a:t>
            </a:r>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Literature Review IV</a:t>
            </a:r>
            <a:endParaRPr lang="en-US" sz="3200" dirty="0">
              <a:latin typeface="Cambria"/>
              <a:cs typeface="Cambria"/>
            </a:endParaRPr>
          </a:p>
        </p:txBody>
      </p:sp>
    </p:spTree>
    <p:extLst>
      <p:ext uri="{BB962C8B-B14F-4D97-AF65-F5344CB8AC3E}">
        <p14:creationId xmlns:p14="http://schemas.microsoft.com/office/powerpoint/2010/main" val="197000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dirty="0">
                <a:solidFill>
                  <a:schemeClr val="tx1"/>
                </a:solidFill>
                <a:latin typeface="Cambria Math" charset="0"/>
                <a:ea typeface="Cambria Math" charset="0"/>
                <a:cs typeface="Cambria Math" charset="0"/>
              </a:rPr>
              <a:t>To create such a review of existing knowledge, it helps to ask and answer the following questions:</a:t>
            </a:r>
            <a:endParaRPr lang="pt-BR" dirty="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What </a:t>
            </a:r>
            <a:r>
              <a:rPr lang="en-US" dirty="0">
                <a:solidFill>
                  <a:schemeClr val="tx1"/>
                </a:solidFill>
                <a:latin typeface="Cambria Math" charset="0"/>
                <a:ea typeface="Cambria Math" charset="0"/>
                <a:cs typeface="Cambria Math" charset="0"/>
              </a:rPr>
              <a:t>questions have the existing publications addressed? What issues have been neglected?</a:t>
            </a:r>
            <a:endParaRPr lang="pt-BR" dirty="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What </a:t>
            </a:r>
            <a:r>
              <a:rPr lang="en-US" dirty="0">
                <a:solidFill>
                  <a:schemeClr val="tx1"/>
                </a:solidFill>
                <a:latin typeface="Cambria Math" charset="0"/>
                <a:ea typeface="Cambria Math" charset="0"/>
                <a:cs typeface="Cambria Math" charset="0"/>
              </a:rPr>
              <a:t>are the main conclusions of existing research? What do the studies actually argue?</a:t>
            </a:r>
            <a:endParaRPr lang="pt-BR" dirty="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What </a:t>
            </a:r>
            <a:r>
              <a:rPr lang="en-US" dirty="0">
                <a:solidFill>
                  <a:schemeClr val="tx1"/>
                </a:solidFill>
                <a:latin typeface="Cambria Math" charset="0"/>
                <a:ea typeface="Cambria Math" charset="0"/>
                <a:cs typeface="Cambria Math" charset="0"/>
              </a:rPr>
              <a:t>are the points of convergence in the literature, and what are the main disagreements? Where disagreements exist, what are the bases of the disagreement</a:t>
            </a:r>
            <a:r>
              <a:rPr lang="en-US" dirty="0" smtClean="0">
                <a:solidFill>
                  <a:schemeClr val="tx1"/>
                </a:solidFill>
                <a:latin typeface="Cambria Math" charset="0"/>
                <a:ea typeface="Cambria Math" charset="0"/>
                <a:cs typeface="Cambria Math" charset="0"/>
              </a:rPr>
              <a:t>?</a:t>
            </a:r>
            <a:endParaRPr lang="pt-BR" dirty="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Literature Review V</a:t>
            </a:r>
            <a:endParaRPr lang="en-US" sz="3200" dirty="0">
              <a:latin typeface="Cambria"/>
              <a:cs typeface="Cambria"/>
            </a:endParaRPr>
          </a:p>
        </p:txBody>
      </p:sp>
    </p:spTree>
    <p:extLst>
      <p:ext uri="{BB962C8B-B14F-4D97-AF65-F5344CB8AC3E}">
        <p14:creationId xmlns:p14="http://schemas.microsoft.com/office/powerpoint/2010/main" val="96100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dirty="0" smtClean="0">
                <a:solidFill>
                  <a:schemeClr val="tx1"/>
                </a:solidFill>
                <a:latin typeface="Cambria Math" charset="0"/>
                <a:ea typeface="Cambria Math" charset="0"/>
                <a:cs typeface="Cambria Math" charset="0"/>
              </a:rPr>
              <a:t>What </a:t>
            </a:r>
            <a:r>
              <a:rPr lang="en-US" dirty="0">
                <a:solidFill>
                  <a:schemeClr val="tx1"/>
                </a:solidFill>
                <a:latin typeface="Cambria Math" charset="0"/>
                <a:ea typeface="Cambria Math" charset="0"/>
                <a:cs typeface="Cambria Math" charset="0"/>
              </a:rPr>
              <a:t>theories and or policies and or evidence has the literature looked at? What potentially relevant information and alternative theories or policies have not been examined?</a:t>
            </a:r>
            <a:endParaRPr lang="pt-BR" dirty="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How </a:t>
            </a:r>
            <a:r>
              <a:rPr lang="en-US" dirty="0">
                <a:solidFill>
                  <a:schemeClr val="tx1"/>
                </a:solidFill>
                <a:latin typeface="Cambria Math" charset="0"/>
                <a:ea typeface="Cambria Math" charset="0"/>
                <a:cs typeface="Cambria Math" charset="0"/>
              </a:rPr>
              <a:t>solid are the conclusions that have been reached? Are they based on sound reasoning, careful assessment of the evidence, and a well executed methodology? Or are there good reasons to doubt some of the existing conclusions?</a:t>
            </a:r>
            <a:endParaRPr lang="pt-BR" dirty="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What </a:t>
            </a:r>
            <a:r>
              <a:rPr lang="en-US" dirty="0">
                <a:solidFill>
                  <a:schemeClr val="tx1"/>
                </a:solidFill>
                <a:latin typeface="Cambria Math" charset="0"/>
                <a:ea typeface="Cambria Math" charset="0"/>
                <a:cs typeface="Cambria Math" charset="0"/>
              </a:rPr>
              <a:t>is the overall quality of the literature? What have we learned to date?</a:t>
            </a:r>
            <a:endParaRPr lang="pt-BR" dirty="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What </a:t>
            </a:r>
            <a:r>
              <a:rPr lang="en-US" dirty="0">
                <a:solidFill>
                  <a:schemeClr val="tx1"/>
                </a:solidFill>
                <a:latin typeface="Cambria Math" charset="0"/>
                <a:ea typeface="Cambria Math" charset="0"/>
                <a:cs typeface="Cambria Math" charset="0"/>
              </a:rPr>
              <a:t>are the most important problems and gaps that require additional </a:t>
            </a:r>
            <a:r>
              <a:rPr lang="en-US" dirty="0" smtClean="0">
                <a:solidFill>
                  <a:schemeClr val="tx1"/>
                </a:solidFill>
                <a:latin typeface="Cambria Math" charset="0"/>
                <a:ea typeface="Cambria Math" charset="0"/>
                <a:cs typeface="Cambria Math" charset="0"/>
              </a:rPr>
              <a:t>research</a:t>
            </a:r>
            <a:r>
              <a:rPr lang="en-US" dirty="0">
                <a:solidFill>
                  <a:schemeClr val="tx1"/>
                </a:solidFill>
                <a:latin typeface="Cambria Math" charset="0"/>
                <a:ea typeface="Cambria Math" charset="0"/>
                <a:cs typeface="Cambria Math" charset="0"/>
              </a:rPr>
              <a:t>?</a:t>
            </a:r>
            <a:r>
              <a:rPr lang="en-US" dirty="0" smtClean="0">
                <a:solidFill>
                  <a:schemeClr val="tx1"/>
                </a:solidFill>
                <a:latin typeface="Cambria Math" charset="0"/>
                <a:ea typeface="Cambria Math" charset="0"/>
                <a:cs typeface="Cambria Math" charset="0"/>
              </a:rPr>
              <a:t> </a:t>
            </a:r>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Literature Review VI</a:t>
            </a:r>
            <a:endParaRPr lang="en-US" sz="3200" dirty="0">
              <a:latin typeface="Cambria"/>
              <a:cs typeface="Cambria"/>
            </a:endParaRPr>
          </a:p>
        </p:txBody>
      </p:sp>
    </p:spTree>
    <p:extLst>
      <p:ext uri="{BB962C8B-B14F-4D97-AF65-F5344CB8AC3E}">
        <p14:creationId xmlns:p14="http://schemas.microsoft.com/office/powerpoint/2010/main" val="115086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marL="0" indent="0">
              <a:buNone/>
            </a:pPr>
            <a:r>
              <a:rPr lang="en-US" dirty="0">
                <a:solidFill>
                  <a:schemeClr val="tx1"/>
                </a:solidFill>
                <a:latin typeface="Cambria Math" charset="0"/>
                <a:ea typeface="Cambria Math" charset="0"/>
                <a:cs typeface="Cambria Math" charset="0"/>
              </a:rPr>
              <a:t>Conducting a literature review can have several benefits:</a:t>
            </a:r>
            <a:endParaRPr lang="pt-BR" dirty="0">
              <a:solidFill>
                <a:schemeClr val="tx1"/>
              </a:solidFill>
              <a:latin typeface="Cambria Math" charset="0"/>
              <a:ea typeface="Cambria Math" charset="0"/>
              <a:cs typeface="Cambria Math" charset="0"/>
            </a:endParaRPr>
          </a:p>
          <a:p>
            <a:r>
              <a:rPr lang="en-US" dirty="0" smtClean="0">
                <a:solidFill>
                  <a:schemeClr val="tx1"/>
                </a:solidFill>
                <a:latin typeface="Cambria Math" charset="0"/>
                <a:ea typeface="Cambria Math" charset="0"/>
                <a:cs typeface="Cambria Math" charset="0"/>
              </a:rPr>
              <a:t>It </a:t>
            </a:r>
            <a:r>
              <a:rPr lang="en-US" dirty="0">
                <a:solidFill>
                  <a:schemeClr val="tx1"/>
                </a:solidFill>
                <a:latin typeface="Cambria Math" charset="0"/>
                <a:ea typeface="Cambria Math" charset="0"/>
                <a:cs typeface="Cambria Math" charset="0"/>
              </a:rPr>
              <a:t>can give you a general overview of a body of research with which you are not familiar.</a:t>
            </a:r>
            <a:endParaRPr lang="pt-BR" dirty="0">
              <a:solidFill>
                <a:schemeClr val="tx1"/>
              </a:solidFill>
              <a:latin typeface="Cambria Math" charset="0"/>
              <a:ea typeface="Cambria Math" charset="0"/>
              <a:cs typeface="Cambria Math" charset="0"/>
            </a:endParaRPr>
          </a:p>
          <a:p>
            <a:r>
              <a:rPr lang="en-US" dirty="0" smtClean="0">
                <a:solidFill>
                  <a:schemeClr val="tx1"/>
                </a:solidFill>
                <a:latin typeface="Cambria Math" charset="0"/>
                <a:ea typeface="Cambria Math" charset="0"/>
                <a:cs typeface="Cambria Math" charset="0"/>
              </a:rPr>
              <a:t>It </a:t>
            </a:r>
            <a:r>
              <a:rPr lang="en-US" dirty="0">
                <a:solidFill>
                  <a:schemeClr val="tx1"/>
                </a:solidFill>
                <a:latin typeface="Cambria Math" charset="0"/>
                <a:ea typeface="Cambria Math" charset="0"/>
                <a:cs typeface="Cambria Math" charset="0"/>
              </a:rPr>
              <a:t>can reveal what has already been done well, so that you do not waste time “reinventing the wheel.”</a:t>
            </a:r>
            <a:endParaRPr lang="pt-BR" dirty="0">
              <a:solidFill>
                <a:schemeClr val="tx1"/>
              </a:solidFill>
              <a:latin typeface="Cambria Math" charset="0"/>
              <a:ea typeface="Cambria Math" charset="0"/>
              <a:cs typeface="Cambria Math" charset="0"/>
            </a:endParaRPr>
          </a:p>
          <a:p>
            <a:r>
              <a:rPr lang="en-US" dirty="0" smtClean="0">
                <a:solidFill>
                  <a:schemeClr val="tx1"/>
                </a:solidFill>
                <a:latin typeface="Cambria Math" charset="0"/>
                <a:ea typeface="Cambria Math" charset="0"/>
                <a:cs typeface="Cambria Math" charset="0"/>
              </a:rPr>
              <a:t>It </a:t>
            </a:r>
            <a:r>
              <a:rPr lang="en-US" dirty="0">
                <a:solidFill>
                  <a:schemeClr val="tx1"/>
                </a:solidFill>
                <a:latin typeface="Cambria Math" charset="0"/>
                <a:ea typeface="Cambria Math" charset="0"/>
                <a:cs typeface="Cambria Math" charset="0"/>
              </a:rPr>
              <a:t>can give you new ideas you can use in your own research.</a:t>
            </a:r>
            <a:endParaRPr lang="pt-BR" dirty="0">
              <a:solidFill>
                <a:schemeClr val="tx1"/>
              </a:solidFill>
              <a:latin typeface="Cambria Math" charset="0"/>
              <a:ea typeface="Cambria Math" charset="0"/>
              <a:cs typeface="Cambria Math" charset="0"/>
            </a:endParaRPr>
          </a:p>
          <a:p>
            <a:r>
              <a:rPr lang="en-US" dirty="0" smtClean="0">
                <a:solidFill>
                  <a:schemeClr val="tx1"/>
                </a:solidFill>
                <a:latin typeface="Cambria Math" charset="0"/>
                <a:ea typeface="Cambria Math" charset="0"/>
                <a:cs typeface="Cambria Math" charset="0"/>
              </a:rPr>
              <a:t>It </a:t>
            </a:r>
            <a:r>
              <a:rPr lang="en-US" dirty="0">
                <a:solidFill>
                  <a:schemeClr val="tx1"/>
                </a:solidFill>
                <a:latin typeface="Cambria Math" charset="0"/>
                <a:ea typeface="Cambria Math" charset="0"/>
                <a:cs typeface="Cambria Math" charset="0"/>
              </a:rPr>
              <a:t>can help you determine where there are problems or flaws in existing research.</a:t>
            </a: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Literature Review VII</a:t>
            </a:r>
            <a:endParaRPr lang="en-US" sz="3200" dirty="0">
              <a:latin typeface="Cambria"/>
              <a:cs typeface="Cambria"/>
            </a:endParaRPr>
          </a:p>
        </p:txBody>
      </p:sp>
    </p:spTree>
    <p:extLst>
      <p:ext uri="{BB962C8B-B14F-4D97-AF65-F5344CB8AC3E}">
        <p14:creationId xmlns:p14="http://schemas.microsoft.com/office/powerpoint/2010/main" val="4027810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sz="2600" dirty="0">
                <a:solidFill>
                  <a:schemeClr val="tx1"/>
                </a:solidFill>
                <a:latin typeface="Cambria Math" charset="0"/>
                <a:ea typeface="Cambria Math" charset="0"/>
                <a:cs typeface="Cambria Math" charset="0"/>
              </a:rPr>
              <a:t>Conceptualization in theory-testing starts as a deductive </a:t>
            </a:r>
            <a:r>
              <a:rPr lang="en-US" sz="2600" dirty="0" smtClean="0">
                <a:solidFill>
                  <a:schemeClr val="tx1"/>
                </a:solidFill>
                <a:latin typeface="Cambria Math" charset="0"/>
                <a:ea typeface="Cambria Math" charset="0"/>
                <a:cs typeface="Cambria Math" charset="0"/>
              </a:rPr>
              <a:t>exercise.</a:t>
            </a:r>
          </a:p>
          <a:p>
            <a:pPr algn="just"/>
            <a:r>
              <a:rPr lang="en-US" sz="2600" dirty="0" smtClean="0">
                <a:solidFill>
                  <a:schemeClr val="tx1"/>
                </a:solidFill>
                <a:latin typeface="Cambria Math" charset="0"/>
                <a:ea typeface="Cambria Math" charset="0"/>
                <a:cs typeface="Cambria Math" charset="0"/>
              </a:rPr>
              <a:t>Theory-testing </a:t>
            </a:r>
            <a:r>
              <a:rPr lang="en-US" sz="2600" dirty="0">
                <a:solidFill>
                  <a:schemeClr val="tx1"/>
                </a:solidFill>
                <a:latin typeface="Cambria Math" charset="0"/>
                <a:ea typeface="Cambria Math" charset="0"/>
                <a:cs typeface="Cambria Math" charset="0"/>
              </a:rPr>
              <a:t>deduces a theory from the existing literature and then tests whether evidence shows that each part of a hypothesized causal mechanism is present in a given </a:t>
            </a:r>
            <a:r>
              <a:rPr lang="en-US" sz="2600" dirty="0" smtClean="0">
                <a:solidFill>
                  <a:schemeClr val="tx1"/>
                </a:solidFill>
                <a:latin typeface="Cambria Math" charset="0"/>
                <a:ea typeface="Cambria Math" charset="0"/>
                <a:cs typeface="Cambria Math" charset="0"/>
              </a:rPr>
              <a:t>case.</a:t>
            </a:r>
          </a:p>
          <a:p>
            <a:pPr algn="just"/>
            <a:r>
              <a:rPr lang="en-US" sz="2600" dirty="0" smtClean="0">
                <a:solidFill>
                  <a:schemeClr val="tx1"/>
                </a:solidFill>
                <a:latin typeface="Cambria Math" charset="0"/>
                <a:ea typeface="Cambria Math" charset="0"/>
                <a:cs typeface="Cambria Math" charset="0"/>
              </a:rPr>
              <a:t>Enables </a:t>
            </a:r>
            <a:r>
              <a:rPr lang="en-US" sz="2600" dirty="0">
                <a:solidFill>
                  <a:schemeClr val="tx1"/>
                </a:solidFill>
                <a:latin typeface="Cambria Math" charset="0"/>
                <a:ea typeface="Cambria Math" charset="0"/>
                <a:cs typeface="Cambria Math" charset="0"/>
              </a:rPr>
              <a:t>within-case inferences about whether the mechanism functioned as expected in the case and whether the mechanism as a whole was present. </a:t>
            </a:r>
            <a:endParaRPr lang="en-US" sz="2600" dirty="0" smtClean="0">
              <a:solidFill>
                <a:schemeClr val="tx1"/>
              </a:solidFill>
              <a:latin typeface="Cambria Math" charset="0"/>
              <a:ea typeface="Cambria Math" charset="0"/>
              <a:cs typeface="Cambria Math" charset="0"/>
            </a:endParaRPr>
          </a:p>
          <a:p>
            <a:pPr algn="just"/>
            <a:r>
              <a:rPr lang="en-US" sz="2600" dirty="0" smtClean="0">
                <a:solidFill>
                  <a:schemeClr val="tx1"/>
                </a:solidFill>
                <a:latin typeface="Cambria Math" charset="0"/>
                <a:ea typeface="Cambria Math" charset="0"/>
                <a:cs typeface="Cambria Math" charset="0"/>
              </a:rPr>
              <a:t>No </a:t>
            </a:r>
            <a:r>
              <a:rPr lang="en-US" sz="2600" dirty="0">
                <a:solidFill>
                  <a:schemeClr val="tx1"/>
                </a:solidFill>
                <a:latin typeface="Cambria Math" charset="0"/>
                <a:ea typeface="Cambria Math" charset="0"/>
                <a:cs typeface="Cambria Math" charset="0"/>
              </a:rPr>
              <a:t>claims can be made, however, about whether the mechanism was the only cause of the </a:t>
            </a:r>
            <a:r>
              <a:rPr lang="en-US" sz="2600" dirty="0" smtClean="0">
                <a:solidFill>
                  <a:schemeClr val="tx1"/>
                </a:solidFill>
                <a:latin typeface="Cambria Math" charset="0"/>
                <a:ea typeface="Cambria Math" charset="0"/>
                <a:cs typeface="Cambria Math" charset="0"/>
              </a:rPr>
              <a:t>outcome</a:t>
            </a:r>
            <a:r>
              <a:rPr lang="en-US" dirty="0" smtClean="0">
                <a:solidFill>
                  <a:schemeClr val="tx1"/>
                </a:solidFill>
                <a:latin typeface="Cambria Math" charset="0"/>
                <a:ea typeface="Cambria Math" charset="0"/>
                <a:cs typeface="Cambria Math" charset="0"/>
              </a:rPr>
              <a:t>.</a:t>
            </a: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Theory-testing I</a:t>
            </a:r>
            <a:endParaRPr lang="en-US" sz="3200" dirty="0">
              <a:latin typeface="Cambria"/>
              <a:cs typeface="Cambria"/>
            </a:endParaRPr>
          </a:p>
        </p:txBody>
      </p:sp>
    </p:spTree>
    <p:extLst>
      <p:ext uri="{BB962C8B-B14F-4D97-AF65-F5344CB8AC3E}">
        <p14:creationId xmlns:p14="http://schemas.microsoft.com/office/powerpoint/2010/main" val="193184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43" y="1102290"/>
            <a:ext cx="8340057" cy="5629489"/>
          </a:xfrm>
        </p:spPr>
        <p:txBody>
          <a:bodyPr>
            <a:normAutofit/>
          </a:bodyPr>
          <a:lstStyle/>
          <a:p>
            <a:pPr algn="just"/>
            <a:r>
              <a:rPr lang="en-US" dirty="0">
                <a:solidFill>
                  <a:schemeClr val="tx1"/>
                </a:solidFill>
                <a:latin typeface="Cambria Math" charset="0"/>
                <a:ea typeface="Cambria Math" charset="0"/>
                <a:cs typeface="Cambria Math" charset="0"/>
              </a:rPr>
              <a:t>In theory-testing, a causal mechanism is hypothesized to be present in a population of cases of a phenomenon.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The </a:t>
            </a:r>
            <a:r>
              <a:rPr lang="en-US" dirty="0">
                <a:solidFill>
                  <a:schemeClr val="tx1"/>
                </a:solidFill>
                <a:latin typeface="Cambria Math" charset="0"/>
                <a:ea typeface="Cambria Math" charset="0"/>
                <a:cs typeface="Cambria Math" charset="0"/>
              </a:rPr>
              <a:t>researcher selects a single case where both X and Y are present, and the context allows the mechanism to operate. </a:t>
            </a:r>
            <a:endParaRPr lang="en-US" dirty="0" smtClean="0">
              <a:solidFill>
                <a:schemeClr val="tx1"/>
              </a:solidFill>
              <a:latin typeface="Cambria Math" charset="0"/>
              <a:ea typeface="Cambria Math" charset="0"/>
              <a:cs typeface="Cambria Math" charset="0"/>
            </a:endParaRPr>
          </a:p>
          <a:p>
            <a:pPr algn="just"/>
            <a:r>
              <a:rPr lang="en-US" dirty="0" smtClean="0">
                <a:solidFill>
                  <a:schemeClr val="tx1"/>
                </a:solidFill>
                <a:latin typeface="Cambria Math" charset="0"/>
                <a:ea typeface="Cambria Math" charset="0"/>
                <a:cs typeface="Cambria Math" charset="0"/>
              </a:rPr>
              <a:t>Here </a:t>
            </a:r>
            <a:r>
              <a:rPr lang="en-US" dirty="0">
                <a:solidFill>
                  <a:schemeClr val="tx1"/>
                </a:solidFill>
                <a:latin typeface="Cambria Math" charset="0"/>
                <a:ea typeface="Cambria Math" charset="0"/>
                <a:cs typeface="Cambria Math" charset="0"/>
              </a:rPr>
              <a:t>the goal is to evaluate whether evidence shows that the hypothesized causal mechanism linking X and Y was present and that it functioned as </a:t>
            </a:r>
            <a:r>
              <a:rPr lang="en-US" dirty="0" smtClean="0">
                <a:solidFill>
                  <a:schemeClr val="tx1"/>
                </a:solidFill>
                <a:latin typeface="Cambria Math" charset="0"/>
                <a:ea typeface="Cambria Math" charset="0"/>
                <a:cs typeface="Cambria Math" charset="0"/>
              </a:rPr>
              <a:t>theorized.</a:t>
            </a:r>
          </a:p>
          <a:p>
            <a:pPr algn="just"/>
            <a:r>
              <a:rPr lang="en-US" dirty="0" smtClean="0">
                <a:solidFill>
                  <a:schemeClr val="tx1"/>
                </a:solidFill>
                <a:latin typeface="Cambria Math" charset="0"/>
                <a:ea typeface="Cambria Math" charset="0"/>
                <a:cs typeface="Cambria Math" charset="0"/>
              </a:rPr>
              <a:t>The </a:t>
            </a:r>
            <a:r>
              <a:rPr lang="en-US" dirty="0">
                <a:solidFill>
                  <a:schemeClr val="tx1"/>
                </a:solidFill>
                <a:latin typeface="Cambria Math" charset="0"/>
                <a:ea typeface="Cambria Math" charset="0"/>
                <a:cs typeface="Cambria Math" charset="0"/>
              </a:rPr>
              <a:t>ambition is to go beyond correlations and associations between X and Y, opening up the black box of causality to study more directly the causal mechanism whereby X contributes to producing </a:t>
            </a:r>
            <a:r>
              <a:rPr lang="en-US" dirty="0" smtClean="0">
                <a:solidFill>
                  <a:schemeClr val="tx1"/>
                </a:solidFill>
                <a:latin typeface="Cambria Math" charset="0"/>
                <a:ea typeface="Cambria Math" charset="0"/>
                <a:cs typeface="Cambria Math" charset="0"/>
              </a:rPr>
              <a:t>Y.</a:t>
            </a:r>
            <a:endParaRPr lang="pt-BR" dirty="0">
              <a:solidFill>
                <a:schemeClr val="tx1"/>
              </a:solidFill>
              <a:latin typeface="Cambria Math" charset="0"/>
              <a:ea typeface="Cambria Math" charset="0"/>
              <a:cs typeface="Cambria Math" charset="0"/>
            </a:endParaRPr>
          </a:p>
          <a:p>
            <a:pPr algn="just"/>
            <a:endParaRPr lang="pt-BR" dirty="0" smtClean="0">
              <a:solidFill>
                <a:schemeClr val="tx1"/>
              </a:solidFill>
              <a:latin typeface="Cambria Math" charset="0"/>
              <a:ea typeface="Cambria Math" charset="0"/>
              <a:cs typeface="Cambria Math" charset="0"/>
            </a:endParaRPr>
          </a:p>
        </p:txBody>
      </p:sp>
      <p:sp>
        <p:nvSpPr>
          <p:cNvPr id="4" name="Title 1"/>
          <p:cNvSpPr>
            <a:spLocks noGrp="1"/>
          </p:cNvSpPr>
          <p:nvPr>
            <p:ph type="title"/>
          </p:nvPr>
        </p:nvSpPr>
        <p:spPr>
          <a:xfrm>
            <a:off x="549275" y="321289"/>
            <a:ext cx="8042276" cy="668268"/>
          </a:xfrm>
        </p:spPr>
        <p:txBody>
          <a:bodyPr anchor="ctr"/>
          <a:lstStyle/>
          <a:p>
            <a:r>
              <a:rPr lang="en-US" sz="3200" dirty="0" smtClean="0">
                <a:latin typeface="Cambria"/>
                <a:cs typeface="Cambria"/>
              </a:rPr>
              <a:t>Theory-testing II</a:t>
            </a:r>
            <a:endParaRPr lang="en-US" sz="3200" dirty="0">
              <a:latin typeface="Cambria"/>
              <a:cs typeface="Cambria"/>
            </a:endParaRPr>
          </a:p>
        </p:txBody>
      </p:sp>
    </p:spTree>
    <p:extLst>
      <p:ext uri="{BB962C8B-B14F-4D97-AF65-F5344CB8AC3E}">
        <p14:creationId xmlns:p14="http://schemas.microsoft.com/office/powerpoint/2010/main" val="3183537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1079</TotalTime>
  <Words>1648</Words>
  <Application>Microsoft Office PowerPoint</Application>
  <PresentationFormat>Apresentação na tela (4:3)</PresentationFormat>
  <Paragraphs>77</Paragraphs>
  <Slides>16</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16</vt:i4>
      </vt:variant>
    </vt:vector>
  </HeadingPairs>
  <TitlesOfParts>
    <vt:vector size="23" baseType="lpstr">
      <vt:lpstr>Calibri</vt:lpstr>
      <vt:lpstr>Cambria</vt:lpstr>
      <vt:lpstr>Cambria Math</vt:lpstr>
      <vt:lpstr>News Gothic MT</vt:lpstr>
      <vt:lpstr>Times New Roman</vt:lpstr>
      <vt:lpstr>Wingdings 2</vt:lpstr>
      <vt:lpstr>Breeze</vt:lpstr>
      <vt:lpstr>Literature Review I</vt:lpstr>
      <vt:lpstr>Literature Review II</vt:lpstr>
      <vt:lpstr>Literature Review III</vt:lpstr>
      <vt:lpstr>Literature Review IV</vt:lpstr>
      <vt:lpstr>Literature Review V</vt:lpstr>
      <vt:lpstr>Literature Review VI</vt:lpstr>
      <vt:lpstr>Literature Review VII</vt:lpstr>
      <vt:lpstr>Theory-testing I</vt:lpstr>
      <vt:lpstr>Theory-testing II</vt:lpstr>
      <vt:lpstr>Theory-testing III</vt:lpstr>
      <vt:lpstr>Theory-building I</vt:lpstr>
      <vt:lpstr>Theory-building II</vt:lpstr>
      <vt:lpstr>Theory-building III</vt:lpstr>
      <vt:lpstr>Theory-testing vs. Theory-building</vt:lpstr>
      <vt:lpstr>Typologies</vt:lpstr>
      <vt:lpstr>Research Cycle</vt:lpstr>
    </vt:vector>
  </TitlesOfParts>
  <Company>ESPM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realismo ofensivo de John Mearsheimer</dc:title>
  <dc:creator>Feliciano Guimaraes</dc:creator>
  <cp:lastModifiedBy>Feliciano</cp:lastModifiedBy>
  <cp:revision>219</cp:revision>
  <dcterms:created xsi:type="dcterms:W3CDTF">2014-02-20T14:42:30Z</dcterms:created>
  <dcterms:modified xsi:type="dcterms:W3CDTF">2018-06-11T15:24:23Z</dcterms:modified>
</cp:coreProperties>
</file>