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6" r:id="rId3"/>
    <p:sldId id="263" r:id="rId4"/>
    <p:sldId id="264" r:id="rId5"/>
    <p:sldId id="265" r:id="rId6"/>
    <p:sldId id="267" r:id="rId7"/>
    <p:sldId id="268" r:id="rId8"/>
    <p:sldId id="271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4" r:id="rId20"/>
    <p:sldId id="285" r:id="rId21"/>
    <p:sldId id="289" r:id="rId22"/>
    <p:sldId id="287" r:id="rId23"/>
    <p:sldId id="288" r:id="rId24"/>
    <p:sldId id="259" r:id="rId25"/>
    <p:sldId id="257" r:id="rId26"/>
    <p:sldId id="258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86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D3B7-8403-4A56-B072-E98F29F09E35}" type="datetimeFigureOut">
              <a:rPr lang="pt-BR" smtClean="0"/>
              <a:t>03/09/2017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9150-8103-4C62-8FBD-96DA2F1AC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789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D3B7-8403-4A56-B072-E98F29F09E35}" type="datetimeFigureOut">
              <a:rPr lang="pt-BR" smtClean="0"/>
              <a:t>03/09/2017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9150-8103-4C62-8FBD-96DA2F1AC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302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D3B7-8403-4A56-B072-E98F29F09E35}" type="datetimeFigureOut">
              <a:rPr lang="pt-BR" smtClean="0"/>
              <a:t>03/09/2017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9150-8103-4C62-8FBD-96DA2F1AC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1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D3B7-8403-4A56-B072-E98F29F09E35}" type="datetimeFigureOut">
              <a:rPr lang="pt-BR" smtClean="0"/>
              <a:t>03/09/2017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9150-8103-4C62-8FBD-96DA2F1AC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9387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D3B7-8403-4A56-B072-E98F29F09E35}" type="datetimeFigureOut">
              <a:rPr lang="pt-BR" smtClean="0"/>
              <a:t>03/09/2017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9150-8103-4C62-8FBD-96DA2F1AC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821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D3B7-8403-4A56-B072-E98F29F09E35}" type="datetimeFigureOut">
              <a:rPr lang="pt-BR" smtClean="0"/>
              <a:t>03/09/2017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9150-8103-4C62-8FBD-96DA2F1AC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23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D3B7-8403-4A56-B072-E98F29F09E35}" type="datetimeFigureOut">
              <a:rPr lang="pt-BR" smtClean="0"/>
              <a:t>03/09/2017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9150-8103-4C62-8FBD-96DA2F1AC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199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D3B7-8403-4A56-B072-E98F29F09E35}" type="datetimeFigureOut">
              <a:rPr lang="pt-BR" smtClean="0"/>
              <a:t>03/09/2017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9150-8103-4C62-8FBD-96DA2F1AC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036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D3B7-8403-4A56-B072-E98F29F09E35}" type="datetimeFigureOut">
              <a:rPr lang="pt-BR" smtClean="0"/>
              <a:t>03/09/2017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9150-8103-4C62-8FBD-96DA2F1AC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04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D3B7-8403-4A56-B072-E98F29F09E35}" type="datetimeFigureOut">
              <a:rPr lang="pt-BR" smtClean="0"/>
              <a:t>03/09/2017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9150-8103-4C62-8FBD-96DA2F1AC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136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D3B7-8403-4A56-B072-E98F29F09E35}" type="datetimeFigureOut">
              <a:rPr lang="pt-BR" smtClean="0"/>
              <a:t>03/09/2017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9150-8103-4C62-8FBD-96DA2F1AC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05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BD3B7-8403-4A56-B072-E98F29F09E35}" type="datetimeFigureOut">
              <a:rPr lang="pt-BR" smtClean="0"/>
              <a:t>03/09/2017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A9150-8103-4C62-8FBD-96DA2F1AC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06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37091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754573"/>
            <a:ext cx="12225869" cy="947274"/>
          </a:xfrm>
          <a:prstGeom prst="rect">
            <a:avLst/>
          </a:prstGeom>
          <a:solidFill>
            <a:srgbClr val="AD64FF">
              <a:alpha val="90000"/>
            </a:srgbClr>
          </a:solidFill>
        </p:spPr>
        <p:txBody>
          <a:bodyPr wrap="square" lIns="144000" tIns="144000" rIns="144000" bIns="144000" rtlCol="0">
            <a:spAutoFit/>
          </a:bodyPr>
          <a:lstStyle/>
          <a:p>
            <a:pPr marL="355591"/>
            <a:r>
              <a:rPr lang="pt-BR" sz="2133" dirty="0"/>
              <a:t>Inovação em Saúde Materna / </a:t>
            </a:r>
            <a:r>
              <a:rPr lang="pt-BR" sz="2133" dirty="0" err="1"/>
              <a:t>Innovation</a:t>
            </a:r>
            <a:r>
              <a:rPr lang="pt-BR" sz="2133" dirty="0"/>
              <a:t> in Maternal Health</a:t>
            </a:r>
          </a:p>
          <a:p>
            <a:pPr marL="355591"/>
            <a:r>
              <a:rPr lang="pt-BR" sz="2133" dirty="0"/>
              <a:t>Aula introdutória e aula sobre IHAMC – 04/09/17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099954" y="5850345"/>
            <a:ext cx="959999" cy="746951"/>
            <a:chOff x="8324965" y="4349873"/>
            <a:chExt cx="719999" cy="560213"/>
          </a:xfrm>
        </p:grpSpPr>
        <p:pic>
          <p:nvPicPr>
            <p:cNvPr id="7" name="Picture 6" descr="logo USP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3" b="20294"/>
            <a:stretch/>
          </p:blipFill>
          <p:spPr>
            <a:xfrm>
              <a:off x="8324965" y="4349873"/>
              <a:ext cx="719999" cy="381689"/>
            </a:xfrm>
            <a:prstGeom prst="rect">
              <a:avLst/>
            </a:prstGeom>
          </p:spPr>
        </p:pic>
        <p:pic>
          <p:nvPicPr>
            <p:cNvPr id="10" name="Picture 9" descr="fapesp_logo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964" y="4771413"/>
              <a:ext cx="648000" cy="138673"/>
            </a:xfrm>
            <a:prstGeom prst="rect">
              <a:avLst/>
            </a:prstGeom>
          </p:spPr>
        </p:pic>
      </p:grpSp>
      <p:pic>
        <p:nvPicPr>
          <p:cNvPr id="4" name="Picture 3" descr="logo fsp_100_anos-2 diretori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033" y="5820275"/>
            <a:ext cx="1602447" cy="8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52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38" y="1448338"/>
            <a:ext cx="7171818" cy="470893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97769" y="283942"/>
            <a:ext cx="89923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/>
              <a:t>A assistência é insegura: como medir o dano da assistência </a:t>
            </a:r>
          </a:p>
          <a:p>
            <a:pPr algn="ctr"/>
            <a:r>
              <a:rPr lang="pt-BR" sz="2800" b="1" dirty="0"/>
              <a:t>e promover a assistência livre de dano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456" y="1448338"/>
            <a:ext cx="3985454" cy="470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13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9229" y="108289"/>
            <a:ext cx="3222171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Inovação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em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Saúde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Pública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conceito</a:t>
            </a:r>
            <a:endParaRPr lang="en-US" sz="2800" b="1" dirty="0">
              <a:solidFill>
                <a:srgbClr val="C00000"/>
              </a:solidFill>
            </a:endParaRP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Inovação</a:t>
            </a:r>
            <a:r>
              <a:rPr lang="en-US" sz="2400" dirty="0"/>
              <a:t> é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mudança</a:t>
            </a:r>
            <a:r>
              <a:rPr lang="en-US" sz="2400" dirty="0"/>
              <a:t> </a:t>
            </a:r>
            <a:r>
              <a:rPr lang="en-US" sz="2400" dirty="0" err="1"/>
              <a:t>técnica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nova forma de </a:t>
            </a:r>
            <a:r>
              <a:rPr lang="en-US" sz="2400" dirty="0" err="1"/>
              <a:t>atuar</a:t>
            </a:r>
            <a:r>
              <a:rPr lang="en-US" sz="2400" dirty="0"/>
              <a:t> no </a:t>
            </a:r>
            <a:r>
              <a:rPr lang="en-US" sz="2400" dirty="0" err="1"/>
              <a:t>processo</a:t>
            </a:r>
            <a:r>
              <a:rPr lang="en-US" sz="2400" dirty="0"/>
              <a:t> de </a:t>
            </a:r>
            <a:r>
              <a:rPr lang="en-US" sz="2400" dirty="0" err="1"/>
              <a:t>trabalho</a:t>
            </a:r>
            <a:r>
              <a:rPr lang="en-US" sz="2400" dirty="0"/>
              <a:t> </a:t>
            </a:r>
            <a:r>
              <a:rPr lang="en-US" sz="2400" dirty="0" err="1"/>
              <a:t>relativo</a:t>
            </a:r>
            <a:r>
              <a:rPr lang="en-US" sz="2400" dirty="0"/>
              <a:t> à </a:t>
            </a:r>
            <a:r>
              <a:rPr lang="en-US" sz="2400" dirty="0" err="1"/>
              <a:t>promoção</a:t>
            </a:r>
            <a:r>
              <a:rPr lang="en-US" sz="2400" dirty="0"/>
              <a:t> da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à </a:t>
            </a:r>
            <a:r>
              <a:rPr lang="en-US" sz="2400" dirty="0" err="1"/>
              <a:t>prevenção</a:t>
            </a:r>
            <a:r>
              <a:rPr lang="en-US" sz="2400" dirty="0"/>
              <a:t> de </a:t>
            </a:r>
            <a:r>
              <a:rPr lang="en-US" sz="2400" dirty="0" err="1"/>
              <a:t>doenças</a:t>
            </a:r>
            <a:r>
              <a:rPr lang="en-US" sz="2400" dirty="0"/>
              <a:t>, que </a:t>
            </a:r>
            <a:r>
              <a:rPr lang="en-US" sz="2400" dirty="0" err="1"/>
              <a:t>produz</a:t>
            </a:r>
            <a:r>
              <a:rPr lang="en-US" sz="2400" dirty="0"/>
              <a:t> </a:t>
            </a:r>
            <a:r>
              <a:rPr lang="en-US" sz="2400" dirty="0" err="1"/>
              <a:t>efeitos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situação</a:t>
            </a:r>
            <a:r>
              <a:rPr lang="en-US" sz="2400" dirty="0"/>
              <a:t> </a:t>
            </a:r>
            <a:r>
              <a:rPr lang="en-US" sz="2400" dirty="0" err="1"/>
              <a:t>epidemiológica</a:t>
            </a:r>
            <a:r>
              <a:rPr lang="en-US" sz="2400" dirty="0"/>
              <a:t> de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determinada</a:t>
            </a:r>
            <a:r>
              <a:rPr lang="en-US" sz="2400" dirty="0"/>
              <a:t> </a:t>
            </a:r>
            <a:r>
              <a:rPr lang="en-US" sz="2400" dirty="0" err="1"/>
              <a:t>população</a:t>
            </a:r>
            <a:r>
              <a:rPr lang="en-US" sz="2400" dirty="0"/>
              <a:t>. </a:t>
            </a:r>
          </a:p>
          <a:p>
            <a:endParaRPr lang="pt-BR" sz="1400" dirty="0"/>
          </a:p>
          <a:p>
            <a:pPr algn="ctr"/>
            <a:r>
              <a:rPr lang="pt-BR" sz="1050" dirty="0"/>
              <a:t>Magalhães, Poliana Rebouças de. 2015</a:t>
            </a:r>
          </a:p>
          <a:p>
            <a:pPr algn="ctr"/>
            <a:r>
              <a:rPr lang="pt-BR" sz="1050" dirty="0"/>
              <a:t>O que é inovação em Saúde Pública?</a:t>
            </a:r>
            <a:endParaRPr lang="en-US" sz="105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726" y="459543"/>
            <a:ext cx="3876268" cy="582022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915" y="4637180"/>
            <a:ext cx="2647710" cy="17651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190" y="2447033"/>
            <a:ext cx="1597159" cy="21901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929" y="268729"/>
            <a:ext cx="2671796" cy="20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42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59931" y="1123407"/>
            <a:ext cx="228164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sz="2000" dirty="0"/>
              <a:t>a </a:t>
            </a:r>
            <a:r>
              <a:rPr lang="en-US" sz="2000" dirty="0" err="1"/>
              <a:t>exigência</a:t>
            </a:r>
            <a:r>
              <a:rPr lang="en-US" sz="2000" dirty="0"/>
              <a:t> de </a:t>
            </a:r>
            <a:r>
              <a:rPr lang="en-US" sz="2000" dirty="0" err="1">
                <a:solidFill>
                  <a:srgbClr val="7030A0"/>
                </a:solidFill>
              </a:rPr>
              <a:t>interação</a:t>
            </a:r>
            <a:r>
              <a:rPr lang="en-US" sz="2000" dirty="0">
                <a:solidFill>
                  <a:srgbClr val="7030A0"/>
                </a:solidFill>
              </a:rPr>
              <a:t> de </a:t>
            </a:r>
            <a:r>
              <a:rPr lang="en-US" sz="2000" dirty="0" err="1">
                <a:solidFill>
                  <a:srgbClr val="7030A0"/>
                </a:solidFill>
              </a:rPr>
              <a:t>diversos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entes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/>
              <a:t>(</a:t>
            </a:r>
            <a:r>
              <a:rPr lang="en-US" sz="2000" dirty="0" err="1"/>
              <a:t>governo</a:t>
            </a:r>
            <a:r>
              <a:rPr lang="en-US" sz="2000" dirty="0"/>
              <a:t>, </a:t>
            </a:r>
            <a:r>
              <a:rPr lang="en-US" sz="2000" dirty="0" err="1"/>
              <a:t>universidade</a:t>
            </a:r>
            <a:r>
              <a:rPr lang="en-US" sz="2000" dirty="0"/>
              <a:t>, </a:t>
            </a:r>
            <a:r>
              <a:rPr lang="en-US" sz="2000" dirty="0" err="1"/>
              <a:t>centros</a:t>
            </a:r>
            <a:r>
              <a:rPr lang="en-US" sz="2000" dirty="0"/>
              <a:t> de </a:t>
            </a:r>
            <a:r>
              <a:rPr lang="en-US" sz="2000" dirty="0" err="1"/>
              <a:t>pesquisa</a:t>
            </a:r>
            <a:r>
              <a:rPr lang="en-US" sz="2000" dirty="0"/>
              <a:t>, </a:t>
            </a:r>
            <a:r>
              <a:rPr lang="en-US" sz="2000" dirty="0" err="1"/>
              <a:t>laboratórios</a:t>
            </a:r>
            <a:r>
              <a:rPr lang="en-US" sz="2000" dirty="0"/>
              <a:t>); 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o </a:t>
            </a:r>
            <a:r>
              <a:rPr lang="en-US" sz="2000" dirty="0" err="1"/>
              <a:t>recurso</a:t>
            </a:r>
            <a:r>
              <a:rPr lang="en-US" sz="2000" dirty="0"/>
              <a:t> </a:t>
            </a:r>
            <a:r>
              <a:rPr lang="en-US" sz="2000" dirty="0" err="1"/>
              <a:t>freqüente</a:t>
            </a:r>
            <a:r>
              <a:rPr lang="en-US" sz="2000" dirty="0"/>
              <a:t> a </a:t>
            </a:r>
            <a:r>
              <a:rPr lang="en-US" sz="2000" dirty="0" err="1"/>
              <a:t>estratégias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7030A0"/>
                </a:solidFill>
              </a:rPr>
              <a:t>interdisciplinares</a:t>
            </a:r>
            <a:r>
              <a:rPr lang="en-US" sz="2000" dirty="0">
                <a:solidFill>
                  <a:srgbClr val="7030A0"/>
                </a:solidFill>
              </a:rPr>
              <a:t> e </a:t>
            </a:r>
            <a:r>
              <a:rPr lang="en-US" sz="2000" dirty="0" err="1">
                <a:solidFill>
                  <a:srgbClr val="7030A0"/>
                </a:solidFill>
              </a:rPr>
              <a:t>intersetoriais</a:t>
            </a:r>
            <a:r>
              <a:rPr lang="en-US" sz="2000" dirty="0">
                <a:solidFill>
                  <a:srgbClr val="7030A0"/>
                </a:solidFill>
              </a:rPr>
              <a:t>;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297" y="2662511"/>
            <a:ext cx="5984544" cy="389069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41714" y="200298"/>
            <a:ext cx="82818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As </a:t>
            </a:r>
            <a:r>
              <a:rPr lang="en-US" sz="2800" b="1" dirty="0" err="1">
                <a:solidFill>
                  <a:srgbClr val="7030A0"/>
                </a:solidFill>
              </a:rPr>
              <a:t>inovações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em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Saúde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Pública</a:t>
            </a:r>
            <a:r>
              <a:rPr lang="en-US" sz="2800" b="1" dirty="0">
                <a:solidFill>
                  <a:srgbClr val="7030A0"/>
                </a:solidFill>
              </a:rPr>
              <a:t> e </a:t>
            </a:r>
            <a:r>
              <a:rPr lang="en-US" sz="2800" b="1" dirty="0" err="1">
                <a:solidFill>
                  <a:srgbClr val="7030A0"/>
                </a:solidFill>
              </a:rPr>
              <a:t>Nutrição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possuem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certas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características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próprias</a:t>
            </a:r>
            <a:r>
              <a:rPr lang="en-US" sz="2800" b="1" dirty="0">
                <a:solidFill>
                  <a:srgbClr val="7030A0"/>
                </a:solidFill>
              </a:rPr>
              <a:t>: </a:t>
            </a:r>
          </a:p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975093" y="1431404"/>
            <a:ext cx="57494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b="1" cap="all" dirty="0"/>
              <a:t>REDE DE BALANÇO EM INCUBADORA AJUDA NO DESENVOLVIMENTO DE PREMATUROS</a:t>
            </a:r>
          </a:p>
          <a:p>
            <a:pPr algn="ctr"/>
            <a:r>
              <a:rPr lang="pt-BR" sz="1000" dirty="0"/>
              <a:t> 28/04/2014 - 17:40h - Atualizado em 28/04/2014 - 17:40h </a:t>
            </a:r>
            <a:br>
              <a:rPr lang="pt-BR" sz="1000" dirty="0"/>
            </a:br>
            <a:r>
              <a:rPr lang="pt-BR" sz="1000" dirty="0"/>
              <a:t> » </a:t>
            </a:r>
            <a:r>
              <a:rPr lang="pt-BR" sz="1000" dirty="0" err="1"/>
              <a:t>Ascom</a:t>
            </a:r>
            <a:r>
              <a:rPr lang="pt-BR" sz="1000" dirty="0"/>
              <a:t> da Secretaria de Saúde</a:t>
            </a:r>
          </a:p>
          <a:p>
            <a:pPr algn="ctr"/>
            <a:r>
              <a:rPr lang="pt-BR" dirty="0"/>
              <a:t>Técnica utilizada na maternidade do Hospital Estadual Rocha Faria facilita o ganho de peso</a:t>
            </a:r>
          </a:p>
        </p:txBody>
      </p:sp>
    </p:spTree>
    <p:extLst>
      <p:ext uri="{BB962C8B-B14F-4D97-AF65-F5344CB8AC3E}">
        <p14:creationId xmlns:p14="http://schemas.microsoft.com/office/powerpoint/2010/main" val="4020151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853" y="224259"/>
            <a:ext cx="3488341" cy="239702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194" y="650541"/>
            <a:ext cx="3034469" cy="236014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091" y="3135086"/>
            <a:ext cx="2947423" cy="221056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208194" y="3337622"/>
            <a:ext cx="51724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 </a:t>
            </a:r>
            <a:r>
              <a:rPr lang="en-US" dirty="0" err="1"/>
              <a:t>inovações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 </a:t>
            </a:r>
            <a:r>
              <a:rPr lang="en-US" dirty="0" err="1"/>
              <a:t>possuem</a:t>
            </a:r>
            <a:r>
              <a:rPr lang="en-US" dirty="0"/>
              <a:t> </a:t>
            </a:r>
            <a:r>
              <a:rPr lang="en-US" dirty="0" err="1"/>
              <a:t>certas</a:t>
            </a:r>
            <a:r>
              <a:rPr lang="en-US" dirty="0"/>
              <a:t> </a:t>
            </a:r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próprias</a:t>
            </a:r>
            <a:r>
              <a:rPr lang="en-US" dirty="0"/>
              <a:t> (</a:t>
            </a:r>
            <a:r>
              <a:rPr lang="en-US" dirty="0" err="1"/>
              <a:t>cont</a:t>
            </a:r>
            <a:r>
              <a:rPr lang="en-US" dirty="0"/>
              <a:t>): </a:t>
            </a:r>
          </a:p>
          <a:p>
            <a:endParaRPr lang="en-US" dirty="0"/>
          </a:p>
          <a:p>
            <a:r>
              <a:rPr lang="pt-BR" dirty="0"/>
              <a:t>- a ênfase nas </a:t>
            </a:r>
            <a:r>
              <a:rPr lang="pt-BR" dirty="0">
                <a:solidFill>
                  <a:srgbClr val="C00000"/>
                </a:solidFill>
              </a:rPr>
              <a:t>inovações organizacionais e de processos, </a:t>
            </a:r>
            <a:r>
              <a:rPr lang="pt-BR" dirty="0"/>
              <a:t>mais do que nas inovações de produtos; </a:t>
            </a:r>
          </a:p>
          <a:p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o forte </a:t>
            </a:r>
            <a:r>
              <a:rPr lang="pt-BR" dirty="0">
                <a:solidFill>
                  <a:srgbClr val="C00000"/>
                </a:solidFill>
              </a:rPr>
              <a:t>impacto nos indicadores </a:t>
            </a:r>
            <a:r>
              <a:rPr lang="pt-BR" dirty="0"/>
              <a:t>de saúde; </a:t>
            </a:r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662" y="130692"/>
            <a:ext cx="2137954" cy="320693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878091" y="5645947"/>
            <a:ext cx="8328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Ex. Manejo da dor do parto baseado em prevenção de procedimentos dolorosos e em recursos não-farmacológicos </a:t>
            </a:r>
          </a:p>
        </p:txBody>
      </p:sp>
    </p:spTree>
    <p:extLst>
      <p:ext uri="{BB962C8B-B14F-4D97-AF65-F5344CB8AC3E}">
        <p14:creationId xmlns:p14="http://schemas.microsoft.com/office/powerpoint/2010/main" val="3343540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02065" y="612339"/>
            <a:ext cx="325242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 </a:t>
            </a:r>
            <a:r>
              <a:rPr lang="en-US" dirty="0" err="1"/>
              <a:t>inovações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 </a:t>
            </a:r>
            <a:r>
              <a:rPr lang="en-US" dirty="0" err="1"/>
              <a:t>possuem</a:t>
            </a:r>
            <a:r>
              <a:rPr lang="en-US" dirty="0"/>
              <a:t> </a:t>
            </a:r>
            <a:r>
              <a:rPr lang="en-US" dirty="0" err="1"/>
              <a:t>certas</a:t>
            </a:r>
            <a:r>
              <a:rPr lang="en-US" dirty="0"/>
              <a:t> </a:t>
            </a:r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próprias</a:t>
            </a:r>
            <a:r>
              <a:rPr lang="en-US" dirty="0"/>
              <a:t> (</a:t>
            </a:r>
            <a:r>
              <a:rPr lang="en-US" dirty="0" err="1"/>
              <a:t>cont</a:t>
            </a:r>
            <a:r>
              <a:rPr lang="en-US" dirty="0"/>
              <a:t>):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 o </a:t>
            </a:r>
            <a:r>
              <a:rPr lang="en-US" dirty="0" err="1"/>
              <a:t>fato</a:t>
            </a:r>
            <a:r>
              <a:rPr lang="en-US" dirty="0"/>
              <a:t> de </a:t>
            </a:r>
            <a:r>
              <a:rPr lang="en-US" dirty="0" err="1">
                <a:solidFill>
                  <a:srgbClr val="7030A0"/>
                </a:solidFill>
              </a:rPr>
              <a:t>não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estarem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necessariamente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relacionadas</a:t>
            </a:r>
            <a:r>
              <a:rPr lang="en-US" dirty="0">
                <a:solidFill>
                  <a:srgbClr val="7030A0"/>
                </a:solidFill>
              </a:rPr>
              <a:t> com </a:t>
            </a:r>
            <a:r>
              <a:rPr lang="en-US" dirty="0" err="1">
                <a:solidFill>
                  <a:srgbClr val="7030A0"/>
                </a:solidFill>
              </a:rPr>
              <a:t>ganhos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mercadológicos</a:t>
            </a:r>
            <a:r>
              <a:rPr lang="en-US" dirty="0"/>
              <a:t>, mas de </a:t>
            </a:r>
            <a:r>
              <a:rPr lang="en-US" dirty="0" err="1"/>
              <a:t>estarem</a:t>
            </a:r>
            <a:r>
              <a:rPr lang="en-US" dirty="0"/>
              <a:t> </a:t>
            </a:r>
            <a:r>
              <a:rPr lang="en-US" dirty="0" err="1"/>
              <a:t>sempre</a:t>
            </a:r>
            <a:r>
              <a:rPr lang="en-US" dirty="0"/>
              <a:t> </a:t>
            </a:r>
            <a:r>
              <a:rPr lang="en-US" dirty="0" err="1"/>
              <a:t>relacionadas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>
                <a:solidFill>
                  <a:srgbClr val="7030A0"/>
                </a:solidFill>
              </a:rPr>
              <a:t>bem-estar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populacional</a:t>
            </a:r>
            <a:r>
              <a:rPr lang="en-US" dirty="0">
                <a:solidFill>
                  <a:srgbClr val="7030A0"/>
                </a:solidFill>
              </a:rPr>
              <a:t>;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 o </a:t>
            </a:r>
            <a:r>
              <a:rPr lang="en-US" dirty="0" err="1"/>
              <a:t>fato</a:t>
            </a:r>
            <a:r>
              <a:rPr lang="en-US" dirty="0"/>
              <a:t> de </a:t>
            </a:r>
            <a:r>
              <a:rPr lang="en-US" dirty="0" err="1"/>
              <a:t>serem</a:t>
            </a:r>
            <a:r>
              <a:rPr lang="en-US" dirty="0"/>
              <a:t> </a:t>
            </a:r>
            <a:r>
              <a:rPr lang="en-US" dirty="0" err="1"/>
              <a:t>desencadeadas</a:t>
            </a:r>
            <a:r>
              <a:rPr lang="en-US" dirty="0"/>
              <a:t>, </a:t>
            </a:r>
            <a:r>
              <a:rPr lang="en-US" dirty="0" err="1"/>
              <a:t>geralmente</a:t>
            </a:r>
            <a:r>
              <a:rPr lang="en-US" dirty="0"/>
              <a:t>,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surgimento</a:t>
            </a:r>
            <a:r>
              <a:rPr lang="en-US" dirty="0"/>
              <a:t> de </a:t>
            </a:r>
            <a:r>
              <a:rPr lang="en-US" dirty="0" err="1"/>
              <a:t>algum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novo </a:t>
            </a:r>
            <a:r>
              <a:rPr lang="en-US" dirty="0" err="1">
                <a:solidFill>
                  <a:srgbClr val="7030A0"/>
                </a:solidFill>
              </a:rPr>
              <a:t>agravo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epidemia</a:t>
            </a:r>
            <a:r>
              <a:rPr lang="en-US" dirty="0"/>
              <a:t> </a:t>
            </a:r>
            <a:r>
              <a:rPr lang="en-US" dirty="0" err="1"/>
              <a:t>deHIV</a:t>
            </a:r>
            <a:r>
              <a:rPr lang="en-US" dirty="0"/>
              <a:t>/AIDS, </a:t>
            </a:r>
            <a:r>
              <a:rPr lang="en-US" dirty="0" err="1"/>
              <a:t>por</a:t>
            </a:r>
            <a:r>
              <a:rPr lang="en-US" dirty="0"/>
              <a:t> ex.)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risco</a:t>
            </a:r>
            <a:r>
              <a:rPr lang="en-US" dirty="0"/>
              <a:t> que </a:t>
            </a:r>
            <a:r>
              <a:rPr lang="en-US" dirty="0" err="1"/>
              <a:t>atinja</a:t>
            </a:r>
            <a:r>
              <a:rPr lang="en-US" dirty="0"/>
              <a:t> a </a:t>
            </a:r>
            <a:r>
              <a:rPr lang="en-US" dirty="0" err="1"/>
              <a:t>população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>
                <a:solidFill>
                  <a:srgbClr val="7030A0"/>
                </a:solidFill>
              </a:rPr>
              <a:t>pressões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sociais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direito</a:t>
            </a:r>
            <a:r>
              <a:rPr lang="en-US" dirty="0"/>
              <a:t> a </a:t>
            </a:r>
            <a:r>
              <a:rPr lang="en-US" dirty="0" err="1"/>
              <a:t>acompanhante</a:t>
            </a:r>
            <a:r>
              <a:rPr lang="en-US" dirty="0"/>
              <a:t> no </a:t>
            </a:r>
            <a:r>
              <a:rPr lang="en-US" dirty="0" err="1"/>
              <a:t>parto</a:t>
            </a:r>
            <a:r>
              <a:rPr lang="en-US" dirty="0"/>
              <a:t>) </a:t>
            </a:r>
            <a:r>
              <a:rPr lang="en-US" dirty="0" err="1"/>
              <a:t>visando</a:t>
            </a:r>
            <a:r>
              <a:rPr lang="en-US" dirty="0"/>
              <a:t> a </a:t>
            </a:r>
            <a:r>
              <a:rPr lang="en-US" dirty="0" err="1"/>
              <a:t>melhorias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condições</a:t>
            </a:r>
            <a:r>
              <a:rPr lang="en-US" dirty="0"/>
              <a:t> de </a:t>
            </a:r>
            <a:r>
              <a:rPr lang="en-US" dirty="0" err="1"/>
              <a:t>vida</a:t>
            </a:r>
            <a:r>
              <a:rPr lang="en-US" dirty="0"/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69" y="4140843"/>
            <a:ext cx="3569426" cy="23808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38" y="774567"/>
            <a:ext cx="2430237" cy="324031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975" y="531224"/>
            <a:ext cx="2571206" cy="3035771"/>
          </a:xfrm>
          <a:prstGeom prst="rect">
            <a:avLst/>
          </a:prstGeom>
        </p:spPr>
      </p:pic>
      <p:pic>
        <p:nvPicPr>
          <p:cNvPr id="1026" name="Picture 2" descr="Resultado de imagem para presença de acompanhantes par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15" y="3949899"/>
            <a:ext cx="17716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320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005" y="3561805"/>
            <a:ext cx="3724535" cy="309127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230" y="1837166"/>
            <a:ext cx="2984442" cy="223833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041" y="1463089"/>
            <a:ext cx="3095954" cy="23426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672" y="1244124"/>
            <a:ext cx="2831374" cy="283137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33587" y="173237"/>
            <a:ext cx="109770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000" dirty="0">
                <a:solidFill>
                  <a:srgbClr val="C00000"/>
                </a:solidFill>
              </a:rPr>
              <a:t>Inovação como investimento e como </a:t>
            </a:r>
            <a:r>
              <a:rPr lang="pt-BR" sz="3000" dirty="0" err="1">
                <a:solidFill>
                  <a:srgbClr val="C00000"/>
                </a:solidFill>
              </a:rPr>
              <a:t>des-investimento</a:t>
            </a:r>
            <a:r>
              <a:rPr lang="pt-BR" sz="3000" dirty="0">
                <a:solidFill>
                  <a:srgbClr val="C00000"/>
                </a:solidFill>
              </a:rPr>
              <a:t> em tecnologia</a:t>
            </a:r>
          </a:p>
          <a:p>
            <a:pPr algn="ctr"/>
            <a:r>
              <a:rPr lang="pt-BR" sz="3000" dirty="0">
                <a:solidFill>
                  <a:srgbClr val="C00000"/>
                </a:solidFill>
              </a:rPr>
              <a:t>Implementação e </a:t>
            </a:r>
            <a:r>
              <a:rPr lang="pt-BR" sz="3000" dirty="0" err="1">
                <a:solidFill>
                  <a:srgbClr val="C00000"/>
                </a:solidFill>
              </a:rPr>
              <a:t>des-implementação</a:t>
            </a:r>
            <a:endParaRPr lang="pt-BR" sz="3000" dirty="0">
              <a:solidFill>
                <a:srgbClr val="C0000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723" y="4079883"/>
            <a:ext cx="4869273" cy="257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75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677" y="1784162"/>
            <a:ext cx="4493115" cy="327108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965" y="3595456"/>
            <a:ext cx="3852096" cy="256806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077" y="310119"/>
            <a:ext cx="5273497" cy="267637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304840" y="539740"/>
            <a:ext cx="268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Berçário versus alojamento conjunto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338951" y="5275691"/>
            <a:ext cx="3697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Uma inovação não é necessariamente melhor – deve ser avaliada em suas vantagens e desvantagens</a:t>
            </a:r>
          </a:p>
        </p:txBody>
      </p:sp>
    </p:spTree>
    <p:extLst>
      <p:ext uri="{BB962C8B-B14F-4D97-AF65-F5344CB8AC3E}">
        <p14:creationId xmlns:p14="http://schemas.microsoft.com/office/powerpoint/2010/main" val="144555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65" y="601159"/>
            <a:ext cx="8190578" cy="573065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037807" y="6223653"/>
            <a:ext cx="836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http://www.mppe.mp.br/mppe/attachments/article/4240/cartilha%20humanizacao%20do%20parto%20pdf.pdf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059993" y="196241"/>
            <a:ext cx="8338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Informação para usuárias sobre procedimentos não-recomendados (MPE PE)</a:t>
            </a:r>
          </a:p>
        </p:txBody>
      </p:sp>
    </p:spTree>
    <p:extLst>
      <p:ext uri="{BB962C8B-B14F-4D97-AF65-F5344CB8AC3E}">
        <p14:creationId xmlns:p14="http://schemas.microsoft.com/office/powerpoint/2010/main" val="4153908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587" y="223431"/>
            <a:ext cx="3429361" cy="257202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492" y="494211"/>
            <a:ext cx="3048000" cy="304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124" y="-53749"/>
            <a:ext cx="2538369" cy="312637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015" y="3885202"/>
            <a:ext cx="3610928" cy="270471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24297" y="3254828"/>
            <a:ext cx="4606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A inovação pode usar recursos muito complexos ou muito simples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Pode indicar novos usos para recursos já disponíveis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Pode mobilizar os recursos que seriam desperdiçados e substituídos por alternativas inferiores</a:t>
            </a:r>
          </a:p>
          <a:p>
            <a:pPr algn="ctr"/>
            <a:endParaRPr lang="pt-BR" dirty="0"/>
          </a:p>
          <a:p>
            <a:pPr algn="ctr"/>
            <a:r>
              <a:rPr lang="pt-BR" dirty="0" err="1"/>
              <a:t>Ex</a:t>
            </a:r>
            <a:r>
              <a:rPr lang="pt-BR" dirty="0"/>
              <a:t>: </a:t>
            </a:r>
            <a:r>
              <a:rPr lang="pt-BR" dirty="0" err="1"/>
              <a:t>relactação</a:t>
            </a:r>
            <a:r>
              <a:rPr lang="pt-BR" dirty="0"/>
              <a:t> de mães cujo “leite secou”, ou de mães adotivas</a:t>
            </a:r>
          </a:p>
        </p:txBody>
      </p:sp>
    </p:spTree>
    <p:extLst>
      <p:ext uri="{BB962C8B-B14F-4D97-AF65-F5344CB8AC3E}">
        <p14:creationId xmlns:p14="http://schemas.microsoft.com/office/powerpoint/2010/main" val="3873211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200" dirty="0"/>
              <a:t>Para lidar com estes problemas, entidades internacionais lançaram em 2015 a Iniciativa Hospital Amigo da Mãe e da Criança (IHAMC). </a:t>
            </a:r>
            <a:br>
              <a:rPr lang="pt-BR" sz="3200" dirty="0"/>
            </a:br>
            <a:r>
              <a:rPr lang="pt-BR" sz="3600" b="1" dirty="0"/>
              <a:t>Indicadores</a:t>
            </a:r>
            <a:br>
              <a:rPr lang="pt-BR" sz="2800" dirty="0"/>
            </a:b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337457" y="1690689"/>
          <a:ext cx="11429999" cy="4486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29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46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Liberdade</a:t>
                      </a:r>
                      <a:r>
                        <a:rPr lang="en-US" sz="2000" dirty="0">
                          <a:effectLst/>
                        </a:rPr>
                        <a:t> de </a:t>
                      </a:r>
                      <a:r>
                        <a:rPr lang="en-US" sz="2000" dirty="0" err="1">
                          <a:effectLst/>
                        </a:rPr>
                        <a:t>movimentação</a:t>
                      </a:r>
                      <a:r>
                        <a:rPr lang="en-US" sz="2000" dirty="0">
                          <a:effectLst/>
                        </a:rPr>
                        <a:t> para as </a:t>
                      </a:r>
                      <a:r>
                        <a:rPr lang="en-US" sz="2000" dirty="0" err="1">
                          <a:effectLst/>
                        </a:rPr>
                        <a:t>mulheres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durante</a:t>
                      </a:r>
                      <a:r>
                        <a:rPr lang="en-US" sz="2000" dirty="0">
                          <a:effectLst/>
                        </a:rPr>
                        <a:t> o </a:t>
                      </a:r>
                      <a:r>
                        <a:rPr lang="en-US" sz="2000" dirty="0" err="1">
                          <a:effectLst/>
                        </a:rPr>
                        <a:t>trabalho</a:t>
                      </a:r>
                      <a:r>
                        <a:rPr lang="en-US" sz="2000" dirty="0">
                          <a:effectLst/>
                        </a:rPr>
                        <a:t> de </a:t>
                      </a:r>
                      <a:r>
                        <a:rPr lang="en-US" sz="2000" dirty="0" err="1">
                          <a:effectLst/>
                        </a:rPr>
                        <a:t>parto</a:t>
                      </a:r>
                      <a:r>
                        <a:rPr lang="en-US" sz="2000" dirty="0">
                          <a:effectLst/>
                        </a:rPr>
                        <a:t> e de </a:t>
                      </a:r>
                      <a:r>
                        <a:rPr lang="en-US" sz="2000" dirty="0" err="1">
                          <a:effectLst/>
                        </a:rPr>
                        <a:t>ingestão</a:t>
                      </a:r>
                      <a:r>
                        <a:rPr lang="en-US" sz="2000" dirty="0">
                          <a:effectLst/>
                        </a:rPr>
                        <a:t> de </a:t>
                      </a:r>
                      <a:r>
                        <a:rPr lang="en-US" sz="2000" dirty="0" err="1">
                          <a:effectLst/>
                        </a:rPr>
                        <a:t>alimentos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leves</a:t>
                      </a:r>
                      <a:r>
                        <a:rPr lang="en-US" sz="2000" dirty="0">
                          <a:effectLst/>
                        </a:rPr>
                        <a:t> e </a:t>
                      </a:r>
                      <a:r>
                        <a:rPr lang="en-US" sz="2000" dirty="0" err="1">
                          <a:effectLst/>
                        </a:rPr>
                        <a:t>bebidas</a:t>
                      </a:r>
                      <a:endParaRPr lang="pt-BR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6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Política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não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discriminatória</a:t>
                      </a:r>
                      <a:r>
                        <a:rPr lang="en-US" sz="2000" dirty="0">
                          <a:effectLst/>
                        </a:rPr>
                        <a:t> para </a:t>
                      </a:r>
                      <a:r>
                        <a:rPr lang="en-US" sz="2000" dirty="0" err="1">
                          <a:effectLst/>
                        </a:rPr>
                        <a:t>mulheres</a:t>
                      </a:r>
                      <a:r>
                        <a:rPr lang="en-US" sz="2000" dirty="0">
                          <a:effectLst/>
                        </a:rPr>
                        <a:t> HIV-</a:t>
                      </a:r>
                      <a:r>
                        <a:rPr lang="en-US" sz="2000" dirty="0" err="1">
                          <a:effectLst/>
                        </a:rPr>
                        <a:t>positivas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planejamento</a:t>
                      </a:r>
                      <a:r>
                        <a:rPr lang="en-US" sz="2000" dirty="0">
                          <a:effectLst/>
                        </a:rPr>
                        <a:t> familiar, </a:t>
                      </a:r>
                      <a:r>
                        <a:rPr lang="en-US" sz="2000" dirty="0" err="1">
                          <a:effectLst/>
                        </a:rPr>
                        <a:t>adolescentes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minorias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étnicas</a:t>
                      </a:r>
                      <a:r>
                        <a:rPr lang="en-US" sz="2000" dirty="0">
                          <a:effectLst/>
                        </a:rPr>
                        <a:t>, etc. </a:t>
                      </a:r>
                      <a:endParaRPr lang="pt-BR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Privacidade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durante</a:t>
                      </a:r>
                      <a:r>
                        <a:rPr lang="en-US" sz="2000" dirty="0">
                          <a:effectLst/>
                        </a:rPr>
                        <a:t> o </a:t>
                      </a:r>
                      <a:r>
                        <a:rPr lang="en-US" sz="2000" dirty="0" err="1">
                          <a:effectLst/>
                        </a:rPr>
                        <a:t>trabalho</a:t>
                      </a:r>
                      <a:r>
                        <a:rPr lang="en-US" sz="2000" dirty="0">
                          <a:effectLst/>
                        </a:rPr>
                        <a:t> de </a:t>
                      </a:r>
                      <a:r>
                        <a:rPr lang="en-US" sz="2000" dirty="0" err="1">
                          <a:effectLst/>
                        </a:rPr>
                        <a:t>parto</a:t>
                      </a:r>
                      <a:r>
                        <a:rPr lang="en-US" sz="2000" dirty="0">
                          <a:effectLst/>
                        </a:rPr>
                        <a:t> e o </a:t>
                      </a:r>
                      <a:r>
                        <a:rPr lang="en-US" sz="2000" dirty="0" err="1">
                          <a:effectLst/>
                        </a:rPr>
                        <a:t>parto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pt-BR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Acompanhante</a:t>
                      </a:r>
                      <a:r>
                        <a:rPr lang="en-US" sz="2000" dirty="0">
                          <a:effectLst/>
                        </a:rPr>
                        <a:t> de </a:t>
                      </a:r>
                      <a:r>
                        <a:rPr lang="en-US" sz="2000" dirty="0" err="1">
                          <a:effectLst/>
                        </a:rPr>
                        <a:t>escolha</a:t>
                      </a:r>
                      <a:r>
                        <a:rPr lang="en-US" sz="2000" dirty="0">
                          <a:effectLst/>
                        </a:rPr>
                        <a:t> da </a:t>
                      </a:r>
                      <a:r>
                        <a:rPr lang="en-US" sz="2000" dirty="0" err="1">
                          <a:effectLst/>
                        </a:rPr>
                        <a:t>mulher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pt-BR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Cuidado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culturalmente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competente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pt-BR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Sem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abusos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físicos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verbais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emocionais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ou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financeiros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pt-BR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Cuidado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acessível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ou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mesmo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gratuito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pt-BR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Sem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práticas</a:t>
                      </a:r>
                      <a:r>
                        <a:rPr lang="en-US" sz="2000" dirty="0">
                          <a:effectLst/>
                        </a:rPr>
                        <a:t> de </a:t>
                      </a:r>
                      <a:r>
                        <a:rPr lang="en-US" sz="2000" dirty="0" err="1">
                          <a:effectLst/>
                        </a:rPr>
                        <a:t>rotina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pt-BR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Alívio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farmacológico</a:t>
                      </a:r>
                      <a:r>
                        <a:rPr lang="en-US" sz="2000" dirty="0">
                          <a:effectLst/>
                        </a:rPr>
                        <a:t> e </a:t>
                      </a:r>
                      <a:r>
                        <a:rPr lang="en-US" sz="2000" dirty="0" err="1">
                          <a:effectLst/>
                        </a:rPr>
                        <a:t>não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farmacológico</a:t>
                      </a:r>
                      <a:r>
                        <a:rPr lang="en-US" sz="2000" dirty="0">
                          <a:effectLst/>
                        </a:rPr>
                        <a:t> da </a:t>
                      </a:r>
                      <a:r>
                        <a:rPr lang="en-US" sz="2000" dirty="0" err="1">
                          <a:effectLst/>
                        </a:rPr>
                        <a:t>dor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pt-BR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Contato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pele</a:t>
                      </a:r>
                      <a:r>
                        <a:rPr lang="en-US" sz="2000" dirty="0">
                          <a:effectLst/>
                        </a:rPr>
                        <a:t> a </a:t>
                      </a:r>
                      <a:r>
                        <a:rPr lang="en-US" sz="2000" dirty="0" err="1">
                          <a:effectLst/>
                        </a:rPr>
                        <a:t>pele</a:t>
                      </a:r>
                      <a:r>
                        <a:rPr lang="en-US" sz="2000" dirty="0">
                          <a:effectLst/>
                        </a:rPr>
                        <a:t> entre </a:t>
                      </a:r>
                      <a:r>
                        <a:rPr lang="en-US" sz="2000" dirty="0" err="1">
                          <a:effectLst/>
                        </a:rPr>
                        <a:t>mãe</a:t>
                      </a:r>
                      <a:r>
                        <a:rPr lang="en-US" sz="2000" dirty="0">
                          <a:effectLst/>
                        </a:rPr>
                        <a:t> e </a:t>
                      </a:r>
                      <a:r>
                        <a:rPr lang="en-US" sz="2000" dirty="0" err="1">
                          <a:effectLst/>
                        </a:rPr>
                        <a:t>bebê</a:t>
                      </a:r>
                      <a:r>
                        <a:rPr lang="en-US" sz="2000" dirty="0">
                          <a:effectLst/>
                        </a:rPr>
                        <a:t> e </a:t>
                      </a:r>
                      <a:r>
                        <a:rPr lang="en-US" sz="2000" dirty="0" err="1">
                          <a:effectLst/>
                        </a:rPr>
                        <a:t>incentivo</a:t>
                      </a:r>
                      <a:r>
                        <a:rPr lang="en-US" sz="2000" dirty="0">
                          <a:effectLst/>
                        </a:rPr>
                        <a:t> à </a:t>
                      </a:r>
                      <a:r>
                        <a:rPr lang="en-US" sz="2000" dirty="0" err="1">
                          <a:effectLst/>
                        </a:rPr>
                        <a:t>amamentação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pt-BR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26" name="Picture 2" descr="Resultado de imagem para thermometer safety mater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629" y="2941650"/>
            <a:ext cx="3122452" cy="293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604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38769" cy="1325563"/>
          </a:xfrm>
        </p:spPr>
        <p:txBody>
          <a:bodyPr/>
          <a:lstStyle/>
          <a:p>
            <a:r>
              <a:rPr lang="pt-BR" dirty="0"/>
              <a:t>Inovação em Saúde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73578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3200" i="1" dirty="0"/>
          </a:p>
          <a:p>
            <a:pPr marL="0" indent="0">
              <a:buNone/>
            </a:pPr>
            <a:r>
              <a:rPr lang="pt-BR" sz="3200" i="1" dirty="0"/>
              <a:t>“Nada de politicamente útil acontece até que as pessoas comecem a dizer coisas nunca ditas antes, permitindo assim que visualizemos práticas novas, ao invés de apenas analisar as velhas”</a:t>
            </a:r>
          </a:p>
          <a:p>
            <a:pPr marL="0" indent="0">
              <a:buNone/>
            </a:pPr>
            <a:r>
              <a:rPr lang="pt-BR" sz="3200" dirty="0"/>
              <a:t>(</a:t>
            </a:r>
            <a:r>
              <a:rPr lang="pt-BR" sz="3200" dirty="0" err="1"/>
              <a:t>Rorty</a:t>
            </a:r>
            <a:r>
              <a:rPr lang="pt-BR" sz="3200" dirty="0"/>
              <a:t>, 1993)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979" y="1193059"/>
            <a:ext cx="3188484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7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62" y="276838"/>
            <a:ext cx="11440468" cy="544846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655805" y="6272427"/>
            <a:ext cx="811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Link: http://bvsms.saude.gov.br/bvs/saudelegis/gm/2014/prt1153_22_05_2014.html</a:t>
            </a:r>
          </a:p>
        </p:txBody>
      </p:sp>
    </p:spTree>
    <p:extLst>
      <p:ext uri="{BB962C8B-B14F-4D97-AF65-F5344CB8AC3E}">
        <p14:creationId xmlns:p14="http://schemas.microsoft.com/office/powerpoint/2010/main" val="494304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5156"/>
            <a:ext cx="11000791" cy="650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55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3"/>
          <p:cNvSpPr>
            <a:spLocks noGrp="1"/>
          </p:cNvSpPr>
          <p:nvPr>
            <p:ph type="title"/>
          </p:nvPr>
        </p:nvSpPr>
        <p:spPr>
          <a:xfrm>
            <a:off x="1929039" y="400732"/>
            <a:ext cx="7747000" cy="708025"/>
          </a:xfrm>
        </p:spPr>
        <p:txBody>
          <a:bodyPr>
            <a:normAutofit fontScale="90000"/>
          </a:bodyPr>
          <a:lstStyle/>
          <a:p>
            <a:r>
              <a:rPr lang="en-US" altLang="pt-BR" sz="3200" b="1" dirty="0" err="1">
                <a:ea typeface="ＭＳ Ｐゴシック" panose="020B0600070205080204" pitchFamily="34" charset="-128"/>
              </a:rPr>
              <a:t>Iniciativa</a:t>
            </a:r>
            <a:r>
              <a:rPr lang="en-US" altLang="pt-BR" sz="3200" b="1" dirty="0">
                <a:ea typeface="ＭＳ Ｐゴシック" panose="020B0600070205080204" pitchFamily="34" charset="-128"/>
              </a:rPr>
              <a:t> hospital amigo da </a:t>
            </a:r>
            <a:r>
              <a:rPr lang="en-US" altLang="pt-BR" sz="3200" b="1" dirty="0" err="1">
                <a:ea typeface="ＭＳ Ｐゴシック" panose="020B0600070205080204" pitchFamily="34" charset="-128"/>
              </a:rPr>
              <a:t>mãe</a:t>
            </a:r>
            <a:r>
              <a:rPr lang="en-US" altLang="pt-BR" sz="3200" b="1" dirty="0">
                <a:ea typeface="ＭＳ Ｐゴシック" panose="020B0600070205080204" pitchFamily="34" charset="-128"/>
              </a:rPr>
              <a:t> e do </a:t>
            </a:r>
            <a:r>
              <a:rPr lang="en-US" altLang="pt-BR" sz="3200" b="1" dirty="0" err="1">
                <a:ea typeface="ＭＳ Ｐゴシック" panose="020B0600070205080204" pitchFamily="34" charset="-128"/>
              </a:rPr>
              <a:t>bebê</a:t>
            </a:r>
            <a:r>
              <a:rPr lang="en-US" altLang="pt-BR" sz="3200" b="1" dirty="0">
                <a:ea typeface="ＭＳ Ｐゴシック" panose="020B0600070205080204" pitchFamily="34" charset="-128"/>
              </a:rPr>
              <a:t> (2015)</a:t>
            </a:r>
          </a:p>
        </p:txBody>
      </p:sp>
      <p:pic>
        <p:nvPicPr>
          <p:cNvPr id="532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22" y="1108757"/>
            <a:ext cx="939592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752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1963738" y="407027"/>
            <a:ext cx="8229600" cy="849312"/>
          </a:xfrm>
        </p:spPr>
        <p:txBody>
          <a:bodyPr>
            <a:noAutofit/>
          </a:bodyPr>
          <a:lstStyle/>
          <a:p>
            <a:pPr algn="ctr"/>
            <a:r>
              <a:rPr lang="en-US" altLang="pt-BR" sz="3600" b="1" dirty="0" err="1">
                <a:ea typeface="ＭＳ Ｐゴシック" panose="020B0600070205080204" pitchFamily="34" charset="-128"/>
              </a:rPr>
              <a:t>Reconhecimento</a:t>
            </a:r>
            <a:r>
              <a:rPr lang="en-US" altLang="pt-BR" sz="3600" b="1" dirty="0">
                <a:ea typeface="ＭＳ Ｐゴシック" panose="020B0600070205080204" pitchFamily="34" charset="-128"/>
              </a:rPr>
              <a:t> da </a:t>
            </a:r>
            <a:r>
              <a:rPr lang="en-US" altLang="pt-BR" sz="3600" b="1" dirty="0" err="1">
                <a:ea typeface="ＭＳ Ｐゴシック" panose="020B0600070205080204" pitchFamily="34" charset="-128"/>
              </a:rPr>
              <a:t>epidemia</a:t>
            </a:r>
            <a:r>
              <a:rPr lang="en-US" altLang="pt-BR" sz="3600" b="1" dirty="0">
                <a:ea typeface="ＭＳ Ｐゴシック" panose="020B0600070205080204" pitchFamily="34" charset="-128"/>
              </a:rPr>
              <a:t> global de </a:t>
            </a:r>
            <a:r>
              <a:rPr lang="en-US" altLang="pt-BR" sz="3600" b="1" dirty="0" err="1">
                <a:ea typeface="ＭＳ Ｐゴシック" panose="020B0600070205080204" pitchFamily="34" charset="-128"/>
              </a:rPr>
              <a:t>desrespeito</a:t>
            </a:r>
            <a:r>
              <a:rPr lang="en-US" altLang="pt-BR" sz="3600" b="1" dirty="0">
                <a:ea typeface="ＭＳ Ｐゴシック" panose="020B0600070205080204" pitchFamily="34" charset="-128"/>
              </a:rPr>
              <a:t> e </a:t>
            </a:r>
            <a:r>
              <a:rPr lang="en-US" altLang="pt-BR" sz="3600" b="1" dirty="0" err="1">
                <a:ea typeface="ＭＳ Ｐゴシック" panose="020B0600070205080204" pitchFamily="34" charset="-128"/>
              </a:rPr>
              <a:t>abuso</a:t>
            </a:r>
            <a:endParaRPr lang="en-US" altLang="pt-BR" sz="3600" b="1" dirty="0">
              <a:ea typeface="ＭＳ Ｐゴシック" panose="020B0600070205080204" pitchFamily="34" charset="-128"/>
            </a:endParaRPr>
          </a:p>
        </p:txBody>
      </p:sp>
      <p:pic>
        <p:nvPicPr>
          <p:cNvPr id="542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1341439"/>
            <a:ext cx="9144001" cy="536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086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173" y="354563"/>
            <a:ext cx="5416373" cy="613954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87229" y="528506"/>
            <a:ext cx="5167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Difusão de inovação em saúde – o que funciona?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232" y="2028019"/>
            <a:ext cx="3127519" cy="430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7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6381" y="1800327"/>
            <a:ext cx="10952162" cy="48799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59" y="513184"/>
            <a:ext cx="5971080" cy="1142481"/>
          </a:xfrm>
          <a:prstGeom prst="rect">
            <a:avLst/>
          </a:prstGeom>
        </p:spPr>
      </p:pic>
      <p:sp>
        <p:nvSpPr>
          <p:cNvPr id="2" name="Seta: para Baixo 1"/>
          <p:cNvSpPr/>
          <p:nvPr/>
        </p:nvSpPr>
        <p:spPr>
          <a:xfrm rot="7187024">
            <a:off x="3943913" y="5681905"/>
            <a:ext cx="716499" cy="9186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445539" y="404557"/>
            <a:ext cx="36443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Fontes de ideias </a:t>
            </a:r>
          </a:p>
          <a:p>
            <a:r>
              <a:rPr lang="pt-BR" sz="4000" dirty="0"/>
              <a:t>para a inovação</a:t>
            </a:r>
          </a:p>
        </p:txBody>
      </p:sp>
    </p:spTree>
    <p:extLst>
      <p:ext uri="{BB962C8B-B14F-4D97-AF65-F5344CB8AC3E}">
        <p14:creationId xmlns:p14="http://schemas.microsoft.com/office/powerpoint/2010/main" val="88286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81" y="1819470"/>
            <a:ext cx="11532637" cy="47273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519" y="465224"/>
            <a:ext cx="5066950" cy="96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9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42110" cy="1325563"/>
          </a:xfrm>
        </p:spPr>
        <p:txBody>
          <a:bodyPr/>
          <a:lstStyle/>
          <a:p>
            <a:r>
              <a:rPr lang="pt-BR" b="1" dirty="0"/>
              <a:t>Introdução ao curso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48625" y="1796050"/>
            <a:ext cx="46894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/>
          </a:p>
          <a:p>
            <a:r>
              <a:rPr lang="pt-BR" sz="2800" dirty="0"/>
              <a:t>Porque é tão difícil mudar? </a:t>
            </a:r>
          </a:p>
          <a:p>
            <a:endParaRPr lang="pt-BR" sz="2800" dirty="0"/>
          </a:p>
          <a:p>
            <a:r>
              <a:rPr lang="pt-BR" sz="2800" dirty="0"/>
              <a:t>O que ajuda e o que atrapalha a mudança (incorporação da inovação)?</a:t>
            </a:r>
          </a:p>
          <a:p>
            <a:endParaRPr lang="pt-BR" sz="2800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9178" y="643289"/>
            <a:ext cx="3734622" cy="541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35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Mas o problema da saúde materna e infantil não está resolvida?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7424956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Quadro atual, três marcadores:</a:t>
            </a:r>
          </a:p>
          <a:p>
            <a:pPr>
              <a:buFontTx/>
              <a:buChar char="-"/>
            </a:pPr>
            <a:r>
              <a:rPr lang="pt-BR" dirty="0"/>
              <a:t>Mortalidade e morbidade materna estagnada ou piorando. </a:t>
            </a:r>
            <a:r>
              <a:rPr lang="pt-BR" b="1" dirty="0"/>
              <a:t>A assistência não é segura </a:t>
            </a:r>
            <a:r>
              <a:rPr lang="pt-BR" dirty="0"/>
              <a:t>e produz dano.</a:t>
            </a:r>
          </a:p>
          <a:p>
            <a:pPr>
              <a:buFontTx/>
              <a:buChar char="-"/>
            </a:pPr>
            <a:r>
              <a:rPr lang="pt-BR" dirty="0"/>
              <a:t>Descoberta dos </a:t>
            </a:r>
            <a:r>
              <a:rPr lang="pt-BR" b="1" dirty="0"/>
              <a:t>efeitos de longo prazo dos modos de nascer</a:t>
            </a:r>
            <a:r>
              <a:rPr lang="pt-BR" dirty="0"/>
              <a:t>: a situação é muito ruim e tende a ficar bem pior</a:t>
            </a:r>
          </a:p>
          <a:p>
            <a:pPr>
              <a:buFontTx/>
              <a:buChar char="-"/>
            </a:pPr>
            <a:r>
              <a:rPr lang="pt-BR" b="1" dirty="0"/>
              <a:t>Insatisfação por parte das usuárias </a:t>
            </a:r>
            <a:r>
              <a:rPr lang="pt-BR" dirty="0"/>
              <a:t>(nenhum grupo de pacientes vai tanto às ruas e faz tanto esforço pela mudança). Denúncias de </a:t>
            </a:r>
            <a:r>
              <a:rPr lang="pt-BR" b="1" dirty="0"/>
              <a:t>abuso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943" y="1690688"/>
            <a:ext cx="3184173" cy="461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14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evidências científicas mudam a prática?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90688"/>
            <a:ext cx="5394820" cy="4351338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Mais de 20 anos de evidências robustas</a:t>
            </a:r>
          </a:p>
          <a:p>
            <a:r>
              <a:rPr lang="pt-BR" dirty="0"/>
              <a:t>Inúmeros documentos com recomendações  (OMS, MS, etc.)</a:t>
            </a:r>
          </a:p>
          <a:p>
            <a:r>
              <a:rPr lang="pt-BR" dirty="0"/>
              <a:t>Mudança muito lenta</a:t>
            </a:r>
          </a:p>
          <a:p>
            <a:r>
              <a:rPr lang="pt-BR" dirty="0"/>
              <a:t>Formação resistente à mudança</a:t>
            </a:r>
          </a:p>
          <a:p>
            <a:r>
              <a:rPr lang="pt-BR" dirty="0"/>
              <a:t>Papel dos conflitos de interesse</a:t>
            </a:r>
          </a:p>
          <a:p>
            <a:r>
              <a:rPr lang="pt-BR" dirty="0"/>
              <a:t>Papel das relações de gênero</a:t>
            </a:r>
          </a:p>
          <a:p>
            <a:r>
              <a:rPr lang="pt-BR" dirty="0" err="1"/>
              <a:t>Interseccionalidade</a:t>
            </a:r>
            <a:endParaRPr lang="pt-BR" dirty="0"/>
          </a:p>
          <a:p>
            <a:r>
              <a:rPr lang="pt-BR" dirty="0"/>
              <a:t>Papel dos movimentos sociais</a:t>
            </a:r>
          </a:p>
          <a:p>
            <a:r>
              <a:rPr lang="pt-BR" dirty="0"/>
              <a:t>Mudanças como processos coletivos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218" y="1825625"/>
            <a:ext cx="3201209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3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890"/>
          </a:xfrm>
        </p:spPr>
        <p:txBody>
          <a:bodyPr/>
          <a:lstStyle/>
          <a:p>
            <a:pPr algn="ctr"/>
            <a:r>
              <a:rPr lang="pt-BR" b="1" dirty="0"/>
              <a:t>Porque “gênero”?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0394" y="1388684"/>
            <a:ext cx="6358854" cy="4995338"/>
          </a:xfrm>
        </p:spPr>
        <p:txBody>
          <a:bodyPr>
            <a:normAutofit/>
          </a:bodyPr>
          <a:lstStyle/>
          <a:p>
            <a:r>
              <a:rPr lang="pt-BR" altLang="pt-BR" sz="2400" dirty="0">
                <a:solidFill>
                  <a:srgbClr val="7030A0"/>
                </a:solidFill>
                <a:latin typeface="Arial Narrow" panose="020B0606020202030204" pitchFamily="34" charset="0"/>
              </a:rPr>
              <a:t>O gênero como o sexo socialmente construído (De Barbieri, 1991)</a:t>
            </a:r>
          </a:p>
          <a:p>
            <a:endParaRPr lang="pt-BR" altLang="pt-BR" sz="2400" dirty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pt-BR" altLang="pt-BR" sz="2400" dirty="0">
                <a:latin typeface="Arial Narrow" panose="020B0606020202030204" pitchFamily="34" charset="0"/>
              </a:rPr>
              <a:t>O conjunto de dispositivos pelos quais uma sociedade transforma a sexualidade (e reprodução) biológica em produtos da atividade humana e no qual se satisfazem estas necessidades humanas transformadas (Rubin, 1993). </a:t>
            </a:r>
          </a:p>
          <a:p>
            <a:endParaRPr lang="pt-BR" altLang="pt-BR" sz="2400" dirty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pt-BR" altLang="pt-BR" sz="2400" dirty="0">
                <a:solidFill>
                  <a:srgbClr val="7030A0"/>
                </a:solidFill>
                <a:latin typeface="Arial Narrow" panose="020B0606020202030204" pitchFamily="34" charset="0"/>
              </a:rPr>
              <a:t>O gênero é um construto social e cultural que diferencia mulheres de homens e define de que formas mulheres e homens podem interagir entre si. </a:t>
            </a:r>
          </a:p>
          <a:p>
            <a:endParaRPr lang="pt-BR" altLang="pt-BR" sz="24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endParaRPr lang="pt-BR" altLang="pt-BR" sz="2400" b="1" dirty="0">
              <a:solidFill>
                <a:srgbClr val="660033"/>
              </a:solidFill>
              <a:latin typeface="Arial Narrow" panose="020B0606020202030204" pitchFamily="34" charset="0"/>
            </a:endParaRPr>
          </a:p>
          <a:p>
            <a:endParaRPr lang="pt-BR" altLang="pt-BR" sz="2400" b="1" dirty="0">
              <a:solidFill>
                <a:srgbClr val="660033"/>
              </a:solidFill>
              <a:latin typeface="Arial Narrow" panose="020B0606020202030204" pitchFamily="34" charset="0"/>
            </a:endParaRP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248" y="1959430"/>
            <a:ext cx="5047482" cy="377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69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0" y="382555"/>
            <a:ext cx="5133277" cy="45123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730" y="498803"/>
            <a:ext cx="5108891" cy="439608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69121" y="5234730"/>
            <a:ext cx="10708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498687"/>
                </a:solidFill>
                <a:latin typeface="Arial Narrow" panose="020B0606020202030204" pitchFamily="34" charset="0"/>
              </a:rPr>
              <a:t>Gênero na técnica “instaura e explicita relações sociais”. </a:t>
            </a:r>
          </a:p>
          <a:p>
            <a:pPr algn="ctr"/>
            <a:r>
              <a:rPr lang="pt-BR" altLang="pt-BR" sz="2800" b="1" dirty="0">
                <a:latin typeface="Arial Narrow" panose="020B0606020202030204" pitchFamily="34" charset="0"/>
              </a:rPr>
              <a:t>Pode-se ler as relações sociais nas suas expressões na assistência</a:t>
            </a:r>
          </a:p>
          <a:p>
            <a:pPr algn="ctr"/>
            <a:r>
              <a:rPr lang="pt-BR" altLang="pt-BR" sz="2800" b="1" dirty="0">
                <a:solidFill>
                  <a:srgbClr val="498687"/>
                </a:solidFill>
                <a:latin typeface="Arial Narrow" panose="020B0606020202030204" pitchFamily="34" charset="0"/>
              </a:rPr>
              <a:t>Assistência “correcional”: corpo feminino essencialmente errado</a:t>
            </a:r>
          </a:p>
        </p:txBody>
      </p:sp>
    </p:spTree>
    <p:extLst>
      <p:ext uri="{BB962C8B-B14F-4D97-AF65-F5344CB8AC3E}">
        <p14:creationId xmlns:p14="http://schemas.microsoft.com/office/powerpoint/2010/main" val="3314872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Content Placeholder 3" descr="população-brasileira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7" b="6277"/>
          <a:stretch>
            <a:fillRect/>
          </a:stretch>
        </p:blipFill>
        <p:spPr>
          <a:xfrm>
            <a:off x="1528194" y="1401659"/>
            <a:ext cx="8229600" cy="4319587"/>
          </a:xfrm>
        </p:spPr>
      </p:pic>
      <p:sp>
        <p:nvSpPr>
          <p:cNvPr id="36868" name="CaixaDeTexto 1"/>
          <p:cNvSpPr txBox="1">
            <a:spLocks noChangeArrowheads="1"/>
          </p:cNvSpPr>
          <p:nvPr/>
        </p:nvSpPr>
        <p:spPr bwMode="auto">
          <a:xfrm>
            <a:off x="1426128" y="5796747"/>
            <a:ext cx="83316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/>
              <a:t>Quais as evidências epidemiológicas das diferenças entre os nascidos de cesárea e de parto vaginal, no Brasil e no mundo?</a:t>
            </a:r>
          </a:p>
        </p:txBody>
      </p:sp>
      <p:sp>
        <p:nvSpPr>
          <p:cNvPr id="2" name="Retângulo 1"/>
          <p:cNvSpPr/>
          <p:nvPr/>
        </p:nvSpPr>
        <p:spPr>
          <a:xfrm>
            <a:off x="1509146" y="372051"/>
            <a:ext cx="81656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Interpretações inovadoras da epidemiologia perinatal</a:t>
            </a:r>
          </a:p>
          <a:p>
            <a:pPr algn="ctr"/>
            <a:r>
              <a:rPr lang="pt-BR" sz="2800" b="1" dirty="0">
                <a:solidFill>
                  <a:srgbClr val="0070C0"/>
                </a:solidFill>
              </a:rPr>
              <a:t>Porque a cesárea leva a mais doenças crônicas? </a:t>
            </a:r>
          </a:p>
        </p:txBody>
      </p:sp>
    </p:spTree>
    <p:extLst>
      <p:ext uri="{BB962C8B-B14F-4D97-AF65-F5344CB8AC3E}">
        <p14:creationId xmlns:p14="http://schemas.microsoft.com/office/powerpoint/2010/main" val="1405839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362" y="823784"/>
            <a:ext cx="10956324" cy="856848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</a:rPr>
              <a:t>Interpretações inovadoras da biologia do parto</a:t>
            </a:r>
            <a:br>
              <a:rPr lang="pt-BR" b="1" dirty="0">
                <a:solidFill>
                  <a:srgbClr val="0070C0"/>
                </a:solidFill>
              </a:rPr>
            </a:br>
            <a:r>
              <a:rPr lang="pt-BR" b="1" dirty="0">
                <a:solidFill>
                  <a:srgbClr val="0070C0"/>
                </a:solidFill>
              </a:rPr>
              <a:t>Porque a cesárea leva a mais doenças crônicas? </a:t>
            </a:r>
            <a:br>
              <a:rPr lang="pt-BR" dirty="0"/>
            </a:br>
            <a:endParaRPr lang="pt-B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4" y="1680632"/>
            <a:ext cx="8913339" cy="413539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888336" y="5990602"/>
            <a:ext cx="4761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</a:rPr>
              <a:t>A evidência biológica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41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911</Words>
  <Application>Microsoft Office PowerPoint</Application>
  <PresentationFormat>Widescreen</PresentationFormat>
  <Paragraphs>100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5" baseType="lpstr">
      <vt:lpstr>ＭＳ Ｐゴシック</vt:lpstr>
      <vt:lpstr>ＭＳ Ｐゴシック</vt:lpstr>
      <vt:lpstr>Arial</vt:lpstr>
      <vt:lpstr>Arial Narrow</vt:lpstr>
      <vt:lpstr>Calibri</vt:lpstr>
      <vt:lpstr>Calibri Light</vt:lpstr>
      <vt:lpstr>Cambria</vt:lpstr>
      <vt:lpstr>Times New Roman</vt:lpstr>
      <vt:lpstr>Tema do Office</vt:lpstr>
      <vt:lpstr>Apresentação do PowerPoint</vt:lpstr>
      <vt:lpstr>Inovação em Saúde</vt:lpstr>
      <vt:lpstr>Introdução ao curso</vt:lpstr>
      <vt:lpstr>Mas o problema da saúde materna e infantil não está resolvida? </vt:lpstr>
      <vt:lpstr>As evidências científicas mudam a prática?</vt:lpstr>
      <vt:lpstr>Porque “gênero”?</vt:lpstr>
      <vt:lpstr>Apresentação do PowerPoint</vt:lpstr>
      <vt:lpstr>Apresentação do PowerPoint</vt:lpstr>
      <vt:lpstr>Interpretações inovadoras da biologia do parto Porque a cesárea leva a mais doenças crônicas?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Para lidar com estes problemas, entidades internacionais lançaram em 2015 a Iniciativa Hospital Amigo da Mãe e da Criança (IHAMC).  Indicadores </vt:lpstr>
      <vt:lpstr>Apresentação do PowerPoint</vt:lpstr>
      <vt:lpstr>Apresentação do PowerPoint</vt:lpstr>
      <vt:lpstr>Iniciativa hospital amigo da mãe e do bebê (2015)</vt:lpstr>
      <vt:lpstr>Reconhecimento da epidemia global de desrespeito e abuso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simone diniz</dc:creator>
  <cp:lastModifiedBy>simone diniz</cp:lastModifiedBy>
  <cp:revision>14</cp:revision>
  <dcterms:created xsi:type="dcterms:W3CDTF">2017-02-05T00:04:59Z</dcterms:created>
  <dcterms:modified xsi:type="dcterms:W3CDTF">2017-09-03T19:10:50Z</dcterms:modified>
</cp:coreProperties>
</file>