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1689" autoAdjust="0"/>
  </p:normalViewPr>
  <p:slideViewPr>
    <p:cSldViewPr snapToGrid="0" snapToObjects="1">
      <p:cViewPr>
        <p:scale>
          <a:sx n="116" d="100"/>
          <a:sy n="116" d="100"/>
        </p:scale>
        <p:origin x="408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x-non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9FCCBAF2-5943-9449-8204-CA286B4EE0A7}" type="datetimeFigureOut">
              <a:rPr lang="en-US" smtClean="0"/>
              <a:t>29/09/20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4BA88CA-04DB-1A4D-9E39-956B083B3E4C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4980" y="2043855"/>
            <a:ext cx="6477000" cy="1914144"/>
          </a:xfrm>
        </p:spPr>
        <p:txBody>
          <a:bodyPr/>
          <a:lstStyle/>
          <a:p>
            <a:r>
              <a:rPr lang="pt-BR" dirty="0" smtClean="0"/>
              <a:t>O Giro político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205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“crise de referência” da PS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18" y="1914881"/>
            <a:ext cx="5115399" cy="4302700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/>
              <a:t>Congressos da SIP em Miami (1976) e Lima (1979)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Principais motivos de insatisfação:</a:t>
            </a:r>
          </a:p>
          <a:p>
            <a:pPr marL="804863" indent="-342900">
              <a:buFont typeface="Wingdings" charset="2"/>
              <a:buChar char="ü"/>
            </a:pPr>
            <a:r>
              <a:rPr lang="pt-BR" dirty="0" smtClean="0"/>
              <a:t> dependência </a:t>
            </a:r>
            <a:r>
              <a:rPr lang="pt-BR" dirty="0"/>
              <a:t>teórico-metodológica, </a:t>
            </a:r>
            <a:endParaRPr lang="pt-BR" dirty="0" smtClean="0"/>
          </a:p>
          <a:p>
            <a:pPr marL="804863" indent="-342900">
              <a:buFont typeface="Wingdings" charset="2"/>
              <a:buChar char="ü"/>
            </a:pPr>
            <a:r>
              <a:rPr lang="pt-BR" dirty="0" err="1" smtClean="0"/>
              <a:t>descontextualização</a:t>
            </a:r>
            <a:r>
              <a:rPr lang="pt-BR" dirty="0" smtClean="0"/>
              <a:t> </a:t>
            </a:r>
            <a:r>
              <a:rPr lang="pt-BR" dirty="0"/>
              <a:t>dos temas </a:t>
            </a:r>
            <a:r>
              <a:rPr lang="pt-BR" dirty="0" smtClean="0"/>
              <a:t>abordados</a:t>
            </a:r>
            <a:endParaRPr lang="pt-BR" dirty="0"/>
          </a:p>
          <a:p>
            <a:pPr marL="804863" indent="-342900">
              <a:buFont typeface="Wingdings" charset="2"/>
              <a:buChar char="ü"/>
            </a:pPr>
            <a:r>
              <a:rPr lang="pt-BR" dirty="0" smtClean="0"/>
              <a:t>superficialidade </a:t>
            </a:r>
            <a:r>
              <a:rPr lang="pt-BR" dirty="0"/>
              <a:t>e a simplificação das análises </a:t>
            </a:r>
            <a:endParaRPr lang="pt-BR" dirty="0" smtClean="0"/>
          </a:p>
          <a:p>
            <a:pPr marL="804863" indent="-342900">
              <a:buFont typeface="Wingdings" charset="2"/>
              <a:buChar char="ü"/>
            </a:pPr>
            <a:r>
              <a:rPr lang="pt-BR" dirty="0" smtClean="0"/>
              <a:t>individualização </a:t>
            </a:r>
            <a:r>
              <a:rPr lang="pt-BR" dirty="0"/>
              <a:t>do social </a:t>
            </a:r>
            <a:r>
              <a:rPr lang="pt-BR" dirty="0" smtClean="0"/>
              <a:t> </a:t>
            </a:r>
          </a:p>
          <a:p>
            <a:pPr marL="804863" indent="-342900">
              <a:buFont typeface="Wingdings" charset="2"/>
              <a:buChar char="ü"/>
            </a:pPr>
            <a:r>
              <a:rPr lang="pt-BR" dirty="0" smtClean="0"/>
              <a:t>ausência </a:t>
            </a:r>
            <a:r>
              <a:rPr lang="pt-BR" dirty="0"/>
              <a:t>de preocupação </a:t>
            </a:r>
            <a:r>
              <a:rPr lang="pt-BR" dirty="0" smtClean="0"/>
              <a:t>política</a:t>
            </a:r>
          </a:p>
          <a:p>
            <a:pPr marL="804863" indent="-342900">
              <a:buFont typeface="Wingdings" charset="2"/>
              <a:buChar char="ü"/>
            </a:pPr>
            <a:r>
              <a:rPr lang="pt-BR" dirty="0"/>
              <a:t>aplicação acrítica de </a:t>
            </a:r>
            <a:r>
              <a:rPr lang="pt-BR" dirty="0" smtClean="0"/>
              <a:t>saberes e técnicas</a:t>
            </a:r>
          </a:p>
          <a:p>
            <a:pPr marL="804863" indent="-342900">
              <a:buFont typeface="Wingdings" charset="2"/>
              <a:buChar char="ü"/>
            </a:pPr>
            <a:r>
              <a:rPr lang="pt-BR" dirty="0"/>
              <a:t>caráter </a:t>
            </a:r>
            <a:r>
              <a:rPr lang="pt-BR" dirty="0" smtClean="0"/>
              <a:t>manipulativo </a:t>
            </a:r>
            <a:r>
              <a:rPr lang="pt-BR" dirty="0"/>
              <a:t>da Psicologia Social 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5630493" y="2305822"/>
            <a:ext cx="3108317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“</a:t>
            </a:r>
            <a:r>
              <a:rPr lang="pt-BR" sz="1600" dirty="0"/>
              <a:t>A Psicologia feita nas organizações, nos consultórios, nos hospitais psiquiátricos, vai passar pela crítica. </a:t>
            </a:r>
            <a:r>
              <a:rPr lang="pt-BR" sz="1600" dirty="0" smtClean="0"/>
              <a:t>‘</a:t>
            </a:r>
            <a:r>
              <a:rPr lang="pt-BR" sz="1600" u="sng" dirty="0" smtClean="0"/>
              <a:t>A </a:t>
            </a:r>
            <a:r>
              <a:rPr lang="pt-BR" sz="1600" u="sng" dirty="0"/>
              <a:t>quem está servindo?’</a:t>
            </a:r>
            <a:r>
              <a:rPr lang="pt-BR" sz="1600" dirty="0"/>
              <a:t> é a pergunta-chave que perturba e impulsiona a todos os profissionais. Não se podia mais simplesmente aprender métodos e técnicas em psicologia e aplica-los com competência. Era preciso aprendê-los na sua perspectiva </a:t>
            </a:r>
            <a:r>
              <a:rPr lang="pt-BR" sz="1600" dirty="0" smtClean="0"/>
              <a:t>política” (</a:t>
            </a:r>
            <a:r>
              <a:rPr lang="pt-BR" sz="1600" dirty="0"/>
              <a:t>LANE; BOCK, 2003, p. 151). </a:t>
            </a:r>
          </a:p>
        </p:txBody>
      </p:sp>
    </p:spTree>
    <p:extLst>
      <p:ext uri="{BB962C8B-B14F-4D97-AF65-F5344CB8AC3E}">
        <p14:creationId xmlns:p14="http://schemas.microsoft.com/office/powerpoint/2010/main" val="323400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criação da ABRAPSO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Década de 1970: ALAPSO,  AVEPSO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SIP </a:t>
            </a:r>
            <a:r>
              <a:rPr lang="pt-BR" dirty="0"/>
              <a:t>1979 – surge a ideia de construir uma associação brasileira de psicologia social, seguindo o modelo da AVEPSO.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r>
              <a:rPr lang="pt-BR" dirty="0" smtClean="0"/>
              <a:t>1980</a:t>
            </a:r>
            <a:r>
              <a:rPr lang="pt-BR" dirty="0"/>
              <a:t>: durante reunião da SBPC, estatuto ABRAPSO é aprovado e a associação é oficialmente criada.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281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479" y="1399043"/>
            <a:ext cx="7879231" cy="604009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“A ABRAPSO nasceu da insatisfação com a psicologia europeia e americana. Os problemas de nossa sociedade, marcada pela desigualdade social e pela miséria, não encontravam soluções na psicologia social importada como um saber universal dos países do Primeiro Mundo. Era imperioso rever, criticamente, o conhecimento científico enquanto práxis, ou seja, a unidade entre saber e fazer. Sentia-se a </a:t>
            </a:r>
            <a:r>
              <a:rPr lang="pt-BR" u="sng" dirty="0"/>
              <a:t>necessidade de uma psicologia social brasileira, que partisse da realidade social, tal qual estava sendo vivida pelo povo brasileiro.”</a:t>
            </a:r>
            <a:r>
              <a:rPr lang="pt-BR" dirty="0"/>
              <a:t> (LANE; BOCK, 2003, p. 149-150).  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49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“crise de referência” da 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34472"/>
            <a:ext cx="7313613" cy="4056062"/>
          </a:xfrm>
        </p:spPr>
        <p:txBody>
          <a:bodyPr/>
          <a:lstStyle/>
          <a:p>
            <a:r>
              <a:rPr lang="pt-BR" dirty="0"/>
              <a:t>G</a:t>
            </a:r>
            <a:r>
              <a:rPr lang="pt-BR" dirty="0" smtClean="0"/>
              <a:t>anham </a:t>
            </a:r>
            <a:r>
              <a:rPr lang="pt-BR" dirty="0"/>
              <a:t>força trabalhos de psicologia </a:t>
            </a:r>
            <a:r>
              <a:rPr lang="pt-BR" dirty="0" smtClean="0"/>
              <a:t>comunitária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Desenvolvimento </a:t>
            </a:r>
            <a:r>
              <a:rPr lang="pt-BR" dirty="0"/>
              <a:t>e/ou à adoção de diferentes teorias e </a:t>
            </a:r>
            <a:r>
              <a:rPr lang="pt-BR" dirty="0" smtClean="0"/>
              <a:t>metodologias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Tomaremos como exemplo 2 personagens dessa história: Aroldo Rodrigues e Silvia Lane</a:t>
            </a:r>
          </a:p>
        </p:txBody>
      </p:sp>
    </p:spTree>
    <p:extLst>
      <p:ext uri="{BB962C8B-B14F-4D97-AF65-F5344CB8AC3E}">
        <p14:creationId xmlns:p14="http://schemas.microsoft.com/office/powerpoint/2010/main" val="2027118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952" y="503238"/>
            <a:ext cx="8228014" cy="868362"/>
          </a:xfrm>
        </p:spPr>
        <p:txBody>
          <a:bodyPr/>
          <a:lstStyle/>
          <a:p>
            <a:r>
              <a:rPr lang="pt-BR" b="1" dirty="0"/>
              <a:t>O debate entre </a:t>
            </a:r>
            <a:r>
              <a:rPr lang="pt-BR" b="1" dirty="0" smtClean="0"/>
              <a:t>Lane </a:t>
            </a:r>
            <a:r>
              <a:rPr lang="pt-BR" b="1" dirty="0"/>
              <a:t>e </a:t>
            </a:r>
            <a:r>
              <a:rPr lang="pt-BR" b="1" dirty="0" smtClean="0"/>
              <a:t>Rodrigues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72556"/>
              </p:ext>
            </p:extLst>
          </p:nvPr>
        </p:nvGraphicFramePr>
        <p:xfrm>
          <a:off x="914400" y="1735136"/>
          <a:ext cx="7883566" cy="4808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783"/>
                <a:gridCol w="3941783"/>
              </a:tblGrid>
              <a:tr h="43417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Aroldo Rodrigues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Silvia Lane</a:t>
                      </a:r>
                      <a:endParaRPr lang="pt-BR" dirty="0"/>
                    </a:p>
                  </a:txBody>
                  <a:tcPr/>
                </a:tc>
              </a:tr>
              <a:tr h="738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PS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consiste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em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realizar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um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estudo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científico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do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processo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de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interação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humana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e de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suas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consequencias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cognitivas</a:t>
                      </a:r>
                      <a:r>
                        <a:rPr lang="en-US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comportamentais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Toda psicologia é social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PS é uma ciência básica cuja única forma de intervenção é indireta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PS deve ser entendida como </a:t>
                      </a:r>
                      <a:r>
                        <a:rPr lang="pt-BR" sz="1200" i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práxis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Ciência deve ser neutra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Ciência deve ser comprometida com a  transformação social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31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Conhecimento científico deve ser universal – “</a:t>
                      </a:r>
                      <a:r>
                        <a:rPr lang="en-US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 psicologia social especificamente deve procurar os universais do comportamento social os quais, por definição, são transculturais e transitórios [...]”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Conhecimento científico deve considerar as particularidades da realidade latino-americana - “</a:t>
                      </a:r>
                      <a:r>
                        <a:rPr lang="en-US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o saber humano não é universal nem eterno, e o homem é historicamente situado, bem como os problemas que o afligem”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Defesa da objetividade dos fatos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Resgate da subjetividade 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Alguns conceitos: atitude, socialização, grupo, relações interpessoais e percepção.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Alguns conceitos: ideologia, consciência, sentidos, trabalho, comunidade, representações sociais, linguagem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Alguns recursos metodológicos: experimentos, escalas, cálculos estatísticos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Alguns recursos metodológicos: entrevistas, pesquisa-participante, grupos, história oral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3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952" y="968568"/>
            <a:ext cx="7496062" cy="4822632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“o </a:t>
            </a:r>
            <a:r>
              <a:rPr lang="pt-BR" dirty="0"/>
              <a:t>fanatismo pela relevância social da atividade do pesquisador pode, </a:t>
            </a:r>
            <a:r>
              <a:rPr lang="pt-BR" dirty="0" err="1"/>
              <a:t>freqüentemente</a:t>
            </a:r>
            <a:r>
              <a:rPr lang="pt-BR" dirty="0"/>
              <a:t>, levar os investigadores sociais a misturar ciência com política, utilizando-se dos conhecimentos científicos que possuem para obter transformações sociais orientadas por ideologias desta ou daquela natureza. O extremismo de posições é, no caso, </a:t>
            </a:r>
            <a:r>
              <a:rPr lang="pt-BR" dirty="0" err="1"/>
              <a:t>conseqüência</a:t>
            </a:r>
            <a:r>
              <a:rPr lang="pt-BR" dirty="0"/>
              <a:t> praticamente inevitável e nefasta</a:t>
            </a:r>
            <a:r>
              <a:rPr lang="pt-BR" dirty="0" smtClean="0"/>
              <a:t>.”</a:t>
            </a:r>
          </a:p>
          <a:p>
            <a:pPr marL="0" indent="0" algn="r">
              <a:buNone/>
            </a:pPr>
            <a:r>
              <a:rPr lang="pt-BR" dirty="0" smtClean="0"/>
              <a:t> </a:t>
            </a:r>
            <a:r>
              <a:rPr lang="pt-BR" dirty="0"/>
              <a:t>(RODRIGUES, 1979, p. 21).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6355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615" y="947045"/>
            <a:ext cx="8228013" cy="5231583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Rodrigues: a crise </a:t>
            </a:r>
            <a:r>
              <a:rPr lang="pt-BR" dirty="0"/>
              <a:t>só ocorreu devido à ignorância da distinção entre ciência e tecnologia </a:t>
            </a: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538163" indent="0" algn="just">
              <a:buNone/>
            </a:pPr>
            <a:r>
              <a:rPr lang="pt-BR" dirty="0" smtClean="0"/>
              <a:t>“[</a:t>
            </a:r>
            <a:r>
              <a:rPr lang="pt-BR" dirty="0"/>
              <a:t>...] para que se possa empreender uma ação social destinada à resolução de problemas sociais, não é preciso modificar o paradigma dominante na psicologia social, nem transformá-la de uma ciência em um movimento de ação social, necessariamente ideológico; basta, simplesmente, que se utilizemos [sic.] os ensinamentos básicos que ela nos oferece e, através da aglutinação destes achados proporcionada por uma tecnologia social eficaz, sejam eles empregados na resolução de problemas sociais. É o que o médico faz no tratamento dos doentes amparados pelas descobertas dos biólogos e dos fisiólogos [...] Não há, pois, razão para extinguir a pesquisa fundamental; muito pelo contrário, ela deve prosseguir a fim de que possa proporcionar, ao tecnólogo social, o conhecimento necessário à aplicação da solução ao caso concreto</a:t>
            </a:r>
            <a:r>
              <a:rPr lang="pt-BR" dirty="0" smtClean="0"/>
              <a:t>.” </a:t>
            </a:r>
            <a:r>
              <a:rPr lang="pt-BR" dirty="0"/>
              <a:t>(RODRIGUES, 1989, p. 123).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1481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69900"/>
            <a:ext cx="7313613" cy="452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“[</a:t>
            </a:r>
            <a:r>
              <a:rPr lang="pt-BR" dirty="0"/>
              <a:t>...] estava no lugar errado, na hora errada. Os psicólogos brasileiros não estavam interessados em teoria e metodologia, mas em aplicações da psicologia que permitissem melhorar as condições das pessoas e resolver problemas sociais. Em outras palavras, a crise da psicologia social estava manifestando-se com toda a força no Brasil. O ceticismo em relação a experimentos em psicologia social, muitas preocupações éticas, e o quase exclusivo interesse na psicologia social aplicada eram as posições dominantes</a:t>
            </a:r>
            <a:r>
              <a:rPr lang="pt-BR" dirty="0" smtClean="0"/>
              <a:t>.”</a:t>
            </a:r>
          </a:p>
          <a:p>
            <a:pPr marL="0" indent="0" algn="r">
              <a:buNone/>
            </a:pPr>
            <a:r>
              <a:rPr lang="pt-BR" dirty="0" smtClean="0"/>
              <a:t> </a:t>
            </a:r>
            <a:r>
              <a:rPr lang="pt-BR" dirty="0"/>
              <a:t>(RODRIGUES, 2008, p. 112, tradução nossa).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6023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Compromisso social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Lane: PS deve ser comprometida socialmente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Rodrigues: </a:t>
            </a:r>
            <a:r>
              <a:rPr lang="en-US" dirty="0"/>
              <a:t>“o </a:t>
            </a:r>
            <a:r>
              <a:rPr lang="en-US" dirty="0" err="1"/>
              <a:t>único</a:t>
            </a:r>
            <a:r>
              <a:rPr lang="en-US" dirty="0"/>
              <a:t> </a:t>
            </a:r>
            <a:r>
              <a:rPr lang="en-US" dirty="0" err="1"/>
              <a:t>engajamento</a:t>
            </a:r>
            <a:r>
              <a:rPr lang="en-US" dirty="0"/>
              <a:t> </a:t>
            </a:r>
            <a:r>
              <a:rPr lang="en-US" dirty="0" err="1"/>
              <a:t>admissível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ciência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[...] o </a:t>
            </a:r>
            <a:r>
              <a:rPr lang="en-US" dirty="0" err="1"/>
              <a:t>compromisso</a:t>
            </a:r>
            <a:r>
              <a:rPr lang="en-US" dirty="0"/>
              <a:t> </a:t>
            </a:r>
            <a:r>
              <a:rPr lang="en-US" dirty="0" err="1"/>
              <a:t>desinteressado</a:t>
            </a:r>
            <a:r>
              <a:rPr lang="en-US" dirty="0"/>
              <a:t>, </a:t>
            </a:r>
            <a:r>
              <a:rPr lang="en-US" dirty="0" err="1"/>
              <a:t>objetivo</a:t>
            </a:r>
            <a:r>
              <a:rPr lang="en-US" dirty="0"/>
              <a:t> e </a:t>
            </a:r>
            <a:r>
              <a:rPr lang="en-US" dirty="0" err="1"/>
              <a:t>persistente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busca</a:t>
            </a:r>
            <a:r>
              <a:rPr lang="en-US" dirty="0"/>
              <a:t> da </a:t>
            </a:r>
            <a:r>
              <a:rPr lang="en-US" dirty="0" err="1"/>
              <a:t>verdade</a:t>
            </a:r>
            <a:r>
              <a:rPr lang="en-US" dirty="0"/>
              <a:t> </a:t>
            </a:r>
            <a:r>
              <a:rPr lang="en-US" dirty="0" err="1"/>
              <a:t>acessível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arsenal </a:t>
            </a:r>
            <a:r>
              <a:rPr lang="en-US" dirty="0" err="1"/>
              <a:t>metodológico</a:t>
            </a:r>
            <a:r>
              <a:rPr lang="en-US" dirty="0"/>
              <a:t> </a:t>
            </a:r>
            <a:r>
              <a:rPr lang="en-US" dirty="0" err="1"/>
              <a:t>disponível</a:t>
            </a:r>
            <a:r>
              <a:rPr lang="en-US" dirty="0"/>
              <a:t>.” (RODRIGUES, 1989, p. 129).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524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Universalidade da ciência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481503" cy="489417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Lane: “</a:t>
            </a:r>
            <a:r>
              <a:rPr lang="en-US" dirty="0" smtClean="0"/>
              <a:t>o </a:t>
            </a:r>
            <a:r>
              <a:rPr lang="en-US" dirty="0"/>
              <a:t>saber </a:t>
            </a:r>
            <a:r>
              <a:rPr lang="en-US" dirty="0" err="1"/>
              <a:t>humano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universal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eterno</a:t>
            </a:r>
            <a:r>
              <a:rPr lang="en-US" dirty="0"/>
              <a:t>, e o </a:t>
            </a:r>
            <a:r>
              <a:rPr lang="en-US" dirty="0" err="1"/>
              <a:t>homem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historicamente</a:t>
            </a:r>
            <a:r>
              <a:rPr lang="en-US" dirty="0"/>
              <a:t> </a:t>
            </a:r>
            <a:r>
              <a:rPr lang="en-US" dirty="0" err="1"/>
              <a:t>situado</a:t>
            </a:r>
            <a:r>
              <a:rPr lang="en-US" dirty="0"/>
              <a:t>,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o </a:t>
            </a:r>
            <a:r>
              <a:rPr lang="en-US" dirty="0" err="1"/>
              <a:t>afligem</a:t>
            </a:r>
            <a:r>
              <a:rPr lang="en-US" dirty="0"/>
              <a:t>. </a:t>
            </a:r>
            <a:r>
              <a:rPr lang="en-US" dirty="0" err="1"/>
              <a:t>Portanto</a:t>
            </a:r>
            <a:r>
              <a:rPr lang="en-US" dirty="0"/>
              <a:t>, a </a:t>
            </a:r>
            <a:r>
              <a:rPr lang="en-US" dirty="0" err="1"/>
              <a:t>realidade</a:t>
            </a:r>
            <a:r>
              <a:rPr lang="en-US" dirty="0"/>
              <a:t> social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compreendida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teorias</a:t>
            </a:r>
            <a:r>
              <a:rPr lang="en-US" dirty="0"/>
              <a:t> </a:t>
            </a:r>
            <a:r>
              <a:rPr lang="en-US" dirty="0" err="1"/>
              <a:t>importadas</a:t>
            </a:r>
            <a:r>
              <a:rPr lang="en-US" dirty="0"/>
              <a:t>, </a:t>
            </a:r>
            <a:r>
              <a:rPr lang="en-US" dirty="0" err="1"/>
              <a:t>seja</a:t>
            </a:r>
            <a:r>
              <a:rPr lang="en-US" dirty="0"/>
              <a:t> dos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Unidos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da Europa.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preciso</a:t>
            </a:r>
            <a:r>
              <a:rPr lang="en-US" dirty="0"/>
              <a:t> </a:t>
            </a:r>
            <a:r>
              <a:rPr lang="en-US" dirty="0" err="1"/>
              <a:t>conhecer</a:t>
            </a:r>
            <a:r>
              <a:rPr lang="en-US" dirty="0"/>
              <a:t>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o </a:t>
            </a:r>
            <a:r>
              <a:rPr lang="en-US" dirty="0" err="1"/>
              <a:t>homem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constitui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condições</a:t>
            </a:r>
            <a:r>
              <a:rPr lang="en-US" dirty="0"/>
              <a:t> </a:t>
            </a:r>
            <a:r>
              <a:rPr lang="en-US" dirty="0" err="1"/>
              <a:t>sócio-históricas</a:t>
            </a:r>
            <a:r>
              <a:rPr lang="en-US" dirty="0"/>
              <a:t> da </a:t>
            </a:r>
            <a:r>
              <a:rPr lang="en-US" dirty="0" err="1"/>
              <a:t>América</a:t>
            </a:r>
            <a:r>
              <a:rPr lang="en-US" dirty="0"/>
              <a:t> Latina. </a:t>
            </a:r>
            <a:r>
              <a:rPr lang="en-US" dirty="0" err="1"/>
              <a:t>Não</a:t>
            </a:r>
            <a:r>
              <a:rPr lang="en-US" dirty="0"/>
              <a:t> se </a:t>
            </a:r>
            <a:r>
              <a:rPr lang="en-US" dirty="0" err="1"/>
              <a:t>trata</a:t>
            </a:r>
            <a:r>
              <a:rPr lang="en-US" dirty="0"/>
              <a:t> de </a:t>
            </a:r>
            <a:r>
              <a:rPr lang="en-US" dirty="0" err="1"/>
              <a:t>abandonar</a:t>
            </a:r>
            <a:r>
              <a:rPr lang="en-US" dirty="0"/>
              <a:t> o </a:t>
            </a:r>
            <a:r>
              <a:rPr lang="en-US" dirty="0" err="1"/>
              <a:t>acervo</a:t>
            </a:r>
            <a:r>
              <a:rPr lang="en-US" dirty="0"/>
              <a:t> </a:t>
            </a:r>
            <a:r>
              <a:rPr lang="en-US" dirty="0" err="1"/>
              <a:t>teórico</a:t>
            </a:r>
            <a:r>
              <a:rPr lang="en-US" dirty="0"/>
              <a:t> </a:t>
            </a:r>
            <a:r>
              <a:rPr lang="en-US" dirty="0" err="1"/>
              <a:t>acumulado</a:t>
            </a:r>
            <a:r>
              <a:rPr lang="en-US" dirty="0"/>
              <a:t> </a:t>
            </a:r>
            <a:r>
              <a:rPr lang="en-US" dirty="0" err="1"/>
              <a:t>árdua</a:t>
            </a:r>
            <a:r>
              <a:rPr lang="en-US" dirty="0"/>
              <a:t> e </a:t>
            </a:r>
            <a:r>
              <a:rPr lang="en-US" dirty="0" err="1"/>
              <a:t>rigorosamente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Psicologia</a:t>
            </a:r>
            <a:r>
              <a:rPr lang="en-US" dirty="0"/>
              <a:t> Social, mas de </a:t>
            </a:r>
            <a:r>
              <a:rPr lang="en-US" dirty="0" err="1"/>
              <a:t>mudar</a:t>
            </a:r>
            <a:r>
              <a:rPr lang="en-US" dirty="0"/>
              <a:t> a </a:t>
            </a:r>
            <a:r>
              <a:rPr lang="en-US" dirty="0" err="1"/>
              <a:t>sensibilidade</a:t>
            </a:r>
            <a:r>
              <a:rPr lang="en-US" dirty="0"/>
              <a:t> </a:t>
            </a:r>
            <a:r>
              <a:rPr lang="en-US" dirty="0" err="1"/>
              <a:t>epistemológica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rever</a:t>
            </a:r>
            <a:r>
              <a:rPr lang="en-US" dirty="0"/>
              <a:t>-se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luz</a:t>
            </a:r>
            <a:r>
              <a:rPr lang="en-US" dirty="0"/>
              <a:t> dos </a:t>
            </a:r>
            <a:r>
              <a:rPr lang="en-US" dirty="0" err="1"/>
              <a:t>novos</a:t>
            </a:r>
            <a:r>
              <a:rPr lang="en-US" dirty="0"/>
              <a:t> </a:t>
            </a:r>
            <a:r>
              <a:rPr lang="en-US" dirty="0" err="1"/>
              <a:t>atores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, das </a:t>
            </a:r>
            <a:r>
              <a:rPr lang="en-US" dirty="0" err="1"/>
              <a:t>necessidades</a:t>
            </a:r>
            <a:r>
              <a:rPr lang="en-US" dirty="0"/>
              <a:t>, </a:t>
            </a:r>
            <a:r>
              <a:rPr lang="en-US" dirty="0" err="1"/>
              <a:t>idéias</a:t>
            </a:r>
            <a:r>
              <a:rPr lang="en-US" dirty="0"/>
              <a:t> e </a:t>
            </a:r>
            <a:r>
              <a:rPr lang="en-US" dirty="0" err="1"/>
              <a:t>emoções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objetivam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atividade</a:t>
            </a:r>
            <a:r>
              <a:rPr lang="en-US" dirty="0"/>
              <a:t> </a:t>
            </a:r>
            <a:r>
              <a:rPr lang="en-US" dirty="0" err="1"/>
              <a:t>cotidiana</a:t>
            </a:r>
            <a:r>
              <a:rPr lang="en-US" dirty="0" smtClean="0"/>
              <a:t>.” </a:t>
            </a:r>
            <a:r>
              <a:rPr lang="en-US" dirty="0"/>
              <a:t>(LANE; SAWAIA, 2006, p. 8). </a:t>
            </a:r>
            <a:endParaRPr lang="en-US" dirty="0" smtClean="0"/>
          </a:p>
          <a:p>
            <a:r>
              <a:rPr lang="en-US" dirty="0" smtClean="0"/>
              <a:t>Rodrigues: “</a:t>
            </a:r>
            <a:r>
              <a:rPr lang="en-US" dirty="0"/>
              <a:t>“a </a:t>
            </a:r>
            <a:r>
              <a:rPr lang="en-US" dirty="0" err="1"/>
              <a:t>psicologia</a:t>
            </a:r>
            <a:r>
              <a:rPr lang="en-US" dirty="0"/>
              <a:t> social </a:t>
            </a:r>
            <a:r>
              <a:rPr lang="en-US" dirty="0" err="1"/>
              <a:t>especificamente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procurar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universais</a:t>
            </a:r>
            <a:r>
              <a:rPr lang="en-US" dirty="0"/>
              <a:t> do </a:t>
            </a:r>
            <a:r>
              <a:rPr lang="en-US" dirty="0" err="1"/>
              <a:t>comportamento</a:t>
            </a:r>
            <a:r>
              <a:rPr lang="en-US" dirty="0"/>
              <a:t> social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quais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definição</a:t>
            </a:r>
            <a:r>
              <a:rPr lang="en-US" dirty="0"/>
              <a:t>,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transculturais</a:t>
            </a:r>
            <a:r>
              <a:rPr lang="en-US" dirty="0"/>
              <a:t> e </a:t>
            </a:r>
            <a:r>
              <a:rPr lang="en-US" dirty="0" err="1"/>
              <a:t>transitórios</a:t>
            </a:r>
            <a:r>
              <a:rPr lang="en-US" dirty="0"/>
              <a:t> [...]” </a:t>
            </a:r>
            <a:r>
              <a:rPr lang="en-US" dirty="0" smtClean="0"/>
              <a:t>(1989, p</a:t>
            </a:r>
            <a:r>
              <a:rPr lang="en-US" dirty="0"/>
              <a:t>. 129). </a:t>
            </a:r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4191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Forma linear de contar história: algumas problematizações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Psicologia Social “pré-crise” (positivismo, modelo norte americano)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/>
              <a:t>Psicologia Social </a:t>
            </a:r>
            <a:r>
              <a:rPr lang="pt-BR" dirty="0" smtClean="0"/>
              <a:t> “pós-crise” (crítica ao </a:t>
            </a:r>
            <a:r>
              <a:rPr lang="pt-BR" dirty="0" err="1" smtClean="0"/>
              <a:t>biologicismo</a:t>
            </a:r>
            <a:r>
              <a:rPr lang="pt-BR" dirty="0" smtClean="0"/>
              <a:t> e preocupação com a transformação social)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1599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Positivismo e PS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54" y="1994275"/>
            <a:ext cx="8291825" cy="4863725"/>
          </a:xfrm>
        </p:spPr>
        <p:txBody>
          <a:bodyPr>
            <a:normAutofit/>
          </a:bodyPr>
          <a:lstStyle/>
          <a:p>
            <a:r>
              <a:rPr lang="pt-BR" dirty="0"/>
              <a:t>Comte (1798-1857) </a:t>
            </a:r>
            <a:endParaRPr lang="pt-BR" dirty="0" smtClean="0"/>
          </a:p>
          <a:p>
            <a:r>
              <a:rPr lang="pt-BR" dirty="0" smtClean="0"/>
              <a:t>França: Revolução francesa, Revolução industrial</a:t>
            </a:r>
          </a:p>
          <a:p>
            <a:pPr marL="452438" indent="-87313">
              <a:buNone/>
            </a:pPr>
            <a:r>
              <a:rPr lang="pt-BR" dirty="0" smtClean="0"/>
              <a:t>“</a:t>
            </a:r>
            <a:r>
              <a:rPr lang="pt-BR" dirty="0"/>
              <a:t>Comte procurou criar uma ciência da sociedade que pudesse explicar as leis do mundo social, à imagem das ciências naturais que explicavam como funcionava o mundo físico</a:t>
            </a:r>
            <a:r>
              <a:rPr lang="pt-BR" dirty="0" smtClean="0"/>
              <a:t>.” </a:t>
            </a:r>
            <a:r>
              <a:rPr lang="pt-BR" dirty="0"/>
              <a:t>(GUIDDENS,  2010, p. 7). </a:t>
            </a:r>
            <a:endParaRPr lang="pt-BR" dirty="0" smtClean="0"/>
          </a:p>
          <a:p>
            <a:r>
              <a:rPr lang="pt-BR" dirty="0" smtClean="0"/>
              <a:t>Desvendar leis universais - previsão e controle</a:t>
            </a:r>
          </a:p>
          <a:p>
            <a:pPr marL="452438" indent="0"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3861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61" y="481775"/>
            <a:ext cx="8189637" cy="5941897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 ciência deve preocupar-se apenas com fatos observáveis que ressaltam diretamente da experiência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452438" indent="0">
              <a:buNone/>
            </a:pPr>
            <a:r>
              <a:rPr lang="pt-BR" dirty="0"/>
              <a:t>“A abordagem positivista da Sociologia acredita na produção de conhecimento acerca da sociedade com base em provas empíricas retiradas da observação, da comparação e da experimentação.” (GUIDDENS,  2010, p. 8)</a:t>
            </a:r>
            <a:r>
              <a:rPr lang="pt-BR" dirty="0" smtClean="0"/>
              <a:t>.</a:t>
            </a:r>
          </a:p>
          <a:p>
            <a:pPr marL="452438" indent="0">
              <a:buNone/>
            </a:pPr>
            <a:endParaRPr lang="pt-BR" dirty="0"/>
          </a:p>
          <a:p>
            <a:pPr marL="452438" indent="0">
              <a:buNone/>
            </a:pPr>
            <a:r>
              <a:rPr lang="pt-BR" dirty="0" smtClean="0"/>
              <a:t>“</a:t>
            </a:r>
            <a:r>
              <a:rPr lang="pt-BR" dirty="0"/>
              <a:t>todos os bons espíritos repetem, desde Bacon, que somente são reais os conhecimentos que repousam sobre fatos observados”. </a:t>
            </a:r>
            <a:r>
              <a:rPr lang="pt-BR" dirty="0" smtClean="0"/>
              <a:t>(COMTE)</a:t>
            </a:r>
          </a:p>
          <a:p>
            <a:pPr marL="890588" indent="0">
              <a:buNone/>
            </a:pPr>
            <a:endParaRPr lang="pt-BR" dirty="0"/>
          </a:p>
          <a:p>
            <a:r>
              <a:rPr lang="pt-BR" dirty="0" smtClean="0"/>
              <a:t>Sociedade Positivista (religião): chega ao Brasil </a:t>
            </a:r>
            <a:r>
              <a:rPr lang="pt-BR" dirty="0"/>
              <a:t>no fim do séc. XIX </a:t>
            </a:r>
            <a:r>
              <a:rPr lang="pt-BR" dirty="0" smtClean="0"/>
              <a:t>(bandeira, reforma de Benjamim Constant etc.)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68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26" y="744561"/>
            <a:ext cx="7600288" cy="5825103"/>
          </a:xfrm>
        </p:spPr>
        <p:txBody>
          <a:bodyPr>
            <a:normAutofit/>
          </a:bodyPr>
          <a:lstStyle/>
          <a:p>
            <a:r>
              <a:rPr lang="pt-BR" dirty="0" smtClean="0"/>
              <a:t>Pensamento humano passa por 3 estágios:</a:t>
            </a:r>
          </a:p>
          <a:p>
            <a:pPr marL="720725" indent="-457200">
              <a:buAutoNum type="arabicParenR"/>
            </a:pPr>
            <a:r>
              <a:rPr lang="pt-BR" dirty="0" smtClean="0"/>
              <a:t>Estado </a:t>
            </a:r>
            <a:r>
              <a:rPr lang="pt-BR" dirty="0"/>
              <a:t>teológico </a:t>
            </a:r>
            <a:endParaRPr lang="pt-BR" dirty="0" smtClean="0"/>
          </a:p>
          <a:p>
            <a:pPr marL="720725" indent="-457200">
              <a:buAutoNum type="arabicParenR"/>
            </a:pPr>
            <a:r>
              <a:rPr lang="pt-BR" dirty="0"/>
              <a:t>Estado metafísico </a:t>
            </a:r>
            <a:endParaRPr lang="pt-BR" dirty="0" smtClean="0"/>
          </a:p>
          <a:p>
            <a:pPr marL="720725" indent="-457200">
              <a:buAutoNum type="arabicParenR"/>
            </a:pPr>
            <a:r>
              <a:rPr lang="pt-BR" dirty="0"/>
              <a:t>E</a:t>
            </a:r>
            <a:r>
              <a:rPr lang="pt-BR" dirty="0" smtClean="0"/>
              <a:t>stado </a:t>
            </a:r>
            <a:r>
              <a:rPr lang="pt-BR" dirty="0"/>
              <a:t>positivo </a:t>
            </a:r>
            <a:endParaRPr lang="pt-BR" dirty="0" smtClean="0"/>
          </a:p>
          <a:p>
            <a:pPr marL="263525" indent="0">
              <a:buNone/>
            </a:pPr>
            <a:endParaRPr lang="pt-BR" dirty="0" smtClean="0"/>
          </a:p>
          <a:p>
            <a:pPr>
              <a:buFont typeface="Courier New"/>
              <a:buChar char="o"/>
            </a:pPr>
            <a:r>
              <a:rPr lang="pt-BR" dirty="0" smtClean="0"/>
              <a:t>Perspectiva evolucionista: </a:t>
            </a:r>
            <a:r>
              <a:rPr lang="pt-BR" dirty="0"/>
              <a:t>A ciência se constrói de forma progressiva, através de melhoramentos, não de rupturas ou revoluções. A história percorre um caminho pré-determinado (um estado leva ao outro e o fim já está definido de </a:t>
            </a:r>
            <a:r>
              <a:rPr lang="pt-BR" dirty="0" smtClean="0"/>
              <a:t>antemão) 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5186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Influência do Positivismo na PS</a:t>
            </a:r>
            <a:endParaRPr lang="pt-B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71" r="-25571"/>
          <a:stretch>
            <a:fillRect/>
          </a:stretch>
        </p:blipFill>
        <p:spPr bwMode="auto">
          <a:xfrm>
            <a:off x="0" y="1735138"/>
            <a:ext cx="8228013" cy="487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61911" y="6438271"/>
            <a:ext cx="131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(S. </a:t>
            </a:r>
            <a:r>
              <a:rPr lang="pt-BR" dirty="0" err="1" smtClean="0"/>
              <a:t>Asch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03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Box 3"/>
          <p:cNvSpPr txBox="1"/>
          <p:nvPr/>
        </p:nvSpPr>
        <p:spPr>
          <a:xfrm>
            <a:off x="6904988" y="4974657"/>
            <a:ext cx="1313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(S. </a:t>
            </a:r>
            <a:r>
              <a:rPr lang="pt-BR" dirty="0" err="1" smtClean="0"/>
              <a:t>Asch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184" b="-56184"/>
          <a:stretch>
            <a:fillRect/>
          </a:stretch>
        </p:blipFill>
        <p:spPr bwMode="auto">
          <a:xfrm>
            <a:off x="642325" y="1371600"/>
            <a:ext cx="7936047" cy="4513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0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PS </a:t>
            </a:r>
            <a:r>
              <a:rPr lang="pt-BR" dirty="0" err="1" smtClean="0"/>
              <a:t>mainstream</a:t>
            </a:r>
            <a:r>
              <a:rPr lang="pt-BR" dirty="0" smtClean="0"/>
              <a:t> (EUA)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II Guerra e pós-guerra: </a:t>
            </a:r>
            <a:r>
              <a:rPr lang="pt-BR" dirty="0"/>
              <a:t>demandaram da Psicologia  um saber capaz de resolver conflitos da humanidade. </a:t>
            </a:r>
            <a:endParaRPr lang="pt-BR" dirty="0" smtClean="0"/>
          </a:p>
          <a:p>
            <a:r>
              <a:rPr lang="pt-BR" dirty="0" smtClean="0"/>
              <a:t>Estudo das influências sociais no comportamento </a:t>
            </a:r>
          </a:p>
          <a:p>
            <a:pPr marL="0" indent="0">
              <a:buNone/>
            </a:pPr>
            <a:endParaRPr lang="pt-BR" sz="1900" dirty="0" smtClean="0"/>
          </a:p>
          <a:p>
            <a:pPr marL="444500" indent="0" algn="just">
              <a:buNone/>
            </a:pPr>
            <a:r>
              <a:rPr lang="pt-BR" sz="1900" dirty="0" smtClean="0"/>
              <a:t>“A </a:t>
            </a:r>
            <a:r>
              <a:rPr lang="pt-BR" sz="1900" dirty="0"/>
              <a:t>Psicologia Social adquire, assim, com todas as suas ‘boas intenções’, um caráter manipulativo, na busca de grupos harmoniosos e sem conflito. Os conceitos que compõem o corpo teórico básico da Psicologia Social são: atitude, socialização, grupo, relações interpessoais e percepção. Atitude é conceito central no processo de socialização e oferece a possibilidade da intervenção manipulativa que iria reduzir os conflitos e harmonizar os grupos para a produção da riqueza, por meio do trabalho.” (LANE; BOCK, 2003, p. </a:t>
            </a:r>
            <a:r>
              <a:rPr lang="pt-BR" sz="1900" dirty="0" smtClean="0"/>
              <a:t>153)</a:t>
            </a:r>
            <a:r>
              <a:rPr lang="pt-BR" sz="1900" dirty="0"/>
              <a:t>. </a:t>
            </a:r>
            <a:endParaRPr lang="pt-BR" sz="1900" dirty="0" smtClean="0"/>
          </a:p>
          <a:p>
            <a:pPr marL="444500" indent="0" algn="just">
              <a:buNone/>
            </a:pP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411929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544" y="657159"/>
            <a:ext cx="7597469" cy="572795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pt-BR" dirty="0" smtClean="0"/>
              <a:t>Brasil:  Aroldo Rodrigues principal  representante brasileiro da PS </a:t>
            </a:r>
            <a:r>
              <a:rPr lang="pt-BR" dirty="0" err="1" smtClean="0"/>
              <a:t>norteamericana</a:t>
            </a:r>
            <a:endParaRPr lang="pt-BR" dirty="0" smtClean="0"/>
          </a:p>
          <a:p>
            <a:pPr marL="0" indent="0">
              <a:lnSpc>
                <a:spcPct val="120000"/>
              </a:lnSpc>
              <a:buNone/>
            </a:pPr>
            <a:endParaRPr lang="pt-BR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/>
              <a:t>Teoria</a:t>
            </a:r>
            <a:r>
              <a:rPr lang="pt-BR" dirty="0" smtClean="0"/>
              <a:t> ↓ </a:t>
            </a:r>
            <a:r>
              <a:rPr lang="pt-BR" dirty="0"/>
              <a:t>Levantamento de hipóteses</a:t>
            </a:r>
            <a:r>
              <a:rPr lang="pt-BR" dirty="0" smtClean="0"/>
              <a:t> ↓ Teste </a:t>
            </a:r>
            <a:r>
              <a:rPr lang="pt-BR" dirty="0"/>
              <a:t>empírico das hipóteses levantadas</a:t>
            </a:r>
            <a:r>
              <a:rPr lang="pt-BR" dirty="0" smtClean="0"/>
              <a:t> </a:t>
            </a:r>
            <a:r>
              <a:rPr lang="pt-BR" dirty="0"/>
              <a:t>↓</a:t>
            </a:r>
            <a:endParaRPr lang="pt-BR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/>
              <a:t>Análise </a:t>
            </a:r>
            <a:r>
              <a:rPr lang="pt-BR" dirty="0"/>
              <a:t>dos dados colhidos</a:t>
            </a:r>
            <a:r>
              <a:rPr lang="pt-BR" dirty="0" smtClean="0"/>
              <a:t> ↓</a:t>
            </a:r>
            <a:endParaRPr lang="pt-BR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/>
              <a:t>Confirmação </a:t>
            </a:r>
            <a:r>
              <a:rPr lang="pt-BR" dirty="0"/>
              <a:t>ou rejeição das </a:t>
            </a:r>
            <a:r>
              <a:rPr lang="pt-BR" dirty="0" smtClean="0"/>
              <a:t>hipóteses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/>
              <a:t>↓ </a:t>
            </a:r>
            <a:r>
              <a:rPr lang="pt-BR" dirty="0"/>
              <a:t>Generalização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6545225" y="6234142"/>
            <a:ext cx="2415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Rodrigues, 1972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0724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6940</TotalTime>
  <Words>1571</Words>
  <Application>Microsoft Macintosh PowerPoint</Application>
  <PresentationFormat>On-screen Show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Inkwell</vt:lpstr>
      <vt:lpstr>O Giro político</vt:lpstr>
      <vt:lpstr>PowerPoint Presentation</vt:lpstr>
      <vt:lpstr>Positivismo e PS</vt:lpstr>
      <vt:lpstr>PowerPoint Presentation</vt:lpstr>
      <vt:lpstr>PowerPoint Presentation</vt:lpstr>
      <vt:lpstr>Influência do Positivismo na PS</vt:lpstr>
      <vt:lpstr>PowerPoint Presentation</vt:lpstr>
      <vt:lpstr>PS mainstream (EUA)</vt:lpstr>
      <vt:lpstr>PowerPoint Presentation</vt:lpstr>
      <vt:lpstr>A “crise de referência” da PS</vt:lpstr>
      <vt:lpstr>A criação da ABRAPSO</vt:lpstr>
      <vt:lpstr>PowerPoint Presentation</vt:lpstr>
      <vt:lpstr>A “crise de referência” da PS</vt:lpstr>
      <vt:lpstr>O debate entre Lane e Rodrigues  </vt:lpstr>
      <vt:lpstr>PowerPoint Presentation</vt:lpstr>
      <vt:lpstr>PowerPoint Presentation</vt:lpstr>
      <vt:lpstr>PowerPoint Presentation</vt:lpstr>
      <vt:lpstr>Compromisso social</vt:lpstr>
      <vt:lpstr>Universalidade da ciência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Giro político</dc:title>
  <dc:creator>Revisor 1</dc:creator>
  <cp:lastModifiedBy>Mariana 1</cp:lastModifiedBy>
  <cp:revision>24</cp:revision>
  <dcterms:created xsi:type="dcterms:W3CDTF">2019-08-26T18:13:18Z</dcterms:created>
  <dcterms:modified xsi:type="dcterms:W3CDTF">2020-09-30T11:43:25Z</dcterms:modified>
</cp:coreProperties>
</file>