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74" r:id="rId2"/>
  </p:sldMasterIdLst>
  <p:notesMasterIdLst>
    <p:notesMasterId r:id="rId35"/>
  </p:notesMasterIdLst>
  <p:sldIdLst>
    <p:sldId id="256" r:id="rId3"/>
    <p:sldId id="313" r:id="rId4"/>
    <p:sldId id="258" r:id="rId5"/>
    <p:sldId id="324" r:id="rId6"/>
    <p:sldId id="292" r:id="rId7"/>
    <p:sldId id="259" r:id="rId8"/>
    <p:sldId id="260" r:id="rId9"/>
    <p:sldId id="261" r:id="rId10"/>
    <p:sldId id="287" r:id="rId11"/>
    <p:sldId id="288" r:id="rId12"/>
    <p:sldId id="289" r:id="rId13"/>
    <p:sldId id="290" r:id="rId14"/>
    <p:sldId id="291" r:id="rId15"/>
    <p:sldId id="309" r:id="rId16"/>
    <p:sldId id="293" r:id="rId17"/>
    <p:sldId id="294" r:id="rId18"/>
    <p:sldId id="296" r:id="rId19"/>
    <p:sldId id="268" r:id="rId20"/>
    <p:sldId id="295" r:id="rId21"/>
    <p:sldId id="265" r:id="rId22"/>
    <p:sldId id="297" r:id="rId23"/>
    <p:sldId id="299" r:id="rId24"/>
    <p:sldId id="300" r:id="rId25"/>
    <p:sldId id="314" r:id="rId26"/>
    <p:sldId id="315" r:id="rId27"/>
    <p:sldId id="317" r:id="rId28"/>
    <p:sldId id="318" r:id="rId29"/>
    <p:sldId id="319" r:id="rId30"/>
    <p:sldId id="320" r:id="rId31"/>
    <p:sldId id="321" r:id="rId32"/>
    <p:sldId id="307" r:id="rId33"/>
    <p:sldId id="32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50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46AE2-16CC-48AF-8041-E093B43EAF13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3FC16-AB09-48CA-94C9-E427855406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6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23DD515-A29C-4AE4-9D8E-23F3429AC960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0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F00A66F-87EA-456E-8E90-783004B20ABD}" type="slidenum">
              <a:rPr lang="pt-BR" altLang="pt-BR">
                <a:solidFill>
                  <a:srgbClr val="000000"/>
                </a:solidFill>
              </a:rPr>
              <a:pPr eaLnBrk="1" hangingPunct="1"/>
              <a:t>13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7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4F488BB-B2A7-4EFC-BD2C-3F1D031300E4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9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BC1687C-5539-4D95-A249-AE1E8B159B5C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7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23DD515-A29C-4AE4-9D8E-23F3429AC960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1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016FDF4-456D-4A30-ADA8-B234A6AE8F0A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68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68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49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0C05EDA-41EA-4447-AF71-A877E7618642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40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4313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D8CBC93-AB3C-4BF5-A929-4E8ED5049B0A}" type="slidenum">
              <a:rPr lang="en-US" altLang="pt-BR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pt-BR" sz="1200">
              <a:solidFill>
                <a:srgbClr val="000000"/>
              </a:solidFill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677863"/>
            <a:ext cx="6015038" cy="3384550"/>
          </a:xfrm>
          <a:ln/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91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53C8D56-3472-4BE9-80C6-40F546D3BB81}" type="slidenum">
              <a:rPr lang="pt-BR" altLang="pt-BR">
                <a:solidFill>
                  <a:srgbClr val="000000"/>
                </a:solidFill>
              </a:rPr>
              <a:pPr eaLnBrk="1" hangingPunct="1"/>
              <a:t>9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37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F6C024AA-ABC8-48F4-82B4-A1A688E34B59}" type="slidenum">
              <a:rPr lang="pt-BR" altLang="pt-BR">
                <a:solidFill>
                  <a:srgbClr val="000000"/>
                </a:solidFill>
              </a:rPr>
              <a:pPr eaLnBrk="1" hangingPunct="1"/>
              <a:t>10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66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9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60BFEC17-9D2C-421F-BCED-D4CBD4C30D19}" type="slidenum">
              <a:rPr lang="pt-BR" altLang="pt-BR">
                <a:solidFill>
                  <a:srgbClr val="000000"/>
                </a:solidFill>
              </a:rPr>
              <a:pPr eaLnBrk="1" hangingPunct="1"/>
              <a:t>11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7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8075729A-3F6D-4E9A-AB37-6CB6CAADC5B7}" type="slidenum">
              <a:rPr lang="pt-BR" altLang="pt-BR">
                <a:solidFill>
                  <a:srgbClr val="000000"/>
                </a:solidFill>
              </a:rPr>
              <a:pPr eaLnBrk="1" hangingPunct="1"/>
              <a:t>12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86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3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15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14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851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74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15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6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021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17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218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90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739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676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482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06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53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86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7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59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57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7B7352-04EF-43C4-9C3D-4CAB1845DC18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28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30E-A371-4D56-9834-F23D17D91962}" type="datetimeFigureOut">
              <a:rPr lang="pt-BR" smtClean="0"/>
              <a:t>15/05/2023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0501-A2F9-48E6-B6E3-DBC82ABD6C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38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03: </a:t>
            </a:r>
            <a:r>
              <a:rPr lang="pt-BR" dirty="0"/>
              <a:t>Comércio e integração: uma introdução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Amaury Gremaud </a:t>
            </a:r>
          </a:p>
          <a:p>
            <a:pPr algn="ctr"/>
            <a:r>
              <a:rPr lang="pt-BR" dirty="0"/>
              <a:t>(</a:t>
            </a:r>
            <a:r>
              <a:rPr lang="pt-BR" dirty="0" err="1"/>
              <a:t>Prolam</a:t>
            </a:r>
            <a:r>
              <a:rPr lang="pt-BR" dirty="0"/>
              <a:t> – USP)</a:t>
            </a:r>
          </a:p>
          <a:p>
            <a:pPr algn="ctr"/>
            <a:r>
              <a:rPr lang="pt-BR" dirty="0" smtClean="0"/>
              <a:t>2023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2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No local, 1 hora de trabalho produz 1 quilo de queijo ou ½ litro de vinho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No estrangeiro 1 hora de trabalho produz 1/6 </a:t>
            </a:r>
            <a:r>
              <a:rPr lang="pt-BR" sz="3200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Kg de </a:t>
            </a: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queijo ou 1/3 </a:t>
            </a:r>
            <a:r>
              <a:rPr lang="pt-BR" sz="3200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litro de </a:t>
            </a: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vinho</a:t>
            </a:r>
          </a:p>
          <a:p>
            <a:pPr marL="341313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3200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marL="342900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Obs.1: o país local tem </a:t>
            </a:r>
            <a:r>
              <a:rPr lang="pt-BR" sz="3200" u="sng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vantagens absolutas</a:t>
            </a: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 na produção de ambos os bens.</a:t>
            </a:r>
          </a:p>
          <a:p>
            <a:pPr marL="342900" indent="-338138">
              <a:lnSpc>
                <a:spcPct val="9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Obs.2: sem o comércio, os países têm que produzir ambos os bens.</a:t>
            </a:r>
          </a:p>
        </p:txBody>
      </p:sp>
    </p:spTree>
    <p:extLst>
      <p:ext uri="{BB962C8B-B14F-4D97-AF65-F5344CB8AC3E}">
        <p14:creationId xmlns:p14="http://schemas.microsoft.com/office/powerpoint/2010/main" val="4265753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Suponha que, no mercado mundial, um quilo de queijo seja trocado por um litro de vinho  ou, considerando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Pq = preço do queijo e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Pv = preço do vinho,</a:t>
            </a:r>
          </a:p>
          <a:p>
            <a:pPr marL="342900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320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>
                <a:solidFill>
                  <a:srgbClr val="000000"/>
                </a:solidFill>
                <a:latin typeface="Arial" charset="0"/>
                <a:ea typeface="Microsoft YaHei" charset="-122"/>
              </a:rPr>
              <a:t>Pq/Pv = 1</a:t>
            </a:r>
          </a:p>
        </p:txBody>
      </p:sp>
    </p:spTree>
    <p:extLst>
      <p:ext uri="{BB962C8B-B14F-4D97-AF65-F5344CB8AC3E}">
        <p14:creationId xmlns:p14="http://schemas.microsoft.com/office/powerpoint/2010/main" val="495670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36104" y="1600201"/>
            <a:ext cx="1124195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38188" indent="-28098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srgbClr val="000000"/>
                </a:solidFill>
              </a:rPr>
              <a:t>Com o comércio: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t-BR" altLang="pt-BR" sz="2800" dirty="0">
                <a:solidFill>
                  <a:srgbClr val="000000"/>
                </a:solidFill>
              </a:rPr>
              <a:t>O </a:t>
            </a:r>
            <a:r>
              <a:rPr lang="pt-BR" altLang="pt-BR" sz="2800" u="sng" dirty="0">
                <a:solidFill>
                  <a:srgbClr val="000000"/>
                </a:solidFill>
              </a:rPr>
              <a:t>país local</a:t>
            </a:r>
            <a:r>
              <a:rPr lang="pt-BR" altLang="pt-BR" sz="2800" dirty="0">
                <a:solidFill>
                  <a:srgbClr val="000000"/>
                </a:solidFill>
              </a:rPr>
              <a:t>, em vez de “trocar internamente” 1 quilo de queijo por ½ litro de vinho, pode utilizar o comércio internacional e trocar um quilo de queijo por 1 litro de vinho. </a:t>
            </a:r>
            <a:endParaRPr lang="pt-BR" altLang="pt-BR" sz="2800" dirty="0" smtClean="0">
              <a:solidFill>
                <a:srgbClr val="000000"/>
              </a:solidFill>
            </a:endParaRPr>
          </a:p>
          <a:p>
            <a:pPr lvl="2" eaLnBrk="1" hangingPunct="1">
              <a:spcBef>
                <a:spcPts val="700"/>
              </a:spcBef>
            </a:pPr>
            <a:r>
              <a:rPr lang="pt-BR" altLang="pt-BR" sz="2000" dirty="0" smtClean="0">
                <a:solidFill>
                  <a:srgbClr val="000000"/>
                </a:solidFill>
              </a:rPr>
              <a:t>(Na </a:t>
            </a:r>
            <a:r>
              <a:rPr lang="pt-BR" altLang="pt-BR" sz="2000" dirty="0">
                <a:solidFill>
                  <a:srgbClr val="000000"/>
                </a:solidFill>
              </a:rPr>
              <a:t>verdade, será mais vantajoso se ele puder receber, no comércio mais do que ½ litro de vinho por 1 quilo de </a:t>
            </a:r>
            <a:r>
              <a:rPr lang="pt-BR" altLang="pt-BR" sz="2000" dirty="0" smtClean="0">
                <a:solidFill>
                  <a:srgbClr val="000000"/>
                </a:solidFill>
              </a:rPr>
              <a:t>queijo)</a:t>
            </a:r>
            <a:endParaRPr lang="pt-BR" altLang="pt-BR" sz="20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pt-BR" altLang="pt-BR" sz="2800" dirty="0">
                <a:solidFill>
                  <a:srgbClr val="000000"/>
                </a:solidFill>
              </a:rPr>
              <a:t>Logo, será mais vantajoso para o país local se especializar na produção de queijo.</a:t>
            </a:r>
          </a:p>
        </p:txBody>
      </p:sp>
    </p:spTree>
    <p:extLst>
      <p:ext uri="{BB962C8B-B14F-4D97-AF65-F5344CB8AC3E}">
        <p14:creationId xmlns:p14="http://schemas.microsoft.com/office/powerpoint/2010/main" val="17182478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34254" y="1600201"/>
            <a:ext cx="10643218" cy="500176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ts val="800"/>
              </a:spcBef>
              <a:buFont typeface="Arial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32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Com o comércio:</a:t>
            </a:r>
          </a:p>
          <a:p>
            <a:pPr marL="738188" lvl="1" indent="-280988">
              <a:spcBef>
                <a:spcPts val="700"/>
              </a:spcBef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O </a:t>
            </a:r>
            <a:r>
              <a:rPr lang="pt-BR" sz="2800" u="sng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país estrangeiro</a:t>
            </a: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, em vez de “trocar internamente” 1/3 de vinho por 1/6 de queijo, pode utilizar o comércio internacional e trocar 1/3 de vinho por 1/3 de queijo. </a:t>
            </a:r>
            <a:endParaRPr lang="pt-BR" sz="2800" dirty="0" smtClean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lvl="2">
              <a:spcBef>
                <a:spcPts val="7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20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(</a:t>
            </a: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Na </a:t>
            </a:r>
            <a:r>
              <a:rPr lang="pt-BR" sz="20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verdade, será mais vantajoso se ele puder receber, no comércio mais do que 1/3 de queijo por 1/3 de </a:t>
            </a: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Microsoft YaHei" charset="-122"/>
              </a:rPr>
              <a:t>vinho)</a:t>
            </a:r>
            <a:endParaRPr lang="pt-BR" sz="2000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  <a:p>
            <a:pPr marL="738188" lvl="1" indent="-280988">
              <a:spcBef>
                <a:spcPts val="700"/>
              </a:spcBef>
              <a:buFont typeface="Arial" charset="0"/>
              <a:buChar char="–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pt-BR" sz="2800" dirty="0">
                <a:solidFill>
                  <a:srgbClr val="000000"/>
                </a:solidFill>
                <a:latin typeface="Arial" charset="0"/>
                <a:ea typeface="Microsoft YaHei" charset="-122"/>
              </a:rPr>
              <a:t>Logo, será mais vantajoso para o país estrangeiro se especializar na produção de vinho.</a:t>
            </a:r>
          </a:p>
          <a:p>
            <a:pPr marL="341313" indent="-338138"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pt-BR" sz="2800" dirty="0">
              <a:solidFill>
                <a:srgbClr val="000000"/>
              </a:solidFill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142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44253"/>
              </p:ext>
            </p:extLst>
          </p:nvPr>
        </p:nvGraphicFramePr>
        <p:xfrm>
          <a:off x="3211392" y="292957"/>
          <a:ext cx="6099175" cy="305084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País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Local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 por 1 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 hora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1/2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Estrangeiro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horas 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1/6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hora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1/3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83112"/>
              </p:ext>
            </p:extLst>
          </p:nvPr>
        </p:nvGraphicFramePr>
        <p:xfrm>
          <a:off x="406645" y="3395748"/>
          <a:ext cx="5361109" cy="3371193"/>
        </p:xfrm>
        <a:graphic>
          <a:graphicData uri="http://schemas.openxmlformats.org/drawingml/2006/table">
            <a:tbl>
              <a:tblPr/>
              <a:tblGrid>
                <a:gridCol w="178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País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Local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 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Estrangeiro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horas 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2/3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38727"/>
              </p:ext>
            </p:extLst>
          </p:nvPr>
        </p:nvGraphicFramePr>
        <p:xfrm>
          <a:off x="5992689" y="3716095"/>
          <a:ext cx="6099175" cy="27305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País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Local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 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 l.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leite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Estrangeiro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1/3 Kg queijo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horas por </a:t>
                      </a: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1/3 </a:t>
                      </a: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Conector de Seta Reta 5"/>
          <p:cNvCxnSpPr/>
          <p:nvPr/>
        </p:nvCxnSpPr>
        <p:spPr>
          <a:xfrm>
            <a:off x="5992689" y="2011408"/>
            <a:ext cx="2666679" cy="3069936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7635240" y="2880360"/>
            <a:ext cx="2404872" cy="296265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6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0.13333 -0.029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0.00023 L -0.15938 0.013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B7EC-5C4C-4BF2-8B2A-530594C4019D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800" b="1"/>
              <a:t>Teoria clássica do comércio internacional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57" y="1683026"/>
            <a:ext cx="9694793" cy="47876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2800" dirty="0"/>
              <a:t>A) </a:t>
            </a:r>
            <a:r>
              <a:rPr lang="pt-BR" altLang="pt-BR" sz="2800" dirty="0" smtClean="0"/>
              <a:t>explicação </a:t>
            </a:r>
            <a:r>
              <a:rPr lang="pt-BR" altLang="pt-BR" sz="2800" dirty="0"/>
              <a:t>de como se da o comércio internacional</a:t>
            </a:r>
          </a:p>
          <a:p>
            <a:pPr lvl="1"/>
            <a:r>
              <a:rPr lang="pt-BR" altLang="pt-BR" sz="2400" dirty="0"/>
              <a:t>Os países exportarão e se especializarão na produção dos bens cujo custo for comparativamente melhor (menor) em relação aos demais países.</a:t>
            </a:r>
          </a:p>
          <a:p>
            <a:pPr lvl="1"/>
            <a:r>
              <a:rPr lang="pt-BR" altLang="pt-BR" sz="2400" dirty="0"/>
              <a:t>É a partir de diferenças tecnológicas relativas que existem trocas internacionais.</a:t>
            </a:r>
          </a:p>
          <a:p>
            <a:pPr lvl="2"/>
            <a:r>
              <a:rPr lang="pt-BR" altLang="pt-BR" sz="2000" dirty="0"/>
              <a:t>No caso das economias latino-americanas, a especialização deve se dar na produção de </a:t>
            </a:r>
            <a:r>
              <a:rPr lang="pt-BR" altLang="pt-BR" sz="2000" i="1" dirty="0"/>
              <a:t>bens primários</a:t>
            </a:r>
            <a:r>
              <a:rPr lang="pt-BR" altLang="pt-BR" sz="2000" dirty="0"/>
              <a:t>, segundo essa abordagem.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B) </a:t>
            </a:r>
            <a:r>
              <a:rPr lang="pt-BR" altLang="pt-BR" sz="2800" dirty="0" smtClean="0"/>
              <a:t>forte </a:t>
            </a:r>
            <a:r>
              <a:rPr lang="pt-BR" altLang="pt-BR" sz="2800" dirty="0"/>
              <a:t>argumento em favor da liberalização do comércio internacional e contra medidas protecionistas</a:t>
            </a:r>
          </a:p>
          <a:p>
            <a:pPr marL="513461" lvl="1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200" dirty="0" smtClean="0"/>
              <a:t>Existem </a:t>
            </a:r>
            <a:r>
              <a:rPr lang="pt-BR" altLang="pt-BR" sz="2200" dirty="0"/>
              <a:t>ganhos (vantagens) para ambos frente uma situação de autarquia </a:t>
            </a:r>
          </a:p>
          <a:p>
            <a:pPr marL="513461" lvl="1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200" dirty="0"/>
              <a:t>Maior eficiência produtiva e melhor distribuição da renda mundial</a:t>
            </a:r>
            <a:r>
              <a:rPr lang="pt-BR" altLang="pt-BR" sz="2600" dirty="0"/>
              <a:t> </a:t>
            </a:r>
          </a:p>
          <a:p>
            <a:pPr marL="696341" lvl="2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1800" dirty="0"/>
              <a:t>no caso dos países menos desenvolvidos, o atraso decorre do fato de terem adotado políticas contrárias ao livre comércio (políticas de substituição de importações).</a:t>
            </a:r>
          </a:p>
          <a:p>
            <a:pPr>
              <a:lnSpc>
                <a:spcPct val="90000"/>
              </a:lnSpc>
            </a:pP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7705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8CCAB-B8CC-4BF4-8965-FC8DA55C2F52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33375"/>
            <a:ext cx="8820150" cy="1163638"/>
          </a:xfrm>
        </p:spPr>
        <p:txBody>
          <a:bodyPr/>
          <a:lstStyle/>
          <a:p>
            <a:r>
              <a:rPr lang="pt-BR" altLang="pt-BR" sz="3600" b="1"/>
              <a:t>Teoria moderna do comércio internacional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383" y="1412876"/>
            <a:ext cx="10601739" cy="50578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altLang="pt-BR" sz="2800" b="1" dirty="0"/>
              <a:t>modelo de </a:t>
            </a:r>
            <a:r>
              <a:rPr lang="pt-BR" altLang="pt-BR" sz="2800" b="1" dirty="0" err="1"/>
              <a:t>Heckscher</a:t>
            </a:r>
            <a:r>
              <a:rPr lang="pt-BR" altLang="pt-BR" sz="2800" b="1" dirty="0"/>
              <a:t>-Ohlin</a:t>
            </a:r>
            <a:r>
              <a:rPr lang="pt-BR" altLang="pt-BR" sz="2800" dirty="0"/>
              <a:t> 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Para a moderna teoria as vantagens do comércio continuam existindo, ou seja, há um ganho real de renda quando o país passa da autarquia para uma situação de comércio internacional</a:t>
            </a:r>
          </a:p>
          <a:p>
            <a:r>
              <a:rPr lang="pt-BR" altLang="pt-BR" sz="2800" dirty="0"/>
              <a:t>Modelo neoclássico ou modelo </a:t>
            </a:r>
            <a:r>
              <a:rPr lang="pt-BR" altLang="pt-BR" sz="2800" dirty="0" err="1"/>
              <a:t>Heckscher</a:t>
            </a:r>
            <a:r>
              <a:rPr lang="pt-BR" altLang="pt-BR" sz="2800" dirty="0"/>
              <a:t>-Ohlin: </a:t>
            </a:r>
          </a:p>
          <a:p>
            <a:pPr lvl="1"/>
            <a:r>
              <a:rPr lang="pt-BR" altLang="pt-BR" sz="2400" dirty="0"/>
              <a:t>dotação de fatores de produção =&gt; o país irá se especializar na produção do bem que utiliza de forma intensiva o fator de produção abundante.</a:t>
            </a:r>
          </a:p>
          <a:p>
            <a:pPr>
              <a:lnSpc>
                <a:spcPct val="90000"/>
              </a:lnSpc>
            </a:pPr>
            <a:r>
              <a:rPr lang="pt-BR" altLang="pt-BR" sz="2800" dirty="0"/>
              <a:t>a explicação quanto ao padrão de comércio se modifica um pouco: os países, tendem a exportar produtos que utilizam intensivamente o fator de produção que se encontra relativamente abundante no país e importam a mercadoria que utiliza intensivamente o fator de produção menos abundante no país. </a:t>
            </a:r>
          </a:p>
        </p:txBody>
      </p:sp>
    </p:spTree>
    <p:extLst>
      <p:ext uri="{BB962C8B-B14F-4D97-AF65-F5344CB8AC3E}">
        <p14:creationId xmlns:p14="http://schemas.microsoft.com/office/powerpoint/2010/main" val="24755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9F390-735E-482B-A880-3EAE43F7AE5A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dirty="0"/>
              <a:t>Nova(S) teoria do comércio internacional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1810512"/>
            <a:ext cx="11000232" cy="4498848"/>
          </a:xfrm>
        </p:spPr>
        <p:txBody>
          <a:bodyPr>
            <a:normAutofit fontScale="92500" lnSpcReduction="10000"/>
          </a:bodyPr>
          <a:lstStyle/>
          <a:p>
            <a:r>
              <a:rPr lang="pt-BR" altLang="pt-BR" sz="2800" dirty="0"/>
              <a:t>Problemas com (A) – explicação de como se dá o comércio (padrão)</a:t>
            </a:r>
          </a:p>
          <a:p>
            <a:r>
              <a:rPr lang="pt-BR" altLang="pt-BR" sz="2800" dirty="0"/>
              <a:t>Paradoxo de Leontief: </a:t>
            </a:r>
            <a:r>
              <a:rPr lang="pt-BR" altLang="pt-BR" sz="2400" dirty="0"/>
              <a:t>padrão de comércio do modelo anterior não ajustado à realidade</a:t>
            </a:r>
          </a:p>
          <a:p>
            <a:pPr lvl="1"/>
            <a:r>
              <a:rPr lang="pt-BR" sz="2000" dirty="0"/>
              <a:t>Os EUA exportam e importam automóveis</a:t>
            </a:r>
          </a:p>
          <a:p>
            <a:pPr lvl="1"/>
            <a:r>
              <a:rPr lang="pt-BR" sz="2000" dirty="0"/>
              <a:t>o importante é a diferenciação do produto </a:t>
            </a:r>
            <a:r>
              <a:rPr lang="pt-BR" sz="2000" dirty="0" smtClean="0"/>
              <a:t>(concorrência </a:t>
            </a:r>
            <a:r>
              <a:rPr lang="pt-BR" sz="2000" dirty="0"/>
              <a:t>monopolística)</a:t>
            </a:r>
          </a:p>
          <a:p>
            <a:r>
              <a:rPr lang="pt-BR" altLang="pt-BR" sz="2800" dirty="0"/>
              <a:t>Problemas de homogeneidade dos </a:t>
            </a:r>
            <a:r>
              <a:rPr lang="pt-BR" altLang="pt-BR" sz="2800" dirty="0" smtClean="0"/>
              <a:t>fatores </a:t>
            </a:r>
            <a:r>
              <a:rPr lang="pt-BR" altLang="pt-BR" sz="2800" dirty="0"/>
              <a:t>e o comércio </a:t>
            </a:r>
            <a:r>
              <a:rPr lang="pt-BR" altLang="pt-BR" sz="2800" dirty="0" err="1"/>
              <a:t>intra</a:t>
            </a:r>
            <a:r>
              <a:rPr lang="pt-BR" altLang="pt-BR" sz="2800" dirty="0"/>
              <a:t> países industriais 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dirty="0"/>
              <a:t>realizado em geral por grandes empresas transnacionais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dirty="0"/>
              <a:t>Cadeias produtivas globais: o produto (</a:t>
            </a:r>
            <a:r>
              <a:rPr lang="pt-BR" dirty="0" err="1"/>
              <a:t>indústrial</a:t>
            </a:r>
            <a:r>
              <a:rPr lang="pt-BR" dirty="0"/>
              <a:t>) é “fatiado” em vários países.</a:t>
            </a:r>
          </a:p>
          <a:p>
            <a:r>
              <a:rPr lang="pt-BR" altLang="pt-BR" sz="2800" dirty="0"/>
              <a:t>Novas teorias do comércio e o comércio </a:t>
            </a:r>
            <a:r>
              <a:rPr lang="pt-BR" altLang="pt-BR" sz="2800" dirty="0" err="1"/>
              <a:t>intra-industrial</a:t>
            </a:r>
            <a:r>
              <a:rPr lang="pt-BR" altLang="pt-BR" sz="2800" dirty="0"/>
              <a:t> com base em:</a:t>
            </a:r>
          </a:p>
          <a:p>
            <a:pPr lvl="1"/>
            <a:r>
              <a:rPr lang="pt-BR" altLang="pt-BR" sz="2400" dirty="0"/>
              <a:t>Economias de escala</a:t>
            </a:r>
          </a:p>
          <a:p>
            <a:pPr lvl="1"/>
            <a:r>
              <a:rPr lang="pt-BR" altLang="pt-BR" sz="2400" dirty="0"/>
              <a:t>Demanda e diferenciação de produto</a:t>
            </a:r>
          </a:p>
          <a:p>
            <a:pPr lvl="1"/>
            <a:r>
              <a:rPr lang="pt-BR" altLang="pt-BR" sz="2400" dirty="0"/>
              <a:t>Ciclo de vida do </a:t>
            </a:r>
            <a:r>
              <a:rPr lang="pt-BR" altLang="pt-BR" sz="2400" dirty="0" smtClean="0"/>
              <a:t>produto</a:t>
            </a:r>
          </a:p>
          <a:p>
            <a:pPr lvl="1"/>
            <a:r>
              <a:rPr lang="pt-BR" altLang="pt-BR" sz="2400" dirty="0" smtClean="0"/>
              <a:t>Cadeias Globais de valor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257019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984410D-7093-4DBB-9897-23EC4C81E92C}" type="slidenum">
              <a:rPr lang="pt-BR" altLang="pt-BR">
                <a:solidFill>
                  <a:srgbClr val="000000"/>
                </a:solidFill>
              </a:rPr>
              <a:pPr eaLnBrk="1" hangingPunct="1"/>
              <a:t>18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4157" y="277814"/>
            <a:ext cx="9256643" cy="897843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800" dirty="0"/>
              <a:t>Por que então existe o protecionismo no mundo?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8287" y="1079863"/>
            <a:ext cx="11012714" cy="5665161"/>
          </a:xfrm>
        </p:spPr>
        <p:txBody>
          <a:bodyPr>
            <a:normAutofit fontScale="77500" lnSpcReduction="20000"/>
          </a:bodyPr>
          <a:lstStyle/>
          <a:p>
            <a:pPr marL="339725" lvl="1" indent="-339725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Existem os perdedores internos nos países </a:t>
            </a:r>
          </a:p>
          <a:p>
            <a:pPr marL="525780" lvl="2" indent="-342900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300" dirty="0"/>
              <a:t>Produtores de tecido em Portugal e de vinho na Inglaterra</a:t>
            </a:r>
          </a:p>
          <a:p>
            <a:pPr marL="525780" lvl="2" indent="-342900">
              <a:spcBef>
                <a:spcPts val="650"/>
              </a:spcBef>
              <a:spcAft>
                <a:spcPts val="20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300" dirty="0"/>
              <a:t>Em geral, os perdedores possuem força política para exercer oposição ao livre comércio.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Para se obter os ganhos é necessário que a liberalização comercial seja seguida por todos.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A questão da distribuição dos ganhos</a:t>
            </a:r>
          </a:p>
          <a:p>
            <a:pPr marL="516636" lvl="1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Economistas neoclássicos – melhorias (ganhos) </a:t>
            </a:r>
            <a:r>
              <a:rPr lang="pt-BR" altLang="pt-BR" sz="2600" dirty="0" err="1"/>
              <a:t>pareteanos</a:t>
            </a:r>
            <a:r>
              <a:rPr lang="pt-BR" altLang="pt-BR" sz="2600" dirty="0"/>
              <a:t>, </a:t>
            </a:r>
          </a:p>
          <a:p>
            <a:pPr marL="516636" lvl="1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realidade longe do mundo </a:t>
            </a:r>
            <a:r>
              <a:rPr lang="pt-BR" altLang="pt-BR" sz="2600" dirty="0" err="1"/>
              <a:t>pareteano</a:t>
            </a:r>
            <a:endParaRPr lang="pt-BR" altLang="pt-BR" sz="2600" dirty="0"/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3100" dirty="0"/>
              <a:t>Existem incertezas quanto aos efeitos de longo prazo da liberalização comercial: </a:t>
            </a:r>
          </a:p>
          <a:p>
            <a:pPr marL="630936" lvl="1" indent="-457200">
              <a:spcBef>
                <a:spcPts val="650"/>
              </a:spcBef>
              <a:buClr>
                <a:srgbClr val="CC9900"/>
              </a:buClr>
              <a:buSzPct val="65000"/>
              <a:buFont typeface="Wingdings 3" pitchFamily="18" charset="2"/>
              <a:buAutoNum type="alphaLcParenR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Não seria possível que a política comercial possa ser utilizada para o desenvolvimento do país em um contexto onde os mercados não </a:t>
            </a:r>
            <a:r>
              <a:rPr lang="pt-BR" altLang="pt-BR" sz="2600" dirty="0" err="1"/>
              <a:t>fucionam</a:t>
            </a:r>
            <a:r>
              <a:rPr lang="pt-BR" altLang="pt-BR" sz="2600" dirty="0"/>
              <a:t> de forma como se pressupõe na teoria das </a:t>
            </a:r>
            <a:r>
              <a:rPr lang="pt-BR" altLang="pt-BR" sz="2600" dirty="0" smtClean="0"/>
              <a:t>vantagens comparativas </a:t>
            </a:r>
            <a:endParaRPr lang="pt-BR" altLang="pt-BR" sz="2600" dirty="0"/>
          </a:p>
          <a:p>
            <a:pPr marL="630936" lvl="1" indent="-457200">
              <a:spcBef>
                <a:spcPts val="650"/>
              </a:spcBef>
              <a:buClr>
                <a:srgbClr val="CC9900"/>
              </a:buClr>
              <a:buSzPct val="65000"/>
              <a:buAutoNum type="alphaLcParenR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600" dirty="0"/>
              <a:t>não se tem </a:t>
            </a:r>
            <a:r>
              <a:rPr lang="pt-BR" altLang="pt-BR" sz="2600" dirty="0" err="1"/>
              <a:t>idéia</a:t>
            </a:r>
            <a:r>
              <a:rPr lang="pt-BR" altLang="pt-BR" sz="2600" dirty="0"/>
              <a:t> do real impacto da abertura comercial sobre a  estrutura produtiva ao longo do tempo</a:t>
            </a:r>
          </a:p>
          <a:p>
            <a:pPr marL="631126" indent="-457200">
              <a:buClrTx/>
              <a:buSzPct val="60000"/>
              <a:buFont typeface="Wingdings" panose="05000000000000000000" pitchFamily="2" charset="2"/>
              <a:buChar char="Ø"/>
              <a:tabLst>
                <a:tab pos="669925" algn="l"/>
                <a:tab pos="823913" algn="l"/>
                <a:tab pos="1273175" algn="l"/>
                <a:tab pos="1722438" algn="l"/>
                <a:tab pos="2171700" algn="l"/>
                <a:tab pos="2620963" algn="l"/>
                <a:tab pos="3070225" algn="l"/>
                <a:tab pos="3519488" algn="l"/>
                <a:tab pos="3968750" algn="l"/>
                <a:tab pos="4418013" algn="l"/>
                <a:tab pos="4867275" algn="l"/>
                <a:tab pos="5316538" algn="l"/>
                <a:tab pos="5765800" algn="l"/>
                <a:tab pos="6215063" algn="l"/>
                <a:tab pos="6664325" algn="l"/>
                <a:tab pos="7113588" algn="l"/>
                <a:tab pos="7562850" algn="l"/>
                <a:tab pos="8012113" algn="l"/>
                <a:tab pos="8461375" algn="l"/>
                <a:tab pos="8910638" algn="l"/>
                <a:tab pos="9359900" algn="l"/>
              </a:tabLst>
            </a:pPr>
            <a:r>
              <a:rPr lang="pt-BR" sz="3000" dirty="0"/>
              <a:t>A Especialização na produção é efetivamente uma boa opção em termos de estratégia de desenvolvimento econômico? </a:t>
            </a:r>
          </a:p>
          <a:p>
            <a:pPr marL="669925" lvl="1" indent="-322263">
              <a:buClrTx/>
              <a:buSzPct val="60000"/>
              <a:buNone/>
              <a:tabLst>
                <a:tab pos="669925" algn="l"/>
                <a:tab pos="823913" algn="l"/>
                <a:tab pos="1273175" algn="l"/>
                <a:tab pos="1722438" algn="l"/>
                <a:tab pos="2171700" algn="l"/>
                <a:tab pos="2620963" algn="l"/>
                <a:tab pos="3070225" algn="l"/>
                <a:tab pos="3519488" algn="l"/>
                <a:tab pos="3968750" algn="l"/>
                <a:tab pos="4418013" algn="l"/>
                <a:tab pos="4867275" algn="l"/>
                <a:tab pos="5316538" algn="l"/>
                <a:tab pos="5765800" algn="l"/>
                <a:tab pos="6215063" algn="l"/>
                <a:tab pos="6664325" algn="l"/>
                <a:tab pos="7113588" algn="l"/>
                <a:tab pos="7562850" algn="l"/>
                <a:tab pos="8012113" algn="l"/>
                <a:tab pos="8461375" algn="l"/>
                <a:tab pos="8910638" algn="l"/>
                <a:tab pos="9359900" algn="l"/>
              </a:tabLst>
            </a:pPr>
            <a:r>
              <a:rPr lang="pt-BR" sz="2600" dirty="0" smtClean="0"/>
              <a:t>	Mesmo </a:t>
            </a:r>
            <a:r>
              <a:rPr lang="pt-BR" sz="2600" dirty="0"/>
              <a:t>no caso da produção de produtos primários ?</a:t>
            </a:r>
          </a:p>
          <a:p>
            <a:pPr marL="699516" lvl="2" indent="-342900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200" dirty="0"/>
              <a:t>Economistas (</a:t>
            </a:r>
            <a:r>
              <a:rPr lang="pt-BR" sz="2200" dirty="0" err="1"/>
              <a:t>neo</a:t>
            </a:r>
            <a:r>
              <a:rPr lang="pt-BR" sz="2200" dirty="0"/>
              <a:t>)clássicos: sim; para outros, não</a:t>
            </a:r>
            <a:r>
              <a:rPr lang="pt-BR" sz="2000" dirty="0"/>
              <a:t>.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256149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6B592-490B-479B-BE00-700B9299F027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0"/>
            <a:ext cx="7772400" cy="1143000"/>
          </a:xfrm>
        </p:spPr>
        <p:txBody>
          <a:bodyPr/>
          <a:lstStyle/>
          <a:p>
            <a:r>
              <a:rPr lang="pt-BR" altLang="pt-BR" b="1"/>
              <a:t>A crítica estruturalista</a:t>
            </a:r>
            <a:r>
              <a:rPr lang="pt-BR" altLang="pt-BR"/>
              <a:t>.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1635" y="1196974"/>
            <a:ext cx="11129573" cy="51398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3600" dirty="0"/>
              <a:t>Segundo autores como Raul </a:t>
            </a:r>
            <a:r>
              <a:rPr lang="pt-BR" altLang="pt-BR" sz="3600" dirty="0" err="1"/>
              <a:t>Prebisch</a:t>
            </a:r>
            <a:r>
              <a:rPr lang="pt-BR" altLang="pt-BR" sz="3600" dirty="0"/>
              <a:t>, a teoria das vantagens comparativas não leva em consideração a evolução da demanda à medida que as economias se desenvolvem e seu nível de renda cresce. </a:t>
            </a:r>
          </a:p>
          <a:p>
            <a:r>
              <a:rPr lang="pt-BR" altLang="pt-BR" sz="3600" dirty="0" smtClean="0"/>
              <a:t>Elasticidade-renda menor </a:t>
            </a:r>
            <a:r>
              <a:rPr lang="pt-BR" altLang="pt-BR" sz="3600" dirty="0"/>
              <a:t>do que 1 da demanda de certos produtos (especialmente primários)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altLang="pt-BR" sz="3200" dirty="0" smtClean="0"/>
              <a:t> Tese </a:t>
            </a:r>
            <a:r>
              <a:rPr lang="pt-BR" altLang="pt-BR" sz="3200" dirty="0"/>
              <a:t>da deterioração dos termos de troca dos países exportadores de produtos primários em função:</a:t>
            </a:r>
          </a:p>
          <a:p>
            <a:pPr lvl="2"/>
            <a:r>
              <a:rPr lang="pt-BR" altLang="pt-BR" sz="2400" dirty="0" smtClean="0"/>
              <a:t>Diferenças </a:t>
            </a:r>
            <a:r>
              <a:rPr lang="pt-BR" altLang="pt-BR" sz="2400" dirty="0"/>
              <a:t>nas estruturas de mercado (produtos primários – competitivos; manufaturados – oligopolizados)</a:t>
            </a:r>
          </a:p>
          <a:p>
            <a:pPr lvl="1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764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Teorias clássicas do comercio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9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D4E12145-56A0-4D46-85EF-B0F66C111AC5}" type="slidenum">
              <a:rPr lang="pt-BR" altLang="pt-BR">
                <a:solidFill>
                  <a:srgbClr val="000000"/>
                </a:solidFill>
              </a:rPr>
              <a:pPr eaLnBrk="1" hangingPunct="1"/>
              <a:t>20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4"/>
            <a:ext cx="8229600" cy="11398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A Questão INDUSTRIAL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1600201"/>
            <a:ext cx="10840277" cy="4870503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200" dirty="0"/>
              <a:t>Motivos: </a:t>
            </a:r>
          </a:p>
          <a:p>
            <a:pPr marL="666750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800" dirty="0"/>
              <a:t>O progresso tecnológico ocorre na indústria (é mais evidente na indústria) =&gt; necessidade de proteção da indústria nacional</a:t>
            </a:r>
            <a:r>
              <a:rPr lang="pt-BR" sz="2800" dirty="0" smtClean="0"/>
              <a:t>.</a:t>
            </a:r>
          </a:p>
          <a:p>
            <a:pPr marL="849630" lvl="2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 smtClean="0"/>
              <a:t>A </a:t>
            </a:r>
            <a:r>
              <a:rPr lang="pt-BR" sz="2400" dirty="0"/>
              <a:t>defesa da indústria nascente (desde A. Hamilton, F. </a:t>
            </a:r>
            <a:r>
              <a:rPr lang="pt-BR" sz="2400" dirty="0" err="1"/>
              <a:t>List</a:t>
            </a:r>
            <a:r>
              <a:rPr lang="pt-BR" sz="2400" dirty="0"/>
              <a:t>)</a:t>
            </a:r>
          </a:p>
          <a:p>
            <a:pPr marL="624776" indent="-457200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200" dirty="0"/>
              <a:t>Observação</a:t>
            </a:r>
          </a:p>
          <a:p>
            <a:pPr marL="696341" lvl="2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Os países ricos são hoje  os mais abertos à economia internacional; mas, </a:t>
            </a:r>
          </a:p>
          <a:p>
            <a:pPr marL="960120" lvl="3" indent="-457200"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Com raras exceções, também são países industrializados e que possuem tecnologia própria.</a:t>
            </a:r>
          </a:p>
          <a:p>
            <a:pPr marL="845820" lvl="3" indent="-342900">
              <a:buClr>
                <a:srgbClr val="CC9900"/>
              </a:buClr>
              <a:buSzPct val="65000"/>
              <a:buFont typeface="Wingdings" panose="05000000000000000000" pitchFamily="2" charset="2"/>
              <a:buChar char="Ø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400" dirty="0"/>
              <a:t>Muitos autores têm destacado que os países hoje industrializados adotaram no passado políticas protecionistas de incentivo à indústria nascente. – chutaram a escada</a:t>
            </a:r>
          </a:p>
          <a:p>
            <a:pPr marL="609600" indent="-606425">
              <a:buClrTx/>
              <a:buSzPct val="65000"/>
              <a:buNone/>
              <a:tabLst>
                <a:tab pos="609600" algn="l"/>
                <a:tab pos="714375" algn="l"/>
                <a:tab pos="1163638" algn="l"/>
                <a:tab pos="1612900" algn="l"/>
                <a:tab pos="2062163" algn="l"/>
                <a:tab pos="2511425" algn="l"/>
                <a:tab pos="2960688" algn="l"/>
                <a:tab pos="3409950" algn="l"/>
                <a:tab pos="3859213" algn="l"/>
                <a:tab pos="4308475" algn="l"/>
                <a:tab pos="4757738" algn="l"/>
                <a:tab pos="5207000" algn="l"/>
                <a:tab pos="5656263" algn="l"/>
                <a:tab pos="6105525" algn="l"/>
                <a:tab pos="6554788" algn="l"/>
                <a:tab pos="7004050" algn="l"/>
                <a:tab pos="7453313" algn="l"/>
                <a:tab pos="7902575" algn="l"/>
                <a:tab pos="8351838" algn="l"/>
                <a:tab pos="8801100" algn="l"/>
                <a:tab pos="9250363" algn="l"/>
              </a:tabLs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970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8330-A88B-40C3-8A5F-023783F4B886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title"/>
          </p:nvPr>
        </p:nvSpPr>
        <p:spPr>
          <a:xfrm>
            <a:off x="2279650" y="404813"/>
            <a:ext cx="7772400" cy="1143000"/>
          </a:xfrm>
        </p:spPr>
        <p:txBody>
          <a:bodyPr/>
          <a:lstStyle/>
          <a:p>
            <a:r>
              <a:rPr lang="pt-BR" altLang="pt-BR" sz="4000" b="1" dirty="0"/>
              <a:t>O debate sobre as vantagens da liberalização do comércio externo</a:t>
            </a:r>
            <a:r>
              <a:rPr lang="pt-BR" altLang="pt-BR" sz="4000" dirty="0"/>
              <a:t> </a:t>
            </a:r>
          </a:p>
        </p:txBody>
      </p:sp>
      <p:pic>
        <p:nvPicPr>
          <p:cNvPr id="1658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643" y="1916114"/>
            <a:ext cx="12563061" cy="4405173"/>
          </a:xfrm>
          <a:solidFill>
            <a:schemeClr val="accent2">
              <a:lumMod val="60000"/>
              <a:lumOff val="40000"/>
            </a:schemeClr>
          </a:solidFill>
          <a:ln/>
        </p:spPr>
      </p:pic>
      <p:sp>
        <p:nvSpPr>
          <p:cNvPr id="2" name="Retângulo 1"/>
          <p:cNvSpPr/>
          <p:nvPr/>
        </p:nvSpPr>
        <p:spPr>
          <a:xfrm>
            <a:off x="0" y="1908313"/>
            <a:ext cx="874643" cy="44129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1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instrumentos de intervenção comercial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7195" y="1937656"/>
            <a:ext cx="4100576" cy="4753429"/>
          </a:xfrm>
        </p:spPr>
        <p:txBody>
          <a:bodyPr/>
          <a:lstStyle/>
          <a:p>
            <a:r>
              <a:rPr lang="pt-BR" sz="2800" dirty="0"/>
              <a:t>Voltemos aos regimes cambiais ....</a:t>
            </a:r>
          </a:p>
          <a:p>
            <a:r>
              <a:rPr lang="pt-BR" sz="2800" u="sng" dirty="0"/>
              <a:t>Barreiras Tarifárias</a:t>
            </a:r>
            <a:r>
              <a:rPr lang="pt-BR" sz="2800" dirty="0"/>
              <a:t> </a:t>
            </a:r>
          </a:p>
          <a:p>
            <a:pPr lvl="1"/>
            <a:r>
              <a:rPr lang="pt-BR" sz="2400" dirty="0"/>
              <a:t>Ad valorem, </a:t>
            </a:r>
          </a:p>
          <a:p>
            <a:pPr lvl="1"/>
            <a:r>
              <a:rPr lang="pt-BR" sz="2400" dirty="0"/>
              <a:t>especificas, </a:t>
            </a:r>
          </a:p>
          <a:p>
            <a:pPr lvl="1"/>
            <a:r>
              <a:rPr lang="pt-BR" sz="2400" dirty="0"/>
              <a:t>mistas </a:t>
            </a:r>
          </a:p>
          <a:p>
            <a:pPr lvl="1"/>
            <a:r>
              <a:rPr lang="pt-BR" sz="2400" dirty="0"/>
              <a:t>Escalonamento e picos tarifários  </a:t>
            </a:r>
          </a:p>
          <a:p>
            <a:pPr lvl="1"/>
            <a:r>
              <a:rPr lang="pt-BR" sz="2400" dirty="0"/>
              <a:t>Tetos (aplicada x consolidada)</a:t>
            </a:r>
          </a:p>
          <a:p>
            <a:pPr marL="128016" lvl="1" indent="0">
              <a:buNone/>
            </a:pPr>
            <a:r>
              <a:rPr lang="pt-BR" sz="2400" u="sng" dirty="0" smtClean="0"/>
              <a:t>Subsídios</a:t>
            </a:r>
            <a:endParaRPr lang="pt-BR" sz="2400" u="sng" dirty="0"/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5142" y="1756229"/>
            <a:ext cx="6763657" cy="4934857"/>
          </a:xfrm>
        </p:spPr>
        <p:txBody>
          <a:bodyPr>
            <a:normAutofit/>
          </a:bodyPr>
          <a:lstStyle/>
          <a:p>
            <a:r>
              <a:rPr lang="pt-BR" sz="2800" u="sng" dirty="0"/>
              <a:t>Barreiras não tarifarias </a:t>
            </a:r>
          </a:p>
          <a:p>
            <a:pPr lvl="1"/>
            <a:r>
              <a:rPr lang="pt-BR" sz="2400" dirty="0"/>
              <a:t>Instrumentos que limitam quantidades negociadas </a:t>
            </a:r>
          </a:p>
          <a:p>
            <a:pPr lvl="2"/>
            <a:r>
              <a:rPr lang="pt-BR" sz="1800" dirty="0"/>
              <a:t>cotas e salvaguardas</a:t>
            </a:r>
          </a:p>
          <a:p>
            <a:pPr lvl="1"/>
            <a:r>
              <a:rPr lang="pt-BR" sz="2400" dirty="0"/>
              <a:t>Regras que incidem sobre preços </a:t>
            </a:r>
          </a:p>
          <a:p>
            <a:pPr lvl="2"/>
            <a:r>
              <a:rPr lang="pt-BR" sz="1800" dirty="0"/>
              <a:t>Licenciamento e custos de despachos aduaneiros</a:t>
            </a:r>
          </a:p>
          <a:p>
            <a:pPr lvl="2"/>
            <a:r>
              <a:rPr lang="pt-BR" sz="1800" dirty="0" err="1"/>
              <a:t>Normatizção</a:t>
            </a:r>
            <a:r>
              <a:rPr lang="pt-BR" sz="1800" dirty="0"/>
              <a:t> sobre base de incidência da tarifa </a:t>
            </a:r>
          </a:p>
          <a:p>
            <a:pPr lvl="2"/>
            <a:r>
              <a:rPr lang="pt-BR" sz="1800" dirty="0"/>
              <a:t>Medidas </a:t>
            </a:r>
            <a:r>
              <a:rPr lang="pt-BR" sz="1800" dirty="0" err="1"/>
              <a:t>anti</a:t>
            </a:r>
            <a:r>
              <a:rPr lang="pt-BR" sz="1800" dirty="0"/>
              <a:t> dumping</a:t>
            </a:r>
          </a:p>
          <a:p>
            <a:pPr lvl="2"/>
            <a:r>
              <a:rPr lang="pt-BR" sz="1800" dirty="0"/>
              <a:t>Medidas compensatórias </a:t>
            </a:r>
          </a:p>
          <a:p>
            <a:pPr lvl="1"/>
            <a:r>
              <a:rPr lang="pt-BR" sz="2400" dirty="0"/>
              <a:t>Regras técnicas e padrões de qualidade</a:t>
            </a:r>
          </a:p>
          <a:p>
            <a:pPr lvl="2"/>
            <a:r>
              <a:rPr lang="pt-BR" sz="1800" dirty="0"/>
              <a:t>Regulamentação técnica</a:t>
            </a:r>
          </a:p>
          <a:p>
            <a:pPr lvl="2"/>
            <a:r>
              <a:rPr lang="pt-BR" sz="1800" dirty="0"/>
              <a:t>Regulamentação sanitária</a:t>
            </a:r>
          </a:p>
          <a:p>
            <a:pPr lvl="2"/>
            <a:r>
              <a:rPr lang="pt-BR" sz="1800" dirty="0"/>
              <a:t>Regulamentação ambiental</a:t>
            </a:r>
          </a:p>
          <a:p>
            <a:pPr lvl="2"/>
            <a:r>
              <a:rPr lang="pt-BR" sz="1800" dirty="0"/>
              <a:t>Direitos de propriedade intelectual 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38706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sistema internacional de </a:t>
            </a:r>
            <a:r>
              <a:rPr lang="pt-BR" dirty="0" err="1" smtClean="0"/>
              <a:t>comércIo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68216" y="2084832"/>
            <a:ext cx="10075986" cy="422452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XIX - Livre comércio (imperialismo do Livre comércio)</a:t>
            </a:r>
          </a:p>
          <a:p>
            <a:pPr lvl="1"/>
            <a:r>
              <a:rPr lang="pt-BR" dirty="0"/>
              <a:t>GB – leis do trigo – tratado </a:t>
            </a:r>
            <a:r>
              <a:rPr lang="pt-BR" dirty="0" err="1"/>
              <a:t>Cobden</a:t>
            </a:r>
            <a:r>
              <a:rPr lang="pt-BR" dirty="0"/>
              <a:t> Chevalier </a:t>
            </a:r>
          </a:p>
          <a:p>
            <a:pPr lvl="2"/>
            <a:r>
              <a:rPr lang="pt-BR" dirty="0"/>
              <a:t>Tratados individuais desiguais, colonização</a:t>
            </a:r>
          </a:p>
          <a:p>
            <a:pPr lvl="1"/>
            <a:r>
              <a:rPr lang="pt-BR" dirty="0"/>
              <a:t>Até onde – EUA e </a:t>
            </a:r>
            <a:r>
              <a:rPr lang="pt-BR" dirty="0" smtClean="0"/>
              <a:t>Alemanha (e a própria GB antes do acordo)</a:t>
            </a:r>
            <a:endParaRPr lang="pt-BR" dirty="0"/>
          </a:p>
          <a:p>
            <a:r>
              <a:rPr lang="pt-BR" dirty="0"/>
              <a:t> Protecionismo entre guerras – grande depressão </a:t>
            </a:r>
          </a:p>
          <a:p>
            <a:pPr lvl="1"/>
            <a:r>
              <a:rPr lang="pt-BR" dirty="0"/>
              <a:t>Tarifa </a:t>
            </a:r>
            <a:r>
              <a:rPr lang="pt-BR" dirty="0" err="1"/>
              <a:t>Smoot</a:t>
            </a:r>
            <a:r>
              <a:rPr lang="pt-BR" dirty="0"/>
              <a:t> </a:t>
            </a:r>
            <a:r>
              <a:rPr lang="pt-BR" dirty="0" err="1"/>
              <a:t>Hawley</a:t>
            </a:r>
            <a:r>
              <a:rPr lang="pt-BR" dirty="0"/>
              <a:t> </a:t>
            </a:r>
          </a:p>
          <a:p>
            <a:r>
              <a:rPr lang="pt-BR" dirty="0" err="1"/>
              <a:t>Pos</a:t>
            </a:r>
            <a:r>
              <a:rPr lang="pt-BR" dirty="0"/>
              <a:t> Guerra: do </a:t>
            </a:r>
            <a:r>
              <a:rPr lang="pt-BR" dirty="0" err="1"/>
              <a:t>Gatt</a:t>
            </a:r>
            <a:r>
              <a:rPr lang="pt-BR" dirty="0"/>
              <a:t> a OMC</a:t>
            </a:r>
          </a:p>
          <a:p>
            <a:pPr lvl="1"/>
            <a:r>
              <a:rPr lang="pt-BR" dirty="0"/>
              <a:t>Clausula da Nação mais favorecida </a:t>
            </a:r>
          </a:p>
          <a:p>
            <a:pPr lvl="1"/>
            <a:r>
              <a:rPr lang="pt-BR" dirty="0"/>
              <a:t>Rodadas e novas barreiras </a:t>
            </a:r>
          </a:p>
          <a:p>
            <a:pPr lvl="1"/>
            <a:r>
              <a:rPr lang="pt-BR" dirty="0"/>
              <a:t>Comercio </a:t>
            </a:r>
            <a:r>
              <a:rPr lang="pt-BR" dirty="0" err="1" smtClean="0"/>
              <a:t>intrafirmas</a:t>
            </a:r>
            <a:r>
              <a:rPr lang="pt-BR" dirty="0" smtClean="0"/>
              <a:t> </a:t>
            </a:r>
            <a:r>
              <a:rPr lang="pt-BR" dirty="0"/>
              <a:t>– cadeias globais de valor </a:t>
            </a:r>
          </a:p>
          <a:p>
            <a:r>
              <a:rPr lang="pt-BR" sz="3500" dirty="0"/>
              <a:t>Acordos de integração regionais:</a:t>
            </a:r>
          </a:p>
          <a:p>
            <a:pPr lvl="1"/>
            <a:r>
              <a:rPr lang="pt-BR" sz="2600" dirty="0"/>
              <a:t> um passo a frente ou </a:t>
            </a:r>
            <a:r>
              <a:rPr lang="pt-BR" sz="2600" dirty="0" smtClean="0"/>
              <a:t>atrás </a:t>
            </a:r>
            <a:r>
              <a:rPr lang="pt-BR" sz="2600" dirty="0"/>
              <a:t>no processo de liberalização global do comércio ?</a:t>
            </a:r>
          </a:p>
          <a:p>
            <a:pPr marL="128016" lvl="1" indent="0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507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382" y="1746739"/>
            <a:ext cx="4909457" cy="4953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Acordos de preferencias comerciais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Área </a:t>
            </a:r>
            <a:r>
              <a:rPr lang="pt-BR" sz="2400" dirty="0"/>
              <a:t>de livre comércio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aduaneira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Mercado comum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</a:t>
            </a:r>
            <a:r>
              <a:rPr lang="pt-BR" sz="2400" dirty="0" smtClean="0"/>
              <a:t>econômica </a:t>
            </a:r>
            <a:endParaRPr lang="pt-BR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4" name="Texto Explicativo 2 (Ênfase) 3"/>
          <p:cNvSpPr/>
          <p:nvPr/>
        </p:nvSpPr>
        <p:spPr>
          <a:xfrm>
            <a:off x="5512543" y="1691051"/>
            <a:ext cx="6679457" cy="4723965"/>
          </a:xfrm>
          <a:prstGeom prst="accentCallout2">
            <a:avLst>
              <a:gd name="adj1" fmla="val 19337"/>
              <a:gd name="adj2" fmla="val -3211"/>
              <a:gd name="adj3" fmla="val 18750"/>
              <a:gd name="adj4" fmla="val -16667"/>
              <a:gd name="adj5" fmla="val 13892"/>
              <a:gd name="adj6" fmla="val -21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49568" y="852851"/>
            <a:ext cx="10884877" cy="838200"/>
          </a:xfrm>
        </p:spPr>
        <p:txBody>
          <a:bodyPr>
            <a:normAutofit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 smtClean="0"/>
              <a:t>Balassa</a:t>
            </a:r>
            <a:r>
              <a:rPr lang="pt-BR" sz="4000" dirty="0" smtClean="0"/>
              <a:t>/</a:t>
            </a:r>
            <a:r>
              <a:rPr lang="pt-BR" sz="4000" dirty="0" err="1" smtClean="0"/>
              <a:t>Baumann</a:t>
            </a:r>
            <a:r>
              <a:rPr lang="pt-BR" sz="4000" dirty="0" smtClean="0"/>
              <a:t>)</a:t>
            </a:r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24</a:t>
            </a:fld>
            <a:endParaRPr lang="en-US"/>
          </a:p>
        </p:txBody>
      </p:sp>
      <p:sp>
        <p:nvSpPr>
          <p:cNvPr id="3" name="CaixaDeTexto 2"/>
          <p:cNvSpPr txBox="1"/>
          <p:nvPr/>
        </p:nvSpPr>
        <p:spPr>
          <a:xfrm>
            <a:off x="5512543" y="1832561"/>
            <a:ext cx="659716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Dentro de um sistema global de comercio (SGC) – dois países decidem explorar suas relações comerciais de modo diferenciado – acordos de </a:t>
            </a:r>
            <a:r>
              <a:rPr lang="pt-BR" b="1" dirty="0" smtClean="0"/>
              <a:t>nação favorecida – preferencia comercial</a:t>
            </a:r>
          </a:p>
          <a:p>
            <a:endParaRPr lang="pt-BR" b="1" dirty="0" smtClean="0"/>
          </a:p>
          <a:p>
            <a:r>
              <a:rPr lang="pt-BR" dirty="0" smtClean="0"/>
              <a:t>Dentro do sistema global de comercio – transações envolvendo produto X tem tarifa </a:t>
            </a:r>
            <a:r>
              <a:rPr lang="pt-BR" b="1" dirty="0" err="1" smtClean="0"/>
              <a:t>t</a:t>
            </a:r>
            <a:r>
              <a:rPr lang="pt-BR" b="1" baseline="-25000" dirty="0" err="1" smtClean="0"/>
              <a:t>x</a:t>
            </a:r>
            <a:r>
              <a:rPr lang="pt-BR" b="1" baseline="-25000" dirty="0" smtClean="0"/>
              <a:t>.</a:t>
            </a:r>
            <a:r>
              <a:rPr lang="pt-BR" b="1" dirty="0" smtClean="0"/>
              <a:t> </a:t>
            </a:r>
            <a:r>
              <a:rPr lang="pt-BR" dirty="0" smtClean="0"/>
              <a:t>Em um acordo na transação envolvendo produto X entre países A e B , a tarifa passa a ser </a:t>
            </a:r>
            <a:r>
              <a:rPr lang="pt-BR" b="1" dirty="0" smtClean="0"/>
              <a:t>t</a:t>
            </a:r>
            <a:r>
              <a:rPr lang="pt-BR" b="1" baseline="-25000" dirty="0" smtClean="0"/>
              <a:t>x1, </a:t>
            </a:r>
            <a:r>
              <a:rPr lang="pt-BR" i="1" dirty="0" smtClean="0"/>
              <a:t>com</a:t>
            </a:r>
            <a:r>
              <a:rPr lang="pt-BR" i="1" dirty="0"/>
              <a:t> t</a:t>
            </a:r>
            <a:r>
              <a:rPr lang="pt-BR" i="1" baseline="-25000" dirty="0"/>
              <a:t>x1</a:t>
            </a:r>
            <a:r>
              <a:rPr lang="pt-BR" i="1" dirty="0" smtClean="0"/>
              <a:t> em geral menor que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x</a:t>
            </a:r>
            <a:endParaRPr lang="pt-BR" i="1" baseline="-25000" dirty="0" smtClean="0"/>
          </a:p>
          <a:p>
            <a:endParaRPr lang="pt-BR" i="1" baseline="-25000" dirty="0"/>
          </a:p>
          <a:p>
            <a:r>
              <a:rPr lang="pt-BR" dirty="0" smtClean="0"/>
              <a:t>Em Geral acordos de preferencias comerciais são acordos comerciais mas que tem um componente politico (preferencia de um pais sobre outros) tem 3 características: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Acordos com número limitado de bens e serviços e margem limitada de preferencias (dificilmente redução completa da tarifa) 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Não há necessidade de contiguidade ou proximidade geográfica 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Importância pequena de coordenação macro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2097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4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07" y="457200"/>
            <a:ext cx="10884877" cy="838200"/>
          </a:xfrm>
        </p:spPr>
        <p:txBody>
          <a:bodyPr>
            <a:normAutofit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 smtClean="0"/>
              <a:t>Balassa</a:t>
            </a:r>
            <a:r>
              <a:rPr lang="pt-BR" sz="4000" dirty="0" smtClean="0"/>
              <a:t>/</a:t>
            </a:r>
            <a:r>
              <a:rPr lang="pt-BR" sz="4000" dirty="0" err="1" smtClean="0"/>
              <a:t>Baumann</a:t>
            </a:r>
            <a:r>
              <a:rPr lang="pt-BR" sz="4000" dirty="0" smtClean="0"/>
              <a:t>)</a:t>
            </a:r>
            <a:endParaRPr lang="pt-B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382" y="1324708"/>
            <a:ext cx="4909457" cy="4953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Acordos de preferencias comerciais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Área </a:t>
            </a:r>
            <a:r>
              <a:rPr lang="pt-BR" sz="2400" dirty="0"/>
              <a:t>de livre comércio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aduaneira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Mercado comum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</a:t>
            </a:r>
            <a:r>
              <a:rPr lang="pt-BR" sz="2400" dirty="0" smtClean="0"/>
              <a:t>econômica </a:t>
            </a:r>
            <a:endParaRPr lang="pt-BR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25</a:t>
            </a:fld>
            <a:endParaRPr lang="en-US"/>
          </a:p>
        </p:txBody>
      </p:sp>
      <p:cxnSp>
        <p:nvCxnSpPr>
          <p:cNvPr id="4" name="Conector de Seta Reta 3"/>
          <p:cNvCxnSpPr/>
          <p:nvPr/>
        </p:nvCxnSpPr>
        <p:spPr>
          <a:xfrm>
            <a:off x="7042638" y="1837592"/>
            <a:ext cx="52754" cy="32004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639864" y="3059802"/>
            <a:ext cx="3437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Ampliação dos tipos de transação internacionais envolvidas nos acordos integracionistas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7684151" y="4079630"/>
            <a:ext cx="3640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Amplia necessidade </a:t>
            </a:r>
            <a:r>
              <a:rPr lang="pt-BR" dirty="0" smtClean="0"/>
              <a:t>de Coordenação macroeconômica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763608" y="1837592"/>
            <a:ext cx="3376246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Ampliação do grau de preferencia a que passa a ser dado a outra(s) nação (</a:t>
            </a:r>
            <a:r>
              <a:rPr lang="pt-BR" sz="2000" dirty="0" err="1" smtClean="0"/>
              <a:t>ões</a:t>
            </a:r>
            <a:r>
              <a:rPr lang="pt-BR" sz="2000" dirty="0" smtClean="0"/>
              <a:t>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6743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6" grpId="0"/>
      <p:bldP spid="7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382" y="1746739"/>
            <a:ext cx="4909457" cy="4953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Acordos de preferencias comerciais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Área </a:t>
            </a:r>
            <a:r>
              <a:rPr lang="pt-BR" sz="2400" dirty="0"/>
              <a:t>de livre comércio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aduaneira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Mercado comum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</a:t>
            </a:r>
            <a:r>
              <a:rPr lang="pt-BR" sz="2400" dirty="0" smtClean="0"/>
              <a:t>econômica </a:t>
            </a:r>
            <a:endParaRPr lang="pt-BR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4" name="Texto Explicativo 2 (Ênfase) 3"/>
          <p:cNvSpPr/>
          <p:nvPr/>
        </p:nvSpPr>
        <p:spPr>
          <a:xfrm>
            <a:off x="5512543" y="1691051"/>
            <a:ext cx="6679457" cy="4723965"/>
          </a:xfrm>
          <a:prstGeom prst="accentCallout2">
            <a:avLst>
              <a:gd name="adj1" fmla="val 19337"/>
              <a:gd name="adj2" fmla="val -3211"/>
              <a:gd name="adj3" fmla="val 18750"/>
              <a:gd name="adj4" fmla="val -16667"/>
              <a:gd name="adj5" fmla="val 26861"/>
              <a:gd name="adj6" fmla="val -26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49568" y="852851"/>
            <a:ext cx="10884877" cy="838200"/>
          </a:xfrm>
        </p:spPr>
        <p:txBody>
          <a:bodyPr>
            <a:normAutofit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 smtClean="0"/>
              <a:t>Balassa</a:t>
            </a:r>
            <a:r>
              <a:rPr lang="pt-BR" sz="4000" dirty="0" smtClean="0"/>
              <a:t>/</a:t>
            </a:r>
            <a:r>
              <a:rPr lang="pt-BR" sz="4000" dirty="0" err="1" smtClean="0"/>
              <a:t>Baumann</a:t>
            </a:r>
            <a:r>
              <a:rPr lang="pt-BR" sz="4000" dirty="0" smtClean="0"/>
              <a:t>)</a:t>
            </a:r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26</a:t>
            </a:fld>
            <a:endParaRPr lang="en-US"/>
          </a:p>
        </p:txBody>
      </p:sp>
      <p:sp>
        <p:nvSpPr>
          <p:cNvPr id="2" name="CaixaDeTexto 1"/>
          <p:cNvSpPr txBox="1"/>
          <p:nvPr/>
        </p:nvSpPr>
        <p:spPr>
          <a:xfrm>
            <a:off x="5594839" y="1806550"/>
            <a:ext cx="64935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Objetivo: facilitação – ampliação de todo o comercio entre o dois(ou mais) países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Ampliação do numero de transações comerciais envolvidos – no limite todos os bens e serviços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Ampliação do grau de preferencia (redução de </a:t>
            </a:r>
            <a:r>
              <a:rPr lang="pt-BR" dirty="0" err="1" smtClean="0"/>
              <a:t>Txesp</a:t>
            </a:r>
            <a:r>
              <a:rPr lang="pt-BR" dirty="0"/>
              <a:t> </a:t>
            </a:r>
            <a:r>
              <a:rPr lang="pt-BR" dirty="0" smtClean="0"/>
              <a:t>e envolvimento de outras restrições não tarifarias </a:t>
            </a:r>
          </a:p>
          <a:p>
            <a:r>
              <a:rPr lang="pt-BR" dirty="0" smtClean="0"/>
              <a:t>Duas questões </a:t>
            </a:r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I</a:t>
            </a:r>
            <a:r>
              <a:rPr lang="pt-BR" dirty="0" smtClean="0"/>
              <a:t>dentificar se produto tem ou não origem no pais envolvido na comercialização  </a:t>
            </a:r>
            <a:r>
              <a:rPr lang="pt-BR" b="1" dirty="0" smtClean="0"/>
              <a:t>- problema da triangulação – </a:t>
            </a:r>
            <a:r>
              <a:rPr lang="pt-BR" dirty="0" smtClean="0"/>
              <a:t>assim introduz-se o conceito de </a:t>
            </a:r>
            <a:r>
              <a:rPr lang="pt-BR" b="1" dirty="0" smtClean="0"/>
              <a:t>regra de origem</a:t>
            </a:r>
          </a:p>
          <a:p>
            <a:pPr lvl="1"/>
            <a:r>
              <a:rPr lang="pt-BR" i="1" dirty="0" smtClean="0"/>
              <a:t>Só sera objeto de comercio aquele produto que tiver 60% por exemplo do seu processo produtivo feito no pais  </a:t>
            </a:r>
            <a:endParaRPr lang="pt-BR" i="1" dirty="0"/>
          </a:p>
          <a:p>
            <a:pPr marL="342900" indent="-342900">
              <a:buFont typeface="+mj-lt"/>
              <a:buAutoNum type="arabicPeriod"/>
            </a:pPr>
            <a:r>
              <a:rPr lang="pt-BR" i="1" dirty="0" smtClean="0"/>
              <a:t> P</a:t>
            </a:r>
            <a:r>
              <a:rPr lang="pt-BR" dirty="0" smtClean="0"/>
              <a:t>ossibilidade de aparecimento de desequilíbrios comercias (no Balanço de pagamentos) entre os dois países – questões cambiais, monetárias e coordenação macroeconômicas já surgem com maior importância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629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382" y="1746739"/>
            <a:ext cx="4909457" cy="4953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Acordos de preferencias comerciais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 smtClean="0"/>
              <a:t>Área </a:t>
            </a:r>
            <a:r>
              <a:rPr lang="pt-BR" sz="2400" dirty="0"/>
              <a:t>de livre comércio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aduaneira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Mercado comum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União </a:t>
            </a:r>
            <a:r>
              <a:rPr lang="pt-BR" sz="2400" dirty="0" smtClean="0"/>
              <a:t>econômica </a:t>
            </a:r>
            <a:endParaRPr lang="pt-BR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t-BR" sz="2400" dirty="0"/>
              <a:t>Integração Completa (Política)</a:t>
            </a:r>
          </a:p>
        </p:txBody>
      </p:sp>
      <p:sp>
        <p:nvSpPr>
          <p:cNvPr id="4" name="Texto Explicativo 2 (Ênfase) 3"/>
          <p:cNvSpPr/>
          <p:nvPr/>
        </p:nvSpPr>
        <p:spPr>
          <a:xfrm>
            <a:off x="5512543" y="1691051"/>
            <a:ext cx="6679457" cy="4723965"/>
          </a:xfrm>
          <a:prstGeom prst="accentCallout2">
            <a:avLst>
              <a:gd name="adj1" fmla="val 37919"/>
              <a:gd name="adj2" fmla="val -3895"/>
              <a:gd name="adj3" fmla="val 35590"/>
              <a:gd name="adj4" fmla="val -16941"/>
              <a:gd name="adj5" fmla="val 46605"/>
              <a:gd name="adj6" fmla="val -35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49568" y="852851"/>
            <a:ext cx="10884877" cy="838200"/>
          </a:xfrm>
        </p:spPr>
        <p:txBody>
          <a:bodyPr>
            <a:normAutofit/>
          </a:bodyPr>
          <a:lstStyle/>
          <a:p>
            <a:pPr algn="l"/>
            <a:r>
              <a:rPr lang="pt-BR" sz="4000" dirty="0"/>
              <a:t>Graus de Integração Econômica (Bela </a:t>
            </a:r>
            <a:r>
              <a:rPr lang="pt-BR" sz="4000" dirty="0" err="1" smtClean="0"/>
              <a:t>Balassa</a:t>
            </a:r>
            <a:r>
              <a:rPr lang="pt-BR" sz="4000" dirty="0" smtClean="0"/>
              <a:t>/</a:t>
            </a:r>
            <a:r>
              <a:rPr lang="pt-BR" sz="4000" dirty="0" err="1" smtClean="0"/>
              <a:t>Baumann</a:t>
            </a:r>
            <a:r>
              <a:rPr lang="pt-BR" sz="4000" dirty="0" smtClean="0"/>
              <a:t>)</a:t>
            </a:r>
            <a:endParaRPr lang="pt-BR" dirty="0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 Gremaud</a:t>
            </a:r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C778-D27C-455F-8528-9B37C6149DD6}" type="slidenum">
              <a:rPr lang="en-US"/>
              <a:pPr/>
              <a:t>27</a:t>
            </a:fld>
            <a:endParaRPr lang="en-US"/>
          </a:p>
        </p:txBody>
      </p:sp>
      <p:sp>
        <p:nvSpPr>
          <p:cNvPr id="2" name="CaixaDeTexto 1"/>
          <p:cNvSpPr txBox="1"/>
          <p:nvPr/>
        </p:nvSpPr>
        <p:spPr>
          <a:xfrm>
            <a:off x="5594839" y="1806550"/>
            <a:ext cx="649352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 caracteriza pela adoção de uma politica comercial externa comum – tratamento dada a países de fora do bloco semelhante entre os países do bloco </a:t>
            </a:r>
          </a:p>
          <a:p>
            <a:r>
              <a:rPr lang="pt-BR" sz="2000" dirty="0" smtClean="0"/>
              <a:t>	Deveria envolver tanto regras (barreiras) não tarifarias como regras tarifarias (</a:t>
            </a:r>
            <a:r>
              <a:rPr lang="pt-BR" sz="2000" b="1" dirty="0" smtClean="0"/>
              <a:t>TEC – Tarifa externa comum</a:t>
            </a:r>
            <a:r>
              <a:rPr lang="pt-BR" sz="2000" dirty="0" smtClean="0"/>
              <a:t>) </a:t>
            </a:r>
          </a:p>
          <a:p>
            <a:r>
              <a:rPr lang="pt-BR" sz="2000" dirty="0"/>
              <a:t>	</a:t>
            </a:r>
            <a:r>
              <a:rPr lang="pt-BR" sz="2000" dirty="0" smtClean="0"/>
              <a:t>elimina problema da triangulação </a:t>
            </a:r>
          </a:p>
          <a:p>
            <a:endParaRPr lang="pt-BR" sz="2000" dirty="0"/>
          </a:p>
          <a:p>
            <a:r>
              <a:rPr lang="pt-BR" sz="2000" dirty="0" smtClean="0"/>
              <a:t>Questões  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Amplia problema da necessidade de coordenação de questões macroeconômicas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 smtClean="0"/>
              <a:t>Aparecem de forma mais explicita problema de </a:t>
            </a:r>
            <a:r>
              <a:rPr lang="pt-BR" sz="2000" b="1" dirty="0" smtClean="0"/>
              <a:t>assimetria</a:t>
            </a:r>
            <a:r>
              <a:rPr lang="pt-BR" sz="2000" dirty="0" smtClean="0"/>
              <a:t> e/ou choques assimétricos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0664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6" y="402336"/>
            <a:ext cx="9720072" cy="1499616"/>
          </a:xfrm>
        </p:spPr>
        <p:txBody>
          <a:bodyPr>
            <a:normAutofit/>
          </a:bodyPr>
          <a:lstStyle/>
          <a:p>
            <a:r>
              <a:rPr lang="pt-BR" sz="4400" dirty="0" smtClean="0"/>
              <a:t>Acordos de primeira geração x de nova Geração 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5216" y="1901952"/>
            <a:ext cx="11521440" cy="440740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1ª Geração</a:t>
            </a:r>
          </a:p>
          <a:p>
            <a:pPr lvl="1"/>
            <a:r>
              <a:rPr lang="pt-BR" dirty="0" smtClean="0"/>
              <a:t>Problema básico é a questão comercial em si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Ampliação das vendas, benefícios aos produtores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Ampliação das compras  benefícios aos consumidores ou não </a:t>
            </a:r>
            <a:endParaRPr lang="pt-BR" dirty="0"/>
          </a:p>
          <a:p>
            <a:pPr lvl="1"/>
            <a:r>
              <a:rPr lang="pt-BR" dirty="0" smtClean="0"/>
              <a:t> a ideia se comercio amplia ou desvia comércio, se é melhor (ou se substitui) um processo de abertura comercial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 Nova </a:t>
            </a:r>
            <a:r>
              <a:rPr lang="pt-BR" dirty="0"/>
              <a:t>geração </a:t>
            </a:r>
          </a:p>
          <a:p>
            <a:pPr lvl="1"/>
            <a:r>
              <a:rPr lang="pt-BR" dirty="0"/>
              <a:t>Mudanças nas próprias teorias do comercio e na ideia de vantagens da proteção nos processos de desenvolvimento</a:t>
            </a:r>
          </a:p>
          <a:p>
            <a:pPr lvl="1"/>
            <a:r>
              <a:rPr lang="pt-BR" dirty="0"/>
              <a:t>Questões </a:t>
            </a:r>
            <a:r>
              <a:rPr lang="pt-BR" dirty="0" smtClean="0"/>
              <a:t>mudam (dentro </a:t>
            </a:r>
            <a:r>
              <a:rPr lang="pt-BR" dirty="0"/>
              <a:t>da economia) </a:t>
            </a:r>
          </a:p>
          <a:p>
            <a:pPr lvl="2"/>
            <a:r>
              <a:rPr lang="pt-BR" sz="1800" dirty="0" smtClean="0"/>
              <a:t>Economias de escala, Eficiência </a:t>
            </a:r>
            <a:r>
              <a:rPr lang="pt-BR" sz="1800" dirty="0"/>
              <a:t>produtiva </a:t>
            </a:r>
          </a:p>
          <a:p>
            <a:pPr lvl="3"/>
            <a:r>
              <a:rPr lang="pt-BR" sz="1600" dirty="0"/>
              <a:t>dimensões do mercado consumidor em processos de industrialização fechadas</a:t>
            </a:r>
          </a:p>
          <a:p>
            <a:pPr lvl="3"/>
            <a:r>
              <a:rPr lang="pt-BR" sz="1600" dirty="0"/>
              <a:t> concorrência </a:t>
            </a:r>
            <a:r>
              <a:rPr lang="pt-BR" sz="1600" dirty="0" err="1"/>
              <a:t>intra</a:t>
            </a:r>
            <a:r>
              <a:rPr lang="pt-BR" sz="1600" dirty="0"/>
              <a:t> bloco </a:t>
            </a:r>
            <a:endParaRPr lang="pt-BR" sz="1600" dirty="0" smtClean="0"/>
          </a:p>
          <a:p>
            <a:pPr lvl="1"/>
            <a:r>
              <a:rPr lang="pt-BR" sz="2000" dirty="0" smtClean="0"/>
              <a:t>Novos temas </a:t>
            </a:r>
          </a:p>
          <a:p>
            <a:pPr lvl="2"/>
            <a:r>
              <a:rPr lang="pt-BR" sz="1600" dirty="0" smtClean="0"/>
              <a:t>Para além de questões comerciais</a:t>
            </a:r>
          </a:p>
          <a:p>
            <a:pPr lvl="3"/>
            <a:r>
              <a:rPr lang="pt-BR" sz="1600" dirty="0" smtClean="0"/>
              <a:t>politicas de compra governamental, homogeneização legal </a:t>
            </a:r>
            <a:r>
              <a:rPr lang="pt-BR" sz="1600" dirty="0" err="1" smtClean="0"/>
              <a:t>intrabloco</a:t>
            </a:r>
            <a:r>
              <a:rPr lang="pt-BR" sz="1600" dirty="0" smtClean="0"/>
              <a:t> (direito do consumidor, tributação interna, leis concorrências, legislação ambiental e trabalhista)</a:t>
            </a:r>
          </a:p>
          <a:p>
            <a:pPr lvl="2"/>
            <a:r>
              <a:rPr lang="pt-BR" sz="1600" dirty="0" smtClean="0"/>
              <a:t>Inclusão de temas como infraestrutura, segurança , aspectos políticos </a:t>
            </a:r>
          </a:p>
          <a:p>
            <a:pPr lvl="3"/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3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Voltando a questão “apenas” comercial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0AD4176-13E5-4F7A-AF9C-56AE4537692E}" type="slidenum">
              <a:rPr lang="pt-BR" altLang="pt-BR">
                <a:solidFill>
                  <a:srgbClr val="000000"/>
                </a:solidFill>
              </a:rPr>
              <a:pPr eaLnBrk="1" hangingPunct="1"/>
              <a:t>3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238539"/>
            <a:ext cx="10760765" cy="6232165"/>
          </a:xfrm>
        </p:spPr>
        <p:txBody>
          <a:bodyPr/>
          <a:lstStyle/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dirty="0"/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</p:txBody>
      </p:sp>
      <p:pic>
        <p:nvPicPr>
          <p:cNvPr id="3" name="Gráfico 2" descr="Lup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8554" y="728868"/>
            <a:ext cx="9164246" cy="652006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746605" y="2477458"/>
            <a:ext cx="47517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3600" dirty="0"/>
              <a:t>O </a:t>
            </a:r>
            <a:r>
              <a:rPr lang="pt-BR" altLang="pt-BR" sz="3600" u="sng" dirty="0"/>
              <a:t>livre</a:t>
            </a:r>
            <a:r>
              <a:rPr lang="pt-BR" altLang="pt-BR" sz="3600" dirty="0"/>
              <a:t> comércio é 	vantajoso </a:t>
            </a:r>
          </a:p>
          <a:p>
            <a:r>
              <a:rPr lang="pt-BR" altLang="pt-BR" sz="3600" dirty="0"/>
              <a:t>para os países?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651039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521208" y="512064"/>
            <a:ext cx="11670792" cy="598932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Teorias clássicas de comercio – liberdade comercial  - Defesa de uma redução do protecionismo</a:t>
            </a:r>
          </a:p>
          <a:p>
            <a:r>
              <a:rPr lang="pt-BR" dirty="0" smtClean="0"/>
              <a:t>Pergunta típica no pos guerra – quando acordos preferencias de comercio progrediam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Acordos regionais e suas evolução em direção às áreas de livre comercio e uniões aduaneiras são um caminho para um acordo global de livre comercio ?</a:t>
            </a:r>
          </a:p>
          <a:p>
            <a:r>
              <a:rPr lang="pt-BR" dirty="0" smtClean="0"/>
              <a:t>Autores como Jacob </a:t>
            </a:r>
            <a:r>
              <a:rPr lang="pt-BR" dirty="0" err="1" smtClean="0"/>
              <a:t>Vinner</a:t>
            </a:r>
            <a:r>
              <a:rPr lang="pt-BR" dirty="0" smtClean="0"/>
              <a:t>, </a:t>
            </a:r>
            <a:r>
              <a:rPr lang="pt-BR" dirty="0" err="1" smtClean="0"/>
              <a:t>Lipsey</a:t>
            </a:r>
            <a:r>
              <a:rPr lang="pt-BR" dirty="0" smtClean="0"/>
              <a:t> – importância (mais recentemente </a:t>
            </a:r>
            <a:r>
              <a:rPr lang="pt-BR" dirty="0" err="1" smtClean="0"/>
              <a:t>Bhagwati</a:t>
            </a:r>
            <a:r>
              <a:rPr lang="pt-BR" dirty="0" smtClean="0"/>
              <a:t>)</a:t>
            </a:r>
            <a:endParaRPr lang="pt-B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err="1" smtClean="0"/>
              <a:t>Vinner</a:t>
            </a:r>
            <a:r>
              <a:rPr lang="pt-BR" dirty="0" smtClean="0"/>
              <a:t> – redução discriminatória de barreiras tarifarias (favorecendo apenas alguns parceiros) é pior (inferior) do que uma redução não discriminatória (multilateral) em termos do bem estar social geral associado)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dirty="0" smtClean="0"/>
              <a:t> Mas supondo que a comparação se faça com uma situação não seja a de livre comercio internacional – que algum grau de protecionismo internacional permaneça</a:t>
            </a:r>
          </a:p>
          <a:p>
            <a:pPr marL="457200" lvl="1" indent="0">
              <a:buNone/>
            </a:pPr>
            <a:r>
              <a:rPr lang="pt-BR" dirty="0" smtClean="0"/>
              <a:t>Para estes autores – melhor a fazer, em primeiro lugar, seria uma negociação para redução tarifaria multilateral,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 smtClean="0"/>
              <a:t> mas a pergunta passa a ser se os acordos regionais podem se constituir em “</a:t>
            </a:r>
            <a:r>
              <a:rPr lang="pt-BR" b="1" dirty="0" err="1" smtClean="0">
                <a:solidFill>
                  <a:srgbClr val="FF0000"/>
                </a:solidFill>
              </a:rPr>
              <a:t>second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</a:rPr>
              <a:t>best</a:t>
            </a:r>
            <a:r>
              <a:rPr lang="pt-BR" dirty="0" smtClean="0"/>
              <a:t>” (segunda melhor opção) a nível internacional </a:t>
            </a:r>
          </a:p>
          <a:p>
            <a:pPr marL="914400" lvl="2" indent="0">
              <a:buNone/>
            </a:pPr>
            <a:r>
              <a:rPr lang="pt-BR" dirty="0" smtClean="0"/>
              <a:t>dado que não haverá uma redução internacional da proteção, vale à pena ter acordos regionais </a:t>
            </a:r>
          </a:p>
          <a:p>
            <a:pPr marL="457200" lvl="1" indent="0">
              <a:buNone/>
            </a:pPr>
            <a:r>
              <a:rPr lang="pt-BR" dirty="0" smtClean="0"/>
              <a:t>Analise dois olhares: os países em questão, os outros países.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Análise se faz a partir dos chamados “</a:t>
            </a:r>
            <a:r>
              <a:rPr lang="pt-BR" b="1" dirty="0" smtClean="0">
                <a:solidFill>
                  <a:srgbClr val="FF0000"/>
                </a:solidFill>
              </a:rPr>
              <a:t>ganhos” e “desvios” de comercio 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41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Ganhos e desvios de comércio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2183" y="2286000"/>
            <a:ext cx="5186824" cy="4023360"/>
          </a:xfrm>
        </p:spPr>
        <p:txBody>
          <a:bodyPr>
            <a:normAutofit/>
          </a:bodyPr>
          <a:lstStyle/>
          <a:p>
            <a:r>
              <a:rPr lang="pt-BR" dirty="0" smtClean="0"/>
              <a:t>3 países produzindo trigo</a:t>
            </a:r>
          </a:p>
          <a:p>
            <a:r>
              <a:rPr lang="pt-BR" dirty="0" smtClean="0"/>
              <a:t>EUA – </a:t>
            </a:r>
            <a:r>
              <a:rPr lang="pt-BR" dirty="0" smtClean="0"/>
              <a:t>4 U</a:t>
            </a:r>
            <a:r>
              <a:rPr lang="pt-BR" dirty="0" smtClean="0"/>
              <a:t>$ alqueire</a:t>
            </a:r>
          </a:p>
          <a:p>
            <a:r>
              <a:rPr lang="pt-BR" dirty="0" smtClean="0"/>
              <a:t>França – 6 U$ alqueire</a:t>
            </a:r>
          </a:p>
          <a:p>
            <a:r>
              <a:rPr lang="pt-BR" dirty="0" smtClean="0"/>
              <a:t>Inglaterra – 8 U$ alqueire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Se não houver barreiras – todos compram trigo EUA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Mas se GB colocar tarifa</a:t>
            </a:r>
          </a:p>
          <a:p>
            <a:pPr marL="630936" lvl="1" indent="-457200">
              <a:buFont typeface="+mj-lt"/>
              <a:buAutoNum type="alphaLcPeriod"/>
            </a:pPr>
            <a:r>
              <a:rPr lang="pt-BR" dirty="0" smtClean="0"/>
              <a:t> colocar tarifa de 5 U$ - GB não importa </a:t>
            </a:r>
          </a:p>
          <a:p>
            <a:pPr marL="630936" lvl="1" indent="-457200">
              <a:buFont typeface="+mj-lt"/>
              <a:buAutoNum type="alphaLcPeriod"/>
            </a:pPr>
            <a:r>
              <a:rPr lang="pt-BR" dirty="0"/>
              <a:t> </a:t>
            </a:r>
            <a:r>
              <a:rPr lang="pt-BR" dirty="0" smtClean="0"/>
              <a:t>colocar tarifa de 3 U$ - GB importa EUA</a:t>
            </a: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89320" y="1889760"/>
            <a:ext cx="475488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França e Inglaterra passa a fazer uma área de livre </a:t>
            </a:r>
            <a:r>
              <a:rPr lang="pt-BR" dirty="0" smtClean="0"/>
              <a:t>comércio 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 Trigo francês não paga nada na GB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Se 1. nada muda – GB importa EUA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smtClean="0"/>
              <a:t> Se 2. GB passa a importar da França </a:t>
            </a: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Se 2.a. importação da França – </a:t>
            </a:r>
            <a:r>
              <a:rPr lang="pt-BR" b="1" dirty="0" smtClean="0">
                <a:solidFill>
                  <a:srgbClr val="FF0000"/>
                </a:solidFill>
              </a:rPr>
              <a:t>criação de comércio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 smtClean="0"/>
              <a:t>Se 2.b. importação da França  - </a:t>
            </a:r>
            <a:r>
              <a:rPr lang="pt-BR" b="1" dirty="0" smtClean="0">
                <a:solidFill>
                  <a:srgbClr val="FF0000"/>
                </a:solidFill>
              </a:rPr>
              <a:t>desvio de comércio 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2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 Explicativo Retangular com Cantos Arredondados 6"/>
          <p:cNvSpPr/>
          <p:nvPr/>
        </p:nvSpPr>
        <p:spPr>
          <a:xfrm>
            <a:off x="109728" y="5843016"/>
            <a:ext cx="12082272" cy="877824"/>
          </a:xfrm>
          <a:prstGeom prst="wedgeRoundRectCallout">
            <a:avLst>
              <a:gd name="adj1" fmla="val -25109"/>
              <a:gd name="adj2" fmla="val -20746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Em C existe a possibilidade de criação de comercio em relação a situação B, neste caso o Acordo </a:t>
            </a:r>
            <a:r>
              <a:rPr lang="pt-BR" sz="2000" b="1" dirty="0" err="1" smtClean="0"/>
              <a:t>Fr</a:t>
            </a:r>
            <a:r>
              <a:rPr lang="pt-BR" sz="2000" b="1" dirty="0" smtClean="0"/>
              <a:t>-GB pode ser um </a:t>
            </a:r>
            <a:r>
              <a:rPr lang="pt-BR" sz="2000" b="1" dirty="0" err="1" smtClean="0"/>
              <a:t>second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best</a:t>
            </a:r>
            <a:r>
              <a:rPr lang="pt-BR" sz="2000" b="1" dirty="0" smtClean="0"/>
              <a:t>. O </a:t>
            </a:r>
            <a:r>
              <a:rPr lang="pt-BR" sz="2000" b="1" dirty="0" err="1" smtClean="0"/>
              <a:t>first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best</a:t>
            </a:r>
            <a:r>
              <a:rPr lang="pt-BR" sz="2000" b="1" dirty="0" smtClean="0"/>
              <a:t> seria voltar para A, mas C é melhor que B </a:t>
            </a:r>
            <a:r>
              <a:rPr lang="pt-BR" sz="2000" b="1" dirty="0" smtClean="0">
                <a:solidFill>
                  <a:srgbClr val="FFFF00"/>
                </a:solidFill>
              </a:rPr>
              <a:t>(desde que a tarifa em B fosse 5)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914400" y="182880"/>
            <a:ext cx="10981944" cy="6382512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No exemplo anterior:</a:t>
            </a:r>
          </a:p>
          <a:p>
            <a:r>
              <a:rPr lang="pt-BR" sz="2400" b="1" dirty="0" smtClean="0">
                <a:solidFill>
                  <a:srgbClr val="FF0000"/>
                </a:solidFill>
              </a:rPr>
              <a:t>A. Situação inicial </a:t>
            </a:r>
            <a:r>
              <a:rPr lang="pt-BR" sz="2400" dirty="0" smtClean="0"/>
              <a:t>– </a:t>
            </a:r>
            <a:r>
              <a:rPr lang="pt-BR" sz="2400" i="1" dirty="0" err="1" smtClean="0"/>
              <a:t>first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best</a:t>
            </a:r>
            <a:r>
              <a:rPr lang="pt-BR" sz="2400" i="1" dirty="0" smtClean="0"/>
              <a:t>  </a:t>
            </a:r>
            <a:r>
              <a:rPr lang="pt-BR" sz="2400" dirty="0" smtClean="0"/>
              <a:t>(melhor ideia – dadas as teorias clássicas de comercio internacional)</a:t>
            </a:r>
          </a:p>
          <a:p>
            <a:pPr lvl="1"/>
            <a:r>
              <a:rPr lang="pt-BR" sz="2000" dirty="0" smtClean="0"/>
              <a:t>Consequência: EUA produzem e vendem , GB e FR compram </a:t>
            </a:r>
          </a:p>
          <a:p>
            <a:r>
              <a:rPr lang="pt-BR" sz="2400" b="1" dirty="0" smtClean="0">
                <a:solidFill>
                  <a:srgbClr val="FF0000"/>
                </a:solidFill>
              </a:rPr>
              <a:t>B. Com GB colocando uma tarifa</a:t>
            </a:r>
            <a:r>
              <a:rPr lang="pt-BR" sz="2400" b="1" dirty="0" smtClean="0"/>
              <a:t> </a:t>
            </a:r>
            <a:r>
              <a:rPr lang="pt-BR" sz="2400" dirty="0" smtClean="0"/>
              <a:t>– situação muda mas depende da tarifa , </a:t>
            </a:r>
          </a:p>
          <a:p>
            <a:pPr lvl="2"/>
            <a:r>
              <a:rPr lang="pt-BR" sz="1800" dirty="0" smtClean="0"/>
              <a:t>Se tarifa for 5 – comercio internacional muda : EUA deixam de vender para GB, que passa a produzir seu próprio trigo (consumidores pagam ainda mais caro)</a:t>
            </a:r>
          </a:p>
          <a:p>
            <a:pPr lvl="2"/>
            <a:r>
              <a:rPr lang="pt-BR" sz="1800" dirty="0"/>
              <a:t>se tarifa for 3 – comercio internacional continua o </a:t>
            </a:r>
            <a:r>
              <a:rPr lang="pt-BR" sz="1800" dirty="0" smtClean="0"/>
              <a:t>mesmo: EUA produzem (governo </a:t>
            </a:r>
            <a:r>
              <a:rPr lang="pt-BR" sz="1800" dirty="0"/>
              <a:t>GB ganha dinheiro mas consumidores GB pagam mais caro)</a:t>
            </a:r>
          </a:p>
          <a:p>
            <a:pPr marL="128016" lvl="1" indent="0"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C. Com Livre Comercio  GB – FR </a:t>
            </a:r>
            <a:r>
              <a:rPr lang="pt-BR" sz="2000" dirty="0" smtClean="0"/>
              <a:t>– situação se altera novamente, mas depende do nível de tarifa definido em B</a:t>
            </a:r>
          </a:p>
          <a:p>
            <a:pPr lvl="2"/>
            <a:r>
              <a:rPr lang="pt-BR" sz="1800" dirty="0" smtClean="0"/>
              <a:t>Se em B – tarifa 5 – agora GB importa da França (franceses produzem, ingleses não, governo inglês não arrecada, consumidores inglese pagam menos que em b)</a:t>
            </a:r>
          </a:p>
          <a:p>
            <a:pPr lvl="2"/>
            <a:r>
              <a:rPr lang="pt-BR" sz="1800" dirty="0" smtClean="0"/>
              <a:t>Se em B – tarifa 3 – agora GB importa da França (franceses produzem, EUA não, governo GB não arrecada, consumidores ingleses pagam menos que em b)</a:t>
            </a:r>
            <a:endParaRPr lang="pt-BR" sz="2400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2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10AD4176-13E5-4F7A-AF9C-56AE4537692E}" type="slidenum">
              <a:rPr lang="pt-BR" altLang="pt-BR">
                <a:solidFill>
                  <a:srgbClr val="000000"/>
                </a:solidFill>
              </a:rPr>
              <a:pPr eaLnBrk="1" hangingPunct="1"/>
              <a:t>4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2122" y="238539"/>
            <a:ext cx="10760765" cy="6232165"/>
          </a:xfrm>
        </p:spPr>
        <p:txBody>
          <a:bodyPr/>
          <a:lstStyle/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dirty="0"/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  <a:p>
            <a:pPr indent="-339725">
              <a:buClrTx/>
              <a:buSzPct val="65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dirty="0"/>
              <a:t>		</a:t>
            </a:r>
          </a:p>
        </p:txBody>
      </p:sp>
      <p:pic>
        <p:nvPicPr>
          <p:cNvPr id="3" name="Gráfico 2" descr="Lup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3086" y="429768"/>
            <a:ext cx="9790281" cy="696547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280261" y="1837378"/>
            <a:ext cx="47517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3600" dirty="0" smtClean="0"/>
              <a:t>Qual a relação 		entre os processo de integração e as aberturas 		comerciais </a:t>
            </a:r>
            <a:r>
              <a:rPr lang="pt-BR" altLang="pt-BR" sz="3600" dirty="0" smtClean="0"/>
              <a:t>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5747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altLang="pt-BR"/>
              <a:t>Parte IV Capítulo 21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pt-BR"/>
              <a:t>Gremaud, Vasconcellos e Toneto Jr.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FFA2-EEE7-423B-B7D6-DDD00BECEF08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609601"/>
            <a:ext cx="8134350" cy="1090613"/>
          </a:xfrm>
        </p:spPr>
        <p:txBody>
          <a:bodyPr>
            <a:normAutofit fontScale="90000"/>
          </a:bodyPr>
          <a:lstStyle/>
          <a:p>
            <a:r>
              <a:rPr lang="pt-BR" altLang="pt-BR" sz="4000" b="1"/>
              <a:t>As teorias de comércio internacional e as vantagens comparativas</a:t>
            </a:r>
            <a:r>
              <a:rPr lang="pt-BR" altLang="pt-BR" sz="4000"/>
              <a:t>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9" y="1981200"/>
            <a:ext cx="10671482" cy="3968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3200" b="1" dirty="0"/>
              <a:t>Os economistas clássicos forneceram a explicação teórica básica para o comércio internacional através do chamado “</a:t>
            </a:r>
            <a:r>
              <a:rPr lang="pt-BR" altLang="pt-BR" sz="3200" b="1" dirty="0">
                <a:solidFill>
                  <a:schemeClr val="tx2"/>
                </a:solidFill>
              </a:rPr>
              <a:t>Princípio das Vantagens Comparativas”. 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>
                <a:solidFill>
                  <a:schemeClr val="tx2"/>
                </a:solidFill>
              </a:rPr>
              <a:t>Vantagens comparativas:</a:t>
            </a:r>
            <a:endParaRPr lang="pt-BR" altLang="pt-BR" sz="3200" b="1" dirty="0"/>
          </a:p>
          <a:p>
            <a:pPr>
              <a:lnSpc>
                <a:spcPct val="90000"/>
              </a:lnSpc>
            </a:pPr>
            <a:r>
              <a:rPr lang="pt-BR" altLang="pt-BR" sz="3200" b="1" dirty="0"/>
              <a:t>1. O comércio internacional ( o livre comércio) é vantajosos para as nações (ambas)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/>
              <a:t>2. os países devem especializar-se na produção daqueles bens que o façam com maior eficiência, isto é, com menores custos relativos.</a:t>
            </a:r>
          </a:p>
        </p:txBody>
      </p:sp>
    </p:spTree>
    <p:extLst>
      <p:ext uri="{BB962C8B-B14F-4D97-AF65-F5344CB8AC3E}">
        <p14:creationId xmlns:p14="http://schemas.microsoft.com/office/powerpoint/2010/main" val="160409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0838595A-CCB4-4001-A77C-73AE5ECEEDAF}" type="slidenum">
              <a:rPr lang="pt-BR" altLang="pt-BR">
                <a:solidFill>
                  <a:srgbClr val="000000"/>
                </a:solidFill>
              </a:rPr>
              <a:pPr eaLnBrk="1" hangingPunct="1"/>
              <a:t>6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4157" y="296102"/>
            <a:ext cx="10594715" cy="166216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200" dirty="0"/>
              <a:t>O </a:t>
            </a:r>
            <a:r>
              <a:rPr lang="pt-BR" altLang="pt-BR" sz="3200" b="1" u="sng" dirty="0">
                <a:solidFill>
                  <a:srgbClr val="FF0000"/>
                </a:solidFill>
              </a:rPr>
              <a:t>modelo das vantagens comparativas</a:t>
            </a:r>
            <a:r>
              <a:rPr lang="pt-BR" altLang="pt-BR" sz="3200" dirty="0"/>
              <a:t>: uma visão otimista do papel do comércio internacional para o crescimento econômico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4156" y="1939979"/>
            <a:ext cx="10079603" cy="4530725"/>
          </a:xfrm>
        </p:spPr>
        <p:txBody>
          <a:bodyPr>
            <a:normAutofit fontScale="92500" lnSpcReduction="10000"/>
          </a:bodyPr>
          <a:lstStyle/>
          <a:p>
            <a:pPr marL="339725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4000" dirty="0"/>
              <a:t>Contexto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Século XIX: auge da revolução industrial na Inglaterra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Inglaterra como centro do sistema capitalista mundial, um país com escassez de terra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América do Sul e Central: regiões propícias à produção de alimentos e matérias prima e mercados para as manufaturas inglesas.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3600" dirty="0"/>
              <a:t>Inglaterra, dona da maior frota de navios da marinha mercante.</a:t>
            </a:r>
          </a:p>
          <a:p>
            <a:pPr marL="669925" lvl="1" indent="-322263">
              <a:buClrTx/>
              <a:buSzPct val="6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555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E7E9E79A-98D6-4D6E-BF5F-991E1163BDC1}" type="slidenum">
              <a:rPr lang="pt-BR" altLang="pt-BR">
                <a:solidFill>
                  <a:srgbClr val="000000"/>
                </a:solidFill>
              </a:rPr>
              <a:pPr eaLnBrk="1" hangingPunct="1"/>
              <a:t>7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4"/>
            <a:ext cx="8229600" cy="1139825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3800"/>
              <a:t>O modelo das vantagens comparativas: uma visão otimista do comércio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643" y="1600201"/>
            <a:ext cx="10756525" cy="4870503"/>
          </a:xfrm>
        </p:spPr>
        <p:txBody>
          <a:bodyPr>
            <a:normAutofit fontScale="92500" lnSpcReduction="20000"/>
          </a:bodyPr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3200" dirty="0"/>
              <a:t>Economistas Clássicos: pessimistas quanto ao desenvolvimento do capitalismo:</a:t>
            </a:r>
          </a:p>
          <a:p>
            <a:pPr marL="666750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800" dirty="0"/>
              <a:t>Crescimento populacional =&gt; pressão sobre os alimentos =&gt; pressão sobre os salários de subsistência =&gt; queda na taxa de lucro</a:t>
            </a:r>
            <a:r>
              <a:rPr lang="pt-BR" altLang="pt-BR" sz="2800" dirty="0" smtClean="0"/>
              <a:t>.</a:t>
            </a:r>
          </a:p>
          <a:p>
            <a:pPr marL="666750" lvl="1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800" dirty="0" smtClean="0"/>
              <a:t>Solução aumento de produtividade</a:t>
            </a:r>
          </a:p>
          <a:p>
            <a:pPr marL="849630" lvl="2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400" dirty="0" smtClean="0"/>
              <a:t>Tipo Smith(</a:t>
            </a:r>
            <a:r>
              <a:rPr lang="pt-BR" altLang="pt-BR" sz="2400" dirty="0" err="1" smtClean="0"/>
              <a:t>iana</a:t>
            </a:r>
            <a:r>
              <a:rPr lang="pt-BR" altLang="pt-BR" sz="2400" dirty="0" smtClean="0"/>
              <a:t>) ou </a:t>
            </a:r>
            <a:r>
              <a:rPr lang="pt-BR" altLang="pt-BR" sz="2400" dirty="0" err="1" smtClean="0"/>
              <a:t>R</a:t>
            </a:r>
            <a:r>
              <a:rPr lang="pt-BR" altLang="pt-BR" sz="2400" dirty="0" err="1" smtClean="0"/>
              <a:t>icardi</a:t>
            </a:r>
            <a:r>
              <a:rPr lang="pt-BR" altLang="pt-BR" sz="2400" dirty="0" smtClean="0"/>
              <a:t>(ano) – especialização (divisão do Trabalho, </a:t>
            </a:r>
            <a:r>
              <a:rPr lang="pt-BR" altLang="pt-BR" sz="2400" dirty="0" err="1" smtClean="0"/>
              <a:t>learning</a:t>
            </a:r>
            <a:r>
              <a:rPr lang="pt-BR" altLang="pt-BR" sz="2400" dirty="0" smtClean="0"/>
              <a:t> </a:t>
            </a:r>
            <a:r>
              <a:rPr lang="pt-BR" altLang="pt-BR" sz="2400" dirty="0" err="1" smtClean="0"/>
              <a:t>by</a:t>
            </a:r>
            <a:r>
              <a:rPr lang="pt-BR" altLang="pt-BR" sz="2400" dirty="0" smtClean="0"/>
              <a:t> </a:t>
            </a:r>
            <a:r>
              <a:rPr lang="pt-BR" altLang="pt-BR" sz="2400" dirty="0" err="1" smtClean="0"/>
              <a:t>doing</a:t>
            </a:r>
            <a:r>
              <a:rPr lang="pt-BR" altLang="pt-BR" sz="2400" dirty="0" smtClean="0"/>
              <a:t>) e comercio </a:t>
            </a:r>
          </a:p>
          <a:p>
            <a:pPr marL="849630" lvl="2" indent="-325438">
              <a:spcBef>
                <a:spcPts val="550"/>
              </a:spcBef>
              <a:buClr>
                <a:srgbClr val="3B812F"/>
              </a:buClr>
              <a:buSzPct val="60000"/>
              <a:buFont typeface="Wingdings" panose="05000000000000000000" pitchFamily="2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400" dirty="0" smtClean="0"/>
              <a:t>Tipo </a:t>
            </a:r>
            <a:r>
              <a:rPr lang="pt-BR" altLang="pt-BR" sz="2400" dirty="0" err="1" smtClean="0"/>
              <a:t>Schumpeter</a:t>
            </a:r>
            <a:r>
              <a:rPr lang="pt-BR" altLang="pt-BR" sz="2400" dirty="0" smtClean="0"/>
              <a:t>(</a:t>
            </a:r>
            <a:r>
              <a:rPr lang="pt-BR" altLang="pt-BR" sz="2400" dirty="0" err="1" smtClean="0"/>
              <a:t>iana</a:t>
            </a:r>
            <a:r>
              <a:rPr lang="pt-BR" altLang="pt-BR" sz="2400" dirty="0" smtClean="0"/>
              <a:t>) ou </a:t>
            </a:r>
            <a:r>
              <a:rPr lang="pt-BR" altLang="pt-BR" sz="2400" dirty="0" err="1" smtClean="0"/>
              <a:t>Kuznetz</a:t>
            </a:r>
            <a:r>
              <a:rPr lang="pt-BR" altLang="pt-BR" sz="2400" dirty="0" smtClean="0"/>
              <a:t>(</a:t>
            </a:r>
            <a:r>
              <a:rPr lang="pt-BR" altLang="pt-BR" sz="2400" dirty="0" err="1" smtClean="0"/>
              <a:t>iana</a:t>
            </a:r>
            <a:r>
              <a:rPr lang="pt-BR" altLang="pt-BR" sz="2400" dirty="0" smtClean="0"/>
              <a:t>) mudanças </a:t>
            </a:r>
            <a:r>
              <a:rPr lang="pt-BR" altLang="pt-BR" sz="2400" dirty="0"/>
              <a:t>tecnológicas </a:t>
            </a:r>
          </a:p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3200" dirty="0" smtClean="0"/>
              <a:t>David </a:t>
            </a:r>
            <a:r>
              <a:rPr lang="pt-BR" altLang="pt-BR" sz="3200" dirty="0"/>
              <a:t>Ricardo (Princípios de Economia Política e Tributação – 1817): propõe o comércio internacional como uma forma solução do problema: a Inglaterra importaria alimentos da América e em troca exportaria manufaturas para esse continente</a:t>
            </a:r>
            <a:r>
              <a:rPr lang="pt-BR" altLang="pt-BR" sz="3200" dirty="0" smtClean="0"/>
              <a:t>.</a:t>
            </a:r>
          </a:p>
          <a:p>
            <a:pPr marL="696341" lvl="2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pt-BR" altLang="pt-BR" sz="2400" dirty="0" smtClean="0"/>
              <a:t>Aumento de produtividade internacional – por especialização dos países - naquilo que já é mais produtivo 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961891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9935" y="4582135"/>
            <a:ext cx="8132066" cy="17764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xtLst/>
        </p:spPr>
      </p:pic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837333" y="6470704"/>
            <a:ext cx="973667" cy="274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fld id="{62AC0A3A-F601-4A70-8D4F-1DC34A9624C8}" type="slidenum">
              <a:rPr lang="pt-BR" altLang="pt-BR" sz="1500"/>
              <a:pPr eaLnBrk="1" hangingPunct="1">
                <a:lnSpc>
                  <a:spcPct val="80000"/>
                </a:lnSpc>
              </a:pPr>
              <a:t>8</a:t>
            </a:fld>
            <a:endParaRPr lang="pt-BR" altLang="pt-BR" sz="1500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0039" y="640080"/>
            <a:ext cx="3429855" cy="5613236"/>
          </a:xfrm>
        </p:spPr>
        <p:txBody>
          <a:bodyPr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solidFill>
                  <a:srgbClr val="FFFFFF"/>
                </a:solidFill>
              </a:rPr>
              <a:t>O modelo das vantagens comparativas: uma visão otimista do comércio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40696" y="397566"/>
            <a:ext cx="7631260" cy="4359964"/>
          </a:xfrm>
        </p:spPr>
        <p:txBody>
          <a:bodyPr>
            <a:normAutofit lnSpcReduction="10000"/>
          </a:bodyPr>
          <a:lstStyle/>
          <a:p>
            <a:pPr marL="339725" indent="-338138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800" dirty="0"/>
              <a:t>Ricardo procura demonstrar que o comércio é benéfico para ambas as regiões por meio do princípios da vantagens comparativas</a:t>
            </a:r>
          </a:p>
          <a:p>
            <a:pPr marL="339725" indent="-339725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800" dirty="0"/>
              <a:t>Fonte das vantagens comparativas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sz="2400" dirty="0"/>
              <a:t>No modelo </a:t>
            </a:r>
            <a:r>
              <a:rPr lang="pt-BR" sz="2400" dirty="0" err="1"/>
              <a:t>Ricardiano</a:t>
            </a:r>
            <a:r>
              <a:rPr lang="pt-BR" sz="2400" dirty="0"/>
              <a:t> ou modelo Clássico: a produtividade do trabalho ou, de uma maneira mais geral, a tecnologia de produção.</a:t>
            </a:r>
          </a:p>
          <a:p>
            <a:pPr marL="666750" lvl="1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400" dirty="0"/>
              <a:t>Ricardo usa como </a:t>
            </a:r>
            <a:r>
              <a:rPr lang="pt-BR" altLang="pt-BR" sz="2400" dirty="0" smtClean="0"/>
              <a:t>exemplo </a:t>
            </a:r>
            <a:r>
              <a:rPr lang="pt-BR" altLang="pt-BR" sz="2400" dirty="0"/>
              <a:t>a produção usando coeficientes fixos </a:t>
            </a:r>
            <a:r>
              <a:rPr lang="pt-BR" altLang="pt-BR" sz="2400" dirty="0"/>
              <a:t>-</a:t>
            </a:r>
            <a:r>
              <a:rPr lang="pt-BR" altLang="pt-BR" sz="2400" dirty="0" smtClean="0"/>
              <a:t> </a:t>
            </a:r>
            <a:r>
              <a:rPr lang="pt-BR" altLang="pt-BR" sz="2400" dirty="0"/>
              <a:t>horas de </a:t>
            </a:r>
            <a:r>
              <a:rPr lang="pt-BR" altLang="pt-BR" sz="2400" dirty="0" smtClean="0"/>
              <a:t>trabalho na produção</a:t>
            </a:r>
            <a:endParaRPr lang="pt-BR" altLang="pt-BR" sz="2400" dirty="0"/>
          </a:p>
          <a:p>
            <a:pPr marL="849630" lvl="2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pt-BR" altLang="pt-BR" sz="2000" dirty="0"/>
              <a:t>Com base neste exemplo Ricardo concluía que era bom tanto para Portugal se especializar na produção de vinho como a Inglaterra na produção de tecidos e trocarem os produtos entre si</a:t>
            </a:r>
          </a:p>
          <a:p>
            <a:pPr marL="849630" lvl="2" indent="-325438"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pt-BR" sz="2000" dirty="0"/>
          </a:p>
          <a:p>
            <a:pPr marL="339725" indent="-338138"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7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sz="4000">
                <a:solidFill>
                  <a:srgbClr val="000000"/>
                </a:solidFill>
              </a:rPr>
              <a:t>Vantagens comparativas: um exemplo numérico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srgbClr val="000000"/>
                </a:solidFill>
              </a:rPr>
              <a:t>Número de horas de trabalho para a produção de uma unidade de: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965285"/>
              </p:ext>
            </p:extLst>
          </p:nvPr>
        </p:nvGraphicFramePr>
        <p:xfrm>
          <a:off x="3000376" y="3141664"/>
          <a:ext cx="6099175" cy="2730501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País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Local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 hora por 1 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 horas por 1 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Estrangeiro</a:t>
                      </a:r>
                    </a:p>
                  </a:txBody>
                  <a:tcPr marL="90000" marR="90000" marT="184392" marB="46800" horzOverflow="overflow">
                    <a:lnL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6 horas por 1 kg queijo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3 horas por 1 l. vinho</a:t>
                      </a:r>
                    </a:p>
                  </a:txBody>
                  <a:tcPr marL="90000" marR="90000" marT="184392" marB="46800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347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2143</TotalTime>
  <Words>3072</Words>
  <Application>Microsoft Office PowerPoint</Application>
  <PresentationFormat>Widescreen</PresentationFormat>
  <Paragraphs>341</Paragraphs>
  <Slides>32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32</vt:i4>
      </vt:variant>
    </vt:vector>
  </HeadingPairs>
  <TitlesOfParts>
    <vt:vector size="43" baseType="lpstr">
      <vt:lpstr>Microsoft YaHei</vt:lpstr>
      <vt:lpstr>Arial</vt:lpstr>
      <vt:lpstr>Calibri</vt:lpstr>
      <vt:lpstr>Calibri Light</vt:lpstr>
      <vt:lpstr>Times New Roman</vt:lpstr>
      <vt:lpstr>Tw Cen MT</vt:lpstr>
      <vt:lpstr>Tw Cen MT Condensed</vt:lpstr>
      <vt:lpstr>Wingdings</vt:lpstr>
      <vt:lpstr>Wingdings 3</vt:lpstr>
      <vt:lpstr>Integral</vt:lpstr>
      <vt:lpstr>Tema do Office</vt:lpstr>
      <vt:lpstr>Aula 03: Comércio e integração: uma introdução</vt:lpstr>
      <vt:lpstr>Teorias clássicas do comercio</vt:lpstr>
      <vt:lpstr>Apresentação do PowerPoint</vt:lpstr>
      <vt:lpstr>Apresentação do PowerPoint</vt:lpstr>
      <vt:lpstr>As teorias de comércio internacional e as vantagens comparativas </vt:lpstr>
      <vt:lpstr>O modelo das vantagens comparativas: uma visão otimista do papel do comércio internacional para o crescimento econômico</vt:lpstr>
      <vt:lpstr>O modelo das vantagens comparativas: uma visão otimista do comércio</vt:lpstr>
      <vt:lpstr>O modelo das vantagens comparativas: uma visão otimista do comércio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Teoria clássica do comércio internacional</vt:lpstr>
      <vt:lpstr>Teoria moderna do comércio internacional</vt:lpstr>
      <vt:lpstr>Nova(S) teoria do comércio internacional</vt:lpstr>
      <vt:lpstr>Por que então existe o protecionismo no mundo?</vt:lpstr>
      <vt:lpstr>A crítica estruturalista.</vt:lpstr>
      <vt:lpstr>A Questão INDUSTRIAL</vt:lpstr>
      <vt:lpstr>O debate sobre as vantagens da liberalização do comércio externo </vt:lpstr>
      <vt:lpstr>Os instrumentos de intervenção comercial</vt:lpstr>
      <vt:lpstr>O sistema internacional de comércIo</vt:lpstr>
      <vt:lpstr>Graus de Integração Econômica (Bela Balassa/Baumann)</vt:lpstr>
      <vt:lpstr>Graus de Integração Econômica (Bela Balassa/Baumann)</vt:lpstr>
      <vt:lpstr>Graus de Integração Econômica (Bela Balassa/Baumann)</vt:lpstr>
      <vt:lpstr>Graus de Integração Econômica (Bela Balassa/Baumann)</vt:lpstr>
      <vt:lpstr>Acordos de primeira geração x de nova Geração </vt:lpstr>
      <vt:lpstr>Voltando a questão “apenas” comercial</vt:lpstr>
      <vt:lpstr>Apresentação do PowerPoint</vt:lpstr>
      <vt:lpstr>Ganhos e desvios de comércio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Comércio e integração: uma introdução</dc:title>
  <dc:creator>Amaury Gremaud</dc:creator>
  <cp:lastModifiedBy>Amaury</cp:lastModifiedBy>
  <cp:revision>49</cp:revision>
  <dcterms:created xsi:type="dcterms:W3CDTF">2017-05-12T13:59:27Z</dcterms:created>
  <dcterms:modified xsi:type="dcterms:W3CDTF">2023-05-15T17:54:20Z</dcterms:modified>
</cp:coreProperties>
</file>