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65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gkkoco0GuiaVkQjRE1jsC3wkoiW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79"/>
    <p:restoredTop sz="94710"/>
  </p:normalViewPr>
  <p:slideViewPr>
    <p:cSldViewPr snapToGrid="0" snapToObjects="1">
      <p:cViewPr varScale="1">
        <p:scale>
          <a:sx n="145" d="100"/>
          <a:sy n="145" d="100"/>
        </p:scale>
        <p:origin x="2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1" name="Google Shape;161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19825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93" name="Google Shape;9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p1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8" name="Google Shape;118;p1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1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36" name="Google Shape;136;p1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7" name="Google Shape;137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43" name="Google Shape;143;p2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44" name="Google Shape;14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3" name="Google Shape;2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2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0" name="Google Shape;15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2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2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2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2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6" name="Google Shape;86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  <p:sldLayoutId id="2147483669" r:id="rId8"/>
    <p:sldLayoutId id="2147483670" r:id="rId9"/>
    <p:sldLayoutId id="2147483671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.org/ga/search/view_doc.asp?symbol=A/RES/70/1&amp;Lang=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jpg"/><Relationship Id="rId5" Type="http://schemas.openxmlformats.org/officeDocument/2006/relationships/hyperlink" Target="https://www.un.org/ga/search/view_doc.asp?symbol=A/RES/70/1&amp;Lang=S" TargetMode="External"/><Relationship Id="rId4" Type="http://schemas.openxmlformats.org/officeDocument/2006/relationships/hyperlink" Target="https://www.un.org/ga/search/view_doc.asp?symbol=A/RES/70/1&amp;Lang=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rasil.un.org/pt-br/sdg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gora.unicef.org/course/info.php?id=3122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temasepratica2022@gmail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"/>
          <p:cNvSpPr/>
          <p:nvPr/>
        </p:nvSpPr>
        <p:spPr>
          <a:xfrm>
            <a:off x="-3048" y="227"/>
            <a:ext cx="12188952" cy="4551895"/>
          </a:xfrm>
          <a:prstGeom prst="rect">
            <a:avLst/>
          </a:prstGeom>
          <a:solidFill>
            <a:srgbClr val="1F386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1"/>
          <p:cNvSpPr txBox="1">
            <a:spLocks noGrp="1"/>
          </p:cNvSpPr>
          <p:nvPr>
            <p:ph type="title"/>
          </p:nvPr>
        </p:nvSpPr>
        <p:spPr>
          <a:xfrm>
            <a:off x="152400" y="2887998"/>
            <a:ext cx="11277601" cy="12058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None/>
            </a:pPr>
            <a:r>
              <a:rPr lang="pt-BR" sz="32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BRI-0001 (graduação) e PGI-5003 (pós-graduação).</a:t>
            </a:r>
            <a:br>
              <a:rPr lang="pt-BR" sz="32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32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Temas e Prática em Relações Internacionais 2022 </a:t>
            </a:r>
            <a:endParaRPr sz="32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1"/>
          <p:cNvSpPr/>
          <p:nvPr/>
        </p:nvSpPr>
        <p:spPr>
          <a:xfrm>
            <a:off x="8727747" y="4208147"/>
            <a:ext cx="339126" cy="1938528"/>
          </a:xfrm>
          <a:custGeom>
            <a:avLst/>
            <a:gdLst/>
            <a:ahLst/>
            <a:cxnLst/>
            <a:rect l="l" t="t" r="r" b="b"/>
            <a:pathLst>
              <a:path w="414" h="2447" extrusionOk="0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1"/>
          <p:cNvSpPr/>
          <p:nvPr/>
        </p:nvSpPr>
        <p:spPr>
          <a:xfrm>
            <a:off x="8728739" y="4098333"/>
            <a:ext cx="201857" cy="1874520"/>
          </a:xfrm>
          <a:custGeom>
            <a:avLst/>
            <a:gdLst/>
            <a:ahLst/>
            <a:cxnLst/>
            <a:rect l="l" t="t" r="r" b="b"/>
            <a:pathLst>
              <a:path w="209" h="2358" extrusionOk="0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rgbClr val="1F386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"/>
          <p:cNvSpPr/>
          <p:nvPr/>
        </p:nvSpPr>
        <p:spPr>
          <a:xfrm>
            <a:off x="-3048" y="4098334"/>
            <a:ext cx="893301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1"/>
          <p:cNvSpPr/>
          <p:nvPr/>
        </p:nvSpPr>
        <p:spPr>
          <a:xfrm>
            <a:off x="9066873" y="4377267"/>
            <a:ext cx="312207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"/>
          <p:cNvSpPr txBox="1"/>
          <p:nvPr/>
        </p:nvSpPr>
        <p:spPr>
          <a:xfrm>
            <a:off x="152400" y="706798"/>
            <a:ext cx="12395645" cy="2246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Os Objetivos do Desenvolvimento Sustentável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(ODS 2030) e suas metas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6"/>
          <p:cNvSpPr/>
          <p:nvPr/>
        </p:nvSpPr>
        <p:spPr>
          <a:xfrm>
            <a:off x="502445" y="1990576"/>
            <a:ext cx="11153774" cy="456686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pt-BR" sz="2000" dirty="0">
                <a:solidFill>
                  <a:srgbClr val="222222"/>
                </a:solidFill>
                <a:latin typeface="Arial" panose="020B0604020202020204" pitchFamily="34" charset="0"/>
              </a:rPr>
              <a:t>Resolução 70/1 da Assembleia Geral da ONU, de 25.09.2015, </a:t>
            </a:r>
          </a:p>
          <a:p>
            <a:r>
              <a:rPr lang="pt-BR" sz="2000" dirty="0">
                <a:solidFill>
                  <a:srgbClr val="222222"/>
                </a:solidFill>
                <a:latin typeface="Arial" panose="020B0604020202020204" pitchFamily="34" charset="0"/>
              </a:rPr>
              <a:t>que estabeleceu formalmente a Agenda 2030 e os Objetivos do </a:t>
            </a:r>
          </a:p>
          <a:p>
            <a:r>
              <a:rPr lang="pt-BR" sz="2000" dirty="0">
                <a:solidFill>
                  <a:srgbClr val="222222"/>
                </a:solidFill>
                <a:latin typeface="Arial" panose="020B0604020202020204" pitchFamily="34" charset="0"/>
              </a:rPr>
              <a:t>Desenvolvimento Sustentável (parágrafos 54 e seguintes da resolução:</a:t>
            </a:r>
          </a:p>
          <a:p>
            <a:r>
              <a:rPr lang="pt-BR" sz="2000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</a:p>
          <a:p>
            <a:r>
              <a:rPr lang="pt-BR" sz="2000" dirty="0">
                <a:solidFill>
                  <a:srgbClr val="1155CC"/>
                </a:solidFill>
                <a:latin typeface="Arial" panose="020B0604020202020204" pitchFamily="34" charset="0"/>
                <a:hlinkClick r:id="rId3"/>
              </a:rPr>
              <a:t>https://www.un.org/ga/search/view_doc.asp?symbol=A/RES/70/1&amp;Lang=</a:t>
            </a:r>
            <a:r>
              <a:rPr lang="en-GB" sz="2000" dirty="0">
                <a:solidFill>
                  <a:srgbClr val="1155CC"/>
                </a:solidFill>
                <a:latin typeface="Arial" panose="020B0604020202020204" pitchFamily="34" charset="0"/>
                <a:hlinkClick r:id="rId3"/>
              </a:rPr>
              <a:t>E</a:t>
            </a:r>
            <a:endParaRPr lang="en-GB" sz="20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GB" sz="2000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</a:p>
          <a:p>
            <a:r>
              <a:rPr lang="en-GB" sz="2000" dirty="0">
                <a:solidFill>
                  <a:srgbClr val="1155CC"/>
                </a:solidFill>
                <a:latin typeface="Arial" panose="020B0604020202020204" pitchFamily="34" charset="0"/>
                <a:hlinkClick r:id="rId4"/>
              </a:rPr>
              <a:t>https://www.un.org/ga/search/view_doc.asp?symbol=A/RES/70/1&amp;Lang=F</a:t>
            </a:r>
            <a:endParaRPr lang="en-GB" sz="20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GB" sz="2000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</a:p>
          <a:p>
            <a:r>
              <a:rPr lang="en-GB" sz="2000" dirty="0">
                <a:solidFill>
                  <a:srgbClr val="1155CC"/>
                </a:solidFill>
                <a:latin typeface="Arial" panose="020B0604020202020204" pitchFamily="34" charset="0"/>
                <a:hlinkClick r:id="rId5"/>
              </a:rPr>
              <a:t>https://www.un.org/ga/search/view_doc.asp?symbol=A/RES/70/1&amp;Lang=S</a:t>
            </a:r>
            <a:endParaRPr lang="en-GB" sz="20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GB" sz="2000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endParaRPr kumimoji="0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6"/>
          <p:cNvSpPr txBox="1">
            <a:spLocks noGrp="1"/>
          </p:cNvSpPr>
          <p:nvPr>
            <p:ph type="subTitle" idx="1"/>
          </p:nvPr>
        </p:nvSpPr>
        <p:spPr>
          <a:xfrm>
            <a:off x="847725" y="773113"/>
            <a:ext cx="1049655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pt-BR" sz="3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GRUPOS &amp; APRESENTPITCH</a:t>
            </a:r>
            <a:endParaRPr sz="26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6"/>
          <p:cNvSpPr txBox="1"/>
          <p:nvPr/>
        </p:nvSpPr>
        <p:spPr>
          <a:xfrm>
            <a:off x="647699" y="579290"/>
            <a:ext cx="11075196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  <a:tabLst/>
              <a:defRPr/>
            </a:pPr>
            <a:r>
              <a:rPr kumimoji="0" lang="pt-BR" sz="2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ATIVIDADE ODS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  <a:tabLst/>
              <a:defRPr/>
            </a:pPr>
            <a:r>
              <a:rPr kumimoji="0" lang="pt-BR" sz="20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OBJETIVOS DE DESENVOLVIMENTO SUSTENTÁVEL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18" name="Google Shape;218;p6"/>
          <p:cNvSpPr txBox="1"/>
          <p:nvPr/>
        </p:nvSpPr>
        <p:spPr>
          <a:xfrm>
            <a:off x="800099" y="731690"/>
            <a:ext cx="11075196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  <a:tabLst/>
              <a:defRPr/>
            </a:pPr>
            <a:r>
              <a:rPr kumimoji="0" lang="pt-BR" sz="2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ATIVIDADE ODS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  <a:tabLst/>
              <a:defRPr/>
            </a:pPr>
            <a:r>
              <a:rPr kumimoji="0" lang="pt-BR" sz="20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OBJETIVOS DE DESENVOLVIMENTO SUSTENTÁVEL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19" name="Google Shape;219;p6"/>
          <p:cNvSpPr/>
          <p:nvPr/>
        </p:nvSpPr>
        <p:spPr>
          <a:xfrm>
            <a:off x="469105" y="300556"/>
            <a:ext cx="11075196" cy="14112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0" name="Google Shape;220;p6" descr="CONHEÇA OS 17 OBJETIVOS DE DESENVOLVIMENTO SUSTENTÁVEL - Plan International  Brasil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180338" y="300556"/>
            <a:ext cx="2363963" cy="1421859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Google Shape;221;p6"/>
          <p:cNvSpPr txBox="1"/>
          <p:nvPr/>
        </p:nvSpPr>
        <p:spPr>
          <a:xfrm>
            <a:off x="469105" y="390617"/>
            <a:ext cx="11399044" cy="207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ctr">
              <a:lnSpc>
                <a:spcPct val="90000"/>
              </a:lnSpc>
              <a:buClr>
                <a:srgbClr val="FFFFFF"/>
              </a:buClr>
              <a:buSzPts val="2800"/>
            </a:pPr>
            <a:endParaRPr lang="pt-BR" sz="24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lvl="0">
              <a:lnSpc>
                <a:spcPct val="90000"/>
              </a:lnSpc>
              <a:buClr>
                <a:srgbClr val="FFFFFF"/>
              </a:buClr>
              <a:buSzPts val="2800"/>
            </a:pP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</a:rPr>
              <a:t>Resolução 70/1 da Assembleia Geral da ONU, 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SzPts val="2800"/>
            </a:pP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</a:rPr>
              <a:t>de 25.09.2015</a:t>
            </a:r>
            <a:r>
              <a:rPr lang="pt-BR" sz="1800" dirty="0">
                <a:solidFill>
                  <a:srgbClr val="222222"/>
                </a:solidFill>
                <a:latin typeface="Arial" panose="020B0604020202020204" pitchFamily="34" charset="0"/>
              </a:rPr>
              <a:t>,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231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"/>
          <p:cNvSpPr/>
          <p:nvPr/>
        </p:nvSpPr>
        <p:spPr>
          <a:xfrm>
            <a:off x="282422" y="2193910"/>
            <a:ext cx="11575869" cy="358317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3"/>
          <p:cNvSpPr txBox="1"/>
          <p:nvPr/>
        </p:nvSpPr>
        <p:spPr>
          <a:xfrm>
            <a:off x="477684" y="2527124"/>
            <a:ext cx="11310829" cy="3929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CONTEXTO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2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pt-BR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Reflexão sobre os ODS (ONU) a partir da visão e exercício de um PROJETO DE COOPERAÇÃO INTERNACIONAL.</a:t>
            </a:r>
            <a:endParaRPr/>
          </a:p>
          <a:p>
            <a:pPr marL="285750" marR="0" lvl="0" indent="-190500" algn="l" rtl="0">
              <a:lnSpc>
                <a:spcPct val="12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endParaRPr sz="1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2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pt-BR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Oportunidade para conhecer e tomar contato com uma </a:t>
            </a:r>
            <a:r>
              <a:rPr lang="pt-BR" sz="15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ferramenta estratégica de formulação, gestão e implementação de projetos </a:t>
            </a:r>
            <a:r>
              <a:rPr lang="pt-BR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utilizada pelas Nações Unidas (ONU)</a:t>
            </a:r>
            <a:r>
              <a:rPr lang="pt-BR" sz="15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 todo o globo – </a:t>
            </a:r>
            <a:r>
              <a:rPr lang="pt-BR" sz="15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Documento de Projeto (“Project Document”) , e pelas diferentes Agências da Organização (UNICEF, PNUD, PNUMA, etc)</a:t>
            </a:r>
            <a:endParaRPr/>
          </a:p>
          <a:p>
            <a:pPr marL="285750" marR="0" lvl="0" indent="-190500" algn="l" rtl="0">
              <a:lnSpc>
                <a:spcPct val="12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endParaRPr sz="15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2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pt-BR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Pilar chave do </a:t>
            </a:r>
            <a:r>
              <a:rPr lang="pt-BR" sz="15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Modelo de Gestão da Organização: “Results Based Management”</a:t>
            </a:r>
            <a:r>
              <a:rPr lang="pt-BR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marL="285750" marR="0" lvl="0" indent="-190500" algn="l" rtl="0">
              <a:lnSpc>
                <a:spcPct val="12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endParaRPr sz="1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2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pt-BR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Exercício chave para praticar competência de Gestão e Trabalho em Equipe: habilidades fundamentais para a profissional.</a:t>
            </a:r>
            <a:endParaRPr/>
          </a:p>
          <a:p>
            <a:pPr marL="285750" marR="0" lvl="0" indent="-196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3"/>
          <p:cNvSpPr/>
          <p:nvPr/>
        </p:nvSpPr>
        <p:spPr>
          <a:xfrm>
            <a:off x="245323" y="300556"/>
            <a:ext cx="11612968" cy="14112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3"/>
          <p:cNvSpPr txBox="1"/>
          <p:nvPr/>
        </p:nvSpPr>
        <p:spPr>
          <a:xfrm>
            <a:off x="783095" y="772051"/>
            <a:ext cx="11075196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pt-BR" sz="2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ATIVIDADE ODS</a:t>
            </a:r>
            <a:endParaRPr/>
          </a:p>
        </p:txBody>
      </p:sp>
      <p:pic>
        <p:nvPicPr>
          <p:cNvPr id="190" name="Google Shape;190;p3" descr="CONHEÇA OS 17 OBJETIVOS DE DESENVOLVIMENTO SUSTENTÁVEL - Plan International  Brasi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94328" y="300556"/>
            <a:ext cx="2363963" cy="14218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4"/>
          <p:cNvSpPr/>
          <p:nvPr/>
        </p:nvSpPr>
        <p:spPr>
          <a:xfrm>
            <a:off x="245323" y="2193909"/>
            <a:ext cx="11695040" cy="389204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4"/>
          <p:cNvSpPr txBox="1"/>
          <p:nvPr/>
        </p:nvSpPr>
        <p:spPr>
          <a:xfrm>
            <a:off x="452880" y="1847303"/>
            <a:ext cx="11487483" cy="461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marL="285750" marR="0" lvl="0" indent="-196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90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endParaRPr sz="1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ATIVIDADE: PROJETO NO MOLDES DA ONU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pt-BR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Cada grupo deverá estruturar um projeto (em WORD).</a:t>
            </a:r>
            <a:endParaRPr/>
          </a:p>
          <a:p>
            <a:pPr marL="2857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pt-BR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Tendo como base o contexto atual do Brasil para o tema da ODS indicada; </a:t>
            </a:r>
            <a:r>
              <a:rPr lang="pt-BR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escolher uma das suas metas</a:t>
            </a:r>
            <a:r>
              <a:rPr lang="pt-BR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 </a:t>
            </a:r>
            <a:r>
              <a:rPr lang="pt-BR" sz="1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estruturar um projeto para evoluir o tema (ou subtema) da meta em questão, até 2030 no país</a:t>
            </a:r>
            <a:r>
              <a:rPr lang="pt-BR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/>
          </a:p>
          <a:p>
            <a:pPr marL="2857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pt-BR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Cada Grupo deverá </a:t>
            </a:r>
            <a:r>
              <a:rPr lang="pt-BR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selecionar (até dois) países com melhor performance na ODS escolhida para benchmarking = referência </a:t>
            </a:r>
            <a:r>
              <a:rPr lang="pt-BR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(o que, e como fizeram) para alcançar tal patamar</a:t>
            </a:r>
            <a:r>
              <a:rPr lang="pt-BR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/>
          </a:p>
          <a:p>
            <a:pPr marL="285750" marR="0" lvl="0" indent="-190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endParaRPr sz="1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pt-BR" sz="15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LINK para Metas e ODS (ONU): </a:t>
            </a:r>
            <a:r>
              <a:rPr lang="pt-BR" sz="15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https://brasil.un.org/pt-br/sdgs</a:t>
            </a:r>
            <a:endParaRPr sz="15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4"/>
          <p:cNvSpPr/>
          <p:nvPr/>
        </p:nvSpPr>
        <p:spPr>
          <a:xfrm>
            <a:off x="245323" y="300556"/>
            <a:ext cx="11612968" cy="14112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4"/>
          <p:cNvSpPr txBox="1"/>
          <p:nvPr/>
        </p:nvSpPr>
        <p:spPr>
          <a:xfrm>
            <a:off x="783095" y="772051"/>
            <a:ext cx="11075196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pt-BR" sz="2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ATIVIDADE ODS</a:t>
            </a:r>
            <a:endParaRPr/>
          </a:p>
        </p:txBody>
      </p:sp>
      <p:pic>
        <p:nvPicPr>
          <p:cNvPr id="199" name="Google Shape;199;p4" descr="CONHEÇA OS 17 OBJETIVOS DE DESENVOLVIMENTO SUSTENTÁVEL - Plan International  Brasil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94328" y="300556"/>
            <a:ext cx="2363963" cy="14218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5"/>
          <p:cNvSpPr/>
          <p:nvPr/>
        </p:nvSpPr>
        <p:spPr>
          <a:xfrm>
            <a:off x="476250" y="1807327"/>
            <a:ext cx="11369281" cy="475011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5"/>
          <p:cNvSpPr txBox="1"/>
          <p:nvPr/>
        </p:nvSpPr>
        <p:spPr>
          <a:xfrm>
            <a:off x="684612" y="2053014"/>
            <a:ext cx="11038284" cy="57748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PROJETO </a:t>
            </a:r>
            <a:r>
              <a:rPr lang="pt-BR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deve contemplar: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3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pt-B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Identificação do Projeto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3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pt-B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Análise da Situação e Contexto</a:t>
            </a:r>
            <a:endParaRPr dirty="0"/>
          </a:p>
          <a:p>
            <a:pPr marL="0" marR="0" lvl="0" indent="0" algn="l" rtl="0">
              <a:lnSpc>
                <a:spcPct val="13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pt-B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Estratégia do Projeto</a:t>
            </a:r>
            <a:endParaRPr dirty="0"/>
          </a:p>
          <a:p>
            <a:pPr marL="0" marR="0" lvl="0" indent="0" algn="l" rtl="0">
              <a:lnSpc>
                <a:spcPct val="13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pt-B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3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pt-B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Público beneficiado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3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pt-B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Plano de trabalho: com indicação das Atividades, Cronograma e resultados esperados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3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pt-B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Monitoramento e avaliação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 </a:t>
            </a:r>
            <a:r>
              <a:rPr lang="pt-BR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Tamanho A4, Fonte Arial 12, espaçamento 1.5; e  máx. de </a:t>
            </a:r>
            <a:r>
              <a:rPr lang="pt-BR" dirty="0">
                <a:solidFill>
                  <a:schemeClr val="dk1"/>
                </a:solidFill>
              </a:rPr>
              <a:t>quatro</a:t>
            </a:r>
            <a:r>
              <a:rPr lang="pt-BR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mil caracteres.</a:t>
            </a:r>
            <a:endParaRPr dirty="0"/>
          </a:p>
          <a:p>
            <a:pPr marL="285750" marR="0" lvl="0" indent="-196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96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MOODLE: </a:t>
            </a:r>
            <a:endParaRPr dirty="0"/>
          </a:p>
          <a:p>
            <a:pPr marL="285750" marR="0" lvl="0" indent="-95250" algn="l" rtl="0">
              <a:lnSpc>
                <a:spcPct val="14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pt-BR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Informações adicionais, incluindo 3 PROJETOS da ONU, para referência.</a:t>
            </a:r>
            <a:endParaRPr dirty="0"/>
          </a:p>
          <a:p>
            <a:pPr marL="285750" marR="0" lvl="0" indent="-95250" algn="l" rtl="0">
              <a:lnSpc>
                <a:spcPct val="137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pt-BR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Curso do UNICEF (sem custo, online): em </a:t>
            </a:r>
            <a:r>
              <a:rPr lang="pt-BR" sz="15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Results</a:t>
            </a:r>
            <a:r>
              <a:rPr lang="pt-BR" sz="15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15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Based</a:t>
            </a:r>
            <a:r>
              <a:rPr lang="pt-BR" sz="15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Management</a:t>
            </a:r>
            <a:r>
              <a:rPr lang="pt-BR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pt-BR" sz="1400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https://agora.unicef.org/course/info.php?id=3122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0" algn="l" rtl="0">
              <a:lnSpc>
                <a:spcPct val="137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5"/>
          <p:cNvSpPr txBox="1"/>
          <p:nvPr/>
        </p:nvSpPr>
        <p:spPr>
          <a:xfrm>
            <a:off x="647699" y="579290"/>
            <a:ext cx="11075196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pt-BR" sz="2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ATIVIDADE ODS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lang="pt-BR" sz="2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OBJETIVOS DE DESENVOLVIMENTO SUSTENTÁVEL</a:t>
            </a:r>
            <a:endParaRPr/>
          </a:p>
        </p:txBody>
      </p:sp>
      <p:sp>
        <p:nvSpPr>
          <p:cNvPr id="207" name="Google Shape;207;p5"/>
          <p:cNvSpPr/>
          <p:nvPr/>
        </p:nvSpPr>
        <p:spPr>
          <a:xfrm>
            <a:off x="469105" y="300556"/>
            <a:ext cx="11075196" cy="14112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8" name="Google Shape;208;p5" descr="CONHEÇA OS 17 OBJETIVOS DE DESENVOLVIMENTO SUSTENTÁVEL - Plan International  Brasil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180338" y="300556"/>
            <a:ext cx="2363963" cy="1421859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5"/>
          <p:cNvSpPr txBox="1"/>
          <p:nvPr/>
        </p:nvSpPr>
        <p:spPr>
          <a:xfrm>
            <a:off x="770336" y="773112"/>
            <a:ext cx="11075196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pt-BR" sz="2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ATIVIDADE ODS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6"/>
          <p:cNvSpPr/>
          <p:nvPr/>
        </p:nvSpPr>
        <p:spPr>
          <a:xfrm>
            <a:off x="476251" y="1990576"/>
            <a:ext cx="11153774" cy="456686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6"/>
          <p:cNvSpPr txBox="1">
            <a:spLocks noGrp="1"/>
          </p:cNvSpPr>
          <p:nvPr>
            <p:ph type="subTitle" idx="1"/>
          </p:nvPr>
        </p:nvSpPr>
        <p:spPr>
          <a:xfrm>
            <a:off x="847725" y="773113"/>
            <a:ext cx="1049655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pt-BR" sz="3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GRUPOS &amp; APRESENTPITCH</a:t>
            </a:r>
            <a:endParaRPr sz="26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6"/>
          <p:cNvSpPr txBox="1"/>
          <p:nvPr/>
        </p:nvSpPr>
        <p:spPr>
          <a:xfrm>
            <a:off x="581190" y="2322550"/>
            <a:ext cx="10487025" cy="4031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GRUPOS (5 alunos)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pt-BR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Formados por 5 alunos</a:t>
            </a:r>
            <a:r>
              <a:rPr lang="pt-BR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pt-BR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partir da indicação da Equipe de Coordenação, quem considerou critérios de diversidade, e a escolha do ODS indicado por cada aluno previamente.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pt-BR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Cada ODS será contemplado pelo máximo de 4 Grupos.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PITCH (Aulas nos dias 17 de Novembro e 01 de dezembro)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pt-BR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Além do projeto em Word, cada Grupo </a:t>
            </a:r>
            <a:r>
              <a:rPr lang="pt-BR" sz="1600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terá 5 minutos </a:t>
            </a:r>
            <a:r>
              <a:rPr lang="pt-BR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para fazer o “</a:t>
            </a:r>
            <a:r>
              <a:rPr lang="pt-BR" sz="16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pitch</a:t>
            </a:r>
            <a:r>
              <a:rPr lang="pt-BR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 (</a:t>
            </a:r>
            <a:r>
              <a:rPr lang="pt-BR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apresentação dinâmica</a:t>
            </a:r>
            <a:r>
              <a:rPr lang="pt-BR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durante as aulas dos dias </a:t>
            </a:r>
            <a:r>
              <a:rPr lang="pt-BR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dias </a:t>
            </a:r>
            <a:r>
              <a:rPr lang="pt-BR" sz="1600" b="1" dirty="0">
                <a:solidFill>
                  <a:schemeClr val="dk1"/>
                </a:solidFill>
              </a:rPr>
              <a:t>17</a:t>
            </a:r>
            <a:r>
              <a:rPr lang="pt-BR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Novembro</a:t>
            </a:r>
            <a:r>
              <a:rPr lang="pt-BR" sz="1600" b="1" dirty="0">
                <a:solidFill>
                  <a:schemeClr val="dk1"/>
                </a:solidFill>
              </a:rPr>
              <a:t> e 01 de dezembro)</a:t>
            </a:r>
            <a:r>
              <a:rPr lang="pt-BR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  <a:p>
            <a:pPr marL="2857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6"/>
          <p:cNvSpPr txBox="1"/>
          <p:nvPr/>
        </p:nvSpPr>
        <p:spPr>
          <a:xfrm>
            <a:off x="647699" y="579290"/>
            <a:ext cx="11075196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pt-BR" sz="2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ATIVIDADE ODS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lang="pt-BR" sz="2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OBJETIVOS DE DESENVOLVIMENTO SUSTENTÁVEL</a:t>
            </a:r>
            <a:endParaRPr/>
          </a:p>
        </p:txBody>
      </p:sp>
      <p:sp>
        <p:nvSpPr>
          <p:cNvPr id="218" name="Google Shape;218;p6"/>
          <p:cNvSpPr txBox="1"/>
          <p:nvPr/>
        </p:nvSpPr>
        <p:spPr>
          <a:xfrm>
            <a:off x="800099" y="731690"/>
            <a:ext cx="11075196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pt-BR" sz="2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ATIVIDADE ODS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lang="pt-BR" sz="2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OBJETIVOS DE DESENVOLVIMENTO SUSTENTÁVEL</a:t>
            </a:r>
            <a:endParaRPr/>
          </a:p>
        </p:txBody>
      </p:sp>
      <p:sp>
        <p:nvSpPr>
          <p:cNvPr id="219" name="Google Shape;219;p6"/>
          <p:cNvSpPr/>
          <p:nvPr/>
        </p:nvSpPr>
        <p:spPr>
          <a:xfrm>
            <a:off x="469105" y="300556"/>
            <a:ext cx="11075196" cy="14112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0" name="Google Shape;220;p6" descr="CONHEÇA OS 17 OBJETIVOS DE DESENVOLVIMENTO SUSTENTÁVEL - Plan International  Brasi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80338" y="300556"/>
            <a:ext cx="2363963" cy="1421859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Google Shape;221;p6"/>
          <p:cNvSpPr txBox="1"/>
          <p:nvPr/>
        </p:nvSpPr>
        <p:spPr>
          <a:xfrm>
            <a:off x="792953" y="814536"/>
            <a:ext cx="11075196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pt-BR" sz="2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ATIVIDADE ODS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8"/>
          <p:cNvSpPr/>
          <p:nvPr/>
        </p:nvSpPr>
        <p:spPr>
          <a:xfrm>
            <a:off x="476251" y="1990576"/>
            <a:ext cx="11153774" cy="456686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8"/>
          <p:cNvSpPr txBox="1">
            <a:spLocks noGrp="1"/>
          </p:cNvSpPr>
          <p:nvPr>
            <p:ph type="subTitle" idx="1"/>
          </p:nvPr>
        </p:nvSpPr>
        <p:spPr>
          <a:xfrm>
            <a:off x="847725" y="773113"/>
            <a:ext cx="1049655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pt-BR" sz="3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GRUPOS &amp; APRESENTPITCH</a:t>
            </a:r>
            <a:endParaRPr sz="26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8"/>
          <p:cNvSpPr txBox="1"/>
          <p:nvPr/>
        </p:nvSpPr>
        <p:spPr>
          <a:xfrm>
            <a:off x="581190" y="2322550"/>
            <a:ext cx="10487100" cy="2723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ENTREGA: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pt-BR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projeto em Word e </a:t>
            </a:r>
            <a:r>
              <a:rPr lang="pt-BR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ppt</a:t>
            </a:r>
            <a:r>
              <a:rPr lang="pt-BR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deverá ser entregue pelo e-mail </a:t>
            </a:r>
            <a:r>
              <a:rPr lang="pt-BR" sz="1500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temasepratica2022@gmail.com</a:t>
            </a:r>
            <a:r>
              <a:rPr lang="pt-BR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15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até </a:t>
            </a:r>
            <a:r>
              <a:rPr lang="pt-BR" sz="1500" b="1" dirty="0">
                <a:solidFill>
                  <a:schemeClr val="dk1"/>
                </a:solidFill>
              </a:rPr>
              <a:t>16/11/2021</a:t>
            </a:r>
            <a:endParaRPr sz="15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pt-BR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apresentações dos grupos serão divididas entre os dias 17/11 e </a:t>
            </a:r>
            <a:r>
              <a:rPr lang="pt-BR" sz="1500" dirty="0">
                <a:solidFill>
                  <a:schemeClr val="dk1"/>
                </a:solidFill>
              </a:rPr>
              <a:t>01</a:t>
            </a:r>
            <a:r>
              <a:rPr lang="pt-BR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/12</a:t>
            </a:r>
            <a:r>
              <a:rPr lang="pt-BR" sz="1500" dirty="0">
                <a:solidFill>
                  <a:schemeClr val="dk1"/>
                </a:solidFill>
              </a:rPr>
              <a:t>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pt-BR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Deve-se mencionar no projeto entregue quem será o(</a:t>
            </a:r>
            <a:r>
              <a:rPr lang="pt-BR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pt-BR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aluno(</a:t>
            </a:r>
            <a:r>
              <a:rPr lang="pt-BR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pt-BR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destinados para a apresentação (máximo de 2). </a:t>
            </a:r>
            <a:endParaRPr dirty="0"/>
          </a:p>
          <a:p>
            <a:pPr marL="2857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DÚVIDAS: </a:t>
            </a:r>
            <a:r>
              <a:rPr lang="pt-BR" sz="1600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Entrar em contato pelo e-mail da disciplina </a:t>
            </a:r>
            <a:r>
              <a:rPr lang="pt-BR" sz="1600" u="sng" dirty="0">
                <a:solidFill>
                  <a:schemeClr val="dk1"/>
                </a:solidFill>
                <a:sym typeface="Arial"/>
                <a:hlinkClick r:id="rId3"/>
              </a:rPr>
              <a:t>temasepratica2022@gmail.com</a:t>
            </a:r>
            <a:r>
              <a:rPr lang="pt-BR" sz="1600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  <a:p>
            <a:pPr marL="2857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8"/>
          <p:cNvSpPr txBox="1"/>
          <p:nvPr/>
        </p:nvSpPr>
        <p:spPr>
          <a:xfrm>
            <a:off x="647699" y="579290"/>
            <a:ext cx="11075196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pt-BR" sz="2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ATIVIDADE ODS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lang="pt-BR" sz="2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OBJETIVOS DE DESENVOLVIMENTO SUSTENTÁVEL</a:t>
            </a:r>
            <a:endParaRPr/>
          </a:p>
        </p:txBody>
      </p:sp>
      <p:sp>
        <p:nvSpPr>
          <p:cNvPr id="241" name="Google Shape;241;p8"/>
          <p:cNvSpPr txBox="1"/>
          <p:nvPr/>
        </p:nvSpPr>
        <p:spPr>
          <a:xfrm>
            <a:off x="800099" y="731690"/>
            <a:ext cx="11075196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pt-BR" sz="2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ATIVIDADE ODS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lang="pt-BR" sz="2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OBJETIVOS DE DESENVOLVIMENTO SUSTENTÁVEL</a:t>
            </a:r>
            <a:endParaRPr/>
          </a:p>
        </p:txBody>
      </p:sp>
      <p:sp>
        <p:nvSpPr>
          <p:cNvPr id="242" name="Google Shape;242;p8"/>
          <p:cNvSpPr/>
          <p:nvPr/>
        </p:nvSpPr>
        <p:spPr>
          <a:xfrm>
            <a:off x="469105" y="300556"/>
            <a:ext cx="11075196" cy="14112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3" name="Google Shape;243;p8" descr="CONHEÇA OS 17 OBJETIVOS DE DESENVOLVIMENTO SUSTENTÁVEL - Plan International  Brasil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180338" y="300556"/>
            <a:ext cx="2363963" cy="1421859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p8"/>
          <p:cNvSpPr txBox="1"/>
          <p:nvPr/>
        </p:nvSpPr>
        <p:spPr>
          <a:xfrm>
            <a:off x="792953" y="814536"/>
            <a:ext cx="11075196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pt-BR" sz="2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ATIVIDADE ODS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712</Words>
  <Application>Microsoft Macintosh PowerPoint</Application>
  <PresentationFormat>Widescreen</PresentationFormat>
  <Paragraphs>107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2_Office Theme</vt:lpstr>
      <vt:lpstr>Office Theme</vt:lpstr>
      <vt:lpstr>BRI-0001 (graduação) e PGI-5003 (pós-graduação). Temas e Prática em Relações Internacionais 2022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BRI-0001 (graduação) e PGI-5003 (pós-graduação). Temas e Prática em Relações Internacionais 2021 </dc:title>
  <dc:creator>Microsoft Office User</dc:creator>
  <cp:lastModifiedBy>Jacques Marcovitch</cp:lastModifiedBy>
  <cp:revision>7</cp:revision>
  <dcterms:created xsi:type="dcterms:W3CDTF">2020-10-29T11:23:23Z</dcterms:created>
  <dcterms:modified xsi:type="dcterms:W3CDTF">2022-10-21T13:31:02Z</dcterms:modified>
</cp:coreProperties>
</file>