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4" r:id="rId1"/>
  </p:sldMasterIdLst>
  <p:notesMasterIdLst>
    <p:notesMasterId r:id="rId27"/>
  </p:notesMasterIdLst>
  <p:handoutMasterIdLst>
    <p:handoutMasterId r:id="rId28"/>
  </p:handoutMasterIdLst>
  <p:sldIdLst>
    <p:sldId id="428" r:id="rId2"/>
    <p:sldId id="565" r:id="rId3"/>
    <p:sldId id="576" r:id="rId4"/>
    <p:sldId id="577" r:id="rId5"/>
    <p:sldId id="418" r:id="rId6"/>
    <p:sldId id="566" r:id="rId7"/>
    <p:sldId id="523" r:id="rId8"/>
    <p:sldId id="578" r:id="rId9"/>
    <p:sldId id="569" r:id="rId10"/>
    <p:sldId id="571" r:id="rId11"/>
    <p:sldId id="579" r:id="rId12"/>
    <p:sldId id="530" r:id="rId13"/>
    <p:sldId id="449" r:id="rId14"/>
    <p:sldId id="552" r:id="rId15"/>
    <p:sldId id="570" r:id="rId16"/>
    <p:sldId id="535" r:id="rId17"/>
    <p:sldId id="540" r:id="rId18"/>
    <p:sldId id="541" r:id="rId19"/>
    <p:sldId id="544" r:id="rId20"/>
    <p:sldId id="545" r:id="rId21"/>
    <p:sldId id="546" r:id="rId22"/>
    <p:sldId id="563" r:id="rId23"/>
    <p:sldId id="426" r:id="rId24"/>
    <p:sldId id="427" r:id="rId25"/>
    <p:sldId id="397" r:id="rId26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5">
          <p15:clr>
            <a:srgbClr val="A4A3A4"/>
          </p15:clr>
        </p15:guide>
        <p15:guide id="2" pos="295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99CC00"/>
    <a:srgbClr val="FFFF99"/>
    <a:srgbClr val="E2F810"/>
    <a:srgbClr val="92FD31"/>
    <a:srgbClr val="00CC00"/>
    <a:srgbClr val="081D58"/>
    <a:srgbClr val="DC0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9" autoAdjust="0"/>
    <p:restoredTop sz="86181" autoAdjust="0"/>
  </p:normalViewPr>
  <p:slideViewPr>
    <p:cSldViewPr>
      <p:cViewPr varScale="1">
        <p:scale>
          <a:sx n="74" d="100"/>
          <a:sy n="74" d="100"/>
        </p:scale>
        <p:origin x="1651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861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58" y="-90"/>
      </p:cViewPr>
      <p:guideLst>
        <p:guide orient="horz" pos="2305"/>
        <p:guide pos="29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5.xml"/><Relationship Id="rId1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1A5E567-8E06-4D59-A315-A9B18E769E8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3078163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38" tIns="0" rIns="19738" bIns="0" numCol="1" anchor="t" anchorCtr="0" compatLnSpc="1">
            <a:prstTxWarp prst="textNoShape">
              <a:avLst/>
            </a:prstTxWarp>
          </a:bodyPr>
          <a:lstStyle>
            <a:lvl1pPr defTabSz="947631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2AA7D74-ACB1-475A-9873-B745471363F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9525"/>
            <a:ext cx="3078163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38" tIns="0" rIns="19738" bIns="0" numCol="1" anchor="t" anchorCtr="0" compatLnSpc="1">
            <a:prstTxWarp prst="textNoShape">
              <a:avLst/>
            </a:prstTxWarp>
          </a:bodyPr>
          <a:lstStyle>
            <a:lvl1pPr algn="r" defTabSz="947631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D4DCA29-71DB-4F23-8B92-F24CEE5D893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44075"/>
            <a:ext cx="307816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38" tIns="0" rIns="19738" bIns="0" numCol="1" anchor="b" anchorCtr="0" compatLnSpc="1">
            <a:prstTxWarp prst="textNoShape">
              <a:avLst/>
            </a:prstTxWarp>
          </a:bodyPr>
          <a:lstStyle>
            <a:lvl1pPr defTabSz="947631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0053A5F-E504-4F16-92FE-0A477ADEF53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44075"/>
            <a:ext cx="307816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38" tIns="0" rIns="19738" bIns="0" numCol="1" anchor="b" anchorCtr="0" compatLnSpc="1">
            <a:prstTxWarp prst="textNoShape">
              <a:avLst/>
            </a:prstTxWarp>
          </a:bodyPr>
          <a:lstStyle>
            <a:lvl1pPr algn="r" defTabSz="946150">
              <a:defRPr sz="1000" i="1"/>
            </a:lvl1pPr>
          </a:lstStyle>
          <a:p>
            <a:fld id="{9793E566-2664-4F41-A6B7-FAD2C439C86B}" type="slidenum">
              <a:rPr lang="en-US" altLang="pt-BR"/>
              <a:pPr/>
              <a:t>‹nº›</a:t>
            </a:fld>
            <a:endParaRPr lang="en-US" altLang="pt-BR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A7E59C5-9E48-434D-90FE-14E65E10F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650" y="9750425"/>
            <a:ext cx="7699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73" tIns="46058" rIns="90473" bIns="46058">
            <a:spAutoFit/>
          </a:bodyPr>
          <a:lstStyle>
            <a:lvl1pPr defTabSz="8985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85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85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85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85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pt-BR" sz="1200"/>
              <a:t>Page </a:t>
            </a:r>
            <a:fld id="{7AE544AF-0767-4950-9BF5-22BBBE508A66}" type="slidenum">
              <a:rPr lang="en-US" altLang="pt-BR" sz="1200"/>
              <a:pPr algn="ctr">
                <a:lnSpc>
                  <a:spcPct val="90000"/>
                </a:lnSpc>
              </a:pPr>
              <a:t>‹nº›</a:t>
            </a:fld>
            <a:endParaRPr lang="en-US" altLang="pt-BR" sz="120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7E4C4D2-332E-456A-9E6D-72E25266A1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3078163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38" tIns="0" rIns="19738" bIns="0" numCol="1" anchor="t" anchorCtr="0" compatLnSpc="1">
            <a:prstTxWarp prst="textNoShape">
              <a:avLst/>
            </a:prstTxWarp>
          </a:bodyPr>
          <a:lstStyle>
            <a:lvl1pPr defTabSz="947631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ABBC73D-4D61-4199-A07F-85FF1AE0F13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9525"/>
            <a:ext cx="3078163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38" tIns="0" rIns="19738" bIns="0" numCol="1" anchor="t" anchorCtr="0" compatLnSpc="1">
            <a:prstTxWarp prst="textNoShape">
              <a:avLst/>
            </a:prstTxWarp>
          </a:bodyPr>
          <a:lstStyle>
            <a:lvl1pPr algn="r" defTabSz="947631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40E1454-B0EC-47AE-849D-46B0788227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4075"/>
            <a:ext cx="307816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38" tIns="0" rIns="19738" bIns="0" numCol="1" anchor="b" anchorCtr="0" compatLnSpc="1">
            <a:prstTxWarp prst="textNoShape">
              <a:avLst/>
            </a:prstTxWarp>
          </a:bodyPr>
          <a:lstStyle>
            <a:lvl1pPr defTabSz="947631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2782687-BAF5-4547-A0D3-4407203170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44075"/>
            <a:ext cx="307816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38" tIns="0" rIns="19738" bIns="0" numCol="1" anchor="b" anchorCtr="0" compatLnSpc="1">
            <a:prstTxWarp prst="textNoShape">
              <a:avLst/>
            </a:prstTxWarp>
          </a:bodyPr>
          <a:lstStyle>
            <a:lvl1pPr algn="r" defTabSz="946150">
              <a:defRPr sz="1000" i="1"/>
            </a:lvl1pPr>
          </a:lstStyle>
          <a:p>
            <a:fld id="{F67D7C7D-77A6-4EE1-A8F8-E8D191CE4E82}" type="slidenum">
              <a:rPr lang="en-US" altLang="pt-BR"/>
              <a:pPr/>
              <a:t>‹nº›</a:t>
            </a:fld>
            <a:endParaRPr lang="en-US" altLang="pt-BR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0A3CB095-6E6D-43F4-9B37-1696AE399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650" y="9750425"/>
            <a:ext cx="7699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73" tIns="46058" rIns="90473" bIns="46058">
            <a:spAutoFit/>
          </a:bodyPr>
          <a:lstStyle>
            <a:lvl1pPr defTabSz="8985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85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85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85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85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pt-BR" sz="1200"/>
              <a:t>Page </a:t>
            </a:r>
            <a:fld id="{8C003949-684E-4335-891E-C7D606466A1C}" type="slidenum">
              <a:rPr lang="en-US" altLang="pt-BR" sz="1200"/>
              <a:pPr algn="ctr">
                <a:lnSpc>
                  <a:spcPct val="90000"/>
                </a:lnSpc>
              </a:pPr>
              <a:t>‹nº›</a:t>
            </a:fld>
            <a:endParaRPr lang="en-US" altLang="pt-BR" sz="120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05FBAC32-43A6-4F83-A5DC-14B1DBBC5D6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889000"/>
            <a:ext cx="4791075" cy="35925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9CA39D80-8967-4BC6-AA78-B0348AE180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4100"/>
            <a:ext cx="5208587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8" tIns="47705" rIns="95408" bIns="47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:a16="http://schemas.microsoft.com/office/drawing/2014/main" id="{25FD10AD-B5D4-43BC-B0D2-CD60D4F16E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D86A72F-6F56-4F26-8F16-4F63F6C28912}" type="slidenum">
              <a:rPr lang="en-US" altLang="pt-BR"/>
              <a:pPr/>
              <a:t>1</a:t>
            </a:fld>
            <a:endParaRPr lang="en-US" altLang="pt-BR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61A6DCA-1284-4D09-AE35-8B4F7CD7D1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890588"/>
            <a:ext cx="4789487" cy="3590925"/>
          </a:xfrm>
          <a:ln cap="flat"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FD384A38-6EEE-4F01-ADFD-0EB307B9D6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>
            <a:extLst>
              <a:ext uri="{FF2B5EF4-FFF2-40B4-BE49-F238E27FC236}">
                <a16:creationId xmlns:a16="http://schemas.microsoft.com/office/drawing/2014/main" id="{8E208820-477E-4725-A646-C7CBB291CE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25A2532-2447-4F85-A0F3-11B232693AD3}" type="slidenum">
              <a:rPr lang="en-US" altLang="pt-BR"/>
              <a:pPr/>
              <a:t>10</a:t>
            </a:fld>
            <a:endParaRPr lang="en-US" altLang="pt-BR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38768A0-AB89-4F66-962F-217FB43F87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F3BF37F-015C-4262-9FAE-A8B241D35C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>
            <a:extLst>
              <a:ext uri="{FF2B5EF4-FFF2-40B4-BE49-F238E27FC236}">
                <a16:creationId xmlns:a16="http://schemas.microsoft.com/office/drawing/2014/main" id="{F66BEB74-B7AC-4088-8E20-B494EC8BBB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Espaço Reservado para Anotações 2">
            <a:extLst>
              <a:ext uri="{FF2B5EF4-FFF2-40B4-BE49-F238E27FC236}">
                <a16:creationId xmlns:a16="http://schemas.microsoft.com/office/drawing/2014/main" id="{E976D898-043F-4AB4-8A0C-71C55FFB8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/>
            <a:r>
              <a:rPr lang="pt-BR" altLang="pt-BR"/>
              <a:t>V e L quaisquer (S-L, S-V, L-L, L-V).</a:t>
            </a:r>
          </a:p>
          <a:p>
            <a:pPr marL="0" lvl="1"/>
            <a:r>
              <a:rPr lang="pt-BR" altLang="pt-BR"/>
              <a:t>Dedução desta equação nas eqs. 2-24 e  2-25 de Seader &amp; Henley</a:t>
            </a:r>
          </a:p>
        </p:txBody>
      </p:sp>
      <p:sp>
        <p:nvSpPr>
          <p:cNvPr id="34820" name="Espaço Reservado para Número de Slide 3">
            <a:extLst>
              <a:ext uri="{FF2B5EF4-FFF2-40B4-BE49-F238E27FC236}">
                <a16:creationId xmlns:a16="http://schemas.microsoft.com/office/drawing/2014/main" id="{F662096C-B726-4C77-B9FA-18102B86E6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6B5D6C-9890-4106-8FED-6DFC5548E252}" type="slidenum">
              <a:rPr lang="en-US" altLang="pt-BR"/>
              <a:pPr/>
              <a:t>11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13281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>
            <a:extLst>
              <a:ext uri="{FF2B5EF4-FFF2-40B4-BE49-F238E27FC236}">
                <a16:creationId xmlns:a16="http://schemas.microsoft.com/office/drawing/2014/main" id="{08AC0221-C86D-4404-ABEC-000A37C85F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Espaço Reservado para Anotações 2">
            <a:extLst>
              <a:ext uri="{FF2B5EF4-FFF2-40B4-BE49-F238E27FC236}">
                <a16:creationId xmlns:a16="http://schemas.microsoft.com/office/drawing/2014/main" id="{E848CE31-E39B-4CD7-98C1-E59222AF3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en-US"/>
              <a:t>Forma phi – Redlich Kwong Soave, Peng Robinson</a:t>
            </a:r>
          </a:p>
          <a:p>
            <a:r>
              <a:rPr lang="pt-BR" altLang="en-US"/>
              <a:t>Forma mista – Chao and Seader</a:t>
            </a:r>
          </a:p>
          <a:p>
            <a:r>
              <a:rPr lang="pt-BR" altLang="en-US"/>
              <a:t>Forma de atividade dada acima só vale para sistemas L-L. No caso geral K1 = (gL phiL)/(gV phiV), onde g é o coef.ativ e phiL e phiV são os coef.fug. de substancia pura. </a:t>
            </a:r>
          </a:p>
          <a:p>
            <a:r>
              <a:rPr lang="pt-BR" altLang="en-US"/>
              <a:t>Para sistemas L-L, o componente puro na fase L1 é o mesmo sistema que o componente puro na fase L2. Logo o phiL1 e phiL2  se cancelam e obtemos K1 = gL / gV</a:t>
            </a:r>
          </a:p>
        </p:txBody>
      </p:sp>
      <p:sp>
        <p:nvSpPr>
          <p:cNvPr id="36868" name="Espaço Reservado para Número de Slide 3">
            <a:extLst>
              <a:ext uri="{FF2B5EF4-FFF2-40B4-BE49-F238E27FC236}">
                <a16:creationId xmlns:a16="http://schemas.microsoft.com/office/drawing/2014/main" id="{5ACE912C-1D8B-453A-976C-AD86CB05D2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61F360-A3EA-4E53-95BF-B9E621D3E568}" type="slidenum">
              <a:rPr lang="en-US" altLang="pt-BR"/>
              <a:pPr/>
              <a:t>12</a:t>
            </a:fld>
            <a:endParaRPr lang="en-US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>
            <a:extLst>
              <a:ext uri="{FF2B5EF4-FFF2-40B4-BE49-F238E27FC236}">
                <a16:creationId xmlns:a16="http://schemas.microsoft.com/office/drawing/2014/main" id="{391771B1-7057-4BF8-908B-C247B77E37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Espaço Reservado para Anotações 2">
            <a:extLst>
              <a:ext uri="{FF2B5EF4-FFF2-40B4-BE49-F238E27FC236}">
                <a16:creationId xmlns:a16="http://schemas.microsoft.com/office/drawing/2014/main" id="{E27C8721-A9E2-4E62-A3EC-FC6FAF411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dirty="0"/>
              <a:t>Ki forma </a:t>
            </a:r>
            <a:r>
              <a:rPr lang="pt-BR" altLang="pt-BR" dirty="0" err="1"/>
              <a:t>phi</a:t>
            </a:r>
            <a:r>
              <a:rPr lang="pt-BR" altLang="pt-BR" dirty="0"/>
              <a:t> e forma mista valem para sistema Liquido-vapor. Forma gama-gama vale para sistemas liquido-liquido. Outras formas podem ser desenvolvidas para outras fases a partir da definição de fugacidades e de estados de referencia convenientes</a:t>
            </a:r>
          </a:p>
        </p:txBody>
      </p:sp>
      <p:sp>
        <p:nvSpPr>
          <p:cNvPr id="38916" name="Espaço Reservado para Número de Slide 3">
            <a:extLst>
              <a:ext uri="{FF2B5EF4-FFF2-40B4-BE49-F238E27FC236}">
                <a16:creationId xmlns:a16="http://schemas.microsoft.com/office/drawing/2014/main" id="{BE2064F6-8E0C-4D8A-979A-D0E8164913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C87AF71-FE2B-432D-80E8-59B4BF75EF9B}" type="slidenum">
              <a:rPr lang="en-US" altLang="pt-BR"/>
              <a:pPr/>
              <a:t>13</a:t>
            </a:fld>
            <a:endParaRPr lang="en-US"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>
            <a:extLst>
              <a:ext uri="{FF2B5EF4-FFF2-40B4-BE49-F238E27FC236}">
                <a16:creationId xmlns:a16="http://schemas.microsoft.com/office/drawing/2014/main" id="{D236BE0E-3076-46F4-9253-03628E9934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FF1BC34-B87E-4FE9-BB9D-FF3F794E27D5}" type="slidenum">
              <a:rPr lang="en-US" altLang="pt-BR"/>
              <a:pPr/>
              <a:t>14</a:t>
            </a:fld>
            <a:endParaRPr lang="en-US" altLang="pt-BR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6DFC76D7-E831-4F0F-8714-60595F7A6D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8078CAB4-4A6D-41E7-AD01-DAFC494FF9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>
            <a:extLst>
              <a:ext uri="{FF2B5EF4-FFF2-40B4-BE49-F238E27FC236}">
                <a16:creationId xmlns:a16="http://schemas.microsoft.com/office/drawing/2014/main" id="{5BC0BE91-AE05-400D-A589-1D6D24E066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Espaço Reservado para Anotações 2">
            <a:extLst>
              <a:ext uri="{FF2B5EF4-FFF2-40B4-BE49-F238E27FC236}">
                <a16:creationId xmlns:a16="http://schemas.microsoft.com/office/drawing/2014/main" id="{4BF976A9-BBB5-4BB2-91C4-A3926205A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43012" name="Espaço Reservado para Número de Slide 3">
            <a:extLst>
              <a:ext uri="{FF2B5EF4-FFF2-40B4-BE49-F238E27FC236}">
                <a16:creationId xmlns:a16="http://schemas.microsoft.com/office/drawing/2014/main" id="{F50EA462-8B40-4CEB-B9FB-11E904A3DB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70563C-4EE2-454A-814B-E2996BA879B2}" type="slidenum">
              <a:rPr lang="en-US" altLang="pt-BR"/>
              <a:pPr/>
              <a:t>15</a:t>
            </a:fld>
            <a:endParaRPr lang="en-US"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>
            <a:extLst>
              <a:ext uri="{FF2B5EF4-FFF2-40B4-BE49-F238E27FC236}">
                <a16:creationId xmlns:a16="http://schemas.microsoft.com/office/drawing/2014/main" id="{68A24214-4A7C-47A5-8B99-C3510CEC10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Espaço Reservado para Anotações 2">
            <a:extLst>
              <a:ext uri="{FF2B5EF4-FFF2-40B4-BE49-F238E27FC236}">
                <a16:creationId xmlns:a16="http://schemas.microsoft.com/office/drawing/2014/main" id="{32234A84-CADB-4C33-ABE5-F8C864B1C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/>
              <a:t>Seader Henley 2005 ex 2.10</a:t>
            </a:r>
            <a:endParaRPr lang="en-US" altLang="pt-BR"/>
          </a:p>
        </p:txBody>
      </p:sp>
      <p:sp>
        <p:nvSpPr>
          <p:cNvPr id="47108" name="Espaço Reservado para Número de Slide 3">
            <a:extLst>
              <a:ext uri="{FF2B5EF4-FFF2-40B4-BE49-F238E27FC236}">
                <a16:creationId xmlns:a16="http://schemas.microsoft.com/office/drawing/2014/main" id="{97FE6FBE-2AD9-4B2F-A94A-2E2718516E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AB9F4D-27CF-4C96-8CD8-81B2D66D7BFC}" type="slidenum">
              <a:rPr lang="en-US" altLang="pt-BR"/>
              <a:pPr/>
              <a:t>16</a:t>
            </a:fld>
            <a:endParaRPr lang="en-US"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BEDDBA49-5E93-4169-9B0E-0776AC1908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C57BDF8A-49D4-40B3-9AB1-988E52C88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/>
              <a:t>Equação de VdW para misturas Lorentz (1881) e Berthelot (1898)</a:t>
            </a: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D45425AF-DF36-4175-9009-2CF93E5CB0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A2B7E0-9D61-4C1A-8A4B-9DADCA76E959}" type="slidenum">
              <a:rPr lang="pt-BR" altLang="pt-BR"/>
              <a:pPr/>
              <a:t>17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D2F88C56-1212-465C-AB6D-8F82FE23C4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9821A6-E27B-4C01-8F64-87C86AED99A7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9C9EA0FF-2EAA-4595-BAA4-9CF7B1C878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146A4DF1-68FF-4C00-ADFE-80D3B0D3C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72EBC8A1-E3F6-4A41-9AC4-672E8D5C97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3A9AF4A-BF02-491B-AFCC-BFE4CD187D94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5B888E6C-FBF2-4F0D-BFC6-C5E046D885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E08385F4-E2BC-4958-9911-757E8FBB9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/>
              <a:t>Ficou ruim, mas não precisou de esperimentos.</a:t>
            </a:r>
          </a:p>
          <a:p>
            <a:r>
              <a:rPr lang="pt-BR" altLang="pt-BR"/>
              <a:t>Previu a sequência de solubilidades sem ir para o laboratório.</a:t>
            </a:r>
          </a:p>
          <a:p>
            <a:r>
              <a:rPr lang="pt-BR" altLang="pt-BR"/>
              <a:t>Apenas um caso ele previu quantitamente.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>
            <a:extLst>
              <a:ext uri="{FF2B5EF4-FFF2-40B4-BE49-F238E27FC236}">
                <a16:creationId xmlns:a16="http://schemas.microsoft.com/office/drawing/2014/main" id="{365D578A-A088-4F07-B0A3-553C7DA072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4E53513-7076-4FD9-8855-38A5BC6BC82B}" type="slidenum">
              <a:rPr lang="en-US" altLang="pt-BR">
                <a:cs typeface="Tahoma" panose="020B0604030504040204" pitchFamily="34" charset="0"/>
              </a:rPr>
              <a:pPr/>
              <a:t>2</a:t>
            </a:fld>
            <a:endParaRPr lang="en-US" altLang="pt-BR">
              <a:cs typeface="Tahoma" panose="020B060403050404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C7DF2B9-690E-4571-AD8D-69D03937EA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951DAFB-EAB7-4A7F-BA51-FEAF6118DF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>
            <a:extLst>
              <a:ext uri="{FF2B5EF4-FFF2-40B4-BE49-F238E27FC236}">
                <a16:creationId xmlns:a16="http://schemas.microsoft.com/office/drawing/2014/main" id="{047065AE-3AA2-4E44-B0CC-09F2937BBA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4079D9C-74E5-4CAE-980F-B0E83BBC5DFF}" type="slidenum">
              <a:rPr lang="en-US" altLang="pt-BR"/>
              <a:pPr/>
              <a:t>22</a:t>
            </a:fld>
            <a:endParaRPr lang="en-US" altLang="pt-BR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6B19CA5E-149F-4C27-928E-1C35C44672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CFAB7CD3-590B-42D0-BB51-CB8764F82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>
            <a:extLst>
              <a:ext uri="{FF2B5EF4-FFF2-40B4-BE49-F238E27FC236}">
                <a16:creationId xmlns:a16="http://schemas.microsoft.com/office/drawing/2014/main" id="{FBA835E7-2345-4A37-AC7F-9C02137073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1029A6-3C4F-4D68-A755-0B3DD158AE50}" type="slidenum">
              <a:rPr lang="en-US" altLang="pt-BR"/>
              <a:pPr/>
              <a:t>23</a:t>
            </a:fld>
            <a:endParaRPr lang="en-US" altLang="pt-BR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02141EE5-18C5-4EC8-B2F0-0CACFEA00D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068F4907-8317-4BA5-83BE-CA1AD92990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>
            <a:extLst>
              <a:ext uri="{FF2B5EF4-FFF2-40B4-BE49-F238E27FC236}">
                <a16:creationId xmlns:a16="http://schemas.microsoft.com/office/drawing/2014/main" id="{8DFCD515-1506-4C0F-9880-E3F99DB1A4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7BA47B0-F873-4B90-97D3-310910360D89}" type="slidenum">
              <a:rPr lang="en-US" altLang="pt-BR"/>
              <a:pPr/>
              <a:t>24</a:t>
            </a:fld>
            <a:endParaRPr lang="en-US" altLang="pt-BR"/>
          </a:p>
        </p:txBody>
      </p:sp>
      <p:sp>
        <p:nvSpPr>
          <p:cNvPr id="62467" name="Rectangle 1026">
            <a:extLst>
              <a:ext uri="{FF2B5EF4-FFF2-40B4-BE49-F238E27FC236}">
                <a16:creationId xmlns:a16="http://schemas.microsoft.com/office/drawing/2014/main" id="{5B740C8B-D3BA-4853-9250-9BAA9EB4AA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1027">
            <a:extLst>
              <a:ext uri="{FF2B5EF4-FFF2-40B4-BE49-F238E27FC236}">
                <a16:creationId xmlns:a16="http://schemas.microsoft.com/office/drawing/2014/main" id="{BDF3C561-D8D5-438F-ACDB-46A5F04AF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>
            <a:extLst>
              <a:ext uri="{FF2B5EF4-FFF2-40B4-BE49-F238E27FC236}">
                <a16:creationId xmlns:a16="http://schemas.microsoft.com/office/drawing/2014/main" id="{CEED8938-05C4-4B5F-AB9B-37F3FEDAC1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ABC1DE-82F3-49E0-8312-811815AA1CF5}" type="slidenum">
              <a:rPr lang="en-US" altLang="pt-BR"/>
              <a:pPr/>
              <a:t>25</a:t>
            </a:fld>
            <a:endParaRPr lang="en-US" altLang="pt-BR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317E5757-A73A-40A5-AF12-7C73C5D75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5B6D4A97-BB13-4B12-B09F-C6E31847ED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>
            <a:extLst>
              <a:ext uri="{FF2B5EF4-FFF2-40B4-BE49-F238E27FC236}">
                <a16:creationId xmlns:a16="http://schemas.microsoft.com/office/drawing/2014/main" id="{7A591B4D-2107-4D8A-8F25-724D32708D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19EB04-4CB4-4C77-9B0A-CB8E84ED183A}" type="slidenum">
              <a:rPr lang="en-US" altLang="pt-BR"/>
              <a:pPr/>
              <a:t>3</a:t>
            </a:fld>
            <a:endParaRPr lang="en-US" altLang="pt-BR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FD385C58-72C9-486F-9FC3-E29EED1D18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B938070-24ED-4919-B36B-9F63D390DE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/>
              <a:t>Problemas com o potencial químico: 1. não pode ser expresso como uma quantidade absoluta, pois requer constante arbitrária relacionada ao estado de referência; 2. tende a menos infinito para P -&gt; 0; 3. não se relaciona com simplicidade a quantidades físicas facilmente compreensíveis. Por essas razões, foi definida a fugacidade.</a:t>
            </a:r>
          </a:p>
          <a:p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55D19E71-79DE-41DD-8097-ECC549FB54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312235A-DEFD-4F3E-8B57-D5341C63BFF6}" type="slidenum">
              <a:rPr lang="en-US" altLang="pt-BR"/>
              <a:pPr/>
              <a:t>4</a:t>
            </a:fld>
            <a:endParaRPr lang="en-US" altLang="pt-BR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74FCC82-2E6B-46A8-AB53-B1486051C9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3D52FAA-3373-4CA0-A236-F38CB35D45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dirty="0"/>
              <a:t>Origem da fugacidade está bem explicada em </a:t>
            </a:r>
            <a:r>
              <a:rPr lang="pt-BR" altLang="pt-BR" dirty="0" err="1"/>
              <a:t>Prausnitz</a:t>
            </a:r>
            <a:r>
              <a:rPr lang="pt-BR" altLang="pt-BR" dirty="0"/>
              <a:t> (</a:t>
            </a:r>
            <a:r>
              <a:rPr lang="pt-BR" altLang="pt-BR" dirty="0" err="1"/>
              <a:t>Prausnitz</a:t>
            </a:r>
            <a:r>
              <a:rPr lang="pt-BR" altLang="pt-BR" dirty="0"/>
              <a:t> et al - Molecular </a:t>
            </a:r>
            <a:r>
              <a:rPr lang="pt-BR" altLang="pt-BR" dirty="0" err="1"/>
              <a:t>Thermodynamics</a:t>
            </a:r>
            <a:r>
              <a:rPr lang="pt-BR" altLang="pt-BR" dirty="0"/>
              <a:t> </a:t>
            </a:r>
            <a:r>
              <a:rPr lang="pt-BR" altLang="pt-BR" dirty="0" err="1"/>
              <a:t>of</a:t>
            </a:r>
            <a:r>
              <a:rPr lang="pt-BR" altLang="pt-BR" dirty="0"/>
              <a:t> </a:t>
            </a:r>
            <a:r>
              <a:rPr lang="pt-BR" altLang="pt-BR" dirty="0" err="1"/>
              <a:t>Fluid</a:t>
            </a:r>
            <a:r>
              <a:rPr lang="pt-BR" altLang="pt-BR" dirty="0"/>
              <a:t> </a:t>
            </a:r>
            <a:r>
              <a:rPr lang="pt-BR" altLang="pt-BR" dirty="0" err="1"/>
              <a:t>Phase</a:t>
            </a:r>
            <a:r>
              <a:rPr lang="pt-BR" altLang="pt-BR" dirty="0"/>
              <a:t> </a:t>
            </a:r>
            <a:r>
              <a:rPr lang="pt-BR" altLang="pt-BR" dirty="0" err="1"/>
              <a:t>equilibria</a:t>
            </a:r>
            <a:r>
              <a:rPr lang="pt-BR" altLang="pt-BR" dirty="0"/>
              <a:t> 3rd </a:t>
            </a:r>
            <a:r>
              <a:rPr lang="pt-BR" altLang="pt-BR" dirty="0" err="1"/>
              <a:t>ed</a:t>
            </a:r>
            <a:r>
              <a:rPr lang="pt-BR" altLang="pt-BR" dirty="0"/>
              <a:t> p.21). Para </a:t>
            </a:r>
            <a:r>
              <a:rPr lang="pt-BR" altLang="pt-BR" dirty="0" err="1"/>
              <a:t>gas</a:t>
            </a:r>
            <a:r>
              <a:rPr lang="pt-BR" altLang="pt-BR" dirty="0"/>
              <a:t> ideal, Delta(mu) = RT </a:t>
            </a:r>
            <a:r>
              <a:rPr lang="pt-BR" altLang="pt-BR" dirty="0" err="1"/>
              <a:t>ln</a:t>
            </a:r>
            <a:r>
              <a:rPr lang="pt-BR" altLang="pt-BR" dirty="0"/>
              <a:t> (P/P0). Lewis substituiu P por f para fluidos não ideais.  Khouri também apresenta isso no contexto de processos de separação</a:t>
            </a:r>
          </a:p>
          <a:p>
            <a:r>
              <a:rPr lang="pt-BR" altLang="pt-BR" dirty="0"/>
              <a:t>O conceito de fugacidade é usado também para líquidos. Sólidos não sei.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>
            <a:extLst>
              <a:ext uri="{FF2B5EF4-FFF2-40B4-BE49-F238E27FC236}">
                <a16:creationId xmlns:a16="http://schemas.microsoft.com/office/drawing/2014/main" id="{0DC4BA1B-01AF-4527-AE50-ABB99DC73E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239B529-DBE1-4DA1-9857-EC46BAD81596}" type="slidenum">
              <a:rPr lang="en-US" altLang="pt-BR"/>
              <a:pPr/>
              <a:t>5</a:t>
            </a:fld>
            <a:endParaRPr lang="en-US" altLang="pt-BR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25D13E2-9131-4BAD-B9F2-A42A170828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D493C75-9D70-4763-BAAE-990656867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>
            <a:extLst>
              <a:ext uri="{FF2B5EF4-FFF2-40B4-BE49-F238E27FC236}">
                <a16:creationId xmlns:a16="http://schemas.microsoft.com/office/drawing/2014/main" id="{18D00DDE-F2F4-48AE-B145-3D4B96FA56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6F53D90-670A-4212-ACC2-F1E774F842AE}" type="slidenum">
              <a:rPr lang="en-US" altLang="pt-BR"/>
              <a:pPr/>
              <a:t>6</a:t>
            </a:fld>
            <a:endParaRPr lang="en-US" altLang="pt-BR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E295D7F-EA4A-4781-8927-482B46C6B5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2E1CFD9-6A65-4DF4-8428-12DBEC3442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>
            <a:extLst>
              <a:ext uri="{FF2B5EF4-FFF2-40B4-BE49-F238E27FC236}">
                <a16:creationId xmlns:a16="http://schemas.microsoft.com/office/drawing/2014/main" id="{660967EF-CABF-4B44-82D3-E5126CF338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Espaço Reservado para Anotações 2">
            <a:extLst>
              <a:ext uri="{FF2B5EF4-FFF2-40B4-BE49-F238E27FC236}">
                <a16:creationId xmlns:a16="http://schemas.microsoft.com/office/drawing/2014/main" id="{667590D8-9569-4BD1-8577-000D5100A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  <p:sp>
        <p:nvSpPr>
          <p:cNvPr id="22532" name="Espaço Reservado para Número de Slide 3">
            <a:extLst>
              <a:ext uri="{FF2B5EF4-FFF2-40B4-BE49-F238E27FC236}">
                <a16:creationId xmlns:a16="http://schemas.microsoft.com/office/drawing/2014/main" id="{A8CBCC0C-A3B6-4016-BA2F-89EF73AB77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1C472C-570C-4EDF-B8C1-5A1CA57705CD}" type="slidenum">
              <a:rPr lang="en-US" altLang="pt-BR"/>
              <a:pPr/>
              <a:t>7</a:t>
            </a:fld>
            <a:endParaRPr lang="en-US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>
            <a:extLst>
              <a:ext uri="{FF2B5EF4-FFF2-40B4-BE49-F238E27FC236}">
                <a16:creationId xmlns:a16="http://schemas.microsoft.com/office/drawing/2014/main" id="{5F90C538-CA1D-4906-B29D-3E0A53676D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Espaço Reservado para Anotações 2">
            <a:extLst>
              <a:ext uri="{FF2B5EF4-FFF2-40B4-BE49-F238E27FC236}">
                <a16:creationId xmlns:a16="http://schemas.microsoft.com/office/drawing/2014/main" id="{A2859641-6A33-48F0-9EB3-BAA437809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  <p:sp>
        <p:nvSpPr>
          <p:cNvPr id="16388" name="Espaço Reservado para Número de Slide 3">
            <a:extLst>
              <a:ext uri="{FF2B5EF4-FFF2-40B4-BE49-F238E27FC236}">
                <a16:creationId xmlns:a16="http://schemas.microsoft.com/office/drawing/2014/main" id="{A9F6DB2A-6EC0-45D7-90F7-F270651264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BB26B8-65E9-435F-8BAB-1E67D40DB362}" type="slidenum">
              <a:rPr lang="en-US" altLang="pt-BR"/>
              <a:pPr/>
              <a:t>8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19650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>
            <a:extLst>
              <a:ext uri="{FF2B5EF4-FFF2-40B4-BE49-F238E27FC236}">
                <a16:creationId xmlns:a16="http://schemas.microsoft.com/office/drawing/2014/main" id="{5F758F87-26A5-456F-B0E4-DD48665864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Espaço Reservado para Anotações 2">
            <a:extLst>
              <a:ext uri="{FF2B5EF4-FFF2-40B4-BE49-F238E27FC236}">
                <a16:creationId xmlns:a16="http://schemas.microsoft.com/office/drawing/2014/main" id="{197E74B4-90A4-41F7-B6E4-63C952AF2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Tx/>
              <a:buAutoNum type="arabicPeriod"/>
            </a:pPr>
            <a:endParaRPr lang="pt-BR" altLang="pt-BR" dirty="0"/>
          </a:p>
        </p:txBody>
      </p:sp>
      <p:sp>
        <p:nvSpPr>
          <p:cNvPr id="26628" name="Espaço Reservado para Número de Slide 3">
            <a:extLst>
              <a:ext uri="{FF2B5EF4-FFF2-40B4-BE49-F238E27FC236}">
                <a16:creationId xmlns:a16="http://schemas.microsoft.com/office/drawing/2014/main" id="{F51259AA-6CEC-4B17-AEC8-28B27D6F28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09A830-6C79-410F-9DF8-91FE5100CD1C}" type="slidenum">
              <a:rPr lang="en-US" altLang="pt-BR"/>
              <a:pPr/>
              <a:t>9</a:t>
            </a:fld>
            <a:endParaRPr lang="en-US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>
            <a:noAutofit/>
          </a:bodyPr>
          <a:lstStyle>
            <a:lvl1pPr>
              <a:defRPr sz="4400" b="1" cap="none" spc="0">
                <a:ln w="317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 b="1" cap="none" spc="0">
                <a:ln w="317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48E31B-2061-4EEB-ABE4-AD10843E2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7D745E-6B4F-46E8-926C-17B6B0B86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F83D6E-7A47-4AE0-B6B9-BD3C743B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23F16-0FB5-42D7-8761-417DC1319DB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28246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228600" y="1295400"/>
            <a:ext cx="4267200" cy="5105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4267200" cy="5105400"/>
          </a:xfrm>
        </p:spPr>
        <p:txBody>
          <a:bodyPr/>
          <a:lstStyle/>
          <a:p>
            <a:pPr lvl="0"/>
            <a:r>
              <a:rPr lang="pt-BR" noProof="0"/>
              <a:t>Clique no ícone para adicionar clip-art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DBD74B2-FD24-4939-AA97-92223DA21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8AC7E839-F117-4744-8A2F-EA85D2823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846CC1F-78AA-4251-B83B-335A18C4C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00E97-5E5A-4238-A3DC-FEE6E17EBC3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0826043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228600" y="1295400"/>
            <a:ext cx="4267200" cy="5105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267200" cy="5105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85E2A497-24AD-4F0C-91CE-8E428AC56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75528DB5-F292-4F85-A363-232181BFA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898B55F9-6C9B-46EB-BA47-FFEB57054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6EFD4-5CBF-4502-B57D-DC5CC112C97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7757460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ítulo e conteúdo em cima d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8686800" cy="25146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400" y="4114800"/>
            <a:ext cx="8686800" cy="25146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4C0214-2AB2-4109-A4FA-99C807C7C11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ABE04F-EE36-4D18-874F-CE3CE8E10FF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8250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71414"/>
            <a:ext cx="8429684" cy="1143000"/>
          </a:xfrm>
        </p:spPr>
        <p:txBody>
          <a:bodyPr>
            <a:noAutofit/>
          </a:bodyPr>
          <a:lstStyle>
            <a:lvl1pPr>
              <a:defRPr lang="pt-BR" sz="4400" b="1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noProof="0"/>
              <a:t>Clique para editar o estilo do título mestre</a:t>
            </a:r>
            <a:endParaRPr lang="en-US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285860"/>
            <a:ext cx="8429684" cy="5429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  <a:endParaRPr lang="en-US" noProof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0B2EC7-4E0F-4DBB-9DBA-C454A779C8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13" y="64293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6B5BF4-C2F3-4C2C-894A-C2C4B1A46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30AF85-07D7-4AFB-8640-C221897E2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8963" y="64293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F7B2C0E-EA8F-4F0B-89EB-99C5F44347A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2978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90" y="1566859"/>
            <a:ext cx="5786446" cy="1362075"/>
          </a:xfrm>
        </p:spPr>
        <p:txBody>
          <a:bodyPr anchor="t"/>
          <a:lstStyle>
            <a:lvl1pPr algn="l">
              <a:defRPr sz="4000" b="1" cap="none" spc="0">
                <a:ln w="317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57190" y="714356"/>
            <a:ext cx="5786446" cy="85250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09A223-EFFF-45BD-A87B-95DCC8FE2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249ACB-081B-438F-9C10-2947FD9DB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8B60AE-D0B3-4452-858D-6BFDF0529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4EF9-A594-4E74-95C5-274BA09E192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2194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/>
              <a:t>Clique para editar o estilo do título mestre</a:t>
            </a:r>
            <a:endParaRPr lang="en-US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57158" y="1357298"/>
            <a:ext cx="4138642" cy="5357850"/>
          </a:xfrm>
        </p:spPr>
        <p:txBody>
          <a:bodyPr/>
          <a:lstStyle>
            <a:lvl1pPr>
              <a:defRPr sz="2400" baseline="0"/>
            </a:lvl1pPr>
            <a:lvl2pPr marL="366713" indent="-174625">
              <a:lnSpc>
                <a:spcPts val="2400"/>
              </a:lnSpc>
              <a:defRPr sz="2000" baseline="0"/>
            </a:lvl2pPr>
            <a:lvl3pPr marL="450850" indent="-184150">
              <a:lnSpc>
                <a:spcPts val="2400"/>
              </a:lnSpc>
              <a:defRPr sz="1800" baseline="0"/>
            </a:lvl3pPr>
            <a:lvl4pPr marL="442913" indent="-184150">
              <a:lnSpc>
                <a:spcPts val="2400"/>
              </a:lnSpc>
              <a:defRPr sz="1800" baseline="0"/>
            </a:lvl4pPr>
            <a:lvl5pPr marL="446088" indent="-174625">
              <a:lnSpc>
                <a:spcPts val="2400"/>
              </a:lnSpc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  <a:endParaRPr lang="en-US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138642" cy="5357850"/>
          </a:xfrm>
        </p:spPr>
        <p:txBody>
          <a:bodyPr/>
          <a:lstStyle>
            <a:lvl1pPr>
              <a:defRPr sz="2400" baseline="0"/>
            </a:lvl1pPr>
            <a:lvl2pPr marL="365125" indent="-184150">
              <a:lnSpc>
                <a:spcPts val="2400"/>
              </a:lnSpc>
              <a:defRPr sz="2000" baseline="0"/>
            </a:lvl2pPr>
            <a:lvl3pPr marL="450850" indent="-174625">
              <a:lnSpc>
                <a:spcPts val="2400"/>
              </a:lnSpc>
              <a:defRPr sz="1800" baseline="0"/>
            </a:lvl3pPr>
            <a:lvl4pPr marL="442913" indent="-185738">
              <a:lnSpc>
                <a:spcPts val="2400"/>
              </a:lnSpc>
              <a:defRPr sz="1800" baseline="0"/>
            </a:lvl4pPr>
            <a:lvl5pPr marL="446088" indent="-173038">
              <a:lnSpc>
                <a:spcPts val="2400"/>
              </a:lnSpc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  <a:endParaRPr lang="en-US" noProof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BB24D8-B211-42AA-93C6-1B62BE25AD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1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9060ABF-95B9-4C56-90F6-E8CC0FF93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B31450D-7202-4277-BC88-BBA90676C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8963" y="63579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6EB73E0-B374-46DC-A823-C1FBAA95B43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6587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76E37FA7-A8E6-46F9-BFD4-A13E10675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12777CE2-5833-4D73-B7DA-EFDCD64BE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F8011684-E77A-486D-A7FB-9F3A244E8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8448F-9BD7-4A9B-BE3C-8A46B70C2FF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8299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/>
              <a:t>Clique para editar o estilo do título mestre</a:t>
            </a:r>
            <a:endParaRPr lang="en-US" noProof="0"/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6E954E48-0F40-4B74-9982-6AF6F1731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2DA1B995-2D53-429C-8E34-4B280FA4F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438950BD-7A5A-46DF-A038-2CE298CC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3D0FF-4CBD-469B-870A-A1D99C96E86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7278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245D2626-CB8D-4545-B609-8CAFE8199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BAC29817-3122-4E7A-ABC1-097BA33F9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FB5795F0-3431-433A-92CA-C69299B29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A876A-2988-4D98-8919-BB857FC1C72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1068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pt-BR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094757A4-0F87-42F3-B9E0-517E3B30D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B84F715-0A6A-4265-8B7B-6547C8EA4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3B3C6BBE-07F4-4346-BCC8-2B06D4981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63AD3-91EB-4BD8-8372-47C3BD7972D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0309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AF79FA3-A4DA-425B-B99A-3ECAA41C5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703D23A-1AF9-4B5D-A0D6-E5EC628BD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BB33D29E-FB2C-422A-B494-22007FD60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01A7A-AC1C-427D-AB9D-534D02C2676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0167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2BC83107-6759-4137-9721-F14035A0B0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7188" y="71438"/>
            <a:ext cx="8429625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Clique </a:t>
            </a:r>
            <a:r>
              <a:rPr lang="en-US" noProof="0" dirty="0" err="1"/>
              <a:t>para</a:t>
            </a:r>
            <a:r>
              <a:rPr lang="en-US" noProof="0" dirty="0"/>
              <a:t> </a:t>
            </a:r>
            <a:r>
              <a:rPr lang="en-US" noProof="0" dirty="0" err="1"/>
              <a:t>editar</a:t>
            </a:r>
            <a:r>
              <a:rPr lang="en-US" noProof="0" dirty="0"/>
              <a:t> o </a:t>
            </a:r>
            <a:r>
              <a:rPr lang="en-US" noProof="0" dirty="0" err="1"/>
              <a:t>estilo</a:t>
            </a:r>
            <a:r>
              <a:rPr lang="en-US" noProof="0" dirty="0"/>
              <a:t> do </a:t>
            </a:r>
            <a:r>
              <a:rPr lang="en-US" noProof="0" dirty="0" err="1"/>
              <a:t>título</a:t>
            </a:r>
            <a:r>
              <a:rPr lang="en-US" noProof="0" dirty="0"/>
              <a:t> </a:t>
            </a:r>
            <a:r>
              <a:rPr lang="en-US" noProof="0" dirty="0" err="1"/>
              <a:t>mestre</a:t>
            </a:r>
            <a:endParaRPr lang="en-US" noProof="0" dirty="0"/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477306A0-3456-498B-8B72-C164C30592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57188" y="1285875"/>
            <a:ext cx="8429625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1"/>
            <a:r>
              <a:rPr lang="en-US" altLang="pt-BR"/>
              <a:t>Segundo nível</a:t>
            </a:r>
          </a:p>
          <a:p>
            <a:pPr lvl="2"/>
            <a:r>
              <a:rPr lang="en-US" altLang="pt-BR"/>
              <a:t>Terceiro nível</a:t>
            </a:r>
          </a:p>
          <a:p>
            <a:pPr lvl="3"/>
            <a:r>
              <a:rPr lang="en-US" altLang="pt-BR"/>
              <a:t>Quarto nível</a:t>
            </a:r>
          </a:p>
          <a:p>
            <a:pPr lvl="4"/>
            <a:r>
              <a:rPr lang="en-US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CDBDB0-F469-4200-ACFA-E8F6A037A4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80CD22-7986-4205-9EB2-2629DB0CD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4143C9-E801-411A-B81B-A802162337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3896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40EA8BA-7B67-4A75-902F-6FFBF62515F9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8" r:id="rId2"/>
    <p:sldLayoutId id="2147484250" r:id="rId3"/>
    <p:sldLayoutId id="2147484259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  <p:sldLayoutId id="21474842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pt-BR" sz="4000" b="1" kern="1200" dirty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174625" indent="-174625" algn="l" rtl="0" eaLnBrk="0" fontAlgn="base" hangingPunct="0">
        <a:lnSpc>
          <a:spcPts val="2800"/>
        </a:lnSpc>
        <a:spcBef>
          <a:spcPts val="14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4150" algn="l" rtl="0" eaLnBrk="0" fontAlgn="base" hangingPunct="0">
        <a:lnSpc>
          <a:spcPts val="2400"/>
        </a:lnSpc>
        <a:spcBef>
          <a:spcPts val="900"/>
        </a:spcBef>
        <a:spcAft>
          <a:spcPct val="0"/>
        </a:spcAft>
        <a:buSzPct val="100000"/>
        <a:buFont typeface="Arial" panose="020B060402020202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00" indent="-174625" algn="l" rtl="0" eaLnBrk="0" fontAlgn="base" hangingPunct="0">
        <a:lnSpc>
          <a:spcPts val="2400"/>
        </a:lnSpc>
        <a:spcBef>
          <a:spcPts val="9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5738" algn="l" rtl="0" eaLnBrk="0" fontAlgn="base" hangingPunct="0">
        <a:lnSpc>
          <a:spcPts val="2400"/>
        </a:lnSpc>
        <a:spcBef>
          <a:spcPts val="900"/>
        </a:spcBef>
        <a:spcAft>
          <a:spcPct val="0"/>
        </a:spcAft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892175" indent="-173038" algn="l" rtl="0" eaLnBrk="0" fontAlgn="base" hangingPunct="0">
        <a:lnSpc>
          <a:spcPts val="2400"/>
        </a:lnSpc>
        <a:spcBef>
          <a:spcPts val="900"/>
        </a:spcBef>
        <a:spcAft>
          <a:spcPct val="0"/>
        </a:spcAft>
        <a:buSzPct val="5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17" Type="http://schemas.openxmlformats.org/officeDocument/2006/relationships/image" Target="../media/image42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0.png"/><Relationship Id="rId15" Type="http://schemas.openxmlformats.org/officeDocument/2006/relationships/image" Target="../media/image47.png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18.png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74.png"/><Relationship Id="rId7" Type="http://schemas.openxmlformats.org/officeDocument/2006/relationships/oleObject" Target="../embeddings/oleObject6.bin"/><Relationship Id="rId12" Type="http://schemas.openxmlformats.org/officeDocument/2006/relationships/image" Target="../media/image6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7.png"/><Relationship Id="rId11" Type="http://schemas.openxmlformats.org/officeDocument/2006/relationships/image" Target="../media/image61.png"/><Relationship Id="rId5" Type="http://schemas.openxmlformats.org/officeDocument/2006/relationships/image" Target="../media/image76.png"/><Relationship Id="rId10" Type="http://schemas.openxmlformats.org/officeDocument/2006/relationships/image" Target="../media/image60.wmf"/><Relationship Id="rId4" Type="http://schemas.openxmlformats.org/officeDocument/2006/relationships/image" Target="../media/image75.png"/><Relationship Id="rId9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5.emf"/><Relationship Id="rId4" Type="http://schemas.openxmlformats.org/officeDocument/2006/relationships/image" Target="../media/image6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>
            <a:extLst>
              <a:ext uri="{FF2B5EF4-FFF2-40B4-BE49-F238E27FC236}">
                <a16:creationId xmlns:a16="http://schemas.microsoft.com/office/drawing/2014/main" id="{F1B85F72-3869-43FA-B10B-E0A56E4CA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028700"/>
            <a:ext cx="7546975" cy="3048000"/>
          </a:xfrm>
          <a:effectLst>
            <a:outerShdw dist="53882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altLang="pt-BR" dirty="0"/>
              <a:t>PQI3402   /   OP-III</a:t>
            </a:r>
            <a:br>
              <a:rPr altLang="pt-BR" dirty="0"/>
            </a:br>
            <a:br>
              <a:rPr dirty="0"/>
            </a:br>
            <a:r>
              <a:rPr dirty="0"/>
              <a:t>Equilíbrio termodinâmico em sistemas multifásicos</a:t>
            </a:r>
          </a:p>
        </p:txBody>
      </p:sp>
      <p:sp>
        <p:nvSpPr>
          <p:cNvPr id="7171" name="Espaço Reservado para Número de Slide 2">
            <a:extLst>
              <a:ext uri="{FF2B5EF4-FFF2-40B4-BE49-F238E27FC236}">
                <a16:creationId xmlns:a16="http://schemas.microsoft.com/office/drawing/2014/main" id="{D625983D-9F3F-4F8F-A8D7-31501D708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9F6EC1-80A1-4B6D-9AFC-9FA61E4E1F1B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79F3E28-44D9-4704-B598-C175B2B81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941888"/>
            <a:ext cx="6934200" cy="462307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2400" b="1" dirty="0">
                <a:latin typeface="+mj-lt"/>
              </a:rPr>
              <a:t>Marcelo Seckler</a:t>
            </a:r>
          </a:p>
        </p:txBody>
      </p:sp>
      <p:sp>
        <p:nvSpPr>
          <p:cNvPr id="7173" name="CaixaDeTexto 1">
            <a:extLst>
              <a:ext uri="{FF2B5EF4-FFF2-40B4-BE49-F238E27FC236}">
                <a16:creationId xmlns:a16="http://schemas.microsoft.com/office/drawing/2014/main" id="{88A4C3AF-6784-4D56-9519-A5E502D5E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381750"/>
            <a:ext cx="44180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600" i="1">
                <a:latin typeface="Lucida Sans" panose="020B0602030504020204" pitchFamily="34" charset="0"/>
              </a:rPr>
              <a:t>Texto de apoio: Seader&amp;Henley Capítulo 2.</a:t>
            </a: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>
            <a:extLst>
              <a:ext uri="{FF2B5EF4-FFF2-40B4-BE49-F238E27FC236}">
                <a16:creationId xmlns:a16="http://schemas.microsoft.com/office/drawing/2014/main" id="{B1CFD22A-0ABD-4B05-A6BB-251F5F086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2962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t>Relação entre </a:t>
            </a:r>
            <a:r>
              <a:rPr altLang="pt-BR" i="1">
                <a:latin typeface="Symbol" panose="05050102010706020507" pitchFamily="18" charset="2"/>
              </a:rPr>
              <a:t>f</a:t>
            </a:r>
            <a:r>
              <a:t>  e </a:t>
            </a:r>
            <a:r>
              <a:rPr i="1">
                <a:latin typeface="Symbol" pitchFamily="18" charset="2"/>
              </a:rPr>
              <a:t>g</a:t>
            </a:r>
            <a:endParaRPr/>
          </a:p>
        </p:txBody>
      </p:sp>
      <p:sp>
        <p:nvSpPr>
          <p:cNvPr id="31747" name="Rectangle 15">
            <a:extLst>
              <a:ext uri="{FF2B5EF4-FFF2-40B4-BE49-F238E27FC236}">
                <a16:creationId xmlns:a16="http://schemas.microsoft.com/office/drawing/2014/main" id="{8A74D93F-FD65-4746-8B3A-BE3D5014F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r>
              <a:rPr lang="pt-BR" altLang="pt-BR"/>
              <a:t>Alguns modelos termodinâmicos fornecem o coeficiente de fugacidade </a:t>
            </a:r>
            <a:r>
              <a:rPr lang="pt-BR" altLang="pt-BR" i="1">
                <a:latin typeface="Symbol" panose="05050102010706020507" pitchFamily="18" charset="2"/>
              </a:rPr>
              <a:t>f</a:t>
            </a:r>
            <a:r>
              <a:rPr lang="pt-BR" altLang="pt-BR"/>
              <a:t>, outros o coeficiente de atividade</a:t>
            </a:r>
            <a:r>
              <a:rPr lang="pt-BR" altLang="pt-BR" i="1">
                <a:latin typeface="Symbol" panose="05050102010706020507" pitchFamily="18" charset="2"/>
              </a:rPr>
              <a:t> g</a:t>
            </a:r>
            <a:r>
              <a:rPr lang="pt-BR" altLang="pt-BR"/>
              <a:t>, logo desejamos converter expressões em </a:t>
            </a:r>
            <a:r>
              <a:rPr lang="pt-BR" altLang="pt-BR" i="1">
                <a:latin typeface="Symbol" panose="05050102010706020507" pitchFamily="18" charset="2"/>
              </a:rPr>
              <a:t>f</a:t>
            </a:r>
            <a:r>
              <a:rPr lang="pt-BR" altLang="pt-BR"/>
              <a:t>  para expressões em </a:t>
            </a:r>
            <a:r>
              <a:rPr lang="pt-BR" altLang="pt-BR" i="1">
                <a:latin typeface="Symbol" panose="05050102010706020507" pitchFamily="18" charset="2"/>
              </a:rPr>
              <a:t>g</a:t>
            </a:r>
          </a:p>
          <a:p>
            <a:r>
              <a:rPr lang="pt-BR" altLang="pt-BR"/>
              <a:t>Usando as definições de </a:t>
            </a:r>
            <a:r>
              <a:rPr lang="pt-BR" altLang="pt-BR" i="1">
                <a:latin typeface="Symbol" panose="05050102010706020507" pitchFamily="18" charset="2"/>
              </a:rPr>
              <a:t>f</a:t>
            </a:r>
            <a:r>
              <a:rPr lang="pt-BR" altLang="pt-BR"/>
              <a:t>  e </a:t>
            </a:r>
            <a:r>
              <a:rPr lang="pt-BR" altLang="pt-BR" i="1">
                <a:latin typeface="Symbol" panose="05050102010706020507" pitchFamily="18" charset="2"/>
              </a:rPr>
              <a:t>g </a:t>
            </a:r>
            <a:r>
              <a:rPr lang="pt-BR" altLang="pt-BR">
                <a:latin typeface="Symbol" panose="05050102010706020507" pitchFamily="18" charset="2"/>
              </a:rPr>
              <a:t>:</a:t>
            </a:r>
          </a:p>
          <a:p>
            <a:endParaRPr lang="pt-BR" altLang="pt-BR"/>
          </a:p>
        </p:txBody>
      </p:sp>
      <p:sp>
        <p:nvSpPr>
          <p:cNvPr id="31748" name="Espaço Reservado para Número de Slide 3">
            <a:extLst>
              <a:ext uri="{FF2B5EF4-FFF2-40B4-BE49-F238E27FC236}">
                <a16:creationId xmlns:a16="http://schemas.microsoft.com/office/drawing/2014/main" id="{E8F11FBC-79E8-401A-A3C8-25CF383D6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53705E-E68D-4ED3-BFB7-7B9B519E68DE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10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31749" name="Agrupar 1">
            <a:extLst>
              <a:ext uri="{FF2B5EF4-FFF2-40B4-BE49-F238E27FC236}">
                <a16:creationId xmlns:a16="http://schemas.microsoft.com/office/drawing/2014/main" id="{1BBBEC47-5B93-476A-A583-D05190CCCE79}"/>
              </a:ext>
            </a:extLst>
          </p:cNvPr>
          <p:cNvGrpSpPr>
            <a:grpSpLocks/>
          </p:cNvGrpSpPr>
          <p:nvPr/>
        </p:nvGrpSpPr>
        <p:grpSpPr bwMode="auto">
          <a:xfrm>
            <a:off x="2397125" y="3429000"/>
            <a:ext cx="4349750" cy="1949450"/>
            <a:chOff x="2078742" y="4365625"/>
            <a:chExt cx="4348750" cy="1950241"/>
          </a:xfrm>
        </p:grpSpPr>
        <p:sp>
          <p:nvSpPr>
            <p:cNvPr id="31750" name="AutoShape 6">
              <a:extLst>
                <a:ext uri="{FF2B5EF4-FFF2-40B4-BE49-F238E27FC236}">
                  <a16:creationId xmlns:a16="http://schemas.microsoft.com/office/drawing/2014/main" id="{349CC1FF-2DA4-4B53-B7EE-F11AC9262A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378670">
              <a:off x="1964442" y="4554538"/>
              <a:ext cx="990600" cy="762000"/>
            </a:xfrm>
            <a:prstGeom prst="flowChartDocumen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31751" name="AutoShape 7">
              <a:extLst>
                <a:ext uri="{FF2B5EF4-FFF2-40B4-BE49-F238E27FC236}">
                  <a16:creationId xmlns:a16="http://schemas.microsoft.com/office/drawing/2014/main" id="{77BD4377-20D2-4E17-8487-A0F511983F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21330" flipH="1" flipV="1">
              <a:off x="4739040" y="4439528"/>
              <a:ext cx="990600" cy="990600"/>
            </a:xfrm>
            <a:prstGeom prst="flowChartDocumen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752" name="Object 4">
                  <a:extLst>
                    <a:ext uri="{FF2B5EF4-FFF2-40B4-BE49-F238E27FC236}">
                      <a16:creationId xmlns:a16="http://schemas.microsoft.com/office/drawing/2014/main" id="{6D159CE9-5C3A-4A0F-9404-1E00BB6598C5}"/>
                    </a:ext>
                  </a:extLst>
                </p:cNvPr>
                <p:cNvSpPr txBox="1"/>
                <p:nvPr/>
              </p:nvSpPr>
              <p:spPr bwMode="auto">
                <a:xfrm>
                  <a:off x="2139950" y="4365625"/>
                  <a:ext cx="3795713" cy="9779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bar>
                              <m:barPr>
                                <m:pos m:val="top"/>
                                <m:ctrlP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</m:bar>
                          </m:e>
                          <m:sub>
                            <m: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≡</m:t>
                        </m:r>
                        <m:f>
                          <m:fPr>
                            <m:ctrlP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bar>
                                  <m:barPr>
                                    <m:pos m:val="top"/>
                                    <m:ctrlPr>
                                      <a:rPr lang="pt-BR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BR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bar>
                              </m:e>
                              <m:sub>
                                <m: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pt-BR" sz="2000" dirty="0"/>
                </a:p>
              </p:txBody>
            </p:sp>
          </mc:Choice>
          <mc:Fallback xmlns="">
            <p:sp>
              <p:nvSpPr>
                <p:cNvPr id="31752" name="Object 4">
                  <a:extLst>
                    <a:ext uri="{FF2B5EF4-FFF2-40B4-BE49-F238E27FC236}">
                      <a16:creationId xmlns:a16="http://schemas.microsoft.com/office/drawing/2014/main" id="{6D159CE9-5C3A-4A0F-9404-1E00BB6598C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39950" y="4365625"/>
                  <a:ext cx="3795713" cy="97790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753" name="Text Box 9">
              <a:extLst>
                <a:ext uri="{FF2B5EF4-FFF2-40B4-BE49-F238E27FC236}">
                  <a16:creationId xmlns:a16="http://schemas.microsoft.com/office/drawing/2014/main" id="{0F0C0149-17B0-47B1-8643-6F3E9E082F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1952" y="5669535"/>
              <a:ext cx="15055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Componente</a:t>
              </a:r>
              <a:br>
                <a:rPr lang="pt-BR" altLang="pt-BR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t-BR" altLang="pt-BR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puro</a:t>
              </a:r>
            </a:p>
          </p:txBody>
        </p:sp>
        <p:sp>
          <p:nvSpPr>
            <p:cNvPr id="31754" name="Freeform 10">
              <a:extLst>
                <a:ext uri="{FF2B5EF4-FFF2-40B4-BE49-F238E27FC236}">
                  <a16:creationId xmlns:a16="http://schemas.microsoft.com/office/drawing/2014/main" id="{54D7CE08-9123-4B1A-A133-1C1289883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2989" y="5086351"/>
              <a:ext cx="220468" cy="503776"/>
            </a:xfrm>
            <a:custGeom>
              <a:avLst/>
              <a:gdLst>
                <a:gd name="T0" fmla="*/ 2147483646 w 346"/>
                <a:gd name="T1" fmla="*/ 2147483646 h 542"/>
                <a:gd name="T2" fmla="*/ 2147483646 w 346"/>
                <a:gd name="T3" fmla="*/ 2147483646 h 542"/>
                <a:gd name="T4" fmla="*/ 2147483646 w 346"/>
                <a:gd name="T5" fmla="*/ 2147483646 h 542"/>
                <a:gd name="T6" fmla="*/ 0 w 346"/>
                <a:gd name="T7" fmla="*/ 0 h 5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6"/>
                <a:gd name="T13" fmla="*/ 0 h 542"/>
                <a:gd name="T14" fmla="*/ 346 w 346"/>
                <a:gd name="T15" fmla="*/ 542 h 5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6" h="542">
                  <a:moveTo>
                    <a:pt x="346" y="542"/>
                  </a:moveTo>
                  <a:cubicBezTo>
                    <a:pt x="311" y="525"/>
                    <a:pt x="188" y="494"/>
                    <a:pt x="134" y="442"/>
                  </a:cubicBezTo>
                  <a:cubicBezTo>
                    <a:pt x="80" y="390"/>
                    <a:pt x="46" y="303"/>
                    <a:pt x="24" y="229"/>
                  </a:cubicBezTo>
                  <a:cubicBezTo>
                    <a:pt x="2" y="155"/>
                    <a:pt x="5" y="48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755" name="Text Box 11">
              <a:extLst>
                <a:ext uri="{FF2B5EF4-FFF2-40B4-BE49-F238E27FC236}">
                  <a16:creationId xmlns:a16="http://schemas.microsoft.com/office/drawing/2014/main" id="{003125F6-A020-4C4A-B59D-EBC7F1D320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1800" y="5667970"/>
              <a:ext cx="1800225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Componente na mistura</a:t>
              </a:r>
            </a:p>
          </p:txBody>
        </p:sp>
        <p:sp>
          <p:nvSpPr>
            <p:cNvPr id="31756" name="Freeform 12">
              <a:extLst>
                <a:ext uri="{FF2B5EF4-FFF2-40B4-BE49-F238E27FC236}">
                  <a16:creationId xmlns:a16="http://schemas.microsoft.com/office/drawing/2014/main" id="{D09C4F75-5EBD-4160-A44B-60FFDB233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960" y="5086350"/>
              <a:ext cx="817479" cy="862930"/>
            </a:xfrm>
            <a:custGeom>
              <a:avLst/>
              <a:gdLst>
                <a:gd name="T0" fmla="*/ 0 w 783"/>
                <a:gd name="T1" fmla="*/ 2147483646 h 956"/>
                <a:gd name="T2" fmla="*/ 2147483646 w 783"/>
                <a:gd name="T3" fmla="*/ 2147483646 h 956"/>
                <a:gd name="T4" fmla="*/ 2147483646 w 783"/>
                <a:gd name="T5" fmla="*/ 0 h 956"/>
                <a:gd name="T6" fmla="*/ 0 60000 65536"/>
                <a:gd name="T7" fmla="*/ 0 60000 65536"/>
                <a:gd name="T8" fmla="*/ 0 60000 65536"/>
                <a:gd name="T9" fmla="*/ 0 w 783"/>
                <a:gd name="T10" fmla="*/ 0 h 956"/>
                <a:gd name="T11" fmla="*/ 783 w 783"/>
                <a:gd name="T12" fmla="*/ 956 h 9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83" h="956">
                  <a:moveTo>
                    <a:pt x="0" y="956"/>
                  </a:moveTo>
                  <a:cubicBezTo>
                    <a:pt x="98" y="885"/>
                    <a:pt x="454" y="691"/>
                    <a:pt x="585" y="532"/>
                  </a:cubicBezTo>
                  <a:cubicBezTo>
                    <a:pt x="716" y="373"/>
                    <a:pt x="742" y="111"/>
                    <a:pt x="783" y="0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757" name="Freeform 13">
              <a:extLst>
                <a:ext uri="{FF2B5EF4-FFF2-40B4-BE49-F238E27FC236}">
                  <a16:creationId xmlns:a16="http://schemas.microsoft.com/office/drawing/2014/main" id="{22E26207-1FD5-4763-8450-898177BC28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4385" y="5157788"/>
              <a:ext cx="482791" cy="791492"/>
            </a:xfrm>
            <a:custGeom>
              <a:avLst/>
              <a:gdLst>
                <a:gd name="T0" fmla="*/ 2147483646 w 346"/>
                <a:gd name="T1" fmla="*/ 2147483646 h 542"/>
                <a:gd name="T2" fmla="*/ 2147483646 w 346"/>
                <a:gd name="T3" fmla="*/ 2147483646 h 542"/>
                <a:gd name="T4" fmla="*/ 2147483646 w 346"/>
                <a:gd name="T5" fmla="*/ 2147483646 h 542"/>
                <a:gd name="T6" fmla="*/ 0 w 346"/>
                <a:gd name="T7" fmla="*/ 0 h 5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6"/>
                <a:gd name="T13" fmla="*/ 0 h 542"/>
                <a:gd name="T14" fmla="*/ 346 w 346"/>
                <a:gd name="T15" fmla="*/ 542 h 5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6" h="542">
                  <a:moveTo>
                    <a:pt x="346" y="542"/>
                  </a:moveTo>
                  <a:cubicBezTo>
                    <a:pt x="311" y="525"/>
                    <a:pt x="188" y="494"/>
                    <a:pt x="134" y="442"/>
                  </a:cubicBezTo>
                  <a:cubicBezTo>
                    <a:pt x="80" y="390"/>
                    <a:pt x="46" y="303"/>
                    <a:pt x="24" y="229"/>
                  </a:cubicBezTo>
                  <a:cubicBezTo>
                    <a:pt x="2" y="155"/>
                    <a:pt x="5" y="48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Title 16">
            <a:extLst>
              <a:ext uri="{FF2B5EF4-FFF2-40B4-BE49-F238E27FC236}">
                <a16:creationId xmlns:a16="http://schemas.microsoft.com/office/drawing/2014/main" id="{149482F4-41FC-402E-B4AC-DDD07B0C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Como determinar as composições de 2 fases em equilíbrio</a:t>
            </a:r>
          </a:p>
        </p:txBody>
      </p:sp>
      <p:sp>
        <p:nvSpPr>
          <p:cNvPr id="33795" name="Content Placeholder 17">
            <a:extLst>
              <a:ext uri="{FF2B5EF4-FFF2-40B4-BE49-F238E27FC236}">
                <a16:creationId xmlns:a16="http://schemas.microsoft.com/office/drawing/2014/main" id="{9A016E6A-1368-4DD6-B2DE-2031F68932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r>
              <a:rPr lang="pt-BR" altLang="pt-BR" dirty="0"/>
              <a:t>Seja um sistema com duas fases V e L em equilíbrio. </a:t>
            </a:r>
          </a:p>
          <a:p>
            <a:endParaRPr lang="pt-BR" altLang="pt-BR" dirty="0"/>
          </a:p>
          <a:p>
            <a:pPr lvl="1"/>
            <a:r>
              <a:rPr lang="pt-BR" altLang="pt-BR" dirty="0"/>
              <a:t>Se soubermos o valor K, sabemos como projetar um separador.</a:t>
            </a:r>
          </a:p>
          <a:p>
            <a:r>
              <a:rPr lang="pt-BR" altLang="pt-BR" dirty="0"/>
              <a:t> As definições de coeficiente de fugacidade são</a:t>
            </a:r>
          </a:p>
          <a:p>
            <a:pPr lvl="1"/>
            <a:endParaRPr lang="pt-BR" altLang="pt-BR" dirty="0"/>
          </a:p>
          <a:p>
            <a:pPr lvl="1"/>
            <a:endParaRPr lang="pt-BR" altLang="pt-BR" dirty="0"/>
          </a:p>
          <a:p>
            <a:pPr lvl="1"/>
            <a:r>
              <a:rPr lang="pt-BR" altLang="pt-BR" dirty="0"/>
              <a:t>Dividindo a 1ª expressão pela 2ª:</a:t>
            </a:r>
          </a:p>
          <a:p>
            <a:pPr lvl="1"/>
            <a:endParaRPr lang="pt-BR" altLang="pt-BR" dirty="0"/>
          </a:p>
          <a:p>
            <a:endParaRPr lang="pt-BR" altLang="pt-BR" dirty="0"/>
          </a:p>
        </p:txBody>
      </p:sp>
      <p:sp>
        <p:nvSpPr>
          <p:cNvPr id="33796" name="Content Placeholder 18">
            <a:extLst>
              <a:ext uri="{FF2B5EF4-FFF2-40B4-BE49-F238E27FC236}">
                <a16:creationId xmlns:a16="http://schemas.microsoft.com/office/drawing/2014/main" id="{D9C550FF-2470-40C5-8BA4-43928AA05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138613" cy="5357812"/>
          </a:xfrm>
        </p:spPr>
        <p:txBody>
          <a:bodyPr/>
          <a:lstStyle/>
          <a:p>
            <a:r>
              <a:rPr lang="pt-BR" altLang="pt-BR" dirty="0"/>
              <a:t>E lembrando que para sistema multifásico em equilíbrio as fugacidades são iguais,</a:t>
            </a:r>
          </a:p>
          <a:p>
            <a:pPr lvl="1"/>
            <a:endParaRPr lang="pt-BR" altLang="pt-BR" dirty="0"/>
          </a:p>
          <a:p>
            <a:endParaRPr lang="pt-BR" altLang="pt-BR" dirty="0"/>
          </a:p>
          <a:p>
            <a:pPr lvl="1"/>
            <a:endParaRPr lang="pt-BR" altLang="pt-BR" dirty="0">
              <a:sym typeface="Wingdings" panose="05000000000000000000" pitchFamily="2" charset="2"/>
            </a:endParaRPr>
          </a:p>
          <a:p>
            <a:pPr lvl="1"/>
            <a:endParaRPr lang="pt-BR" altLang="pt-BR" dirty="0">
              <a:sym typeface="Wingdings" panose="05000000000000000000" pitchFamily="2" charset="2"/>
            </a:endParaRPr>
          </a:p>
          <a:p>
            <a:r>
              <a:rPr lang="pt-BR" altLang="pt-BR" dirty="0">
                <a:sym typeface="Wingdings" panose="05000000000000000000" pitchFamily="2" charset="2"/>
              </a:rPr>
              <a:t>m</a:t>
            </a:r>
            <a:r>
              <a:rPr lang="pt-BR" altLang="pt-BR" dirty="0"/>
              <a:t>odelos termodinâmicos nos fornecem os coeficientes de fugacidade </a:t>
            </a:r>
            <a:r>
              <a:rPr lang="pt-BR" altLang="pt-BR" dirty="0">
                <a:sym typeface="Wingdings" panose="05000000000000000000" pitchFamily="2" charset="2"/>
              </a:rPr>
              <a:t> obtemos os valores de 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pt-BR" alt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</a:p>
          <a:p>
            <a:r>
              <a:rPr lang="pt-BR" altLang="pt-BR" dirty="0">
                <a:sym typeface="Wingdings" panose="05000000000000000000" pitchFamily="2" charset="2"/>
              </a:rPr>
              <a:t>Esta é a “forma </a:t>
            </a:r>
            <a:r>
              <a:rPr lang="pt-BR" altLang="pt-BR" i="1" dirty="0">
                <a:latin typeface="Symbol" panose="05050102010706020507" pitchFamily="18" charset="2"/>
                <a:sym typeface="Wingdings" panose="05000000000000000000" pitchFamily="2" charset="2"/>
              </a:rPr>
              <a:t>f</a:t>
            </a:r>
            <a:r>
              <a:rPr lang="pt-BR" altLang="pt-BR" dirty="0">
                <a:sym typeface="Wingdings" panose="05000000000000000000" pitchFamily="2" charset="2"/>
              </a:rPr>
              <a:t>” do valor 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</a:t>
            </a:r>
            <a:endParaRPr lang="pt-BR" altLang="pt-BR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altLang="pt-BR" dirty="0"/>
          </a:p>
          <a:p>
            <a:endParaRPr lang="pt-BR" altLang="pt-BR" dirty="0"/>
          </a:p>
          <a:p>
            <a:endParaRPr lang="pt-BR" altLang="pt-BR" dirty="0"/>
          </a:p>
        </p:txBody>
      </p:sp>
      <p:sp>
        <p:nvSpPr>
          <p:cNvPr id="33797" name="Slide Number Placeholder 3">
            <a:extLst>
              <a:ext uri="{FF2B5EF4-FFF2-40B4-BE49-F238E27FC236}">
                <a16:creationId xmlns:a16="http://schemas.microsoft.com/office/drawing/2014/main" id="{48D69231-7C1B-4EE1-9DEB-EA416345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948264" y="646324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6EB5131-4E72-4E1B-A331-FB81773FAE1E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11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798" name="Object 2">
                <a:extLst>
                  <a:ext uri="{FF2B5EF4-FFF2-40B4-BE49-F238E27FC236}">
                    <a16:creationId xmlns:a16="http://schemas.microsoft.com/office/drawing/2014/main" id="{9F25B98C-7271-410A-B896-9412DE71AB9E}"/>
                  </a:ext>
                </a:extLst>
              </p:cNvPr>
              <p:cNvSpPr txBox="1"/>
              <p:nvPr/>
            </p:nvSpPr>
            <p:spPr bwMode="auto">
              <a:xfrm>
                <a:off x="5053129" y="3445669"/>
                <a:ext cx="1625600" cy="91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𝑖𝑉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798" name="Object 2">
                <a:extLst>
                  <a:ext uri="{FF2B5EF4-FFF2-40B4-BE49-F238E27FC236}">
                    <a16:creationId xmlns:a16="http://schemas.microsoft.com/office/drawing/2014/main" id="{9F25B98C-7271-410A-B896-9412DE71AB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53129" y="3445669"/>
                <a:ext cx="1625600" cy="914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800" name="Grupo 13">
            <a:extLst>
              <a:ext uri="{FF2B5EF4-FFF2-40B4-BE49-F238E27FC236}">
                <a16:creationId xmlns:a16="http://schemas.microsoft.com/office/drawing/2014/main" id="{66386506-C0D8-40BE-AE7F-410B066368C3}"/>
              </a:ext>
            </a:extLst>
          </p:cNvPr>
          <p:cNvGrpSpPr>
            <a:grpSpLocks/>
          </p:cNvGrpSpPr>
          <p:nvPr/>
        </p:nvGrpSpPr>
        <p:grpSpPr bwMode="auto">
          <a:xfrm>
            <a:off x="5053129" y="2486025"/>
            <a:ext cx="1676400" cy="808252"/>
            <a:chOff x="6640513" y="2774951"/>
            <a:chExt cx="1676400" cy="928688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502EE06-87C9-446C-A2C0-C8A7EC0E0B50}"/>
                </a:ext>
              </a:extLst>
            </p:cNvPr>
            <p:cNvCxnSpPr>
              <a:cxnSpLocks/>
            </p:cNvCxnSpPr>
            <p:nvPr/>
          </p:nvCxnSpPr>
          <p:spPr>
            <a:xfrm>
              <a:off x="7936415" y="2789239"/>
              <a:ext cx="71437" cy="712665"/>
            </a:xfrm>
            <a:prstGeom prst="line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FCA2990-2F0E-4A5D-A24E-A9E708DDF911}"/>
                </a:ext>
              </a:extLst>
            </p:cNvPr>
            <p:cNvCxnSpPr/>
            <p:nvPr/>
          </p:nvCxnSpPr>
          <p:spPr>
            <a:xfrm rot="16200000" flipH="1">
              <a:off x="7014369" y="3203576"/>
              <a:ext cx="928688" cy="71437"/>
            </a:xfrm>
            <a:prstGeom prst="line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806" name="Object 4">
                  <a:extLst>
                    <a:ext uri="{FF2B5EF4-FFF2-40B4-BE49-F238E27FC236}">
                      <a16:creationId xmlns:a16="http://schemas.microsoft.com/office/drawing/2014/main" id="{A89EE543-8CCD-417B-A1DA-F77A482ABA90}"/>
                    </a:ext>
                  </a:extLst>
                </p:cNvPr>
                <p:cNvSpPr txBox="1"/>
                <p:nvPr/>
              </p:nvSpPr>
              <p:spPr bwMode="auto">
                <a:xfrm>
                  <a:off x="6640513" y="2789238"/>
                  <a:ext cx="1676400" cy="914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pt-BR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𝜑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pt-BR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𝑖𝐿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pt-BR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pt-BR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𝜑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pt-BR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𝑖𝑉</m:t>
                                </m:r>
                              </m:sub>
                            </m:sSub>
                          </m:den>
                        </m:f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pt-BR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pt-BR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𝑖𝐿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pt-BR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pt-BR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pt-BR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𝑖𝑉</m:t>
                                </m:r>
                              </m:sub>
                            </m:sSub>
                          </m:den>
                        </m:f>
                        <m:f>
                          <m:fPr>
                            <m:ctrlP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pt-BR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t-BR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33806" name="Object 4">
                  <a:extLst>
                    <a:ext uri="{FF2B5EF4-FFF2-40B4-BE49-F238E27FC236}">
                      <a16:creationId xmlns:a16="http://schemas.microsoft.com/office/drawing/2014/main" id="{A89EE543-8CCD-417B-A1DA-F77A482ABA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640513" y="2789238"/>
                  <a:ext cx="1676400" cy="91440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802" name="Object 6">
                <a:extLst>
                  <a:ext uri="{FF2B5EF4-FFF2-40B4-BE49-F238E27FC236}">
                    <a16:creationId xmlns:a16="http://schemas.microsoft.com/office/drawing/2014/main" id="{5DA9E01C-D0AC-4244-A055-C37662064F9F}"/>
                  </a:ext>
                </a:extLst>
              </p:cNvPr>
              <p:cNvSpPr txBox="1"/>
              <p:nvPr/>
            </p:nvSpPr>
            <p:spPr bwMode="auto">
              <a:xfrm>
                <a:off x="1473650" y="4225838"/>
                <a:ext cx="1688650" cy="5001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𝑖𝐿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𝑖𝐿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802" name="Object 6">
                <a:extLst>
                  <a:ext uri="{FF2B5EF4-FFF2-40B4-BE49-F238E27FC236}">
                    <a16:creationId xmlns:a16="http://schemas.microsoft.com/office/drawing/2014/main" id="{5DA9E01C-D0AC-4244-A055-C37662064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3650" y="4225838"/>
                <a:ext cx="1688650" cy="500149"/>
              </a:xfrm>
              <a:prstGeom prst="rect">
                <a:avLst/>
              </a:prstGeom>
              <a:blipFill>
                <a:blip r:embed="rId5"/>
                <a:stretch>
                  <a:fillRect t="-48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804" name="Text Box 9">
            <a:extLst>
              <a:ext uri="{FF2B5EF4-FFF2-40B4-BE49-F238E27FC236}">
                <a16:creationId xmlns:a16="http://schemas.microsoft.com/office/drawing/2014/main" id="{5DACD150-6E6E-403F-B721-D08F163FC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5550" y="2910570"/>
            <a:ext cx="1676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Coeficiente de</a:t>
            </a:r>
            <a:br>
              <a:rPr lang="pt-BR" altLang="pt-B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distribuição (valor K)</a:t>
            </a:r>
          </a:p>
        </p:txBody>
      </p:sp>
      <p:sp>
        <p:nvSpPr>
          <p:cNvPr id="33805" name="Freeform 10">
            <a:extLst>
              <a:ext uri="{FF2B5EF4-FFF2-40B4-BE49-F238E27FC236}">
                <a16:creationId xmlns:a16="http://schemas.microsoft.com/office/drawing/2014/main" id="{1808D09A-6A17-4E6E-8371-B98AFB458BC5}"/>
              </a:ext>
            </a:extLst>
          </p:cNvPr>
          <p:cNvSpPr>
            <a:spLocks/>
          </p:cNvSpPr>
          <p:nvPr/>
        </p:nvSpPr>
        <p:spPr bwMode="auto">
          <a:xfrm flipV="1">
            <a:off x="6429059" y="3146915"/>
            <a:ext cx="793890" cy="535593"/>
          </a:xfrm>
          <a:custGeom>
            <a:avLst/>
            <a:gdLst>
              <a:gd name="T0" fmla="*/ 2147483646 w 346"/>
              <a:gd name="T1" fmla="*/ 2147483646 h 542"/>
              <a:gd name="T2" fmla="*/ 2147483646 w 346"/>
              <a:gd name="T3" fmla="*/ 2147483646 h 542"/>
              <a:gd name="T4" fmla="*/ 2147483646 w 346"/>
              <a:gd name="T5" fmla="*/ 2147483646 h 542"/>
              <a:gd name="T6" fmla="*/ 0 w 346"/>
              <a:gd name="T7" fmla="*/ 0 h 542"/>
              <a:gd name="T8" fmla="*/ 0 60000 65536"/>
              <a:gd name="T9" fmla="*/ 0 60000 65536"/>
              <a:gd name="T10" fmla="*/ 0 60000 65536"/>
              <a:gd name="T11" fmla="*/ 0 60000 65536"/>
              <a:gd name="T12" fmla="*/ 0 w 346"/>
              <a:gd name="T13" fmla="*/ 0 h 542"/>
              <a:gd name="T14" fmla="*/ 346 w 346"/>
              <a:gd name="T15" fmla="*/ 542 h 5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6" h="542">
                <a:moveTo>
                  <a:pt x="346" y="542"/>
                </a:moveTo>
                <a:cubicBezTo>
                  <a:pt x="311" y="525"/>
                  <a:pt x="188" y="494"/>
                  <a:pt x="134" y="442"/>
                </a:cubicBezTo>
                <a:cubicBezTo>
                  <a:pt x="80" y="390"/>
                  <a:pt x="46" y="303"/>
                  <a:pt x="24" y="229"/>
                </a:cubicBezTo>
                <a:cubicBezTo>
                  <a:pt x="2" y="155"/>
                  <a:pt x="5" y="48"/>
                  <a:pt x="0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2">
                <a:extLst>
                  <a:ext uri="{FF2B5EF4-FFF2-40B4-BE49-F238E27FC236}">
                    <a16:creationId xmlns:a16="http://schemas.microsoft.com/office/drawing/2014/main" id="{9B04DD75-328E-48BB-98A6-BCB5A9A7B2A7}"/>
                  </a:ext>
                </a:extLst>
              </p:cNvPr>
              <p:cNvSpPr txBox="1"/>
              <p:nvPr/>
            </p:nvSpPr>
            <p:spPr bwMode="auto">
              <a:xfrm>
                <a:off x="1536700" y="2184400"/>
                <a:ext cx="1625600" cy="91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Object 2">
                <a:extLst>
                  <a:ext uri="{FF2B5EF4-FFF2-40B4-BE49-F238E27FC236}">
                    <a16:creationId xmlns:a16="http://schemas.microsoft.com/office/drawing/2014/main" id="{9B04DD75-328E-48BB-98A6-BCB5A9A7B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6700" y="2184400"/>
                <a:ext cx="1625600" cy="91440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ject 6">
                <a:extLst>
                  <a:ext uri="{FF2B5EF4-FFF2-40B4-BE49-F238E27FC236}">
                    <a16:creationId xmlns:a16="http://schemas.microsoft.com/office/drawing/2014/main" id="{AC9629CE-BCC4-459F-AA95-6AC03D924A12}"/>
                  </a:ext>
                </a:extLst>
              </p:cNvPr>
              <p:cNvSpPr txBox="1"/>
              <p:nvPr/>
            </p:nvSpPr>
            <p:spPr bwMode="auto">
              <a:xfrm>
                <a:off x="1472681" y="4725987"/>
                <a:ext cx="1688650" cy="5001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Object 6">
                <a:extLst>
                  <a:ext uri="{FF2B5EF4-FFF2-40B4-BE49-F238E27FC236}">
                    <a16:creationId xmlns:a16="http://schemas.microsoft.com/office/drawing/2014/main" id="{AC9629CE-BCC4-459F-AA95-6AC03D924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2681" y="4725987"/>
                <a:ext cx="1688650" cy="500149"/>
              </a:xfrm>
              <a:prstGeom prst="rect">
                <a:avLst/>
              </a:prstGeom>
              <a:blipFill>
                <a:blip r:embed="rId16"/>
                <a:stretch>
                  <a:fillRect t="-48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ject 6">
                <a:extLst>
                  <a:ext uri="{FF2B5EF4-FFF2-40B4-BE49-F238E27FC236}">
                    <a16:creationId xmlns:a16="http://schemas.microsoft.com/office/drawing/2014/main" id="{34B0B15A-FC2E-41F5-A6A8-8CE26AEC9561}"/>
                  </a:ext>
                </a:extLst>
              </p:cNvPr>
              <p:cNvSpPr txBox="1"/>
              <p:nvPr/>
            </p:nvSpPr>
            <p:spPr bwMode="auto">
              <a:xfrm>
                <a:off x="1472681" y="5669056"/>
                <a:ext cx="1523466" cy="8640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𝑖𝑉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𝑖𝐿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𝑖𝑉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5" name="Object 6">
                <a:extLst>
                  <a:ext uri="{FF2B5EF4-FFF2-40B4-BE49-F238E27FC236}">
                    <a16:creationId xmlns:a16="http://schemas.microsoft.com/office/drawing/2014/main" id="{34B0B15A-FC2E-41F5-A6A8-8CE26AEC9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2681" y="5669056"/>
                <a:ext cx="1523466" cy="86409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0637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B8A94-6733-47E1-8583-60D008C9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sz="4000"/>
              <a:t>Formas </a:t>
            </a:r>
            <a:r>
              <a:rPr sz="4000" i="1">
                <a:latin typeface="Symbol" panose="05050102010706020507" pitchFamily="18" charset="2"/>
              </a:rPr>
              <a:t>f, g</a:t>
            </a:r>
            <a:r>
              <a:rPr sz="4000"/>
              <a:t>  e mista do coeficiente de distribuição K</a:t>
            </a:r>
          </a:p>
        </p:txBody>
      </p:sp>
      <p:sp>
        <p:nvSpPr>
          <p:cNvPr id="35843" name="Espaço Reservado para Conteúdo 2">
            <a:extLst>
              <a:ext uri="{FF2B5EF4-FFF2-40B4-BE49-F238E27FC236}">
                <a16:creationId xmlns:a16="http://schemas.microsoft.com/office/drawing/2014/main" id="{A2B9AB26-563A-4480-BC90-A636131D9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 dirty="0"/>
              <a:t>Forma de fugacidade:</a:t>
            </a:r>
          </a:p>
          <a:p>
            <a:pPr eaLnBrk="1" hangingPunct="1"/>
            <a:endParaRPr lang="pt-BR" altLang="pt-BR" dirty="0"/>
          </a:p>
          <a:p>
            <a:pPr lvl="1" eaLnBrk="1" hangingPunct="1"/>
            <a:endParaRPr lang="pt-BR" altLang="pt-BR" dirty="0"/>
          </a:p>
          <a:p>
            <a:pPr lvl="1" eaLnBrk="1" hangingPunct="1"/>
            <a:r>
              <a:rPr lang="pt-BR" altLang="pt-BR" dirty="0"/>
              <a:t>Notar que </a:t>
            </a:r>
            <a:r>
              <a:rPr lang="pt-BR" alt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altLang="pt-BR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altLang="pt-BR" dirty="0"/>
              <a:t> (numerador) corresponde a 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br>
              <a:rPr lang="pt-BR" altLang="pt-BR" dirty="0"/>
            </a:br>
            <a:r>
              <a:rPr lang="pt-BR" altLang="pt-BR" dirty="0"/>
              <a:t>(denominador), e 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altLang="pt-BR" dirty="0"/>
              <a:t> corresponde a 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pPr eaLnBrk="1" hangingPunct="1"/>
            <a:r>
              <a:rPr lang="pt-BR" altLang="pt-BR" dirty="0"/>
              <a:t>Forma mista:</a:t>
            </a:r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r>
              <a:rPr lang="pt-BR" altLang="pt-BR" dirty="0"/>
              <a:t>Forma de atividade para dois líquidos: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t-BR" altLang="pt-BR" dirty="0"/>
          </a:p>
        </p:txBody>
      </p:sp>
      <p:sp>
        <p:nvSpPr>
          <p:cNvPr id="35844" name="Espaço Reservado para Número de Slide 3">
            <a:extLst>
              <a:ext uri="{FF2B5EF4-FFF2-40B4-BE49-F238E27FC236}">
                <a16:creationId xmlns:a16="http://schemas.microsoft.com/office/drawing/2014/main" id="{C9E7C4AF-8EE8-43D7-A407-759B83F6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13AA31C-4705-49FE-BDDE-32D18B8C5F69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12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845" name="Object 4">
                <a:extLst>
                  <a:ext uri="{FF2B5EF4-FFF2-40B4-BE49-F238E27FC236}">
                    <a16:creationId xmlns:a16="http://schemas.microsoft.com/office/drawing/2014/main" id="{7F2718DB-FFCD-4207-9DFC-F597A6741661}"/>
                  </a:ext>
                </a:extLst>
              </p:cNvPr>
              <p:cNvSpPr txBox="1"/>
              <p:nvPr/>
            </p:nvSpPr>
            <p:spPr bwMode="auto">
              <a:xfrm>
                <a:off x="1223911" y="1775981"/>
                <a:ext cx="1907929" cy="122121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bar>
                                <m:barPr>
                                  <m:pos m:val="top"/>
                                  <m:ctrlP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ba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bar>
                                <m:barPr>
                                  <m:pos m:val="top"/>
                                  <m:ctrlP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ba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35845" name="Object 4">
                <a:extLst>
                  <a:ext uri="{FF2B5EF4-FFF2-40B4-BE49-F238E27FC236}">
                    <a16:creationId xmlns:a16="http://schemas.microsoft.com/office/drawing/2014/main" id="{7F2718DB-FFCD-4207-9DFC-F597A67416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23911" y="1775981"/>
                <a:ext cx="1907929" cy="12212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846" name="Object 5">
                <a:extLst>
                  <a:ext uri="{FF2B5EF4-FFF2-40B4-BE49-F238E27FC236}">
                    <a16:creationId xmlns:a16="http://schemas.microsoft.com/office/drawing/2014/main" id="{B3982E4F-C09F-46B4-BFA3-FF87ADBD302C}"/>
                  </a:ext>
                </a:extLst>
              </p:cNvPr>
              <p:cNvSpPr txBox="1"/>
              <p:nvPr/>
            </p:nvSpPr>
            <p:spPr bwMode="auto">
              <a:xfrm>
                <a:off x="1331913" y="3860800"/>
                <a:ext cx="3098800" cy="11430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bar>
                                <m:barPr>
                                  <m:pos m:val="top"/>
                                  <m:ctrlP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ba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35846" name="Object 5">
                <a:extLst>
                  <a:ext uri="{FF2B5EF4-FFF2-40B4-BE49-F238E27FC236}">
                    <a16:creationId xmlns:a16="http://schemas.microsoft.com/office/drawing/2014/main" id="{B3982E4F-C09F-46B4-BFA3-FF87ADBD3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31913" y="3860800"/>
                <a:ext cx="3098800" cy="1143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848" name="Object 54">
                <a:extLst>
                  <a:ext uri="{FF2B5EF4-FFF2-40B4-BE49-F238E27FC236}">
                    <a16:creationId xmlns:a16="http://schemas.microsoft.com/office/drawing/2014/main" id="{BAE0F4BB-C617-4578-9532-730F1C74214C}"/>
                  </a:ext>
                </a:extLst>
              </p:cNvPr>
              <p:cNvSpPr txBox="1"/>
              <p:nvPr/>
            </p:nvSpPr>
            <p:spPr bwMode="auto">
              <a:xfrm>
                <a:off x="1331913" y="5589588"/>
                <a:ext cx="2159000" cy="10810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35848" name="Object 54">
                <a:extLst>
                  <a:ext uri="{FF2B5EF4-FFF2-40B4-BE49-F238E27FC236}">
                    <a16:creationId xmlns:a16="http://schemas.microsoft.com/office/drawing/2014/main" id="{BAE0F4BB-C617-4578-9532-730F1C742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31913" y="5589588"/>
                <a:ext cx="2159000" cy="10810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tângulo 11">
            <a:extLst>
              <a:ext uri="{FF2B5EF4-FFF2-40B4-BE49-F238E27FC236}">
                <a16:creationId xmlns:a16="http://schemas.microsoft.com/office/drawing/2014/main" id="{F987E10A-065B-4362-A1BE-9917B441DEAE}"/>
              </a:ext>
            </a:extLst>
          </p:cNvPr>
          <p:cNvSpPr/>
          <p:nvPr/>
        </p:nvSpPr>
        <p:spPr>
          <a:xfrm>
            <a:off x="5435600" y="4365625"/>
            <a:ext cx="332777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altLang="pt-BR" dirty="0" err="1">
                <a:latin typeface="+mj-lt"/>
              </a:rPr>
              <a:t>Útieis</a:t>
            </a:r>
            <a:r>
              <a:rPr lang="pt-BR" altLang="pt-BR" dirty="0">
                <a:latin typeface="+mj-lt"/>
              </a:rPr>
              <a:t> para sistemas líquido-vapor</a:t>
            </a:r>
            <a:endParaRPr lang="pt-BR" dirty="0">
              <a:latin typeface="+mj-lt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8CE07CE-AC48-4705-BA2B-02ADB1D58A1E}"/>
              </a:ext>
            </a:extLst>
          </p:cNvPr>
          <p:cNvSpPr/>
          <p:nvPr/>
        </p:nvSpPr>
        <p:spPr>
          <a:xfrm>
            <a:off x="5435600" y="5557116"/>
            <a:ext cx="32862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altLang="pt-BR" dirty="0">
                <a:latin typeface="+mj-lt"/>
              </a:rPr>
              <a:t>Útil para sistemas líquido-líquido</a:t>
            </a:r>
            <a:endParaRPr lang="pt-BR" dirty="0">
              <a:latin typeface="+mj-lt"/>
            </a:endParaRPr>
          </a:p>
        </p:txBody>
      </p:sp>
      <p:sp>
        <p:nvSpPr>
          <p:cNvPr id="17" name="Forma livre 16">
            <a:extLst>
              <a:ext uri="{FF2B5EF4-FFF2-40B4-BE49-F238E27FC236}">
                <a16:creationId xmlns:a16="http://schemas.microsoft.com/office/drawing/2014/main" id="{82B6C302-C63F-4040-A8F9-69A1E322EDDB}"/>
              </a:ext>
            </a:extLst>
          </p:cNvPr>
          <p:cNvSpPr/>
          <p:nvPr/>
        </p:nvSpPr>
        <p:spPr>
          <a:xfrm>
            <a:off x="3417888" y="4365625"/>
            <a:ext cx="1928812" cy="290513"/>
          </a:xfrm>
          <a:custGeom>
            <a:avLst/>
            <a:gdLst>
              <a:gd name="connsiteX0" fmla="*/ 775253 w 775253"/>
              <a:gd name="connsiteY0" fmla="*/ 129209 h 140805"/>
              <a:gd name="connsiteX1" fmla="*/ 268357 w 775253"/>
              <a:gd name="connsiteY1" fmla="*/ 119270 h 140805"/>
              <a:gd name="connsiteX2" fmla="*/ 0 w 775253"/>
              <a:gd name="connsiteY2" fmla="*/ 0 h 140805"/>
              <a:gd name="connsiteX3" fmla="*/ 0 w 775253"/>
              <a:gd name="connsiteY3" fmla="*/ 0 h 14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5253" h="140805">
                <a:moveTo>
                  <a:pt x="775253" y="129209"/>
                </a:moveTo>
                <a:cubicBezTo>
                  <a:pt x="586409" y="135007"/>
                  <a:pt x="397566" y="140805"/>
                  <a:pt x="268357" y="119270"/>
                </a:cubicBezTo>
                <a:cubicBezTo>
                  <a:pt x="139148" y="97735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28575">
            <a:solidFill>
              <a:srgbClr val="99CC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8" name="Forma livre 17">
            <a:extLst>
              <a:ext uri="{FF2B5EF4-FFF2-40B4-BE49-F238E27FC236}">
                <a16:creationId xmlns:a16="http://schemas.microsoft.com/office/drawing/2014/main" id="{AD0E7210-7AE6-4A0F-9C00-DC4A38B0C742}"/>
              </a:ext>
            </a:extLst>
          </p:cNvPr>
          <p:cNvSpPr/>
          <p:nvPr/>
        </p:nvSpPr>
        <p:spPr>
          <a:xfrm rot="16718643" flipH="1">
            <a:off x="3443445" y="1884098"/>
            <a:ext cx="1600545" cy="2778634"/>
          </a:xfrm>
          <a:custGeom>
            <a:avLst/>
            <a:gdLst>
              <a:gd name="connsiteX0" fmla="*/ 775253 w 775253"/>
              <a:gd name="connsiteY0" fmla="*/ 129209 h 140805"/>
              <a:gd name="connsiteX1" fmla="*/ 268357 w 775253"/>
              <a:gd name="connsiteY1" fmla="*/ 119270 h 140805"/>
              <a:gd name="connsiteX2" fmla="*/ 0 w 775253"/>
              <a:gd name="connsiteY2" fmla="*/ 0 h 140805"/>
              <a:gd name="connsiteX3" fmla="*/ 0 w 775253"/>
              <a:gd name="connsiteY3" fmla="*/ 0 h 140805"/>
              <a:gd name="connsiteX0" fmla="*/ 775253 w 775253"/>
              <a:gd name="connsiteY0" fmla="*/ 129209 h 140805"/>
              <a:gd name="connsiteX1" fmla="*/ 268357 w 775253"/>
              <a:gd name="connsiteY1" fmla="*/ 119270 h 140805"/>
              <a:gd name="connsiteX2" fmla="*/ 0 w 775253"/>
              <a:gd name="connsiteY2" fmla="*/ 0 h 140805"/>
              <a:gd name="connsiteX3" fmla="*/ 0 w 775253"/>
              <a:gd name="connsiteY3" fmla="*/ 0 h 140805"/>
              <a:gd name="connsiteX0" fmla="*/ 775253 w 775253"/>
              <a:gd name="connsiteY0" fmla="*/ 129209 h 129209"/>
              <a:gd name="connsiteX1" fmla="*/ 246147 w 775253"/>
              <a:gd name="connsiteY1" fmla="*/ 75138 h 129209"/>
              <a:gd name="connsiteX2" fmla="*/ 0 w 775253"/>
              <a:gd name="connsiteY2" fmla="*/ 0 h 129209"/>
              <a:gd name="connsiteX3" fmla="*/ 0 w 775253"/>
              <a:gd name="connsiteY3" fmla="*/ 0 h 129209"/>
              <a:gd name="connsiteX0" fmla="*/ 775253 w 775253"/>
              <a:gd name="connsiteY0" fmla="*/ 129209 h 129209"/>
              <a:gd name="connsiteX1" fmla="*/ 106521 w 775253"/>
              <a:gd name="connsiteY1" fmla="*/ 72490 h 129209"/>
              <a:gd name="connsiteX2" fmla="*/ 0 w 775253"/>
              <a:gd name="connsiteY2" fmla="*/ 0 h 129209"/>
              <a:gd name="connsiteX3" fmla="*/ 0 w 775253"/>
              <a:gd name="connsiteY3" fmla="*/ 0 h 129209"/>
              <a:gd name="connsiteX0" fmla="*/ 783185 w 783185"/>
              <a:gd name="connsiteY0" fmla="*/ 129209 h 129209"/>
              <a:gd name="connsiteX1" fmla="*/ 114453 w 783185"/>
              <a:gd name="connsiteY1" fmla="*/ 72490 h 129209"/>
              <a:gd name="connsiteX2" fmla="*/ 7932 w 783185"/>
              <a:gd name="connsiteY2" fmla="*/ 0 h 129209"/>
              <a:gd name="connsiteX3" fmla="*/ 7932 w 783185"/>
              <a:gd name="connsiteY3" fmla="*/ 0 h 129209"/>
              <a:gd name="connsiteX0" fmla="*/ 776793 w 776793"/>
              <a:gd name="connsiteY0" fmla="*/ 129209 h 129209"/>
              <a:gd name="connsiteX1" fmla="*/ 208832 w 776793"/>
              <a:gd name="connsiteY1" fmla="*/ 82594 h 129209"/>
              <a:gd name="connsiteX2" fmla="*/ 1540 w 776793"/>
              <a:gd name="connsiteY2" fmla="*/ 0 h 129209"/>
              <a:gd name="connsiteX3" fmla="*/ 1540 w 776793"/>
              <a:gd name="connsiteY3" fmla="*/ 0 h 129209"/>
              <a:gd name="connsiteX0" fmla="*/ 790295 w 790295"/>
              <a:gd name="connsiteY0" fmla="*/ 123254 h 123254"/>
              <a:gd name="connsiteX1" fmla="*/ 208862 w 790295"/>
              <a:gd name="connsiteY1" fmla="*/ 82594 h 123254"/>
              <a:gd name="connsiteX2" fmla="*/ 1570 w 790295"/>
              <a:gd name="connsiteY2" fmla="*/ 0 h 123254"/>
              <a:gd name="connsiteX3" fmla="*/ 1570 w 790295"/>
              <a:gd name="connsiteY3" fmla="*/ 0 h 123254"/>
              <a:gd name="connsiteX0" fmla="*/ 773237 w 773237"/>
              <a:gd name="connsiteY0" fmla="*/ 125360 h 125360"/>
              <a:gd name="connsiteX1" fmla="*/ 208823 w 773237"/>
              <a:gd name="connsiteY1" fmla="*/ 82594 h 125360"/>
              <a:gd name="connsiteX2" fmla="*/ 1531 w 773237"/>
              <a:gd name="connsiteY2" fmla="*/ 0 h 125360"/>
              <a:gd name="connsiteX3" fmla="*/ 1531 w 773237"/>
              <a:gd name="connsiteY3" fmla="*/ 0 h 125360"/>
              <a:gd name="connsiteX0" fmla="*/ 773237 w 773237"/>
              <a:gd name="connsiteY0" fmla="*/ 125360 h 125360"/>
              <a:gd name="connsiteX1" fmla="*/ 208823 w 773237"/>
              <a:gd name="connsiteY1" fmla="*/ 82594 h 125360"/>
              <a:gd name="connsiteX2" fmla="*/ 1531 w 773237"/>
              <a:gd name="connsiteY2" fmla="*/ 0 h 125360"/>
              <a:gd name="connsiteX3" fmla="*/ 1531 w 773237"/>
              <a:gd name="connsiteY3" fmla="*/ 0 h 12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237" h="125360">
                <a:moveTo>
                  <a:pt x="773237" y="125360"/>
                </a:moveTo>
                <a:cubicBezTo>
                  <a:pt x="509389" y="113902"/>
                  <a:pt x="337441" y="103487"/>
                  <a:pt x="208823" y="82594"/>
                </a:cubicBezTo>
                <a:cubicBezTo>
                  <a:pt x="80205" y="61701"/>
                  <a:pt x="-13211" y="28251"/>
                  <a:pt x="1531" y="0"/>
                </a:cubicBezTo>
                <a:lnTo>
                  <a:pt x="1531" y="0"/>
                </a:lnTo>
              </a:path>
            </a:pathLst>
          </a:custGeom>
          <a:ln w="28575">
            <a:solidFill>
              <a:srgbClr val="99CC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9" name="Forma livre 18">
            <a:extLst>
              <a:ext uri="{FF2B5EF4-FFF2-40B4-BE49-F238E27FC236}">
                <a16:creationId xmlns:a16="http://schemas.microsoft.com/office/drawing/2014/main" id="{D82D3E65-7FBA-4B53-852E-048D4E0C1F79}"/>
              </a:ext>
            </a:extLst>
          </p:cNvPr>
          <p:cNvSpPr/>
          <p:nvPr/>
        </p:nvSpPr>
        <p:spPr>
          <a:xfrm flipV="1">
            <a:off x="3490913" y="5732462"/>
            <a:ext cx="1928812" cy="193985"/>
          </a:xfrm>
          <a:custGeom>
            <a:avLst/>
            <a:gdLst>
              <a:gd name="connsiteX0" fmla="*/ 775253 w 775253"/>
              <a:gd name="connsiteY0" fmla="*/ 129209 h 140805"/>
              <a:gd name="connsiteX1" fmla="*/ 268357 w 775253"/>
              <a:gd name="connsiteY1" fmla="*/ 119270 h 140805"/>
              <a:gd name="connsiteX2" fmla="*/ 0 w 775253"/>
              <a:gd name="connsiteY2" fmla="*/ 0 h 140805"/>
              <a:gd name="connsiteX3" fmla="*/ 0 w 775253"/>
              <a:gd name="connsiteY3" fmla="*/ 0 h 14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5253" h="140805">
                <a:moveTo>
                  <a:pt x="775253" y="129209"/>
                </a:moveTo>
                <a:cubicBezTo>
                  <a:pt x="586409" y="135007"/>
                  <a:pt x="397566" y="140805"/>
                  <a:pt x="268357" y="119270"/>
                </a:cubicBezTo>
                <a:cubicBezTo>
                  <a:pt x="139148" y="97735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28575">
            <a:solidFill>
              <a:srgbClr val="99CC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C2A7B3F5-BBEB-44F5-A6FB-90CCF36D54F9}"/>
              </a:ext>
            </a:extLst>
          </p:cNvPr>
          <p:cNvSpPr/>
          <p:nvPr/>
        </p:nvSpPr>
        <p:spPr>
          <a:xfrm>
            <a:off x="5716436" y="1796087"/>
            <a:ext cx="2987627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pt-BR" dirty="0">
                <a:latin typeface="+mj-lt"/>
              </a:rPr>
              <a:t>Alguns modelos termodinâmicos fornecem  coeficientes de fugacidade, outros dão coeficientes de atividade.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ítulo 5">
            <a:extLst>
              <a:ext uri="{FF2B5EF4-FFF2-40B4-BE49-F238E27FC236}">
                <a16:creationId xmlns:a16="http://schemas.microsoft.com/office/drawing/2014/main" id="{E7857A52-3FE5-4F98-8BEA-A6BFA917D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Aproximações para o valor-K em sistemas líquido-vapor</a:t>
            </a:r>
          </a:p>
        </p:txBody>
      </p:sp>
      <p:sp>
        <p:nvSpPr>
          <p:cNvPr id="37891" name="Espaço Reservado para Número de Slide 4">
            <a:extLst>
              <a:ext uri="{FF2B5EF4-FFF2-40B4-BE49-F238E27FC236}">
                <a16:creationId xmlns:a16="http://schemas.microsoft.com/office/drawing/2014/main" id="{6933FE04-1E14-4065-BB60-209A07F7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DF7D4F4-F442-4A6B-8A16-D1F0A90C813E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13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9F59E239-6167-4553-BD71-6FC03C1BAC3A}"/>
              </a:ext>
            </a:extLst>
          </p:cNvPr>
          <p:cNvGraphicFramePr>
            <a:graphicFrameLocks noGrp="1"/>
          </p:cNvGraphicFramePr>
          <p:nvPr/>
        </p:nvGraphicFramePr>
        <p:xfrm>
          <a:off x="357188" y="1397000"/>
          <a:ext cx="8429625" cy="4911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4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1309">
                <a:tc>
                  <a:txBody>
                    <a:bodyPr/>
                    <a:lstStyle/>
                    <a:p>
                      <a:r>
                        <a:rPr lang="pt-BR" sz="2400" dirty="0"/>
                        <a:t>Vapor</a:t>
                      </a:r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Líquido</a:t>
                      </a:r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Nome</a:t>
                      </a:r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Equação</a:t>
                      </a:r>
                    </a:p>
                  </a:txBody>
                  <a:tcPr marL="91439" marR="91439"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6443">
                <a:tc>
                  <a:txBody>
                    <a:bodyPr/>
                    <a:lstStyle/>
                    <a:p>
                      <a:r>
                        <a:rPr lang="pt-BR" sz="1800" dirty="0"/>
                        <a:t>Real</a:t>
                      </a:r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Real</a:t>
                      </a:r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Expressões</a:t>
                      </a:r>
                      <a:r>
                        <a:rPr lang="pt-BR" sz="1800" baseline="0" dirty="0"/>
                        <a:t> rigorosas baseadas em fugacidade, atividade e mista</a:t>
                      </a:r>
                      <a:endParaRPr lang="pt-BR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1439" marR="91439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590">
                <a:tc>
                  <a:txBody>
                    <a:bodyPr/>
                    <a:lstStyle/>
                    <a:p>
                      <a:r>
                        <a:rPr lang="pt-BR" sz="1800" dirty="0"/>
                        <a:t>Ideal</a:t>
                      </a:r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Ideal</a:t>
                      </a:r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Lei</a:t>
                      </a:r>
                      <a:r>
                        <a:rPr lang="pt-BR" sz="1800" baseline="0" dirty="0"/>
                        <a:t> de </a:t>
                      </a:r>
                      <a:r>
                        <a:rPr lang="pt-BR" sz="1800" baseline="0" dirty="0" err="1"/>
                        <a:t>Raoult</a:t>
                      </a:r>
                      <a:endParaRPr lang="pt-BR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1439" marR="91439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2392">
                <a:tc>
                  <a:txBody>
                    <a:bodyPr/>
                    <a:lstStyle/>
                    <a:p>
                      <a:r>
                        <a:rPr lang="pt-BR" sz="1800" dirty="0"/>
                        <a:t>Ideal</a:t>
                      </a:r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Real</a:t>
                      </a:r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Lei de </a:t>
                      </a:r>
                      <a:r>
                        <a:rPr lang="pt-BR" sz="1800" dirty="0" err="1"/>
                        <a:t>Raoult</a:t>
                      </a:r>
                      <a:r>
                        <a:rPr lang="pt-BR" sz="1800" dirty="0"/>
                        <a:t> modificada</a:t>
                      </a:r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1439" marR="91439"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Ideal</a:t>
                      </a:r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Real</a:t>
                      </a:r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Lei de Henry </a:t>
                      </a:r>
                      <a:br>
                        <a:rPr lang="pt-BR" sz="1800" dirty="0"/>
                      </a:br>
                      <a:r>
                        <a:rPr lang="pt-BR" sz="1800" dirty="0"/>
                        <a:t>(gá</a:t>
                      </a:r>
                      <a:r>
                        <a:rPr lang="pt-BR" sz="1800" baseline="0" dirty="0"/>
                        <a:t>s supercrítico</a:t>
                      </a:r>
                      <a:r>
                        <a:rPr lang="pt-BR" sz="1800" dirty="0"/>
                        <a:t>)</a:t>
                      </a:r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1439" marR="91439"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7924" name="Object 2">
                <a:extLst>
                  <a:ext uri="{FF2B5EF4-FFF2-40B4-BE49-F238E27FC236}">
                    <a16:creationId xmlns:a16="http://schemas.microsoft.com/office/drawing/2014/main" id="{D78A7977-9BDB-4EB1-BEF6-D50FF3A6A257}"/>
                  </a:ext>
                </a:extLst>
              </p:cNvPr>
              <p:cNvSpPr txBox="1"/>
              <p:nvPr/>
            </p:nvSpPr>
            <p:spPr bwMode="auto">
              <a:xfrm>
                <a:off x="5292725" y="5589588"/>
                <a:ext cx="1281113" cy="355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37924" name="Object 2">
                <a:extLst>
                  <a:ext uri="{FF2B5EF4-FFF2-40B4-BE49-F238E27FC236}">
                    <a16:creationId xmlns:a16="http://schemas.microsoft.com/office/drawing/2014/main" id="{D78A7977-9BDB-4EB1-BEF6-D50FF3A6A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2725" y="5589588"/>
                <a:ext cx="1281113" cy="355600"/>
              </a:xfrm>
              <a:prstGeom prst="rect">
                <a:avLst/>
              </a:prstGeom>
              <a:blipFill>
                <a:blip r:embed="rId3"/>
                <a:stretch>
                  <a:fillRect b="-1206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925" name="Object 4">
                <a:extLst>
                  <a:ext uri="{FF2B5EF4-FFF2-40B4-BE49-F238E27FC236}">
                    <a16:creationId xmlns:a16="http://schemas.microsoft.com/office/drawing/2014/main" id="{295228A0-5F7E-496B-84DC-66D1E0785101}"/>
                  </a:ext>
                </a:extLst>
              </p:cNvPr>
              <p:cNvSpPr txBox="1"/>
              <p:nvPr/>
            </p:nvSpPr>
            <p:spPr bwMode="auto">
              <a:xfrm>
                <a:off x="5292725" y="4508500"/>
                <a:ext cx="1358900" cy="7270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𝑖𝐿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𝑠𝑎𝑡</m:t>
                              </m:r>
                            </m:sup>
                          </m:sSubSup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37925" name="Object 4">
                <a:extLst>
                  <a:ext uri="{FF2B5EF4-FFF2-40B4-BE49-F238E27FC236}">
                    <a16:creationId xmlns:a16="http://schemas.microsoft.com/office/drawing/2014/main" id="{295228A0-5F7E-496B-84DC-66D1E07851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2725" y="4508500"/>
                <a:ext cx="1358900" cy="7270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926" name="Object 5">
                <a:extLst>
                  <a:ext uri="{FF2B5EF4-FFF2-40B4-BE49-F238E27FC236}">
                    <a16:creationId xmlns:a16="http://schemas.microsoft.com/office/drawing/2014/main" id="{A6A26CEE-1F7D-4F1B-AE22-3BBCC33F7ACA}"/>
                  </a:ext>
                </a:extLst>
              </p:cNvPr>
              <p:cNvSpPr txBox="1"/>
              <p:nvPr/>
            </p:nvSpPr>
            <p:spPr bwMode="auto">
              <a:xfrm>
                <a:off x="5292725" y="3652838"/>
                <a:ext cx="1079500" cy="7270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𝑠𝑎𝑡</m:t>
                              </m:r>
                            </m:sup>
                          </m:sSubSup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37926" name="Object 5">
                <a:extLst>
                  <a:ext uri="{FF2B5EF4-FFF2-40B4-BE49-F238E27FC236}">
                    <a16:creationId xmlns:a16="http://schemas.microsoft.com/office/drawing/2014/main" id="{A6A26CEE-1F7D-4F1B-AE22-3BBCC33F7A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2725" y="3652838"/>
                <a:ext cx="1079500" cy="7270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927" name="Object 41">
                <a:extLst>
                  <a:ext uri="{FF2B5EF4-FFF2-40B4-BE49-F238E27FC236}">
                    <a16:creationId xmlns:a16="http://schemas.microsoft.com/office/drawing/2014/main" id="{75FC0398-695C-420B-B44F-779AD8ADA8C8}"/>
                  </a:ext>
                </a:extLst>
              </p:cNvPr>
              <p:cNvSpPr txBox="1"/>
              <p:nvPr/>
            </p:nvSpPr>
            <p:spPr bwMode="auto">
              <a:xfrm>
                <a:off x="4932363" y="2432050"/>
                <a:ext cx="2566987" cy="10033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bar>
                                <m:barPr>
                                  <m:pos m:val="top"/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ba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bar>
                                <m:barPr>
                                  <m:pos m:val="top"/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ba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p>
                          </m:sSubSup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bar>
                                <m:barPr>
                                  <m:pos m:val="top"/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ba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37927" name="Object 41">
                <a:extLst>
                  <a:ext uri="{FF2B5EF4-FFF2-40B4-BE49-F238E27FC236}">
                    <a16:creationId xmlns:a16="http://schemas.microsoft.com/office/drawing/2014/main" id="{75FC0398-695C-420B-B44F-779AD8ADA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2363" y="2432050"/>
                <a:ext cx="2566987" cy="10033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2">
            <a:extLst>
              <a:ext uri="{FF2B5EF4-FFF2-40B4-BE49-F238E27FC236}">
                <a16:creationId xmlns:a16="http://schemas.microsoft.com/office/drawing/2014/main" id="{D809FC72-EB1F-49DF-B991-A2642CE93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Uso de modelos termodinâmicos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939" name="Object 57">
                <a:extLst>
                  <a:ext uri="{FF2B5EF4-FFF2-40B4-BE49-F238E27FC236}">
                    <a16:creationId xmlns:a16="http://schemas.microsoft.com/office/drawing/2014/main" id="{6F4648EC-AF73-49A0-BBAA-A90FE8F49385}"/>
                  </a:ext>
                </a:extLst>
              </p:cNvPr>
              <p:cNvSpPr txBox="1">
                <a:spLocks noGrp="1"/>
              </p:cNvSpPr>
              <p:nvPr>
                <p:ph sz="half" idx="1"/>
              </p:nvPr>
            </p:nvSpPr>
            <p:spPr bwMode="auto">
              <a:xfrm>
                <a:off x="1219200" y="5013325"/>
                <a:ext cx="328613" cy="5032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39939" name="Object 57">
                <a:extLst>
                  <a:ext uri="{FF2B5EF4-FFF2-40B4-BE49-F238E27FC236}">
                    <a16:creationId xmlns:a16="http://schemas.microsoft.com/office/drawing/2014/main" id="{6F4648EC-AF73-49A0-BBAA-A90FE8F493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 bwMode="auto">
              <a:xfrm>
                <a:off x="1219200" y="5013325"/>
                <a:ext cx="328613" cy="503238"/>
              </a:xfrm>
              <a:prstGeom prst="rect">
                <a:avLst/>
              </a:prstGeom>
              <a:blipFill>
                <a:blip r:embed="rId3"/>
                <a:stretch>
                  <a:fillRect r="-925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940" name="Object 43">
                <a:extLst>
                  <a:ext uri="{FF2B5EF4-FFF2-40B4-BE49-F238E27FC236}">
                    <a16:creationId xmlns:a16="http://schemas.microsoft.com/office/drawing/2014/main" id="{3DA0A96C-CF11-4A00-9E48-59D901B4FC96}"/>
                  </a:ext>
                </a:extLst>
              </p:cNvPr>
              <p:cNvSpPr txBox="1">
                <a:spLocks noGrp="1"/>
              </p:cNvSpPr>
              <p:nvPr>
                <p:ph sz="half" idx="2"/>
              </p:nvPr>
            </p:nvSpPr>
            <p:spPr bwMode="auto">
              <a:xfrm>
                <a:off x="3132138" y="4198938"/>
                <a:ext cx="1282700" cy="4540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39940" name="Object 43">
                <a:extLst>
                  <a:ext uri="{FF2B5EF4-FFF2-40B4-BE49-F238E27FC236}">
                    <a16:creationId xmlns:a16="http://schemas.microsoft.com/office/drawing/2014/main" id="{3DA0A96C-CF11-4A00-9E48-59D901B4F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 bwMode="auto">
              <a:xfrm>
                <a:off x="3132138" y="4198938"/>
                <a:ext cx="1282700" cy="454025"/>
              </a:xfrm>
              <a:prstGeom prst="rect">
                <a:avLst/>
              </a:prstGeom>
              <a:blipFill>
                <a:blip r:embed="rId4"/>
                <a:stretch>
                  <a:fillRect b="-135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941" name="Espaço Reservado para Número de Slide 4">
            <a:extLst>
              <a:ext uri="{FF2B5EF4-FFF2-40B4-BE49-F238E27FC236}">
                <a16:creationId xmlns:a16="http://schemas.microsoft.com/office/drawing/2014/main" id="{72B5D604-F9C2-4B4C-AA03-05142C55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78F65E2-1285-4F4D-BEA8-B58B782803BA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14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990" name="Text Box 7">
            <a:extLst>
              <a:ext uri="{FF2B5EF4-FFF2-40B4-BE49-F238E27FC236}">
                <a16:creationId xmlns:a16="http://schemas.microsoft.com/office/drawing/2014/main" id="{71D63B14-3E53-433A-8F60-15C44CF90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341438"/>
            <a:ext cx="2089150" cy="1203325"/>
          </a:xfrm>
          <a:prstGeom prst="rect">
            <a:avLst/>
          </a:prstGeom>
          <a:noFill/>
          <a:ln w="19050" algn="ctr">
            <a:solidFill>
              <a:srgbClr val="081D58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i="1">
                <a:latin typeface="+mj-lt"/>
              </a:rPr>
              <a:t>Coeficientes de fugacidade do componente i em cada fase</a:t>
            </a:r>
          </a:p>
        </p:txBody>
      </p:sp>
      <p:sp>
        <p:nvSpPr>
          <p:cNvPr id="41991" name="Text Box 10">
            <a:extLst>
              <a:ext uri="{FF2B5EF4-FFF2-40B4-BE49-F238E27FC236}">
                <a16:creationId xmlns:a16="http://schemas.microsoft.com/office/drawing/2014/main" id="{80102537-6C7A-4081-B607-829713733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341438"/>
            <a:ext cx="2843213" cy="1203325"/>
          </a:xfrm>
          <a:prstGeom prst="rect">
            <a:avLst/>
          </a:prstGeom>
          <a:noFill/>
          <a:ln w="19050">
            <a:solidFill>
              <a:srgbClr val="081D58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i="1">
                <a:latin typeface="+mj-lt"/>
              </a:rPr>
              <a:t>Interações entre os componentes em cada fase:</a:t>
            </a:r>
          </a:p>
          <a:p>
            <a:pPr>
              <a:defRPr/>
            </a:pPr>
            <a:r>
              <a:rPr lang="pt-BR" altLang="pt-BR" i="1">
                <a:latin typeface="+mj-lt"/>
              </a:rPr>
              <a:t>   liquido ideal?</a:t>
            </a:r>
          </a:p>
          <a:p>
            <a:pPr>
              <a:defRPr/>
            </a:pPr>
            <a:r>
              <a:rPr lang="pt-BR" altLang="pt-BR" i="1">
                <a:latin typeface="+mj-lt"/>
              </a:rPr>
              <a:t>   gás ideal?</a:t>
            </a:r>
          </a:p>
        </p:txBody>
      </p:sp>
      <p:sp>
        <p:nvSpPr>
          <p:cNvPr id="41992" name="Rectangle 22">
            <a:extLst>
              <a:ext uri="{FF2B5EF4-FFF2-40B4-BE49-F238E27FC236}">
                <a16:creationId xmlns:a16="http://schemas.microsoft.com/office/drawing/2014/main" id="{9AD4C8BF-BEF4-40C5-ACE7-68B418EFA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1616075"/>
            <a:ext cx="1728788" cy="646113"/>
          </a:xfrm>
          <a:prstGeom prst="rect">
            <a:avLst/>
          </a:prstGeom>
          <a:noFill/>
          <a:ln w="19050" algn="ctr">
            <a:solidFill>
              <a:srgbClr val="081D58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i="1" dirty="0">
                <a:latin typeface="+mj-lt"/>
              </a:rPr>
              <a:t>Modelos termodinâmicos</a:t>
            </a:r>
          </a:p>
        </p:txBody>
      </p:sp>
      <p:sp>
        <p:nvSpPr>
          <p:cNvPr id="41993" name="Text Box 30">
            <a:extLst>
              <a:ext uri="{FF2B5EF4-FFF2-40B4-BE49-F238E27FC236}">
                <a16:creationId xmlns:a16="http://schemas.microsoft.com/office/drawing/2014/main" id="{5B08FBDC-20E3-4147-9BAE-4D2EB2A0C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734050"/>
            <a:ext cx="2736850" cy="646113"/>
          </a:xfrm>
          <a:prstGeom prst="rect">
            <a:avLst/>
          </a:prstGeom>
          <a:noFill/>
          <a:ln w="19050">
            <a:solidFill>
              <a:srgbClr val="081D58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altLang="pt-BR" i="1" dirty="0">
                <a:latin typeface="+mj-lt"/>
              </a:rPr>
              <a:t>Condição de contorno:</a:t>
            </a:r>
          </a:p>
          <a:p>
            <a:pPr algn="ctr">
              <a:defRPr/>
            </a:pPr>
            <a:r>
              <a:rPr lang="pt-BR" altLang="pt-BR" i="1" dirty="0">
                <a:latin typeface="+mj-lt"/>
              </a:rPr>
              <a:t>composição de </a:t>
            </a:r>
            <a:r>
              <a:rPr lang="pt-BR" altLang="pt-BR" i="1">
                <a:latin typeface="+mj-lt"/>
              </a:rPr>
              <a:t>uma fase</a:t>
            </a:r>
            <a:endParaRPr lang="pt-BR" altLang="pt-BR" i="1" dirty="0">
              <a:latin typeface="+mj-lt"/>
            </a:endParaRPr>
          </a:p>
        </p:txBody>
      </p:sp>
      <p:sp>
        <p:nvSpPr>
          <p:cNvPr id="41994" name="Text Box 45">
            <a:extLst>
              <a:ext uri="{FF2B5EF4-FFF2-40B4-BE49-F238E27FC236}">
                <a16:creationId xmlns:a16="http://schemas.microsoft.com/office/drawing/2014/main" id="{D1B74D8C-49C4-47EC-8A8F-5440D5455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919413"/>
            <a:ext cx="1584325" cy="654050"/>
          </a:xfrm>
          <a:prstGeom prst="rect">
            <a:avLst/>
          </a:prstGeom>
          <a:noFill/>
          <a:ln w="19050">
            <a:solidFill>
              <a:srgbClr val="081D58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i="1">
                <a:latin typeface="+mj-lt"/>
              </a:rPr>
              <a:t>Coeficiente de distribuição</a:t>
            </a:r>
          </a:p>
        </p:txBody>
      </p:sp>
      <p:cxnSp>
        <p:nvCxnSpPr>
          <p:cNvPr id="39947" name="AutoShape 49">
            <a:extLst>
              <a:ext uri="{FF2B5EF4-FFF2-40B4-BE49-F238E27FC236}">
                <a16:creationId xmlns:a16="http://schemas.microsoft.com/office/drawing/2014/main" id="{98F7DF99-B1A0-4D47-98E8-A691B95C8C4C}"/>
              </a:ext>
            </a:extLst>
          </p:cNvPr>
          <p:cNvCxnSpPr>
            <a:cxnSpLocks noChangeShapeType="1"/>
            <a:stCxn id="41990" idx="2"/>
            <a:endCxn id="41994" idx="3"/>
          </p:cNvCxnSpPr>
          <p:nvPr/>
        </p:nvCxnSpPr>
        <p:spPr bwMode="auto">
          <a:xfrm rot="5400000">
            <a:off x="4851400" y="465138"/>
            <a:ext cx="701675" cy="4860925"/>
          </a:xfrm>
          <a:prstGeom prst="bentConnector2">
            <a:avLst/>
          </a:prstGeom>
          <a:noFill/>
          <a:ln w="28575">
            <a:solidFill>
              <a:schemeClr val="accent1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8" name="AutoShape 50">
            <a:extLst>
              <a:ext uri="{FF2B5EF4-FFF2-40B4-BE49-F238E27FC236}">
                <a16:creationId xmlns:a16="http://schemas.microsoft.com/office/drawing/2014/main" id="{EC64B6CD-F1A1-4662-B21F-70606488BEF8}"/>
              </a:ext>
            </a:extLst>
          </p:cNvPr>
          <p:cNvCxnSpPr>
            <a:cxnSpLocks noChangeShapeType="1"/>
            <a:stCxn id="41991" idx="3"/>
            <a:endCxn id="41992" idx="1"/>
          </p:cNvCxnSpPr>
          <p:nvPr/>
        </p:nvCxnSpPr>
        <p:spPr bwMode="auto">
          <a:xfrm flipV="1">
            <a:off x="3132138" y="1938338"/>
            <a:ext cx="576262" cy="4762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9" name="AutoShape 51">
            <a:extLst>
              <a:ext uri="{FF2B5EF4-FFF2-40B4-BE49-F238E27FC236}">
                <a16:creationId xmlns:a16="http://schemas.microsoft.com/office/drawing/2014/main" id="{497DEC67-D7EB-4EFD-B4F5-0E289A7521D7}"/>
              </a:ext>
            </a:extLst>
          </p:cNvPr>
          <p:cNvCxnSpPr>
            <a:cxnSpLocks noChangeShapeType="1"/>
            <a:stCxn id="41992" idx="3"/>
            <a:endCxn id="41990" idx="1"/>
          </p:cNvCxnSpPr>
          <p:nvPr/>
        </p:nvCxnSpPr>
        <p:spPr bwMode="auto">
          <a:xfrm>
            <a:off x="5437188" y="1938338"/>
            <a:ext cx="1150937" cy="4762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950" name="Object 40">
                <a:extLst>
                  <a:ext uri="{FF2B5EF4-FFF2-40B4-BE49-F238E27FC236}">
                    <a16:creationId xmlns:a16="http://schemas.microsoft.com/office/drawing/2014/main" id="{B1830D20-AFAE-40F4-BE4A-6CF2E7D3BA20}"/>
                  </a:ext>
                </a:extLst>
              </p:cNvPr>
              <p:cNvSpPr txBox="1"/>
              <p:nvPr/>
            </p:nvSpPr>
            <p:spPr bwMode="auto">
              <a:xfrm>
                <a:off x="328613" y="3648075"/>
                <a:ext cx="1435100" cy="10763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bar>
                                <m:barPr>
                                  <m:pos m:val="top"/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ba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bar>
                                <m:barPr>
                                  <m:pos m:val="top"/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ba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39950" name="Object 40">
                <a:extLst>
                  <a:ext uri="{FF2B5EF4-FFF2-40B4-BE49-F238E27FC236}">
                    <a16:creationId xmlns:a16="http://schemas.microsoft.com/office/drawing/2014/main" id="{B1830D20-AFAE-40F4-BE4A-6CF2E7D3B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613" y="3648075"/>
                <a:ext cx="1435100" cy="10763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 useBgFill="1">
        <p:nvSpPr>
          <p:cNvPr id="39951" name="Rectangle 53">
            <a:extLst>
              <a:ext uri="{FF2B5EF4-FFF2-40B4-BE49-F238E27FC236}">
                <a16:creationId xmlns:a16="http://schemas.microsoft.com/office/drawing/2014/main" id="{57B69519-D71F-449C-8F73-5A7B3C266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4618038"/>
            <a:ext cx="433387" cy="360362"/>
          </a:xfrm>
          <a:prstGeom prst="rect">
            <a:avLst/>
          </a:prstGeom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cxnSp>
        <p:nvCxnSpPr>
          <p:cNvPr id="39952" name="AutoShape 54">
            <a:extLst>
              <a:ext uri="{FF2B5EF4-FFF2-40B4-BE49-F238E27FC236}">
                <a16:creationId xmlns:a16="http://schemas.microsoft.com/office/drawing/2014/main" id="{ACBBA0C4-FA5F-4CDB-BE1A-DAC251E00137}"/>
              </a:ext>
            </a:extLst>
          </p:cNvPr>
          <p:cNvCxnSpPr>
            <a:cxnSpLocks noChangeShapeType="1"/>
            <a:stCxn id="41993" idx="0"/>
            <a:endCxn id="39951" idx="2"/>
          </p:cNvCxnSpPr>
          <p:nvPr/>
        </p:nvCxnSpPr>
        <p:spPr bwMode="auto">
          <a:xfrm flipV="1">
            <a:off x="1979613" y="4978400"/>
            <a:ext cx="0" cy="75565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3" name="AutoShape 55">
            <a:extLst>
              <a:ext uri="{FF2B5EF4-FFF2-40B4-BE49-F238E27FC236}">
                <a16:creationId xmlns:a16="http://schemas.microsoft.com/office/drawing/2014/main" id="{A031DCD6-13EC-41F4-ACFA-BB064F92759D}"/>
              </a:ext>
            </a:extLst>
          </p:cNvPr>
          <p:cNvCxnSpPr>
            <a:cxnSpLocks noChangeShapeType="1"/>
            <a:stCxn id="41994" idx="2"/>
            <a:endCxn id="39951" idx="0"/>
          </p:cNvCxnSpPr>
          <p:nvPr/>
        </p:nvCxnSpPr>
        <p:spPr bwMode="auto">
          <a:xfrm rot="5400000">
            <a:off x="1457325" y="4095751"/>
            <a:ext cx="1044575" cy="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accent1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4" name="AutoShape 56">
            <a:extLst>
              <a:ext uri="{FF2B5EF4-FFF2-40B4-BE49-F238E27FC236}">
                <a16:creationId xmlns:a16="http://schemas.microsoft.com/office/drawing/2014/main" id="{F79378F1-905B-4FD3-BAE4-A911954341F6}"/>
              </a:ext>
            </a:extLst>
          </p:cNvPr>
          <p:cNvCxnSpPr>
            <a:cxnSpLocks noChangeShapeType="1"/>
            <a:stCxn id="39951" idx="3"/>
            <a:endCxn id="42005" idx="2"/>
          </p:cNvCxnSpPr>
          <p:nvPr/>
        </p:nvCxnSpPr>
        <p:spPr bwMode="auto">
          <a:xfrm flipV="1">
            <a:off x="2197100" y="4797425"/>
            <a:ext cx="3095625" cy="158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accent1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05" name="Oval 33">
            <a:extLst>
              <a:ext uri="{FF2B5EF4-FFF2-40B4-BE49-F238E27FC236}">
                <a16:creationId xmlns:a16="http://schemas.microsoft.com/office/drawing/2014/main" id="{CD9E200E-3837-4E7B-A6B4-3DA8A245B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4365625"/>
            <a:ext cx="2808288" cy="863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r>
              <a:rPr lang="pt-BR" altLang="pt-BR" dirty="0">
                <a:latin typeface="Lucida Sans" pitchFamily="34" charset="0"/>
              </a:rPr>
              <a:t>Extensão possível</a:t>
            </a:r>
            <a:br>
              <a:rPr lang="pt-BR" altLang="pt-BR" dirty="0">
                <a:latin typeface="Lucida Sans" pitchFamily="34" charset="0"/>
              </a:rPr>
            </a:br>
            <a:r>
              <a:rPr lang="pt-BR" altLang="pt-BR" dirty="0">
                <a:latin typeface="Lucida Sans" pitchFamily="34" charset="0"/>
              </a:rPr>
              <a:t>da separação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956" name="Object 22">
                <a:extLst>
                  <a:ext uri="{FF2B5EF4-FFF2-40B4-BE49-F238E27FC236}">
                    <a16:creationId xmlns:a16="http://schemas.microsoft.com/office/drawing/2014/main" id="{066963A1-64BB-4B35-904C-CF4A35DD5AE2}"/>
                  </a:ext>
                </a:extLst>
              </p:cNvPr>
              <p:cNvSpPr txBox="1"/>
              <p:nvPr/>
            </p:nvSpPr>
            <p:spPr bwMode="auto">
              <a:xfrm>
                <a:off x="7019925" y="2601913"/>
                <a:ext cx="1319213" cy="5381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bar>
                            <m:barPr>
                              <m:pos m:val="top"/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ba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</m:t>
                      </m:r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bar>
                            <m:barPr>
                              <m:pos m:val="top"/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ba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</m:sSubSup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39956" name="Object 22">
                <a:extLst>
                  <a:ext uri="{FF2B5EF4-FFF2-40B4-BE49-F238E27FC236}">
                    <a16:creationId xmlns:a16="http://schemas.microsoft.com/office/drawing/2014/main" id="{066963A1-64BB-4B35-904C-CF4A35DD5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19925" y="2601913"/>
                <a:ext cx="1319213" cy="5381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3A731-7A7D-4A2B-A39C-F3902B513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>
              <a:defRPr/>
            </a:pPr>
            <a:r>
              <a:t>Exercício K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5E562C-7D18-47A1-ADC0-8DB304418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pt-BR" dirty="0"/>
              <a:t>Qual o coeficiente de distribuição para o oxigênio puro em contato com água a 25</a:t>
            </a:r>
            <a:r>
              <a:rPr lang="pt-BR" baseline="30000" dirty="0"/>
              <a:t>o</a:t>
            </a:r>
            <a:r>
              <a:rPr lang="pt-BR" dirty="0"/>
              <a:t>C e 1 </a:t>
            </a:r>
            <a:r>
              <a:rPr lang="pt-BR" dirty="0" err="1"/>
              <a:t>atm</a:t>
            </a:r>
            <a:r>
              <a:rPr lang="pt-BR" dirty="0"/>
              <a:t>? E o coeficiente para a água?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pt-BR" dirty="0"/>
              <a:t>Qual a seletividade relativa </a:t>
            </a:r>
            <a:r>
              <a:rPr lang="pt-BR" i="1" dirty="0">
                <a:latin typeface="Symbol" panose="05050102010706020507" pitchFamily="18" charset="2"/>
              </a:rPr>
              <a:t>a</a:t>
            </a:r>
            <a:r>
              <a:rPr lang="pt-BR" dirty="0"/>
              <a:t> para o par O</a:t>
            </a:r>
            <a:r>
              <a:rPr lang="pt-BR" baseline="-25000" dirty="0"/>
              <a:t>2</a:t>
            </a:r>
            <a:r>
              <a:rPr lang="pt-BR" dirty="0"/>
              <a:t> – H</a:t>
            </a:r>
            <a:r>
              <a:rPr lang="pt-BR" baseline="-25000" dirty="0"/>
              <a:t>2</a:t>
            </a:r>
            <a:r>
              <a:rPr lang="pt-BR" dirty="0"/>
              <a:t>O? Lembrando que 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pt-BR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pt-BR" dirty="0"/>
              <a:t>Qual a fração molar de oxigênio</a:t>
            </a:r>
            <a:br>
              <a:rPr lang="pt-BR" dirty="0"/>
            </a:br>
            <a:r>
              <a:rPr lang="pt-BR" dirty="0"/>
              <a:t>dissolvido na água?</a:t>
            </a:r>
          </a:p>
          <a:p>
            <a:pPr marL="7938" indent="0">
              <a:buFont typeface="Arial" panose="020B0604020202020204" pitchFamily="34" charset="0"/>
              <a:buNone/>
              <a:defRPr/>
            </a:pPr>
            <a:r>
              <a:rPr lang="pt-BR" dirty="0"/>
              <a:t>Descrever as hipóteses.</a:t>
            </a:r>
          </a:p>
          <a:p>
            <a:pPr marL="7938" indent="0">
              <a:buFont typeface="Arial" panose="020B0604020202020204" pitchFamily="34" charset="0"/>
              <a:buNone/>
              <a:defRPr/>
            </a:pPr>
            <a:r>
              <a:rPr lang="pt-BR" dirty="0"/>
              <a:t>Sabe-se que: </a:t>
            </a:r>
          </a:p>
          <a:p>
            <a:pPr marL="192088" lvl="1" indent="0">
              <a:buFont typeface="Arial" panose="020B0604020202020204" pitchFamily="34" charset="0"/>
              <a:buNone/>
              <a:defRPr/>
            </a:pPr>
            <a:r>
              <a:rPr lang="pt-BR" dirty="0"/>
              <a:t>A constante de Henry é 4.38x10</a:t>
            </a:r>
            <a:r>
              <a:rPr lang="pt-BR" baseline="30000" dirty="0"/>
              <a:t>4</a:t>
            </a:r>
            <a:r>
              <a:rPr lang="pt-BR" dirty="0"/>
              <a:t> </a:t>
            </a:r>
            <a:r>
              <a:rPr lang="pt-BR" dirty="0" err="1"/>
              <a:t>atm</a:t>
            </a:r>
            <a:r>
              <a:rPr lang="pt-BR" dirty="0"/>
              <a:t> * mol/mol</a:t>
            </a:r>
          </a:p>
          <a:p>
            <a:pPr marL="192088" lvl="1" indent="0">
              <a:buFont typeface="Arial" panose="020B0604020202020204" pitchFamily="34" charset="0"/>
              <a:buNone/>
              <a:defRPr/>
            </a:pPr>
            <a:r>
              <a:rPr lang="pt-BR" dirty="0"/>
              <a:t>A pressão de vapor da água a 25</a:t>
            </a:r>
            <a:r>
              <a:rPr lang="pt-BR" baseline="30000" dirty="0"/>
              <a:t>o</a:t>
            </a:r>
            <a:r>
              <a:rPr lang="pt-BR" dirty="0"/>
              <a:t>C é 0,032 </a:t>
            </a:r>
            <a:r>
              <a:rPr lang="pt-BR" dirty="0" err="1"/>
              <a:t>atm</a:t>
            </a: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</p:txBody>
      </p:sp>
      <p:sp>
        <p:nvSpPr>
          <p:cNvPr id="41988" name="Espaço Reservado para Número de Slide 4">
            <a:extLst>
              <a:ext uri="{FF2B5EF4-FFF2-40B4-BE49-F238E27FC236}">
                <a16:creationId xmlns:a16="http://schemas.microsoft.com/office/drawing/2014/main" id="{C5A81DE8-3EBE-4F83-B592-2805BADC6B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8CD1E5-A940-4553-96F7-057D55A8D8AC}" type="slidenum">
              <a:rPr lang="en-US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15</a:t>
            </a:fld>
            <a:endParaRPr lang="en-US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989" name="Object 1159">
                <a:extLst>
                  <a:ext uri="{FF2B5EF4-FFF2-40B4-BE49-F238E27FC236}">
                    <a16:creationId xmlns:a16="http://schemas.microsoft.com/office/drawing/2014/main" id="{02688EA4-09CD-49F2-A54E-CE22004DAE37}"/>
                  </a:ext>
                </a:extLst>
              </p:cNvPr>
              <p:cNvSpPr txBox="1"/>
              <p:nvPr/>
            </p:nvSpPr>
            <p:spPr bwMode="auto">
              <a:xfrm>
                <a:off x="1763688" y="2636837"/>
                <a:ext cx="1095401" cy="816805"/>
              </a:xfrm>
              <a:prstGeom prst="rect">
                <a:avLst/>
              </a:prstGeom>
              <a:solidFill>
                <a:srgbClr val="E2F810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1989" name="Object 1159">
                <a:extLst>
                  <a:ext uri="{FF2B5EF4-FFF2-40B4-BE49-F238E27FC236}">
                    <a16:creationId xmlns:a16="http://schemas.microsoft.com/office/drawing/2014/main" id="{02688EA4-09CD-49F2-A54E-CE22004DAE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63688" y="2636837"/>
                <a:ext cx="1095401" cy="8168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990" name="Object 1159">
                <a:extLst>
                  <a:ext uri="{FF2B5EF4-FFF2-40B4-BE49-F238E27FC236}">
                    <a16:creationId xmlns:a16="http://schemas.microsoft.com/office/drawing/2014/main" id="{01664665-FC2C-4DAC-8056-47F14E187FD4}"/>
                  </a:ext>
                </a:extLst>
              </p:cNvPr>
              <p:cNvSpPr txBox="1"/>
              <p:nvPr/>
            </p:nvSpPr>
            <p:spPr bwMode="auto">
              <a:xfrm>
                <a:off x="3131018" y="2827337"/>
                <a:ext cx="2122020" cy="452437"/>
              </a:xfrm>
              <a:prstGeom prst="rect">
                <a:avLst/>
              </a:prstGeom>
              <a:solidFill>
                <a:srgbClr val="E2F810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tais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que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1990" name="Object 1159">
                <a:extLst>
                  <a:ext uri="{FF2B5EF4-FFF2-40B4-BE49-F238E27FC236}">
                    <a16:creationId xmlns:a16="http://schemas.microsoft.com/office/drawing/2014/main" id="{01664665-FC2C-4DAC-8056-47F14E187F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1018" y="2827337"/>
                <a:ext cx="2122020" cy="4524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991" name="Agrupar 60">
            <a:extLst>
              <a:ext uri="{FF2B5EF4-FFF2-40B4-BE49-F238E27FC236}">
                <a16:creationId xmlns:a16="http://schemas.microsoft.com/office/drawing/2014/main" id="{3EC5571C-A346-4DB1-97F3-C8A81760DDBD}"/>
              </a:ext>
            </a:extLst>
          </p:cNvPr>
          <p:cNvGrpSpPr>
            <a:grpSpLocks/>
          </p:cNvGrpSpPr>
          <p:nvPr/>
        </p:nvGrpSpPr>
        <p:grpSpPr bwMode="auto">
          <a:xfrm>
            <a:off x="5294313" y="3041650"/>
            <a:ext cx="3635375" cy="1917700"/>
            <a:chOff x="5220859" y="4900185"/>
            <a:chExt cx="3636034" cy="1918286"/>
          </a:xfrm>
        </p:grpSpPr>
        <p:sp>
          <p:nvSpPr>
            <p:cNvPr id="62" name="Oval 1031">
              <a:extLst>
                <a:ext uri="{FF2B5EF4-FFF2-40B4-BE49-F238E27FC236}">
                  <a16:creationId xmlns:a16="http://schemas.microsoft.com/office/drawing/2014/main" id="{CE9252E1-1D64-4683-B93A-67BA4E9DC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0859" y="5554435"/>
              <a:ext cx="1011420" cy="100201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sp>
          <p:nvSpPr>
            <p:cNvPr id="41993" name="Arc 1029">
              <a:extLst>
                <a:ext uri="{FF2B5EF4-FFF2-40B4-BE49-F238E27FC236}">
                  <a16:creationId xmlns:a16="http://schemas.microsoft.com/office/drawing/2014/main" id="{221812EC-1A89-4803-8909-AA9659B34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8499" y="6101552"/>
              <a:ext cx="955830" cy="432048"/>
            </a:xfrm>
            <a:custGeom>
              <a:avLst/>
              <a:gdLst>
                <a:gd name="T0" fmla="*/ 0 w 43200"/>
                <a:gd name="T1" fmla="*/ 0 h 21600"/>
                <a:gd name="T2" fmla="*/ 0 w 43200"/>
                <a:gd name="T3" fmla="*/ 0 h 21600"/>
                <a:gd name="T4" fmla="*/ 0 w 43200"/>
                <a:gd name="T5" fmla="*/ 0 h 216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600"/>
                <a:gd name="T11" fmla="*/ 43200 w 432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600" fill="none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43200" h="21600" stroke="0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4320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4" name="Freeform 1032">
              <a:extLst>
                <a:ext uri="{FF2B5EF4-FFF2-40B4-BE49-F238E27FC236}">
                  <a16:creationId xmlns:a16="http://schemas.microsoft.com/office/drawing/2014/main" id="{D5D0C0DB-8BF3-42EE-A6E5-AA231F8098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6478" y="5138383"/>
              <a:ext cx="762138" cy="711417"/>
            </a:xfrm>
            <a:custGeom>
              <a:avLst/>
              <a:gdLst>
                <a:gd name="T0" fmla="*/ 0 w 577"/>
                <a:gd name="T1" fmla="*/ 468 h 625"/>
                <a:gd name="T2" fmla="*/ 432 w 577"/>
                <a:gd name="T3" fmla="*/ 0 h 625"/>
                <a:gd name="T4" fmla="*/ 576 w 577"/>
                <a:gd name="T5" fmla="*/ 156 h 625"/>
                <a:gd name="T6" fmla="*/ 144 w 577"/>
                <a:gd name="T7" fmla="*/ 624 h 625"/>
                <a:gd name="T8" fmla="*/ 0 w 577"/>
                <a:gd name="T9" fmla="*/ 468 h 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7"/>
                <a:gd name="T16" fmla="*/ 0 h 625"/>
                <a:gd name="T17" fmla="*/ 577 w 577"/>
                <a:gd name="T18" fmla="*/ 625 h 6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7" h="625">
                  <a:moveTo>
                    <a:pt x="0" y="468"/>
                  </a:moveTo>
                  <a:lnTo>
                    <a:pt x="432" y="0"/>
                  </a:lnTo>
                  <a:lnTo>
                    <a:pt x="576" y="156"/>
                  </a:lnTo>
                  <a:lnTo>
                    <a:pt x="144" y="624"/>
                  </a:lnTo>
                  <a:lnTo>
                    <a:pt x="0" y="468"/>
                  </a:ln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5" name="Line 1033">
              <a:extLst>
                <a:ext uri="{FF2B5EF4-FFF2-40B4-BE49-F238E27FC236}">
                  <a16:creationId xmlns:a16="http://schemas.microsoft.com/office/drawing/2014/main" id="{A7935EAA-16FC-4EE0-9B17-93862C38AE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35485" y="5312303"/>
              <a:ext cx="584197" cy="54531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996" name="Line 1037">
              <a:extLst>
                <a:ext uri="{FF2B5EF4-FFF2-40B4-BE49-F238E27FC236}">
                  <a16:creationId xmlns:a16="http://schemas.microsoft.com/office/drawing/2014/main" id="{2F0907EB-F40D-45FF-B454-94BB9BFD2B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59697" y="5148367"/>
              <a:ext cx="584197" cy="54531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997" name="Rectangle 1038">
              <a:extLst>
                <a:ext uri="{FF2B5EF4-FFF2-40B4-BE49-F238E27FC236}">
                  <a16:creationId xmlns:a16="http://schemas.microsoft.com/office/drawing/2014/main" id="{9E94B730-91C0-4DC7-8206-8440A186D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0467" y="4900185"/>
              <a:ext cx="1316426" cy="924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>
                  <a:latin typeface="Helvetica" panose="020B0604020202020204" pitchFamily="34" charset="0"/>
                </a:rPr>
                <a:t>Fase V </a:t>
              </a:r>
              <a:br>
                <a:rPr lang="pt-BR" altLang="pt-BR">
                  <a:latin typeface="Helvetica" panose="020B0604020202020204" pitchFamily="34" charset="0"/>
                </a:rPr>
              </a:br>
              <a:r>
                <a:rPr lang="pt-BR" altLang="pt-BR">
                  <a:latin typeface="Helvetica" panose="020B0604020202020204" pitchFamily="34" charset="0"/>
                </a:rPr>
                <a:t>y</a:t>
              </a:r>
              <a:r>
                <a:rPr lang="pt-BR" altLang="pt-BR" baseline="-25000">
                  <a:latin typeface="Helvetica" panose="020B0604020202020204" pitchFamily="34" charset="0"/>
                </a:rPr>
                <a:t>H2O</a:t>
              </a:r>
              <a:r>
                <a:rPr lang="pt-BR" altLang="pt-BR">
                  <a:latin typeface="Helvetica" panose="020B0604020202020204" pitchFamily="34" charset="0"/>
                </a:rPr>
                <a:t>=___</a:t>
              </a:r>
              <a:br>
                <a:rPr lang="pt-BR" altLang="pt-BR">
                  <a:latin typeface="Helvetica" panose="020B0604020202020204" pitchFamily="34" charset="0"/>
                </a:rPr>
              </a:br>
              <a:r>
                <a:rPr lang="pt-BR" altLang="pt-BR">
                  <a:latin typeface="Helvetica" panose="020B0604020202020204" pitchFamily="34" charset="0"/>
                </a:rPr>
                <a:t>y</a:t>
              </a:r>
              <a:r>
                <a:rPr lang="pt-BR" altLang="pt-BR" baseline="-25000">
                  <a:latin typeface="Helvetica" panose="020B0604020202020204" pitchFamily="34" charset="0"/>
                </a:rPr>
                <a:t>O2</a:t>
              </a:r>
              <a:r>
                <a:rPr lang="pt-BR" altLang="pt-BR">
                  <a:latin typeface="Helvetica" panose="020B0604020202020204" pitchFamily="34" charset="0"/>
                </a:rPr>
                <a:t>=  ___</a:t>
              </a:r>
            </a:p>
          </p:txBody>
        </p:sp>
        <p:sp>
          <p:nvSpPr>
            <p:cNvPr id="41998" name="Rectangle 1039">
              <a:extLst>
                <a:ext uri="{FF2B5EF4-FFF2-40B4-BE49-F238E27FC236}">
                  <a16:creationId xmlns:a16="http://schemas.microsoft.com/office/drawing/2014/main" id="{A07768FF-5FAB-4FB5-B92F-614E4D61F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2007" y="4941169"/>
              <a:ext cx="939738" cy="610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GB" altLang="pt-BR">
                  <a:latin typeface="Helvetica" panose="020B0604020202020204" pitchFamily="34" charset="0"/>
                </a:rPr>
                <a:t>T</a:t>
              </a:r>
              <a:r>
                <a:rPr lang="en-GB" altLang="pt-BR" baseline="30000">
                  <a:latin typeface="Helvetica" panose="020B0604020202020204" pitchFamily="34" charset="0"/>
                </a:rPr>
                <a:t>L</a:t>
              </a:r>
              <a:r>
                <a:rPr lang="en-GB" altLang="pt-BR">
                  <a:latin typeface="Helvetica" panose="020B0604020202020204" pitchFamily="34" charset="0"/>
                </a:rPr>
                <a:t> = T</a:t>
              </a:r>
              <a:r>
                <a:rPr lang="en-GB" altLang="pt-BR" baseline="30000">
                  <a:latin typeface="Helvetica" panose="020B0604020202020204" pitchFamily="34" charset="0"/>
                </a:rPr>
                <a:t>V</a:t>
              </a:r>
            </a:p>
            <a:p>
              <a:pPr algn="ctr"/>
              <a:r>
                <a:rPr lang="en-GB" altLang="pt-BR">
                  <a:latin typeface="Helvetica" panose="020B0604020202020204" pitchFamily="34" charset="0"/>
                </a:rPr>
                <a:t> P</a:t>
              </a:r>
              <a:r>
                <a:rPr lang="en-GB" altLang="pt-BR" baseline="30000">
                  <a:latin typeface="Helvetica" panose="020B0604020202020204" pitchFamily="34" charset="0"/>
                </a:rPr>
                <a:t>L</a:t>
              </a:r>
              <a:r>
                <a:rPr lang="en-GB" altLang="pt-BR">
                  <a:latin typeface="Helvetica" panose="020B0604020202020204" pitchFamily="34" charset="0"/>
                </a:rPr>
                <a:t> = P</a:t>
              </a:r>
              <a:r>
                <a:rPr lang="en-GB" altLang="pt-BR" baseline="30000">
                  <a:latin typeface="Helvetica" panose="020B0604020202020204" pitchFamily="34" charset="0"/>
                </a:rPr>
                <a:t>V</a:t>
              </a:r>
              <a:endParaRPr lang="en-GB" altLang="pt-BR">
                <a:latin typeface="Helvetica" panose="020B0604020202020204" pitchFamily="34" charset="0"/>
              </a:endParaRPr>
            </a:p>
          </p:txBody>
        </p:sp>
        <p:sp>
          <p:nvSpPr>
            <p:cNvPr id="41999" name="Rectangle 1046">
              <a:extLst>
                <a:ext uri="{FF2B5EF4-FFF2-40B4-BE49-F238E27FC236}">
                  <a16:creationId xmlns:a16="http://schemas.microsoft.com/office/drawing/2014/main" id="{94FE5F9B-E26D-4AC4-A39B-F9D74C1C8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7017" y="5894051"/>
              <a:ext cx="1482962" cy="924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>
                  <a:latin typeface="Helvetica" panose="020B0604020202020204" pitchFamily="34" charset="0"/>
                </a:rPr>
                <a:t>Fase L </a:t>
              </a:r>
              <a:br>
                <a:rPr lang="pt-BR" altLang="pt-BR">
                  <a:latin typeface="Helvetica" panose="020B0604020202020204" pitchFamily="34" charset="0"/>
                </a:rPr>
              </a:br>
              <a:r>
                <a:rPr lang="pt-BR" altLang="pt-BR">
                  <a:latin typeface="Helvetica" panose="020B0604020202020204" pitchFamily="34" charset="0"/>
                </a:rPr>
                <a:t>x</a:t>
              </a:r>
              <a:r>
                <a:rPr lang="pt-BR" altLang="pt-BR" baseline="-25000">
                  <a:latin typeface="Helvetica" panose="020B0604020202020204" pitchFamily="34" charset="0"/>
                </a:rPr>
                <a:t>H2O</a:t>
              </a:r>
              <a:r>
                <a:rPr lang="pt-BR" altLang="pt-BR">
                  <a:latin typeface="Helvetica" panose="020B0604020202020204" pitchFamily="34" charset="0"/>
                </a:rPr>
                <a:t>= ___</a:t>
              </a:r>
              <a:br>
                <a:rPr lang="pt-BR" altLang="pt-BR">
                  <a:latin typeface="Helvetica" panose="020B0604020202020204" pitchFamily="34" charset="0"/>
                </a:rPr>
              </a:br>
              <a:r>
                <a:rPr lang="pt-BR" altLang="pt-BR">
                  <a:latin typeface="Helvetica" panose="020B0604020202020204" pitchFamily="34" charset="0"/>
                </a:rPr>
                <a:t>x</a:t>
              </a:r>
              <a:r>
                <a:rPr lang="pt-BR" altLang="pt-BR" baseline="-25000">
                  <a:latin typeface="Helvetica" panose="020B0604020202020204" pitchFamily="34" charset="0"/>
                </a:rPr>
                <a:t>O2</a:t>
              </a:r>
              <a:r>
                <a:rPr lang="pt-BR" altLang="pt-BR">
                  <a:latin typeface="Helvetica" panose="020B0604020202020204" pitchFamily="34" charset="0"/>
                </a:rPr>
                <a:t>=</a:t>
              </a:r>
              <a:r>
                <a:rPr lang="pt-BR" altLang="pt-BR" sz="1600">
                  <a:latin typeface="Helvetica" panose="020B0604020202020204" pitchFamily="34" charset="0"/>
                </a:rPr>
                <a:t>  ____</a:t>
              </a:r>
              <a:endParaRPr lang="pt-BR" altLang="pt-BR">
                <a:latin typeface="Helvetica" panose="020B0604020202020204" pitchFamily="34" charset="0"/>
              </a:endParaRPr>
            </a:p>
          </p:txBody>
        </p:sp>
        <p:sp useBgFill="1">
          <p:nvSpPr>
            <p:cNvPr id="42000" name="AutoShape 1047">
              <a:extLst>
                <a:ext uri="{FF2B5EF4-FFF2-40B4-BE49-F238E27FC236}">
                  <a16:creationId xmlns:a16="http://schemas.microsoft.com/office/drawing/2014/main" id="{34762203-FF6F-4C69-AE56-CBCC98D0F6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946862" flipH="1" flipV="1">
              <a:off x="6518782" y="5009476"/>
              <a:ext cx="354219" cy="3324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3 w 21600"/>
                <a:gd name="T13" fmla="*/ 4512 h 21600"/>
                <a:gd name="T14" fmla="*/ 17087 w 21600"/>
                <a:gd name="T15" fmla="*/ 170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7" y="21600"/>
                  </a:lnTo>
                  <a:lnTo>
                    <a:pt x="1620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2001" name="Line 1048">
              <a:extLst>
                <a:ext uri="{FF2B5EF4-FFF2-40B4-BE49-F238E27FC236}">
                  <a16:creationId xmlns:a16="http://schemas.microsoft.com/office/drawing/2014/main" id="{720E659C-C485-4A55-8E80-7F581C5CF0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82167" y="5276715"/>
              <a:ext cx="1482962" cy="7141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2002" name="Line 1044">
              <a:extLst>
                <a:ext uri="{FF2B5EF4-FFF2-40B4-BE49-F238E27FC236}">
                  <a16:creationId xmlns:a16="http://schemas.microsoft.com/office/drawing/2014/main" id="{A9C6108D-AED5-40FB-A0EF-0ABED5B373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01542" y="6168714"/>
              <a:ext cx="1045475" cy="1818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7991F8-1406-4A02-A8FA-418248B39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t>Exemplo volatilidade relativa</a:t>
            </a:r>
          </a:p>
        </p:txBody>
      </p:sp>
      <p:sp>
        <p:nvSpPr>
          <p:cNvPr id="46083" name="Espaço Reservado para Conteúdo 2">
            <a:extLst>
              <a:ext uri="{FF2B5EF4-FFF2-40B4-BE49-F238E27FC236}">
                <a16:creationId xmlns:a16="http://schemas.microsoft.com/office/drawing/2014/main" id="{3ED07311-C2DF-4881-9E68-402E6A15F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r>
              <a:rPr lang="pt-BR" altLang="pt-BR"/>
              <a:t>Deseja-se separar isopentano de n-pentano por flash ou destilação.</a:t>
            </a:r>
          </a:p>
          <a:p>
            <a:pPr lvl="1"/>
            <a:r>
              <a:rPr lang="pt-BR" altLang="pt-BR"/>
              <a:t>Calcule a volatilidade relativa considerando L e V ideais, sendo dada a pressão de vapor do componente puro pela equação de Antoine modificada, com T em K e P</a:t>
            </a:r>
            <a:r>
              <a:rPr lang="pt-BR" altLang="pt-BR" baseline="30000"/>
              <a:t>s</a:t>
            </a:r>
            <a:r>
              <a:rPr lang="pt-BR" altLang="pt-BR"/>
              <a:t> em kPa</a:t>
            </a:r>
          </a:p>
        </p:txBody>
      </p:sp>
      <p:sp>
        <p:nvSpPr>
          <p:cNvPr id="46084" name="Espaço Reservado para Número de Slide 4">
            <a:extLst>
              <a:ext uri="{FF2B5EF4-FFF2-40B4-BE49-F238E27FC236}">
                <a16:creationId xmlns:a16="http://schemas.microsoft.com/office/drawing/2014/main" id="{3E2F9258-DC9E-409F-AC10-F98CEA6EC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ECAC44-F3E1-4480-BA7C-4D610250BC7E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16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DCAD3BEB-1374-4519-8C50-D94CB7D64093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5229225"/>
          <a:ext cx="381635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pt-BR" sz="1800" dirty="0"/>
                        <a:t>constante</a:t>
                      </a:r>
                      <a:endParaRPr lang="en-US" sz="1800" dirty="0"/>
                    </a:p>
                  </a:txBody>
                  <a:tcPr marL="91427" marR="91427" marT="45700" marB="45700"/>
                </a:tc>
                <a:tc>
                  <a:txBody>
                    <a:bodyPr/>
                    <a:lstStyle/>
                    <a:p>
                      <a:r>
                        <a:rPr lang="pt-BR" sz="1800" dirty="0" err="1"/>
                        <a:t>isopentano</a:t>
                      </a:r>
                      <a:endParaRPr lang="en-US" sz="1800" dirty="0"/>
                    </a:p>
                  </a:txBody>
                  <a:tcPr marL="91427" marR="91427" marT="45700" marB="4570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N-pentano</a:t>
                      </a:r>
                      <a:endParaRPr lang="en-US" sz="1800" dirty="0"/>
                    </a:p>
                  </a:txBody>
                  <a:tcPr marL="91427" marR="91427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/>
                      <a:r>
                        <a:rPr lang="pt-BR" sz="1800" i="1" dirty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pt-BR" sz="1800" i="1" baseline="-25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00" marB="4570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13.6106</a:t>
                      </a:r>
                      <a:endParaRPr lang="en-US" sz="1800" dirty="0"/>
                    </a:p>
                  </a:txBody>
                  <a:tcPr marL="91427" marR="91427" marT="45700" marB="4570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13.9778</a:t>
                      </a:r>
                      <a:endParaRPr lang="en-US" sz="1800" dirty="0"/>
                    </a:p>
                  </a:txBody>
                  <a:tcPr marL="91427" marR="91427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/>
                      <a:r>
                        <a:rPr lang="pt-BR" sz="1800" i="1" dirty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pt-BR" sz="1800" i="1" baseline="-25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00" marB="4570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-2345.09</a:t>
                      </a:r>
                      <a:endParaRPr lang="en-US" sz="1800" dirty="0"/>
                    </a:p>
                  </a:txBody>
                  <a:tcPr marL="91427" marR="91427" marT="45700" marB="4570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-2554.60</a:t>
                      </a:r>
                      <a:endParaRPr lang="en-US" sz="1800" dirty="0"/>
                    </a:p>
                  </a:txBody>
                  <a:tcPr marL="91427" marR="91427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/>
                      <a:r>
                        <a:rPr lang="pt-BR" sz="1800" i="1" dirty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pt-BR" sz="1800" i="1" baseline="-250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7" marR="91427" marT="45700" marB="4570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-40.2128</a:t>
                      </a:r>
                      <a:endParaRPr lang="en-US" sz="1800" dirty="0"/>
                    </a:p>
                  </a:txBody>
                  <a:tcPr marL="91427" marR="91427" marT="45700" marB="4570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-36.2529</a:t>
                      </a:r>
                      <a:endParaRPr lang="en-US" sz="1800" dirty="0"/>
                    </a:p>
                  </a:txBody>
                  <a:tcPr marL="91427" marR="91427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6107" name="Object 58">
                <a:extLst>
                  <a:ext uri="{FF2B5EF4-FFF2-40B4-BE49-F238E27FC236}">
                    <a16:creationId xmlns:a16="http://schemas.microsoft.com/office/drawing/2014/main" id="{8C7C42BE-2CA2-4C90-A68B-7911D1C6110A}"/>
                  </a:ext>
                </a:extLst>
              </p:cNvPr>
              <p:cNvSpPr txBox="1"/>
              <p:nvPr/>
            </p:nvSpPr>
            <p:spPr bwMode="auto">
              <a:xfrm>
                <a:off x="1403350" y="4365625"/>
                <a:ext cx="2520578" cy="7826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𝑠𝑎𝑡</m:t>
                              </m:r>
                            </m:sub>
                          </m:sSub>
                        </m:e>
                      </m:func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6107" name="Object 58">
                <a:extLst>
                  <a:ext uri="{FF2B5EF4-FFF2-40B4-BE49-F238E27FC236}">
                    <a16:creationId xmlns:a16="http://schemas.microsoft.com/office/drawing/2014/main" id="{8C7C42BE-2CA2-4C90-A68B-7911D1C61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03350" y="4365625"/>
                <a:ext cx="2520578" cy="7826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108" name="Espaço Reservado para Conteúdo 9">
            <a:extLst>
              <a:ext uri="{FF2B5EF4-FFF2-40B4-BE49-F238E27FC236}">
                <a16:creationId xmlns:a16="http://schemas.microsoft.com/office/drawing/2014/main" id="{EDAD7745-1E97-4239-B7CA-C84677D76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138613" cy="5357812"/>
          </a:xfrm>
        </p:spPr>
        <p:txBody>
          <a:bodyPr/>
          <a:lstStyle/>
          <a:p>
            <a:pPr marL="174625" lvl="1" indent="-174625">
              <a:lnSpc>
                <a:spcPts val="2800"/>
              </a:lnSpc>
              <a:spcBef>
                <a:spcPts val="1400"/>
              </a:spcBef>
              <a:buSzTx/>
              <a:buFont typeface="Arial" panose="020B0604020202020204" pitchFamily="34" charset="0"/>
              <a:buChar char="•"/>
            </a:pPr>
            <a:r>
              <a:rPr lang="pt-BR" altLang="pt-BR"/>
              <a:t>Um dos estágios está a 352 K e contém 10 mol% de isopentano na fase líquida.  Qual a composição da fase vapor?</a:t>
            </a:r>
          </a:p>
          <a:p>
            <a:pPr marL="174625" lvl="1" indent="-174625">
              <a:lnSpc>
                <a:spcPts val="2800"/>
              </a:lnSpc>
              <a:spcBef>
                <a:spcPts val="1400"/>
              </a:spcBef>
              <a:buSzTx/>
              <a:buFont typeface="Arial" panose="020B0604020202020204" pitchFamily="34" charset="0"/>
              <a:buChar char="•"/>
            </a:pPr>
            <a:r>
              <a:rPr lang="pt-BR" altLang="pt-BR"/>
              <a:t>A separação calculada é maior ou menor que no caso real mostrado abaixo?</a:t>
            </a:r>
          </a:p>
        </p:txBody>
      </p:sp>
      <p:graphicFrame>
        <p:nvGraphicFramePr>
          <p:cNvPr id="11" name="Espaço Reservado para Conteúdo 5">
            <a:extLst>
              <a:ext uri="{FF2B5EF4-FFF2-40B4-BE49-F238E27FC236}">
                <a16:creationId xmlns:a16="http://schemas.microsoft.com/office/drawing/2014/main" id="{97FAAAEE-6E4F-46A3-99C7-A11F6A7DE8A6}"/>
              </a:ext>
            </a:extLst>
          </p:cNvPr>
          <p:cNvGraphicFramePr>
            <a:graphicFrameLocks/>
          </p:cNvGraphicFramePr>
          <p:nvPr/>
        </p:nvGraphicFramePr>
        <p:xfrm>
          <a:off x="4932363" y="4076700"/>
          <a:ext cx="2343150" cy="2590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88">
                <a:tc>
                  <a:txBody>
                    <a:bodyPr/>
                    <a:lstStyle/>
                    <a:p>
                      <a:r>
                        <a:rPr lang="pt-BR" sz="1800" dirty="0"/>
                        <a:t>T (K)</a:t>
                      </a:r>
                      <a:endParaRPr lang="en-US" sz="1800" dirty="0"/>
                    </a:p>
                  </a:txBody>
                  <a:tcPr marL="91461" marR="91461" marT="45719" marB="45719"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Symbol" pitchFamily="18" charset="2"/>
                        </a:rPr>
                        <a:t>a</a:t>
                      </a:r>
                      <a:endParaRPr lang="en-US" sz="1800" dirty="0">
                        <a:latin typeface="Symbol" pitchFamily="18" charset="2"/>
                      </a:endParaRPr>
                    </a:p>
                  </a:txBody>
                  <a:tcPr marL="91461" marR="91461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5">
                <a:tc>
                  <a:txBody>
                    <a:bodyPr/>
                    <a:lstStyle/>
                    <a:p>
                      <a:r>
                        <a:rPr lang="pt-BR" sz="1800" dirty="0"/>
                        <a:t>325</a:t>
                      </a:r>
                      <a:endParaRPr lang="en-US" sz="1800" dirty="0"/>
                    </a:p>
                  </a:txBody>
                  <a:tcPr marL="91461" marR="91461" marT="45719" marB="45719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1.26</a:t>
                      </a:r>
                      <a:endParaRPr lang="en-US" sz="1800" dirty="0"/>
                    </a:p>
                  </a:txBody>
                  <a:tcPr marL="91461" marR="91461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5">
                <a:tc>
                  <a:txBody>
                    <a:bodyPr/>
                    <a:lstStyle/>
                    <a:p>
                      <a:r>
                        <a:rPr lang="pt-BR" sz="1800" dirty="0"/>
                        <a:t>339</a:t>
                      </a:r>
                      <a:endParaRPr lang="en-US" sz="1800" dirty="0"/>
                    </a:p>
                  </a:txBody>
                  <a:tcPr marL="91461" marR="91461" marT="45719" marB="45719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1.23</a:t>
                      </a:r>
                      <a:endParaRPr lang="en-US" sz="1800" dirty="0"/>
                    </a:p>
                  </a:txBody>
                  <a:tcPr marL="91461" marR="91461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35">
                <a:tc>
                  <a:txBody>
                    <a:bodyPr/>
                    <a:lstStyle/>
                    <a:p>
                      <a:r>
                        <a:rPr lang="pt-BR" sz="1800" dirty="0"/>
                        <a:t>352</a:t>
                      </a:r>
                      <a:endParaRPr lang="en-US" sz="1800" dirty="0"/>
                    </a:p>
                  </a:txBody>
                  <a:tcPr marL="91461" marR="91461" marT="45719" marB="45719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1.21</a:t>
                      </a:r>
                      <a:endParaRPr lang="en-US" sz="1800" dirty="0"/>
                    </a:p>
                  </a:txBody>
                  <a:tcPr marL="91461" marR="91461"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35">
                <a:tc>
                  <a:txBody>
                    <a:bodyPr/>
                    <a:lstStyle/>
                    <a:p>
                      <a:r>
                        <a:rPr lang="pt-BR" sz="1800" dirty="0"/>
                        <a:t>366</a:t>
                      </a:r>
                      <a:endParaRPr lang="en-US" sz="1800" dirty="0"/>
                    </a:p>
                  </a:txBody>
                  <a:tcPr marL="91461" marR="91461" marT="45719" marB="45719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1.18</a:t>
                      </a:r>
                      <a:endParaRPr lang="en-US" sz="1800" dirty="0"/>
                    </a:p>
                  </a:txBody>
                  <a:tcPr marL="91461" marR="91461" marT="45719" marB="457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35">
                <a:tc>
                  <a:txBody>
                    <a:bodyPr/>
                    <a:lstStyle/>
                    <a:p>
                      <a:r>
                        <a:rPr lang="pt-BR" sz="1800" dirty="0"/>
                        <a:t>380</a:t>
                      </a:r>
                      <a:endParaRPr lang="en-US" sz="1800" dirty="0"/>
                    </a:p>
                  </a:txBody>
                  <a:tcPr marL="91461" marR="91461" marT="45719" marB="45719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1.16</a:t>
                      </a:r>
                      <a:endParaRPr lang="en-US" sz="1800" dirty="0"/>
                    </a:p>
                  </a:txBody>
                  <a:tcPr marL="91461" marR="91461" marT="45719" marB="4571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35">
                <a:tc>
                  <a:txBody>
                    <a:bodyPr/>
                    <a:lstStyle/>
                    <a:p>
                      <a:r>
                        <a:rPr lang="pt-BR" sz="1800" dirty="0"/>
                        <a:t>394</a:t>
                      </a:r>
                      <a:endParaRPr lang="en-US" sz="1800" dirty="0"/>
                    </a:p>
                  </a:txBody>
                  <a:tcPr marL="91461" marR="91461" marT="45719" marB="45719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1.14</a:t>
                      </a:r>
                      <a:endParaRPr lang="en-US" sz="1800" dirty="0"/>
                    </a:p>
                  </a:txBody>
                  <a:tcPr marL="91461" marR="91461" marT="45719" marB="4571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itle 1">
            <a:extLst>
              <a:ext uri="{FF2B5EF4-FFF2-40B4-BE49-F238E27FC236}">
                <a16:creationId xmlns:a16="http://schemas.microsoft.com/office/drawing/2014/main" id="{181D2B2A-E23E-4DD0-931A-373552DC8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Modelos termodinâmicos para fugacidade: equações de estado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84AEBB9A-8062-4FF5-8F88-38212A72C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pPr eaLnBrk="1" hangingPunct="1"/>
            <a:r>
              <a:rPr lang="pt-BR" altLang="pt-BR"/>
              <a:t>van der Waals para substancias misturas</a:t>
            </a:r>
          </a:p>
          <a:p>
            <a:pPr eaLnBrk="1" hangingPunct="1"/>
            <a:endParaRPr lang="pt-BR" altLang="pt-BR"/>
          </a:p>
          <a:p>
            <a:pPr eaLnBrk="1" hangingPunct="1"/>
            <a:endParaRPr lang="pt-BR" altLang="pt-BR"/>
          </a:p>
          <a:p>
            <a:pPr eaLnBrk="1" hangingPunct="1"/>
            <a:endParaRPr lang="pt-BR" altLang="pt-BR"/>
          </a:p>
          <a:p>
            <a:pPr eaLnBrk="1" hangingPunct="1"/>
            <a:endParaRPr lang="pt-BR" altLang="pt-BR"/>
          </a:p>
          <a:p>
            <a:pPr eaLnBrk="1" hangingPunct="1"/>
            <a:endParaRPr lang="pt-BR" altLang="pt-BR"/>
          </a:p>
          <a:p>
            <a:pPr eaLnBrk="1" hangingPunct="1"/>
            <a:endParaRPr lang="pt-BR" altLang="pt-BR"/>
          </a:p>
          <a:p>
            <a:pPr marL="457200" lvl="1" indent="0" eaLnBrk="1" hangingPunct="1">
              <a:buFont typeface="Arial" panose="020B0604020202020204" pitchFamily="34" charset="0"/>
              <a:buNone/>
            </a:pPr>
            <a:r>
              <a:rPr lang="pt-BR" altLang="pt-BR"/>
              <a:t>Onde </a:t>
            </a:r>
            <a:r>
              <a:rPr lang="pt-BR" altLang="pt-BR" i="1"/>
              <a:t>m</a:t>
            </a:r>
            <a:r>
              <a:rPr lang="pt-BR" altLang="pt-BR"/>
              <a:t> se refere à mistura e </a:t>
            </a:r>
            <a:r>
              <a:rPr lang="pt-BR" altLang="pt-BR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altLang="pt-BR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altLang="pt-BR"/>
              <a:t>, bi são os parâmetros da equação para o componente i puro.</a:t>
            </a:r>
          </a:p>
        </p:txBody>
      </p:sp>
      <p:sp>
        <p:nvSpPr>
          <p:cNvPr id="55300" name="Content Placeholder 3">
            <a:extLst>
              <a:ext uri="{FF2B5EF4-FFF2-40B4-BE49-F238E27FC236}">
                <a16:creationId xmlns:a16="http://schemas.microsoft.com/office/drawing/2014/main" id="{F681CE62-1421-4409-BB49-CFEF00994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138613" cy="5357812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dirty="0"/>
              <a:t>Outros modelos de equação de estado</a:t>
            </a:r>
          </a:p>
          <a:p>
            <a:pPr lvl="1" eaLnBrk="1" hangingPunct="1">
              <a:defRPr/>
            </a:pPr>
            <a:r>
              <a:rPr lang="pt-BR" altLang="pt-BR" dirty="0" err="1"/>
              <a:t>Redlich</a:t>
            </a:r>
            <a:r>
              <a:rPr lang="pt-BR" altLang="pt-BR" dirty="0"/>
              <a:t> </a:t>
            </a:r>
            <a:r>
              <a:rPr lang="pt-BR" altLang="pt-BR" dirty="0" err="1"/>
              <a:t>Kwong</a:t>
            </a:r>
            <a:endParaRPr lang="pt-BR" altLang="pt-BR" dirty="0"/>
          </a:p>
          <a:p>
            <a:pPr lvl="1" eaLnBrk="1" hangingPunct="1">
              <a:defRPr/>
            </a:pPr>
            <a:r>
              <a:rPr lang="pt-BR" altLang="pt-BR" dirty="0" err="1"/>
              <a:t>Peng</a:t>
            </a:r>
            <a:r>
              <a:rPr lang="pt-BR" altLang="pt-BR" dirty="0"/>
              <a:t>-Robinson,</a:t>
            </a:r>
          </a:p>
          <a:p>
            <a:pPr lvl="1" eaLnBrk="1" hangingPunct="1">
              <a:defRPr/>
            </a:pPr>
            <a:r>
              <a:rPr lang="pt-BR" altLang="pt-BR" dirty="0"/>
              <a:t>etc.</a:t>
            </a:r>
          </a:p>
          <a:p>
            <a:pPr lvl="1" eaLnBrk="1" hangingPunct="1">
              <a:defRPr/>
            </a:pPr>
            <a:r>
              <a:rPr lang="pt-BR" altLang="pt-BR" dirty="0"/>
              <a:t>Fator de compressibilidade</a:t>
            </a:r>
          </a:p>
          <a:p>
            <a:pPr lvl="1" eaLnBrk="1" hangingPunct="1">
              <a:defRPr/>
            </a:pPr>
            <a:endParaRPr lang="pt-BR" altLang="pt-BR" dirty="0"/>
          </a:p>
          <a:p>
            <a:pPr lvl="1" eaLnBrk="1" hangingPunct="1">
              <a:defRPr/>
            </a:pPr>
            <a:endParaRPr lang="pt-BR" altLang="pt-BR" dirty="0"/>
          </a:p>
          <a:p>
            <a:pPr lvl="1" eaLnBrk="1" hangingPunct="1">
              <a:buFont typeface="Arial" panose="020B0604020202020204" pitchFamily="34" charset="0"/>
              <a:buNone/>
              <a:defRPr/>
            </a:pPr>
            <a:r>
              <a:rPr lang="pt-BR" altLang="pt-BR" dirty="0"/>
              <a:t>Ver </a:t>
            </a:r>
            <a:r>
              <a:rPr lang="pt-BR" altLang="pt-BR" dirty="0" err="1"/>
              <a:t>Seader</a:t>
            </a:r>
            <a:r>
              <a:rPr lang="pt-BR" altLang="pt-BR" dirty="0"/>
              <a:t> &amp; Henley, Tabela 2.5, p.55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endParaRPr lang="pt-BR" altLang="pt-BR" dirty="0"/>
          </a:p>
        </p:txBody>
      </p:sp>
      <p:sp>
        <p:nvSpPr>
          <p:cNvPr id="49157" name="Slide Number Placeholder 4">
            <a:extLst>
              <a:ext uri="{FF2B5EF4-FFF2-40B4-BE49-F238E27FC236}">
                <a16:creationId xmlns:a16="http://schemas.microsoft.com/office/drawing/2014/main" id="{EDFD78FC-B82C-4578-867E-B2BC44F13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CE0E1B2-2EDA-4BC0-BF97-7DBF46977DF0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17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9158" name="Object 2">
            <a:extLst>
              <a:ext uri="{FF2B5EF4-FFF2-40B4-BE49-F238E27FC236}">
                <a16:creationId xmlns:a16="http://schemas.microsoft.com/office/drawing/2014/main" id="{A9AD5B6B-52F0-474D-A147-D7CB7C6CD5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9975" y="2995613"/>
          <a:ext cx="24130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3000" imgH="1930400" progId="">
                  <p:embed/>
                </p:oleObj>
              </mc:Choice>
              <mc:Fallback>
                <p:oleObj name="Equation" r:id="rId3" imgW="2413000" imgH="19304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2995613"/>
                        <a:ext cx="2413000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E4A0A650-4C17-41AF-B940-DCE7A3291D4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45830" y="2233481"/>
            <a:ext cx="2190600" cy="691087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51AFFF9-5BEB-4EE7-929D-CDABE7CE87F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46663" y="3928481"/>
            <a:ext cx="970843" cy="631648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itle 1">
            <a:extLst>
              <a:ext uri="{FF2B5EF4-FFF2-40B4-BE49-F238E27FC236}">
                <a16:creationId xmlns:a16="http://schemas.microsoft.com/office/drawing/2014/main" id="{B988F1EC-A9FE-4457-88E8-61A26CA79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Modelos termodinâmicos para fugacidade</a:t>
            </a:r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A8E7BD34-5AC5-4822-AA22-49BB5D70A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pPr eaLnBrk="1" hangingPunct="1"/>
            <a:r>
              <a:rPr lang="pt-BR" altLang="pt-BR"/>
              <a:t>O coeficiente de fugacidade é obtido a partir de equações de estado por</a:t>
            </a:r>
          </a:p>
          <a:p>
            <a:pPr eaLnBrk="1" hangingPunct="1"/>
            <a:endParaRPr lang="pt-BR" altLang="pt-BR"/>
          </a:p>
          <a:p>
            <a:pPr eaLnBrk="1" hangingPunct="1"/>
            <a:endParaRPr lang="pt-BR" altLang="pt-BR"/>
          </a:p>
          <a:p>
            <a:pPr marL="457200" lvl="1" indent="0" eaLnBrk="1" hangingPunct="1"/>
            <a:endParaRPr lang="pt-BR" altLang="pt-BR"/>
          </a:p>
          <a:p>
            <a:pPr marL="457200" lvl="1" indent="0" eaLnBrk="1" hangingPunct="1">
              <a:buFont typeface="Arial" panose="020B0604020202020204" pitchFamily="34" charset="0"/>
              <a:buNone/>
            </a:pPr>
            <a:r>
              <a:rPr lang="pt-BR" altLang="pt-BR"/>
              <a:t>é obtido por uma equação de estado explícita em V</a:t>
            </a:r>
          </a:p>
        </p:txBody>
      </p:sp>
      <p:sp>
        <p:nvSpPr>
          <p:cNvPr id="51204" name="Content Placeholder 3">
            <a:extLst>
              <a:ext uri="{FF2B5EF4-FFF2-40B4-BE49-F238E27FC236}">
                <a16:creationId xmlns:a16="http://schemas.microsoft.com/office/drawing/2014/main" id="{105521A7-EA0C-4C60-9469-DC298F52E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138613" cy="5357812"/>
          </a:xfrm>
        </p:spPr>
        <p:txBody>
          <a:bodyPr/>
          <a:lstStyle/>
          <a:p>
            <a:pPr eaLnBrk="1" hangingPunct="1"/>
            <a:r>
              <a:rPr lang="pt-BR" altLang="pt-BR"/>
              <a:t>Caso a equação de estado seja explícita em P</a:t>
            </a:r>
          </a:p>
          <a:p>
            <a:pPr lvl="1" eaLnBrk="1" hangingPunct="1"/>
            <a:endParaRPr lang="pt-BR" altLang="pt-BR"/>
          </a:p>
          <a:p>
            <a:pPr lvl="1" eaLnBrk="1" hangingPunct="1"/>
            <a:endParaRPr lang="pt-BR" altLang="pt-BR"/>
          </a:p>
          <a:p>
            <a:pPr lvl="1" eaLnBrk="1" hangingPunct="1"/>
            <a:endParaRPr lang="pt-BR" altLang="pt-BR"/>
          </a:p>
          <a:p>
            <a:pPr lvl="1" eaLnBrk="1" hangingPunct="1"/>
            <a:endParaRPr lang="pt-BR" altLang="pt-BR"/>
          </a:p>
          <a:p>
            <a:pPr lvl="1" eaLnBrk="1" hangingPunct="1"/>
            <a:endParaRPr lang="pt-BR" altLang="pt-BR"/>
          </a:p>
          <a:p>
            <a:pPr lvl="1" eaLnBrk="1" hangingPunct="1"/>
            <a:endParaRPr lang="pt-BR" altLang="pt-BR"/>
          </a:p>
          <a:p>
            <a:pPr eaLnBrk="1" hangingPunct="1"/>
            <a:r>
              <a:rPr lang="pt-BR" altLang="pt-BR"/>
              <a:t>Equação de estado do fator de compressibilidade:</a:t>
            </a:r>
          </a:p>
          <a:p>
            <a:pPr lvl="1" eaLnBrk="1" hangingPunct="1"/>
            <a:endParaRPr lang="pt-BR" altLang="pt-BR"/>
          </a:p>
          <a:p>
            <a:pPr eaLnBrk="1" hangingPunct="1"/>
            <a:endParaRPr lang="pt-BR" altLang="pt-BR"/>
          </a:p>
        </p:txBody>
      </p:sp>
      <p:sp>
        <p:nvSpPr>
          <p:cNvPr id="51205" name="Slide Number Placeholder 4">
            <a:extLst>
              <a:ext uri="{FF2B5EF4-FFF2-40B4-BE49-F238E27FC236}">
                <a16:creationId xmlns:a16="http://schemas.microsoft.com/office/drawing/2014/main" id="{C1729644-3165-45E1-A972-D168FE758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B01A147-4098-48CE-A962-45AC72BCC806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18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1206" name="Object 2">
            <a:extLst>
              <a:ext uri="{FF2B5EF4-FFF2-40B4-BE49-F238E27FC236}">
                <a16:creationId xmlns:a16="http://schemas.microsoft.com/office/drawing/2014/main" id="{99C33AC7-BD00-4EBD-8E33-B1B9B7C184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2781300"/>
          <a:ext cx="3098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98800" imgH="889000" progId="">
                  <p:embed/>
                </p:oleObj>
              </mc:Choice>
              <mc:Fallback>
                <p:oleObj name="Equation" r:id="rId2" imgW="3098800" imgH="8890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781300"/>
                        <a:ext cx="30988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7" name="Object 3">
            <a:extLst>
              <a:ext uri="{FF2B5EF4-FFF2-40B4-BE49-F238E27FC236}">
                <a16:creationId xmlns:a16="http://schemas.microsoft.com/office/drawing/2014/main" id="{74DE1069-78CE-4ACC-AA1D-FF3C3984EC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2925" y="4173538"/>
          <a:ext cx="304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4668" imgH="368140" progId="">
                  <p:embed/>
                </p:oleObj>
              </mc:Choice>
              <mc:Fallback>
                <p:oleObj name="Equation" r:id="rId4" imgW="304668" imgH="36814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4173538"/>
                        <a:ext cx="3048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8" name="Object 4">
            <a:extLst>
              <a:ext uri="{FF2B5EF4-FFF2-40B4-BE49-F238E27FC236}">
                <a16:creationId xmlns:a16="http://schemas.microsoft.com/office/drawing/2014/main" id="{6A4E383C-B249-48F6-A720-76C1C0EC4C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86338" y="2312988"/>
          <a:ext cx="3657600" cy="204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57600" imgH="2044700" progId="">
                  <p:embed/>
                </p:oleObj>
              </mc:Choice>
              <mc:Fallback>
                <p:oleObj name="Equation" r:id="rId6" imgW="3657600" imgH="20447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6338" y="2312988"/>
                        <a:ext cx="3657600" cy="204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1209" name="Object 19">
                <a:extLst>
                  <a:ext uri="{FF2B5EF4-FFF2-40B4-BE49-F238E27FC236}">
                    <a16:creationId xmlns:a16="http://schemas.microsoft.com/office/drawing/2014/main" id="{CBD9E544-2CAC-4E79-9773-1C2550D59DCA}"/>
                  </a:ext>
                </a:extLst>
              </p:cNvPr>
              <p:cNvSpPr txBox="1"/>
              <p:nvPr/>
            </p:nvSpPr>
            <p:spPr bwMode="auto">
              <a:xfrm>
                <a:off x="5208588" y="5661025"/>
                <a:ext cx="3213100" cy="5445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bar>
                            <m:barPr>
                              <m:pos m:val="top"/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ba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</m:sSub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∝</m:t>
                      </m:r>
                      <m:func>
                        <m:func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−1)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−....]</m:t>
                      </m:r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1209" name="Object 19">
                <a:extLst>
                  <a:ext uri="{FF2B5EF4-FFF2-40B4-BE49-F238E27FC236}">
                    <a16:creationId xmlns:a16="http://schemas.microsoft.com/office/drawing/2014/main" id="{CBD9E544-2CAC-4E79-9773-1C2550D59D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08588" y="5661025"/>
                <a:ext cx="3213100" cy="5445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1">
            <a:extLst>
              <a:ext uri="{FF2B5EF4-FFF2-40B4-BE49-F238E27FC236}">
                <a16:creationId xmlns:a16="http://schemas.microsoft.com/office/drawing/2014/main" id="{25CEDC79-F45F-43AF-B020-A0711F001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Exemplo de aplicação </a:t>
            </a:r>
            <a:br>
              <a:rPr/>
            </a:br>
            <a:r>
              <a:t>Modelo termodinâmico de Wilson</a:t>
            </a:r>
          </a:p>
        </p:txBody>
      </p:sp>
      <p:sp>
        <p:nvSpPr>
          <p:cNvPr id="52227" name="Slide Number Placeholder 3">
            <a:extLst>
              <a:ext uri="{FF2B5EF4-FFF2-40B4-BE49-F238E27FC236}">
                <a16:creationId xmlns:a16="http://schemas.microsoft.com/office/drawing/2014/main" id="{B5DD5F73-5D77-4202-A348-42AB9ABA9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21BADA-6928-4E01-A556-24677EF71AC4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19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52228" name="Picture 2">
            <a:extLst>
              <a:ext uri="{FF2B5EF4-FFF2-40B4-BE49-F238E27FC236}">
                <a16:creationId xmlns:a16="http://schemas.microsoft.com/office/drawing/2014/main" id="{52263F87-6364-4F31-8B09-A5F5F0FEA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133600"/>
            <a:ext cx="8569325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 Box 3">
            <a:extLst>
              <a:ext uri="{FF2B5EF4-FFF2-40B4-BE49-F238E27FC236}">
                <a16:creationId xmlns:a16="http://schemas.microsoft.com/office/drawing/2014/main" id="{6010A168-241A-4ADF-809E-9E0BFD023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863" y="1209675"/>
            <a:ext cx="42814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/>
              <a:t>Cálculo de </a:t>
            </a:r>
            <a:r>
              <a:rPr lang="pt-BR" altLang="pt-BR">
                <a:cs typeface="Times New Roman" panose="02020603050405020304" pitchFamily="18" charset="0"/>
              </a:rPr>
              <a:t>γ</a:t>
            </a:r>
            <a:r>
              <a:rPr lang="pt-BR" altLang="pt-BR"/>
              <a:t> a partir de dados experimentais</a:t>
            </a:r>
          </a:p>
          <a:p>
            <a:endParaRPr lang="pt-BR" altLang="pt-BR"/>
          </a:p>
          <a:p>
            <a:r>
              <a:rPr lang="pt-BR" altLang="pt-BR"/>
              <a:t>Equação de Wilson: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230" name="Object 2">
                <a:extLst>
                  <a:ext uri="{FF2B5EF4-FFF2-40B4-BE49-F238E27FC236}">
                    <a16:creationId xmlns:a16="http://schemas.microsoft.com/office/drawing/2014/main" id="{E6DCE351-1D41-41E0-ACC6-EEAF86CF636B}"/>
                  </a:ext>
                </a:extLst>
              </p:cNvPr>
              <p:cNvSpPr txBox="1"/>
              <p:nvPr/>
            </p:nvSpPr>
            <p:spPr bwMode="auto">
              <a:xfrm>
                <a:off x="3275013" y="1196975"/>
                <a:ext cx="5329237" cy="11684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)=−</m:t>
                      </m:r>
                      <m:func>
                        <m:func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eqArr>
                                    <m:eqArrPr>
                                      <m:ctrlP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&amp;2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&amp;</m:t>
                                      </m:r>
                                    </m:e>
                                  </m:eqArr>
                                </m:sub>
                              </m:sSub>
                            </m:den>
                          </m:f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eqArr>
                                    <m:eqArrPr>
                                      <m:ctrlP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&amp;1</m:t>
                                      </m:r>
                                    </m:e>
                                    <m:e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&amp;</m:t>
                                      </m:r>
                                    </m:e>
                                  </m:eqAr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2230" name="Object 2">
                <a:extLst>
                  <a:ext uri="{FF2B5EF4-FFF2-40B4-BE49-F238E27FC236}">
                    <a16:creationId xmlns:a16="http://schemas.microsoft.com/office/drawing/2014/main" id="{E6DCE351-1D41-41E0-ACC6-EEAF86CF63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5013" y="1196975"/>
                <a:ext cx="5329237" cy="11684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231" name="Text Box 6">
            <a:extLst>
              <a:ext uri="{FF2B5EF4-FFF2-40B4-BE49-F238E27FC236}">
                <a16:creationId xmlns:a16="http://schemas.microsoft.com/office/drawing/2014/main" id="{77563187-AD98-4B43-B8FF-795A7A9AA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89138"/>
            <a:ext cx="2087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Symbol" panose="05050102010706020507" pitchFamily="18" charset="2"/>
              </a:rPr>
              <a:t>L</a:t>
            </a:r>
            <a:r>
              <a:rPr lang="pt-BR" altLang="pt-BR" sz="2000" baseline="-25000">
                <a:latin typeface="Symbol" panose="05050102010706020507" pitchFamily="18" charset="2"/>
              </a:rPr>
              <a:t>12</a:t>
            </a:r>
            <a:r>
              <a:rPr lang="pt-BR" altLang="pt-BR" sz="2000">
                <a:latin typeface="Symbol" panose="05050102010706020507" pitchFamily="18" charset="2"/>
              </a:rPr>
              <a:t>, L</a:t>
            </a:r>
            <a:r>
              <a:rPr lang="pt-BR" altLang="pt-BR" sz="2000" baseline="-25000"/>
              <a:t>21</a:t>
            </a:r>
            <a:r>
              <a:rPr lang="pt-BR" altLang="pt-BR" sz="2000"/>
              <a:t>= f(T)</a:t>
            </a:r>
            <a:endParaRPr lang="pt-BR" altLang="pt-BR" sz="2000">
              <a:latin typeface="Symbol" panose="05050102010706020507" pitchFamily="18" charset="2"/>
            </a:endParaRPr>
          </a:p>
        </p:txBody>
      </p:sp>
      <p:sp>
        <p:nvSpPr>
          <p:cNvPr id="52232" name="TextBox 9">
            <a:extLst>
              <a:ext uri="{FF2B5EF4-FFF2-40B4-BE49-F238E27FC236}">
                <a16:creationId xmlns:a16="http://schemas.microsoft.com/office/drawing/2014/main" id="{ACB0102A-0D9B-45CB-9F26-53132689D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313" y="6488113"/>
            <a:ext cx="2344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/>
              <a:t>Fonte: Derenzo (2004)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598355-7066-4287-9E6B-9E5219E29DB2}"/>
              </a:ext>
            </a:extLst>
          </p:cNvPr>
          <p:cNvSpPr txBox="1"/>
          <p:nvPr/>
        </p:nvSpPr>
        <p:spPr>
          <a:xfrm>
            <a:off x="3429000" y="2500313"/>
            <a:ext cx="2643188" cy="92392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tabLst>
                <a:tab pos="450850" algn="l"/>
              </a:tabLst>
              <a:defRPr/>
            </a:pPr>
            <a:r>
              <a:rPr lang="pt-BR" dirty="0"/>
              <a:t>Solubilidade do ácido </a:t>
            </a:r>
            <a:r>
              <a:rPr lang="pt-BR" dirty="0" err="1"/>
              <a:t>adípico</a:t>
            </a:r>
            <a:r>
              <a:rPr lang="pt-BR" dirty="0"/>
              <a:t> em diversos solventes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437">
            <a:extLst>
              <a:ext uri="{FF2B5EF4-FFF2-40B4-BE49-F238E27FC236}">
                <a16:creationId xmlns:a16="http://schemas.microsoft.com/office/drawing/2014/main" id="{9561D730-7723-4870-8709-A731FD6715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altLang="pt-BR" dirty="0"/>
              <a:t>Sistemas multifásicos nas separações homogêneas</a:t>
            </a:r>
          </a:p>
        </p:txBody>
      </p:sp>
      <p:sp>
        <p:nvSpPr>
          <p:cNvPr id="9219" name="Rectangle 439">
            <a:extLst>
              <a:ext uri="{FF2B5EF4-FFF2-40B4-BE49-F238E27FC236}">
                <a16:creationId xmlns:a16="http://schemas.microsoft.com/office/drawing/2014/main" id="{7ADBBACC-27E5-4049-888E-D880846737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pt-BR" altLang="pt-BR" dirty="0"/>
              <a:t>Na maior parte das separações, o coração da operação consiste de duas fases em contato</a:t>
            </a:r>
          </a:p>
          <a:p>
            <a:pPr lvl="1"/>
            <a:r>
              <a:rPr lang="pt-BR" altLang="pt-BR" dirty="0"/>
              <a:t>Transporte de componentes ocorre</a:t>
            </a:r>
          </a:p>
          <a:p>
            <a:pPr lvl="2"/>
            <a:r>
              <a:rPr lang="pt-BR" altLang="pt-BR" dirty="0"/>
              <a:t>entre fases</a:t>
            </a:r>
          </a:p>
          <a:p>
            <a:pPr lvl="2"/>
            <a:r>
              <a:rPr lang="pt-BR" altLang="pt-BR" dirty="0"/>
              <a:t>no sentido do equilíbrio termodinâmico (no equilíbrio o transporte cessa):</a:t>
            </a:r>
          </a:p>
          <a:p>
            <a:pPr lvl="1"/>
            <a:r>
              <a:rPr lang="pt-BR" altLang="pt-BR" dirty="0"/>
              <a:t>Termodinâmica permite escolher condições que favorecem o transporte preferencial de certos componentes, promovendo a separação</a:t>
            </a:r>
          </a:p>
          <a:p>
            <a:pPr lvl="2"/>
            <a:endParaRPr lang="pt-BR" altLang="pt-BR" dirty="0"/>
          </a:p>
          <a:p>
            <a:pPr lvl="1"/>
            <a:endParaRPr lang="pt-BR" altLang="pt-BR" dirty="0"/>
          </a:p>
        </p:txBody>
      </p:sp>
      <p:sp>
        <p:nvSpPr>
          <p:cNvPr id="9220" name="Espaço Reservado para Número de Slide 4">
            <a:extLst>
              <a:ext uri="{FF2B5EF4-FFF2-40B4-BE49-F238E27FC236}">
                <a16:creationId xmlns:a16="http://schemas.microsoft.com/office/drawing/2014/main" id="{CFAA3825-2424-4E02-BEB7-4833D5F005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836F37-8FA2-45C1-B3A7-B6E9259E9AE0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145" name="Retângulo 144">
            <a:extLst>
              <a:ext uri="{FF2B5EF4-FFF2-40B4-BE49-F238E27FC236}">
                <a16:creationId xmlns:a16="http://schemas.microsoft.com/office/drawing/2014/main" id="{7D8EFF92-BB1F-42ED-87B6-320A581E35A6}"/>
              </a:ext>
            </a:extLst>
          </p:cNvPr>
          <p:cNvSpPr/>
          <p:nvPr/>
        </p:nvSpPr>
        <p:spPr>
          <a:xfrm>
            <a:off x="649286" y="6090314"/>
            <a:ext cx="384651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pt-BR" dirty="0">
                <a:latin typeface="+mj-lt"/>
              </a:rPr>
              <a:t>Daí a importância do tema:  “Equilíbrio em sistemas multifásicos”</a:t>
            </a:r>
          </a:p>
        </p:txBody>
      </p:sp>
      <p:grpSp>
        <p:nvGrpSpPr>
          <p:cNvPr id="9222" name="Group 422">
            <a:extLst>
              <a:ext uri="{FF2B5EF4-FFF2-40B4-BE49-F238E27FC236}">
                <a16:creationId xmlns:a16="http://schemas.microsoft.com/office/drawing/2014/main" id="{B468857C-A203-493C-BD71-6B24EBCEFE53}"/>
              </a:ext>
            </a:extLst>
          </p:cNvPr>
          <p:cNvGrpSpPr>
            <a:grpSpLocks/>
          </p:cNvGrpSpPr>
          <p:nvPr/>
        </p:nvGrpSpPr>
        <p:grpSpPr bwMode="auto">
          <a:xfrm>
            <a:off x="6983594" y="4812561"/>
            <a:ext cx="287337" cy="360362"/>
            <a:chOff x="4240" y="2795"/>
            <a:chExt cx="181" cy="227"/>
          </a:xfrm>
        </p:grpSpPr>
        <p:sp>
          <p:nvSpPr>
            <p:cNvPr id="9359" name="Oval 416">
              <a:extLst>
                <a:ext uri="{FF2B5EF4-FFF2-40B4-BE49-F238E27FC236}">
                  <a16:creationId xmlns:a16="http://schemas.microsoft.com/office/drawing/2014/main" id="{5C776816-FBC3-41A6-A3B6-C2E6B61B0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977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b="1" i="1">
                <a:latin typeface="Lucida Sans" panose="020B060203050402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360" name="Oval 418">
              <a:extLst>
                <a:ext uri="{FF2B5EF4-FFF2-40B4-BE49-F238E27FC236}">
                  <a16:creationId xmlns:a16="http://schemas.microsoft.com/office/drawing/2014/main" id="{D762CE54-5730-4FE2-9E98-BF4EEC562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795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b="1" i="1">
                <a:latin typeface="Lucida Sans" panose="020B060203050402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361" name="Oval 419">
              <a:extLst>
                <a:ext uri="{FF2B5EF4-FFF2-40B4-BE49-F238E27FC236}">
                  <a16:creationId xmlns:a16="http://schemas.microsoft.com/office/drawing/2014/main" id="{62C068A0-C31C-47A4-99B5-3AA8ABA37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840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b="1" i="1">
                <a:latin typeface="Lucida Sans" panose="020B060203050402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362" name="Oval 420">
              <a:extLst>
                <a:ext uri="{FF2B5EF4-FFF2-40B4-BE49-F238E27FC236}">
                  <a16:creationId xmlns:a16="http://schemas.microsoft.com/office/drawing/2014/main" id="{59D60FF3-4F6E-46BE-8884-4D14E8AF8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931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b="1" i="1">
                <a:latin typeface="Lucida Sans" panose="020B060203050402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9223" name="Text Box 423">
            <a:extLst>
              <a:ext uri="{FF2B5EF4-FFF2-40B4-BE49-F238E27FC236}">
                <a16:creationId xmlns:a16="http://schemas.microsoft.com/office/drawing/2014/main" id="{FDAF0245-41F9-45D7-BC25-E234BCD9B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4734" y="4723175"/>
            <a:ext cx="1800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600" b="1" i="1">
                <a:latin typeface="Lucida Sans" panose="020B0602030504020204" pitchFamily="34" charset="0"/>
                <a:cs typeface="Tahoma" panose="020B0604030504040204" pitchFamily="34" charset="0"/>
              </a:rPr>
              <a:t>Moléculas do componente I</a:t>
            </a:r>
          </a:p>
        </p:txBody>
      </p:sp>
      <p:grpSp>
        <p:nvGrpSpPr>
          <p:cNvPr id="9224" name="Group 424">
            <a:extLst>
              <a:ext uri="{FF2B5EF4-FFF2-40B4-BE49-F238E27FC236}">
                <a16:creationId xmlns:a16="http://schemas.microsoft.com/office/drawing/2014/main" id="{8C49DB7A-14F3-4BB9-9FCF-8AC103E50B9B}"/>
              </a:ext>
            </a:extLst>
          </p:cNvPr>
          <p:cNvGrpSpPr>
            <a:grpSpLocks/>
          </p:cNvGrpSpPr>
          <p:nvPr/>
        </p:nvGrpSpPr>
        <p:grpSpPr bwMode="auto">
          <a:xfrm>
            <a:off x="6984539" y="5424661"/>
            <a:ext cx="287337" cy="360363"/>
            <a:chOff x="4240" y="2795"/>
            <a:chExt cx="181" cy="227"/>
          </a:xfrm>
        </p:grpSpPr>
        <p:sp>
          <p:nvSpPr>
            <p:cNvPr id="9355" name="Oval 425">
              <a:extLst>
                <a:ext uri="{FF2B5EF4-FFF2-40B4-BE49-F238E27FC236}">
                  <a16:creationId xmlns:a16="http://schemas.microsoft.com/office/drawing/2014/main" id="{BD86EF17-49A0-4D82-A644-082FA5D80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977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b="1" i="1">
                <a:latin typeface="Lucida Sans" panose="020B060203050402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356" name="Oval 426">
              <a:extLst>
                <a:ext uri="{FF2B5EF4-FFF2-40B4-BE49-F238E27FC236}">
                  <a16:creationId xmlns:a16="http://schemas.microsoft.com/office/drawing/2014/main" id="{5134BDE3-E608-4075-AB15-871548B06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795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b="1" i="1">
                <a:latin typeface="Lucida Sans" panose="020B060203050402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357" name="Oval 427">
              <a:extLst>
                <a:ext uri="{FF2B5EF4-FFF2-40B4-BE49-F238E27FC236}">
                  <a16:creationId xmlns:a16="http://schemas.microsoft.com/office/drawing/2014/main" id="{364AC8A4-1003-4808-BE4B-1714D65C6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840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b="1" i="1">
                <a:latin typeface="Lucida Sans" panose="020B060203050402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358" name="Oval 428">
              <a:extLst>
                <a:ext uri="{FF2B5EF4-FFF2-40B4-BE49-F238E27FC236}">
                  <a16:creationId xmlns:a16="http://schemas.microsoft.com/office/drawing/2014/main" id="{C4F3479F-0E23-4FFA-A7CC-D43461438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931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b="1" i="1">
                <a:latin typeface="Lucida Sans" panose="020B060203050402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9225" name="Text Box 429">
            <a:extLst>
              <a:ext uri="{FF2B5EF4-FFF2-40B4-BE49-F238E27FC236}">
                <a16:creationId xmlns:a16="http://schemas.microsoft.com/office/drawing/2014/main" id="{B112D501-9396-414F-9B24-6A110AB15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9328" y="5388868"/>
            <a:ext cx="1800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600" b="1" i="1" dirty="0">
                <a:latin typeface="Lucida Sans" panose="020B0602030504020204" pitchFamily="34" charset="0"/>
                <a:cs typeface="Tahoma" panose="020B0604030504040204" pitchFamily="34" charset="0"/>
              </a:rPr>
              <a:t>Moléculas do componente II</a:t>
            </a:r>
          </a:p>
        </p:txBody>
      </p:sp>
      <p:sp>
        <p:nvSpPr>
          <p:cNvPr id="9226" name="Rectangle 433">
            <a:extLst>
              <a:ext uri="{FF2B5EF4-FFF2-40B4-BE49-F238E27FC236}">
                <a16:creationId xmlns:a16="http://schemas.microsoft.com/office/drawing/2014/main" id="{E5ECC24E-1FD0-488F-AC0C-FB5BBBA46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1346" y="4242124"/>
            <a:ext cx="433387" cy="3587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 b="1" i="1">
              <a:latin typeface="Lucida Sans" panose="020B0602030504020204" pitchFamily="34" charset="0"/>
              <a:cs typeface="Tahoma" panose="020B0604030504040204" pitchFamily="34" charset="0"/>
            </a:endParaRPr>
          </a:p>
        </p:txBody>
      </p:sp>
      <p:sp>
        <p:nvSpPr>
          <p:cNvPr id="159" name="Rectangle 434">
            <a:extLst>
              <a:ext uri="{FF2B5EF4-FFF2-40B4-BE49-F238E27FC236}">
                <a16:creationId xmlns:a16="http://schemas.microsoft.com/office/drawing/2014/main" id="{4EDD5802-B1AB-4AA8-B3D4-7FCF3B9FC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1346" y="3800837"/>
            <a:ext cx="433388" cy="35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9228" name="Text Box 435">
            <a:extLst>
              <a:ext uri="{FF2B5EF4-FFF2-40B4-BE49-F238E27FC236}">
                <a16:creationId xmlns:a16="http://schemas.microsoft.com/office/drawing/2014/main" id="{81594B8C-E9C7-421A-AFB6-E4520CA82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2069" y="4196918"/>
            <a:ext cx="18684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600" b="1" i="1">
                <a:latin typeface="Lucida Sans" panose="020B0602030504020204" pitchFamily="34" charset="0"/>
                <a:cs typeface="Tahoma" panose="020B0604030504040204" pitchFamily="34" charset="0"/>
              </a:rPr>
              <a:t>Fase auxiliar</a:t>
            </a:r>
          </a:p>
        </p:txBody>
      </p:sp>
      <p:sp>
        <p:nvSpPr>
          <p:cNvPr id="9229" name="Text Box 436">
            <a:extLst>
              <a:ext uri="{FF2B5EF4-FFF2-40B4-BE49-F238E27FC236}">
                <a16:creationId xmlns:a16="http://schemas.microsoft.com/office/drawing/2014/main" id="{C36AE25B-61FF-4B6B-A2D5-51D523EBD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9496" y="3730986"/>
            <a:ext cx="17978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en-US" sz="1600" b="1" i="1" dirty="0">
                <a:latin typeface="Lucida Sans" panose="020B0602030504020204" pitchFamily="34" charset="0"/>
                <a:cs typeface="Tahoma" panose="020B0604030504040204" pitchFamily="34" charset="0"/>
              </a:rPr>
              <a:t>Fase principal</a:t>
            </a:r>
            <a:endParaRPr lang="pt-BR" altLang="pt-BR" sz="1600" b="1" i="1" dirty="0">
              <a:latin typeface="Lucida Sans" panose="020B0602030504020204" pitchFamily="34" charset="0"/>
              <a:cs typeface="Tahoma" panose="020B0604030504040204" pitchFamily="34" charset="0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2C0D1556-06DC-46BD-AD3B-E4A4987F61E2}"/>
              </a:ext>
            </a:extLst>
          </p:cNvPr>
          <p:cNvGrpSpPr/>
          <p:nvPr/>
        </p:nvGrpSpPr>
        <p:grpSpPr>
          <a:xfrm>
            <a:off x="7331558" y="1434767"/>
            <a:ext cx="1258888" cy="2148857"/>
            <a:chOff x="2108200" y="1762125"/>
            <a:chExt cx="1258888" cy="2148857"/>
          </a:xfrm>
        </p:grpSpPr>
        <p:sp>
          <p:nvSpPr>
            <p:cNvPr id="167" name="Rectangle 333">
              <a:extLst>
                <a:ext uri="{FF2B5EF4-FFF2-40B4-BE49-F238E27FC236}">
                  <a16:creationId xmlns:a16="http://schemas.microsoft.com/office/drawing/2014/main" id="{E44D4D09-EA23-4755-A3B3-73F7263B475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108200" y="1762125"/>
              <a:ext cx="1258888" cy="164306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sp>
          <p:nvSpPr>
            <p:cNvPr id="9247" name="CaixaDeTexto 213">
              <a:extLst>
                <a:ext uri="{FF2B5EF4-FFF2-40B4-BE49-F238E27FC236}">
                  <a16:creationId xmlns:a16="http://schemas.microsoft.com/office/drawing/2014/main" id="{2BCF7D43-B32C-480B-9054-1B64BBDA41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2579" y="3387934"/>
              <a:ext cx="1160025" cy="523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en-US" sz="1400" b="1" dirty="0">
                  <a:latin typeface="Calibri" panose="020F0502020204030204" pitchFamily="34" charset="0"/>
                  <a:cs typeface="Tahoma" panose="020B0604030504040204" pitchFamily="34" charset="0"/>
                </a:rPr>
                <a:t>Fases em contato</a:t>
              </a:r>
            </a:p>
          </p:txBody>
        </p:sp>
        <p:sp>
          <p:nvSpPr>
            <p:cNvPr id="9248" name="Rectangle 332">
              <a:extLst>
                <a:ext uri="{FF2B5EF4-FFF2-40B4-BE49-F238E27FC236}">
                  <a16:creationId xmlns:a16="http://schemas.microsoft.com/office/drawing/2014/main" id="{7EC46AE4-B27F-4953-8CA3-0CC17DB2FDD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2188115" y="2069208"/>
              <a:ext cx="1045509" cy="108819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b="1" i="1">
                <a:latin typeface="Lucida Sans" panose="020B060203050402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49" name="Oval 362">
              <a:extLst>
                <a:ext uri="{FF2B5EF4-FFF2-40B4-BE49-F238E27FC236}">
                  <a16:creationId xmlns:a16="http://schemas.microsoft.com/office/drawing/2014/main" id="{29716665-4947-4D5C-9006-07BF7DF58DE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74566" y="1818214"/>
              <a:ext cx="64396" cy="75351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b="1" i="1">
                <a:latin typeface="Lucida Sans" panose="020B060203050402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9250" name="Group 350">
              <a:extLst>
                <a:ext uri="{FF2B5EF4-FFF2-40B4-BE49-F238E27FC236}">
                  <a16:creationId xmlns:a16="http://schemas.microsoft.com/office/drawing/2014/main" id="{CAA648E5-87ED-4BF4-A44D-C2F8D5F72B59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389558" y="2150676"/>
              <a:ext cx="718370" cy="894170"/>
              <a:chOff x="567" y="1463"/>
              <a:chExt cx="502" cy="534"/>
            </a:xfrm>
          </p:grpSpPr>
          <p:grpSp>
            <p:nvGrpSpPr>
              <p:cNvPr id="9274" name="Group 351">
                <a:extLst>
                  <a:ext uri="{FF2B5EF4-FFF2-40B4-BE49-F238E27FC236}">
                    <a16:creationId xmlns:a16="http://schemas.microsoft.com/office/drawing/2014/main" id="{C8C79B3B-28A3-46FC-9C39-6FC88B5464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3" y="1463"/>
                <a:ext cx="366" cy="534"/>
                <a:chOff x="703" y="1463"/>
                <a:chExt cx="366" cy="534"/>
              </a:xfrm>
            </p:grpSpPr>
            <p:sp>
              <p:nvSpPr>
                <p:cNvPr id="9281" name="Oval 352">
                  <a:extLst>
                    <a:ext uri="{FF2B5EF4-FFF2-40B4-BE49-F238E27FC236}">
                      <a16:creationId xmlns:a16="http://schemas.microsoft.com/office/drawing/2014/main" id="{D1084BA0-F7E5-4704-A463-EFDCCADBB3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 b="1" i="1">
                    <a:latin typeface="Lucida Sans" panose="020B060203050402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282" name="Oval 353">
                  <a:extLst>
                    <a:ext uri="{FF2B5EF4-FFF2-40B4-BE49-F238E27FC236}">
                      <a16:creationId xmlns:a16="http://schemas.microsoft.com/office/drawing/2014/main" id="{68F4B6B6-05E5-4154-A479-7EB67B8384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84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 b="1" i="1">
                    <a:latin typeface="Lucida Sans" panose="020B060203050402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283" name="Oval 354">
                  <a:extLst>
                    <a:ext uri="{FF2B5EF4-FFF2-40B4-BE49-F238E27FC236}">
                      <a16:creationId xmlns:a16="http://schemas.microsoft.com/office/drawing/2014/main" id="{1EC81AC9-1847-4B29-841F-B0263B97C8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67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 b="1" i="1">
                    <a:latin typeface="Lucida Sans" panose="020B060203050402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284" name="Oval 355">
                  <a:extLst>
                    <a:ext uri="{FF2B5EF4-FFF2-40B4-BE49-F238E27FC236}">
                      <a16:creationId xmlns:a16="http://schemas.microsoft.com/office/drawing/2014/main" id="{6BC655CF-DA52-4BBF-917E-70DCBFC56C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23" y="176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 b="1" i="1">
                    <a:latin typeface="Lucida Sans" panose="020B060203050402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285" name="Oval 356">
                  <a:extLst>
                    <a:ext uri="{FF2B5EF4-FFF2-40B4-BE49-F238E27FC236}">
                      <a16:creationId xmlns:a16="http://schemas.microsoft.com/office/drawing/2014/main" id="{0FC5096E-2FA8-49A0-96D7-D08958BA5E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1" y="188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 b="1" i="1">
                    <a:latin typeface="Lucida Sans" panose="020B060203050402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286" name="Oval 357">
                  <a:extLst>
                    <a:ext uri="{FF2B5EF4-FFF2-40B4-BE49-F238E27FC236}">
                      <a16:creationId xmlns:a16="http://schemas.microsoft.com/office/drawing/2014/main" id="{7ED94EC9-FF88-477F-BBB2-69163F6D2E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2" y="146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 b="1" i="1">
                    <a:latin typeface="Lucida Sans" panose="020B060203050402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287" name="Oval 358">
                  <a:extLst>
                    <a:ext uri="{FF2B5EF4-FFF2-40B4-BE49-F238E27FC236}">
                      <a16:creationId xmlns:a16="http://schemas.microsoft.com/office/drawing/2014/main" id="{8FFE9EE9-A47D-4DC5-8202-5FAFAA966F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 b="1" i="1">
                    <a:latin typeface="Lucida Sans" panose="020B060203050402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288" name="Oval 359">
                  <a:extLst>
                    <a:ext uri="{FF2B5EF4-FFF2-40B4-BE49-F238E27FC236}">
                      <a16:creationId xmlns:a16="http://schemas.microsoft.com/office/drawing/2014/main" id="{A110D910-5194-4519-B7B6-3745EE586E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4" y="167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 b="1" i="1">
                    <a:latin typeface="Lucida Sans" panose="020B060203050402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289" name="Oval 352">
                  <a:extLst>
                    <a:ext uri="{FF2B5EF4-FFF2-40B4-BE49-F238E27FC236}">
                      <a16:creationId xmlns:a16="http://schemas.microsoft.com/office/drawing/2014/main" id="{24D846C5-C416-4FA1-8329-8741A55EB8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0" y="195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 b="1" i="1">
                    <a:latin typeface="Lucida Sans" panose="020B060203050402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9275" name="Oval 360">
                <a:extLst>
                  <a:ext uri="{FF2B5EF4-FFF2-40B4-BE49-F238E27FC236}">
                    <a16:creationId xmlns:a16="http://schemas.microsoft.com/office/drawing/2014/main" id="{F1496A22-FEB1-4A09-A137-D8D57D57F9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" y="1590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 b="1" i="1">
                  <a:latin typeface="Lucida Sans" panose="020B060203050402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276" name="Oval 361">
                <a:extLst>
                  <a:ext uri="{FF2B5EF4-FFF2-40B4-BE49-F238E27FC236}">
                    <a16:creationId xmlns:a16="http://schemas.microsoft.com/office/drawing/2014/main" id="{C3CBA3A6-1D09-48C3-A761-0FCFA4053D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544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 b="1" i="1">
                  <a:latin typeface="Lucida Sans" panose="020B060203050402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277" name="Oval 362">
                <a:extLst>
                  <a:ext uri="{FF2B5EF4-FFF2-40B4-BE49-F238E27FC236}">
                    <a16:creationId xmlns:a16="http://schemas.microsoft.com/office/drawing/2014/main" id="{C81A8996-3EA0-40D6-8865-17CAE70C05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84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 b="1" i="1">
                  <a:latin typeface="Lucida Sans" panose="020B060203050402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278" name="Oval 363">
                <a:extLst>
                  <a:ext uri="{FF2B5EF4-FFF2-40B4-BE49-F238E27FC236}">
                    <a16:creationId xmlns:a16="http://schemas.microsoft.com/office/drawing/2014/main" id="{8B522412-C45F-4229-A364-7A56DF4344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1544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 b="1" i="1">
                  <a:latin typeface="Lucida Sans" panose="020B060203050402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279" name="Oval 364">
                <a:extLst>
                  <a:ext uri="{FF2B5EF4-FFF2-40B4-BE49-F238E27FC236}">
                    <a16:creationId xmlns:a16="http://schemas.microsoft.com/office/drawing/2014/main" id="{63060430-34F7-4453-9DB0-1A4FD483C5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 b="1" i="1">
                  <a:latin typeface="Lucida Sans" panose="020B060203050402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280" name="Oval 364">
                <a:extLst>
                  <a:ext uri="{FF2B5EF4-FFF2-40B4-BE49-F238E27FC236}">
                    <a16:creationId xmlns:a16="http://schemas.microsoft.com/office/drawing/2014/main" id="{08F1E4BA-BBA6-48EC-AE94-ADAC9DE491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1907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 b="1" i="1">
                  <a:latin typeface="Lucida Sans" panose="020B060203050402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9251" name="Oval 338">
              <a:extLst>
                <a:ext uri="{FF2B5EF4-FFF2-40B4-BE49-F238E27FC236}">
                  <a16:creationId xmlns:a16="http://schemas.microsoft.com/office/drawing/2014/main" id="{061D6E74-33C3-48A4-A6FA-5711379851B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266894" y="2753936"/>
              <a:ext cx="64396" cy="7535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b="1" i="1">
                <a:latin typeface="Lucida Sans" panose="020B060203050402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52" name="Oval 338">
              <a:extLst>
                <a:ext uri="{FF2B5EF4-FFF2-40B4-BE49-F238E27FC236}">
                  <a16:creationId xmlns:a16="http://schemas.microsoft.com/office/drawing/2014/main" id="{AD3C5A8E-CF11-4FF0-8884-20CE72BBE1B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178812" y="2253458"/>
              <a:ext cx="64396" cy="7535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b="1" i="1">
                <a:latin typeface="Lucida Sans" panose="020B060203050402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53" name="Oval 338">
              <a:extLst>
                <a:ext uri="{FF2B5EF4-FFF2-40B4-BE49-F238E27FC236}">
                  <a16:creationId xmlns:a16="http://schemas.microsoft.com/office/drawing/2014/main" id="{F676E0C9-E7FB-48EE-AF31-0B9CCBBC461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827081" y="3257787"/>
              <a:ext cx="64396" cy="7535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b="1" i="1">
                <a:latin typeface="Lucida Sans" panose="020B060203050402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9254" name="Group 334">
              <a:extLst>
                <a:ext uri="{FF2B5EF4-FFF2-40B4-BE49-F238E27FC236}">
                  <a16:creationId xmlns:a16="http://schemas.microsoft.com/office/drawing/2014/main" id="{3B89B7EC-2DD6-4683-985C-4C1BC076ADBD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178982" y="1803047"/>
              <a:ext cx="1151965" cy="1498655"/>
              <a:chOff x="505" y="1129"/>
              <a:chExt cx="805" cy="895"/>
            </a:xfrm>
          </p:grpSpPr>
          <p:grpSp>
            <p:nvGrpSpPr>
              <p:cNvPr id="9258" name="Group 335">
                <a:extLst>
                  <a:ext uri="{FF2B5EF4-FFF2-40B4-BE49-F238E27FC236}">
                    <a16:creationId xmlns:a16="http://schemas.microsoft.com/office/drawing/2014/main" id="{DFC4280D-0AC3-4782-81CE-0C645E965A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5" y="1129"/>
                <a:ext cx="805" cy="804"/>
                <a:chOff x="460" y="1174"/>
                <a:chExt cx="805" cy="804"/>
              </a:xfrm>
            </p:grpSpPr>
            <p:sp>
              <p:nvSpPr>
                <p:cNvPr id="9265" name="Oval 336">
                  <a:extLst>
                    <a:ext uri="{FF2B5EF4-FFF2-40B4-BE49-F238E27FC236}">
                      <a16:creationId xmlns:a16="http://schemas.microsoft.com/office/drawing/2014/main" id="{2FC070A1-7B83-461C-A532-737E6EA0B0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5" y="188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 b="1" i="1">
                    <a:latin typeface="Lucida Sans" panose="020B060203050402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266" name="Oval 337">
                  <a:extLst>
                    <a:ext uri="{FF2B5EF4-FFF2-40B4-BE49-F238E27FC236}">
                      <a16:creationId xmlns:a16="http://schemas.microsoft.com/office/drawing/2014/main" id="{8248489D-245B-44BF-B3AD-3A6F9EB33B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92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 b="1" i="1">
                    <a:latin typeface="Lucida Sans" panose="020B060203050402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267" name="Oval 338">
                  <a:extLst>
                    <a:ext uri="{FF2B5EF4-FFF2-40B4-BE49-F238E27FC236}">
                      <a16:creationId xmlns:a16="http://schemas.microsoft.com/office/drawing/2014/main" id="{96F69F8E-3573-4677-B8DF-DD28527627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22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 b="1" i="1">
                    <a:latin typeface="Lucida Sans" panose="020B060203050402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268" name="Oval 339">
                  <a:extLst>
                    <a:ext uri="{FF2B5EF4-FFF2-40B4-BE49-F238E27FC236}">
                      <a16:creationId xmlns:a16="http://schemas.microsoft.com/office/drawing/2014/main" id="{F2934E96-B6DA-4C0A-AEF6-930E4CC851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" y="135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 b="1" i="1">
                    <a:latin typeface="Lucida Sans" panose="020B060203050402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269" name="Oval 340">
                  <a:extLst>
                    <a:ext uri="{FF2B5EF4-FFF2-40B4-BE49-F238E27FC236}">
                      <a16:creationId xmlns:a16="http://schemas.microsoft.com/office/drawing/2014/main" id="{79B8742F-2EE9-43C1-9F23-544D63596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19" y="1888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 b="1" i="1">
                    <a:latin typeface="Lucida Sans" panose="020B060203050402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270" name="Oval 341">
                  <a:extLst>
                    <a:ext uri="{FF2B5EF4-FFF2-40B4-BE49-F238E27FC236}">
                      <a16:creationId xmlns:a16="http://schemas.microsoft.com/office/drawing/2014/main" id="{7B82BE00-E60A-4D6F-B075-40131251FF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93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 b="1" i="1">
                    <a:latin typeface="Lucida Sans" panose="020B060203050402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271" name="Oval 342">
                  <a:extLst>
                    <a:ext uri="{FF2B5EF4-FFF2-40B4-BE49-F238E27FC236}">
                      <a16:creationId xmlns:a16="http://schemas.microsoft.com/office/drawing/2014/main" id="{A39DD95D-71A6-4F95-AF7C-5CDA27595B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17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 b="1" i="1">
                    <a:latin typeface="Lucida Sans" panose="020B060203050402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272" name="Oval 343">
                  <a:extLst>
                    <a:ext uri="{FF2B5EF4-FFF2-40B4-BE49-F238E27FC236}">
                      <a16:creationId xmlns:a16="http://schemas.microsoft.com/office/drawing/2014/main" id="{9BF516A7-33C4-4CAC-ACC8-9403B71FED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70" y="131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 b="1" i="1">
                    <a:latin typeface="Lucida Sans" panose="020B060203050402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273" name="Oval 337">
                  <a:extLst>
                    <a:ext uri="{FF2B5EF4-FFF2-40B4-BE49-F238E27FC236}">
                      <a16:creationId xmlns:a16="http://schemas.microsoft.com/office/drawing/2014/main" id="{216A7849-2044-4DB1-A743-2362BC3335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0" y="179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 b="1" i="1">
                    <a:latin typeface="Lucida Sans" panose="020B060203050402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9259" name="Oval 344">
                <a:extLst>
                  <a:ext uri="{FF2B5EF4-FFF2-40B4-BE49-F238E27FC236}">
                    <a16:creationId xmlns:a16="http://schemas.microsoft.com/office/drawing/2014/main" id="{803A08EF-289A-4F6C-81C6-A24A90F4E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 b="1" i="1">
                  <a:latin typeface="Lucida Sans" panose="020B060203050402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260" name="Oval 345">
                <a:extLst>
                  <a:ext uri="{FF2B5EF4-FFF2-40B4-BE49-F238E27FC236}">
                    <a16:creationId xmlns:a16="http://schemas.microsoft.com/office/drawing/2014/main" id="{FFCA68A9-4BD0-41E4-B83D-0D78279A5F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 b="1" i="1">
                  <a:latin typeface="Lucida Sans" panose="020B060203050402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261" name="Oval 346">
                <a:extLst>
                  <a:ext uri="{FF2B5EF4-FFF2-40B4-BE49-F238E27FC236}">
                    <a16:creationId xmlns:a16="http://schemas.microsoft.com/office/drawing/2014/main" id="{89B4039D-E8B9-4A82-B9F0-96D1283AC5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79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 b="1" i="1">
                  <a:latin typeface="Lucida Sans" panose="020B060203050402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262" name="Oval 347">
                <a:extLst>
                  <a:ext uri="{FF2B5EF4-FFF2-40B4-BE49-F238E27FC236}">
                    <a16:creationId xmlns:a16="http://schemas.microsoft.com/office/drawing/2014/main" id="{E66DE32E-9E02-45FE-9613-EA9DD69ECC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12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 b="1" i="1">
                  <a:latin typeface="Lucida Sans" panose="020B060203050402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263" name="Oval 348">
                <a:extLst>
                  <a:ext uri="{FF2B5EF4-FFF2-40B4-BE49-F238E27FC236}">
                    <a16:creationId xmlns:a16="http://schemas.microsoft.com/office/drawing/2014/main" id="{255BACB0-534B-42B0-9A93-F15D844277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4" y="1933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 b="1" i="1">
                  <a:latin typeface="Lucida Sans" panose="020B060203050402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264" name="Oval 349">
                <a:extLst>
                  <a:ext uri="{FF2B5EF4-FFF2-40B4-BE49-F238E27FC236}">
                    <a16:creationId xmlns:a16="http://schemas.microsoft.com/office/drawing/2014/main" id="{7153832B-8017-4917-91B1-DEBDC4E4AA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1174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 b="1" i="1">
                  <a:latin typeface="Lucida Sans" panose="020B060203050402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9255" name="Oval 362">
              <a:extLst>
                <a:ext uri="{FF2B5EF4-FFF2-40B4-BE49-F238E27FC236}">
                  <a16:creationId xmlns:a16="http://schemas.microsoft.com/office/drawing/2014/main" id="{2ECEE03F-7354-4A21-8CD0-581A0F823DA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627012" y="3257787"/>
              <a:ext cx="64396" cy="75351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b="1" i="1">
                <a:latin typeface="Lucida Sans" panose="020B060203050402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56" name="Oval 340">
              <a:extLst>
                <a:ext uri="{FF2B5EF4-FFF2-40B4-BE49-F238E27FC236}">
                  <a16:creationId xmlns:a16="http://schemas.microsoft.com/office/drawing/2014/main" id="{6625101C-1812-4FD6-AA0E-59476CDF352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762685" y="2466022"/>
              <a:ext cx="64396" cy="7535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b="1" i="1">
                <a:latin typeface="Lucida Sans" panose="020B060203050402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57" name="Oval 338">
              <a:extLst>
                <a:ext uri="{FF2B5EF4-FFF2-40B4-BE49-F238E27FC236}">
                  <a16:creationId xmlns:a16="http://schemas.microsoft.com/office/drawing/2014/main" id="{F87AC26F-8472-4449-B353-76F5F041980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06745" y="2901266"/>
              <a:ext cx="64396" cy="7535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b="1" i="1">
                <a:latin typeface="Lucida Sans" panose="020B0602030504020204" pitchFamily="34" charset="0"/>
                <a:cs typeface="Tahoma" panose="020B0604030504040204" pitchFamily="34" charset="0"/>
              </a:endParaRPr>
            </a:p>
          </p:txBody>
        </p:sp>
      </p:grpSp>
      <p:pic>
        <p:nvPicPr>
          <p:cNvPr id="5" name="Imagem 4" descr="Uma imagem contendo foto, caneca, gato&#10;&#10;Descrição gerada automaticamente">
            <a:extLst>
              <a:ext uri="{FF2B5EF4-FFF2-40B4-BE49-F238E27FC236}">
                <a16:creationId xmlns:a16="http://schemas.microsoft.com/office/drawing/2014/main" id="{CAB6E34F-9A7D-4CB7-A99E-D5A89B3DD9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632" y="1357298"/>
            <a:ext cx="2048553" cy="51532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6">
            <a:extLst>
              <a:ext uri="{FF2B5EF4-FFF2-40B4-BE49-F238E27FC236}">
                <a16:creationId xmlns:a16="http://schemas.microsoft.com/office/drawing/2014/main" id="{71E195B8-5AC7-4F91-A7FB-CC061DD3B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Exemplo de aplicação</a:t>
            </a:r>
            <a:br>
              <a:rPr/>
            </a:br>
            <a:r>
              <a:t>Modelo termodinâmico UNIFAC</a:t>
            </a:r>
          </a:p>
        </p:txBody>
      </p:sp>
      <p:sp>
        <p:nvSpPr>
          <p:cNvPr id="54275" name="Slide Number Placeholder 3">
            <a:extLst>
              <a:ext uri="{FF2B5EF4-FFF2-40B4-BE49-F238E27FC236}">
                <a16:creationId xmlns:a16="http://schemas.microsoft.com/office/drawing/2014/main" id="{5560F81A-EF02-4596-A9A9-5AD8CDB9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DF7E5D-56E4-49FE-8A04-C483C524B034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20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4276" name="Text Box 3">
            <a:extLst>
              <a:ext uri="{FF2B5EF4-FFF2-40B4-BE49-F238E27FC236}">
                <a16:creationId xmlns:a16="http://schemas.microsoft.com/office/drawing/2014/main" id="{A4C894AA-46BE-4892-B499-9FD27F57C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3" y="1273175"/>
            <a:ext cx="327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/>
              <a:t>Predição de </a:t>
            </a:r>
            <a:r>
              <a:rPr lang="pt-BR" altLang="pt-BR">
                <a:cs typeface="Times New Roman" panose="02020603050405020304" pitchFamily="18" charset="0"/>
              </a:rPr>
              <a:t>γ </a:t>
            </a:r>
            <a:r>
              <a:rPr lang="pt-BR" altLang="pt-BR"/>
              <a:t>– Método UNIFAC</a:t>
            </a:r>
          </a:p>
        </p:txBody>
      </p:sp>
      <p:pic>
        <p:nvPicPr>
          <p:cNvPr id="54277" name="Picture 4">
            <a:extLst>
              <a:ext uri="{FF2B5EF4-FFF2-40B4-BE49-F238E27FC236}">
                <a16:creationId xmlns:a16="http://schemas.microsoft.com/office/drawing/2014/main" id="{7EF96D1F-A15F-4C67-9AA8-674E35FFB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57338"/>
            <a:ext cx="8626475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8" name="Rectangle 7">
            <a:extLst>
              <a:ext uri="{FF2B5EF4-FFF2-40B4-BE49-F238E27FC236}">
                <a16:creationId xmlns:a16="http://schemas.microsoft.com/office/drawing/2014/main" id="{5C2E175F-42D3-402A-B164-33206C92C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4071938"/>
            <a:ext cx="27860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/>
              <a:t>Prevê a sequência de solubilidades sem experimentos</a:t>
            </a:r>
          </a:p>
        </p:txBody>
      </p:sp>
      <p:sp>
        <p:nvSpPr>
          <p:cNvPr id="54279" name="TextBox 9">
            <a:extLst>
              <a:ext uri="{FF2B5EF4-FFF2-40B4-BE49-F238E27FC236}">
                <a16:creationId xmlns:a16="http://schemas.microsoft.com/office/drawing/2014/main" id="{83C19F93-7B4D-4125-B79B-1C9EDD2F2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313" y="6488113"/>
            <a:ext cx="2344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/>
              <a:t>Fonte: Derenzo (2004)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70D91BDB-F4C6-48D7-838B-CA7A4C006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Exemplo de aplicação</a:t>
            </a:r>
            <a:br>
              <a:rPr/>
            </a:br>
            <a:r>
              <a:t>Modelo termodinâmico - Pitzer</a:t>
            </a:r>
          </a:p>
        </p:txBody>
      </p:sp>
      <p:sp>
        <p:nvSpPr>
          <p:cNvPr id="56323" name="Slide Number Placeholder 2">
            <a:extLst>
              <a:ext uri="{FF2B5EF4-FFF2-40B4-BE49-F238E27FC236}">
                <a16:creationId xmlns:a16="http://schemas.microsoft.com/office/drawing/2014/main" id="{76B5DD85-0064-4C91-A887-C7DB5CAD4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1D18393-6271-4D5E-8B4A-A8A3DC318830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21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56324" name="Picture 2">
            <a:extLst>
              <a:ext uri="{FF2B5EF4-FFF2-40B4-BE49-F238E27FC236}">
                <a16:creationId xmlns:a16="http://schemas.microsoft.com/office/drawing/2014/main" id="{C58D7C30-8D6B-46CB-9CD3-0CE88B82E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274"/>
          <a:stretch>
            <a:fillRect/>
          </a:stretch>
        </p:blipFill>
        <p:spPr bwMode="auto">
          <a:xfrm>
            <a:off x="1619250" y="1377950"/>
            <a:ext cx="54959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Rectangle 4">
            <a:extLst>
              <a:ext uri="{FF2B5EF4-FFF2-40B4-BE49-F238E27FC236}">
                <a16:creationId xmlns:a16="http://schemas.microsoft.com/office/drawing/2014/main" id="{69DB205B-D4F4-4997-87D3-FD90A3379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6165850"/>
            <a:ext cx="8748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200" b="1"/>
              <a:t>MgSO4 + H2O System at Eutectic Conditions and Thermodynamic Solubility Products of MgSO4â12H2O(s) and MgSO4â7H2O(s)</a:t>
            </a:r>
          </a:p>
          <a:p>
            <a:r>
              <a:rPr lang="pt-BR" altLang="pt-BR" sz="1200" b="1"/>
              <a:t>V Pillay, RS Gaertner, C Himawan, MM Seckler, AE Lewis  and GJ Witkamp. </a:t>
            </a:r>
            <a:r>
              <a:rPr lang="pt-BR" altLang="pt-BR" sz="1200" i="1"/>
              <a:t>J. Chem. Eng. Data </a:t>
            </a:r>
            <a:r>
              <a:rPr lang="pt-BR" altLang="pt-BR" sz="1200" b="1" i="1"/>
              <a:t>2005, 50, 551-555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0EBACDD5-5026-4A6B-BF35-8BE154288B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altLang="pt-BR"/>
              <a:t>Exemplo – uso de modelo termodinâmico para extrapolar dados experimentais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0333B9C-619D-4699-B2AA-957ED3359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r>
              <a:rPr lang="pt-BR" altLang="pt-BR"/>
              <a:t>Deseja-se determinar os coeficientes de atividade em misturas etanol/n-hexano a 1 atm e 58</a:t>
            </a:r>
            <a:r>
              <a:rPr lang="pt-BR" altLang="pt-BR" baseline="30000"/>
              <a:t>o</a:t>
            </a:r>
            <a:r>
              <a:rPr lang="pt-BR" altLang="pt-BR"/>
              <a:t>C em várias composições.</a:t>
            </a:r>
          </a:p>
          <a:p>
            <a:r>
              <a:rPr lang="pt-BR" altLang="pt-BR"/>
              <a:t>São conhecidas pressões de vapor dos compostos puros a 58</a:t>
            </a:r>
            <a:r>
              <a:rPr lang="pt-BR" altLang="pt-BR" baseline="30000"/>
              <a:t>o</a:t>
            </a:r>
            <a:r>
              <a:rPr lang="pt-BR" altLang="pt-BR"/>
              <a:t>C Ps</a:t>
            </a:r>
            <a:r>
              <a:rPr lang="pt-BR" altLang="pt-BR" baseline="-25000"/>
              <a:t>E</a:t>
            </a:r>
            <a:r>
              <a:rPr lang="pt-BR" altLang="pt-BR"/>
              <a:t>=0.426, Ps</a:t>
            </a:r>
            <a:r>
              <a:rPr lang="pt-BR" altLang="pt-BR" baseline="-25000"/>
              <a:t>H</a:t>
            </a:r>
            <a:r>
              <a:rPr lang="pt-BR" altLang="pt-BR"/>
              <a:t>=0.700 atm</a:t>
            </a:r>
          </a:p>
          <a:p>
            <a:r>
              <a:rPr lang="pt-BR" altLang="pt-BR"/>
              <a:t>Sabe-se ainda que esta mistura forma um azeótropo a 1 atm e 58</a:t>
            </a:r>
            <a:r>
              <a:rPr lang="pt-BR" altLang="pt-BR" baseline="30000"/>
              <a:t>o</a:t>
            </a:r>
            <a:r>
              <a:rPr lang="pt-BR" altLang="pt-BR"/>
              <a:t>C com composição</a:t>
            </a:r>
          </a:p>
          <a:p>
            <a:pPr marL="192088" lvl="1" indent="0">
              <a:buFont typeface="Arial" panose="020B0604020202020204" pitchFamily="34" charset="0"/>
              <a:buNone/>
            </a:pPr>
            <a:r>
              <a:rPr lang="pt-BR" altLang="pt-BR"/>
              <a:t>x</a:t>
            </a:r>
            <a:r>
              <a:rPr lang="pt-BR" altLang="pt-BR" baseline="-25000"/>
              <a:t>E</a:t>
            </a:r>
            <a:r>
              <a:rPr lang="pt-BR" altLang="pt-BR"/>
              <a:t>=y</a:t>
            </a:r>
            <a:r>
              <a:rPr lang="pt-BR" altLang="pt-BR" baseline="-25000"/>
              <a:t>E</a:t>
            </a:r>
            <a:r>
              <a:rPr lang="pt-BR" altLang="pt-BR"/>
              <a:t>=0.332 (x</a:t>
            </a:r>
            <a:r>
              <a:rPr lang="pt-BR" altLang="pt-BR" baseline="-25000"/>
              <a:t>H</a:t>
            </a:r>
            <a:r>
              <a:rPr lang="pt-BR" altLang="pt-BR"/>
              <a:t>=y</a:t>
            </a:r>
            <a:r>
              <a:rPr lang="pt-BR" altLang="pt-BR" baseline="-25000"/>
              <a:t>H</a:t>
            </a:r>
            <a:r>
              <a:rPr lang="pt-BR" altLang="pt-BR"/>
              <a:t>=0.668)</a:t>
            </a: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7B94E344-E0AF-4091-93C7-A9659E01D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138613" cy="5357812"/>
          </a:xfrm>
        </p:spPr>
        <p:txBody>
          <a:bodyPr/>
          <a:lstStyle/>
          <a:p>
            <a:pPr>
              <a:defRPr/>
            </a:pPr>
            <a:r>
              <a:rPr lang="pt-BR" altLang="pt-BR" dirty="0"/>
              <a:t>Solução</a:t>
            </a:r>
          </a:p>
          <a:p>
            <a:pPr lvl="1">
              <a:defRPr/>
            </a:pPr>
            <a:r>
              <a:rPr lang="pt-BR" altLang="pt-BR" dirty="0"/>
              <a:t>Para saber se mistura líquida é solução ideal, consultamos tabelas 2.7 e 2.8, p.54 e 55 </a:t>
            </a:r>
            <a:r>
              <a:rPr lang="pt-BR" altLang="pt-BR" dirty="0" err="1"/>
              <a:t>Seader</a:t>
            </a:r>
            <a:r>
              <a:rPr lang="pt-BR" altLang="pt-BR" dirty="0"/>
              <a:t> &amp; Henley:</a:t>
            </a:r>
          </a:p>
          <a:p>
            <a:pPr lvl="2">
              <a:defRPr/>
            </a:pPr>
            <a:r>
              <a:rPr lang="pt-BR" altLang="pt-BR" dirty="0"/>
              <a:t>Etanol é classe II</a:t>
            </a:r>
          </a:p>
          <a:p>
            <a:pPr lvl="2">
              <a:defRPr/>
            </a:pPr>
            <a:r>
              <a:rPr lang="pt-BR" altLang="pt-BR" dirty="0"/>
              <a:t>n-hexano é classe V</a:t>
            </a:r>
          </a:p>
          <a:p>
            <a:pPr lvl="2">
              <a:defRPr/>
            </a:pPr>
            <a:r>
              <a:rPr lang="pt-BR" altLang="pt-BR" dirty="0"/>
              <a:t>II + V forma desvio positivo (</a:t>
            </a:r>
            <a:r>
              <a:rPr lang="pt-BR" altLang="pt-BR" dirty="0" err="1">
                <a:latin typeface="Symbol" panose="05050102010706020507" pitchFamily="18" charset="2"/>
              </a:rPr>
              <a:t>g</a:t>
            </a:r>
            <a:r>
              <a:rPr lang="pt-BR" altLang="pt-BR" baseline="-25000" dirty="0" err="1"/>
              <a:t>iL</a:t>
            </a:r>
            <a:r>
              <a:rPr lang="pt-BR" altLang="pt-BR" dirty="0"/>
              <a:t>&gt;1)</a:t>
            </a:r>
          </a:p>
          <a:p>
            <a:pPr marL="276225" lvl="2" indent="0">
              <a:buFont typeface="Arial" panose="020B0604020202020204" pitchFamily="34" charset="0"/>
              <a:buNone/>
              <a:defRPr/>
            </a:pPr>
            <a:r>
              <a:rPr lang="pt-BR" altLang="pt-BR" dirty="0">
                <a:sym typeface="Wingdings" panose="05000000000000000000" pitchFamily="2" charset="2"/>
              </a:rPr>
              <a:t> Líquido é real</a:t>
            </a:r>
            <a:endParaRPr lang="pt-BR" altLang="pt-BR" dirty="0"/>
          </a:p>
          <a:p>
            <a:pPr lvl="1">
              <a:defRPr/>
            </a:pPr>
            <a:r>
              <a:rPr lang="pt-BR" altLang="pt-BR" dirty="0"/>
              <a:t>Gás é ideal?  P &lt; 5 </a:t>
            </a:r>
            <a:r>
              <a:rPr lang="pt-BR" altLang="pt-BR" dirty="0" err="1"/>
              <a:t>atm</a:t>
            </a:r>
            <a:r>
              <a:rPr lang="pt-BR" altLang="pt-BR" dirty="0"/>
              <a:t> </a:t>
            </a:r>
            <a:r>
              <a:rPr lang="pt-BR" altLang="pt-BR" dirty="0">
                <a:sym typeface="Wingdings" panose="05000000000000000000" pitchFamily="2" charset="2"/>
              </a:rPr>
              <a:t> </a:t>
            </a:r>
            <a:r>
              <a:rPr lang="pt-BR" altLang="pt-BR" dirty="0"/>
              <a:t>sim </a:t>
            </a:r>
          </a:p>
          <a:p>
            <a:pPr lvl="1">
              <a:defRPr/>
            </a:pPr>
            <a:endParaRPr lang="pt-BR" altLang="pt-BR" dirty="0"/>
          </a:p>
          <a:p>
            <a:pPr lvl="1">
              <a:defRPr/>
            </a:pPr>
            <a:endParaRPr lang="pt-BR" alt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8">
            <a:extLst>
              <a:ext uri="{FF2B5EF4-FFF2-40B4-BE49-F238E27FC236}">
                <a16:creationId xmlns:a16="http://schemas.microsoft.com/office/drawing/2014/main" id="{DC0BE6A6-6FE3-4BE5-BBB0-964879B8B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t>Exemplo</a:t>
            </a:r>
          </a:p>
        </p:txBody>
      </p:sp>
      <p:sp>
        <p:nvSpPr>
          <p:cNvPr id="59395" name="Rectangle 9">
            <a:extLst>
              <a:ext uri="{FF2B5EF4-FFF2-40B4-BE49-F238E27FC236}">
                <a16:creationId xmlns:a16="http://schemas.microsoft.com/office/drawing/2014/main" id="{71067DEE-57B7-4654-B043-2D849CE4F3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r>
              <a:rPr lang="pt-BR" altLang="pt-BR"/>
              <a:t>Logo, usamos expressão para K com líquido real e gás ideal:</a:t>
            </a:r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  <a:p>
            <a:r>
              <a:rPr lang="pt-BR" altLang="pt-BR"/>
              <a:t>No azeótropo</a:t>
            </a:r>
            <a:br>
              <a:rPr lang="pt-BR" altLang="pt-BR"/>
            </a:br>
            <a:r>
              <a:rPr lang="pt-BR" altLang="pt-BR"/>
              <a:t>logo</a:t>
            </a:r>
          </a:p>
        </p:txBody>
      </p:sp>
      <p:sp>
        <p:nvSpPr>
          <p:cNvPr id="59396" name="Rectangle 10">
            <a:extLst>
              <a:ext uri="{FF2B5EF4-FFF2-40B4-BE49-F238E27FC236}">
                <a16:creationId xmlns:a16="http://schemas.microsoft.com/office/drawing/2014/main" id="{7E18FFAE-441C-4210-8F5D-A3DB4E621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138613" cy="5357812"/>
          </a:xfrm>
        </p:spPr>
        <p:txBody>
          <a:bodyPr/>
          <a:lstStyle/>
          <a:p>
            <a:r>
              <a:rPr lang="pt-BR" altLang="pt-BR"/>
              <a:t>Substituímos os valores conhecidos de </a:t>
            </a:r>
            <a:r>
              <a:rPr lang="pt-BR" altLang="pt-BR">
                <a:latin typeface="Symbol" panose="05050102010706020507" pitchFamily="18" charset="2"/>
              </a:rPr>
              <a:t>g</a:t>
            </a:r>
            <a:r>
              <a:rPr lang="pt-BR" altLang="pt-BR" baseline="-25000"/>
              <a:t>E</a:t>
            </a:r>
            <a:r>
              <a:rPr lang="pt-BR" altLang="pt-BR"/>
              <a:t> e </a:t>
            </a:r>
            <a:r>
              <a:rPr lang="pt-BR" altLang="pt-BR">
                <a:latin typeface="Symbol" panose="05050102010706020507" pitchFamily="18" charset="2"/>
              </a:rPr>
              <a:t>g</a:t>
            </a:r>
            <a:r>
              <a:rPr lang="pt-BR" altLang="pt-BR" sz="2000" baseline="-25000"/>
              <a:t>L</a:t>
            </a:r>
            <a:r>
              <a:rPr lang="pt-BR" altLang="pt-BR"/>
              <a:t> num modelo termodinâmico adequado, p.ex. Wilson, que tem 2 parâmetros:</a:t>
            </a:r>
          </a:p>
          <a:p>
            <a:endParaRPr lang="pt-BR" altLang="pt-BR"/>
          </a:p>
          <a:p>
            <a:endParaRPr lang="pt-BR" altLang="pt-BR"/>
          </a:p>
          <a:p>
            <a:r>
              <a:rPr lang="pt-BR" altLang="pt-BR"/>
              <a:t>Os parâmetros do modelo resultam:</a:t>
            </a:r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</p:txBody>
      </p:sp>
      <p:sp>
        <p:nvSpPr>
          <p:cNvPr id="59397" name="Espaço Reservado para Número de Slide 4">
            <a:extLst>
              <a:ext uri="{FF2B5EF4-FFF2-40B4-BE49-F238E27FC236}">
                <a16:creationId xmlns:a16="http://schemas.microsoft.com/office/drawing/2014/main" id="{1A3DF0F7-F6CA-4778-9B34-98EFCF6DC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CBEBCF-A1D3-4E51-9371-5BF85776995D}" type="slidenum">
              <a:rPr lang="pt-BR" altLang="pt-BR"/>
              <a:pPr/>
              <a:t>23</a:t>
            </a:fld>
            <a:endParaRPr lang="pt-BR" alt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398" name="Object 6">
                <a:extLst>
                  <a:ext uri="{FF2B5EF4-FFF2-40B4-BE49-F238E27FC236}">
                    <a16:creationId xmlns:a16="http://schemas.microsoft.com/office/drawing/2014/main" id="{2A0CA7A2-DA14-4872-B193-D13D33988189}"/>
                  </a:ext>
                </a:extLst>
              </p:cNvPr>
              <p:cNvSpPr txBox="1"/>
              <p:nvPr/>
            </p:nvSpPr>
            <p:spPr bwMode="auto">
              <a:xfrm>
                <a:off x="841375" y="2133600"/>
                <a:ext cx="1652588" cy="8350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bSup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9398" name="Object 6">
                <a:extLst>
                  <a:ext uri="{FF2B5EF4-FFF2-40B4-BE49-F238E27FC236}">
                    <a16:creationId xmlns:a16="http://schemas.microsoft.com/office/drawing/2014/main" id="{2A0CA7A2-DA14-4872-B193-D13D339881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1375" y="2133600"/>
                <a:ext cx="1652588" cy="8350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399" name="Object 11">
                <a:extLst>
                  <a:ext uri="{FF2B5EF4-FFF2-40B4-BE49-F238E27FC236}">
                    <a16:creationId xmlns:a16="http://schemas.microsoft.com/office/drawing/2014/main" id="{5E2C8FD7-7E9C-4B01-8809-5577683CEF91}"/>
                  </a:ext>
                </a:extLst>
              </p:cNvPr>
              <p:cNvSpPr txBox="1"/>
              <p:nvPr/>
            </p:nvSpPr>
            <p:spPr bwMode="auto">
              <a:xfrm>
                <a:off x="1417638" y="5576888"/>
                <a:ext cx="2657475" cy="9477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=1/0.426=2.35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=1/0.7=1.43</m:t>
                      </m:r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9399" name="Object 11">
                <a:extLst>
                  <a:ext uri="{FF2B5EF4-FFF2-40B4-BE49-F238E27FC236}">
                    <a16:creationId xmlns:a16="http://schemas.microsoft.com/office/drawing/2014/main" id="{5E2C8FD7-7E9C-4B01-8809-5577683CEF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17638" y="5576888"/>
                <a:ext cx="2657475" cy="9477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400" name="Object 12">
                <a:extLst>
                  <a:ext uri="{FF2B5EF4-FFF2-40B4-BE49-F238E27FC236}">
                    <a16:creationId xmlns:a16="http://schemas.microsoft.com/office/drawing/2014/main" id="{FAF181B3-13E5-4712-AEE0-7DE6ED9DE23A}"/>
                  </a:ext>
                </a:extLst>
              </p:cNvPr>
              <p:cNvSpPr txBox="1"/>
              <p:nvPr/>
            </p:nvSpPr>
            <p:spPr bwMode="auto">
              <a:xfrm>
                <a:off x="865188" y="2971800"/>
                <a:ext cx="3201987" cy="15763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bSup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∗0.426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bSup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∗0.700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9400" name="Object 12">
                <a:extLst>
                  <a:ext uri="{FF2B5EF4-FFF2-40B4-BE49-F238E27FC236}">
                    <a16:creationId xmlns:a16="http://schemas.microsoft.com/office/drawing/2014/main" id="{FAF181B3-13E5-4712-AEE0-7DE6ED9DE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5188" y="2971800"/>
                <a:ext cx="3201987" cy="15763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401" name="Object 13">
                <a:extLst>
                  <a:ext uri="{FF2B5EF4-FFF2-40B4-BE49-F238E27FC236}">
                    <a16:creationId xmlns:a16="http://schemas.microsoft.com/office/drawing/2014/main" id="{91ECFD50-F7C2-4DB5-9C24-B08D844282C4}"/>
                  </a:ext>
                </a:extLst>
              </p:cNvPr>
              <p:cNvSpPr txBox="1"/>
              <p:nvPr/>
            </p:nvSpPr>
            <p:spPr bwMode="auto">
              <a:xfrm>
                <a:off x="4976813" y="3279775"/>
                <a:ext cx="3810000" cy="9715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</m:e>
                      </m:func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𝐻𝐸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𝐸𝐻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e>
                      </m:func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𝐻𝐸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𝐸𝐻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9401" name="Object 13">
                <a:extLst>
                  <a:ext uri="{FF2B5EF4-FFF2-40B4-BE49-F238E27FC236}">
                    <a16:creationId xmlns:a16="http://schemas.microsoft.com/office/drawing/2014/main" id="{91ECFD50-F7C2-4DB5-9C24-B08D844282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76813" y="3279775"/>
                <a:ext cx="3810000" cy="9715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9402" name="Object 8">
            <a:extLst>
              <a:ext uri="{FF2B5EF4-FFF2-40B4-BE49-F238E27FC236}">
                <a16:creationId xmlns:a16="http://schemas.microsoft.com/office/drawing/2014/main" id="{DEC0DFC8-AD35-430D-8D02-EF4F25C151AD}"/>
              </a:ext>
            </a:extLst>
          </p:cNvPr>
          <p:cNvGraphicFramePr>
            <a:graphicFrameLocks/>
          </p:cNvGraphicFramePr>
          <p:nvPr/>
        </p:nvGraphicFramePr>
        <p:xfrm>
          <a:off x="4946650" y="5310188"/>
          <a:ext cx="1600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87058" imgH="203112" progId="Equation.3">
                  <p:embed/>
                </p:oleObj>
              </mc:Choice>
              <mc:Fallback>
                <p:oleObj name="Equation" r:id="rId7" imgW="787058" imgH="203112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650" y="5310188"/>
                        <a:ext cx="1600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3" name="Object 9">
            <a:extLst>
              <a:ext uri="{FF2B5EF4-FFF2-40B4-BE49-F238E27FC236}">
                <a16:creationId xmlns:a16="http://schemas.microsoft.com/office/drawing/2014/main" id="{595DCA0A-62C2-452C-A7BB-3BAC16B7EEA4}"/>
              </a:ext>
            </a:extLst>
          </p:cNvPr>
          <p:cNvGraphicFramePr>
            <a:graphicFrameLocks/>
          </p:cNvGraphicFramePr>
          <p:nvPr/>
        </p:nvGraphicFramePr>
        <p:xfrm>
          <a:off x="7080250" y="5310188"/>
          <a:ext cx="1600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87058" imgH="203112" progId="Equation.3">
                  <p:embed/>
                </p:oleObj>
              </mc:Choice>
              <mc:Fallback>
                <p:oleObj name="Equation" r:id="rId9" imgW="787058" imgH="203112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0" y="5310188"/>
                        <a:ext cx="1600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aixaDeTexto 21">
            <a:extLst>
              <a:ext uri="{FF2B5EF4-FFF2-40B4-BE49-F238E27FC236}">
                <a16:creationId xmlns:a16="http://schemas.microsoft.com/office/drawing/2014/main" id="{724E1DB7-9DAB-4D73-9827-748183F3EAD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77668" y="4966407"/>
            <a:ext cx="918521" cy="338554"/>
          </a:xfrm>
          <a:prstGeom prst="rect">
            <a:avLst/>
          </a:prstGeom>
          <a:blipFill>
            <a:blip r:embed="rId11"/>
            <a:stretch>
              <a:fillRect l="-6623" r="-5960" b="-16364"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442BECBD-365B-447E-B86F-C8B44C95950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25962" y="4951466"/>
            <a:ext cx="940065" cy="338554"/>
          </a:xfrm>
          <a:prstGeom prst="rect">
            <a:avLst/>
          </a:prstGeom>
          <a:blipFill>
            <a:blip r:embed="rId12"/>
            <a:stretch>
              <a:fillRect l="-6494" r="-5844" b="-16071"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>
            <a:extLst>
              <a:ext uri="{FF2B5EF4-FFF2-40B4-BE49-F238E27FC236}">
                <a16:creationId xmlns:a16="http://schemas.microsoft.com/office/drawing/2014/main" id="{94E24271-E048-4565-ABC2-FE881EEE89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260350"/>
            <a:ext cx="4138612" cy="6454775"/>
          </a:xfrm>
        </p:spPr>
        <p:txBody>
          <a:bodyPr/>
          <a:lstStyle/>
          <a:p>
            <a:r>
              <a:rPr lang="pt-BR" altLang="pt-BR"/>
              <a:t>O modelo nos fornece os coeficientes de atividade em função da composição</a:t>
            </a:r>
          </a:p>
          <a:p>
            <a:pPr lvl="1"/>
            <a:r>
              <a:rPr lang="pt-BR" altLang="pt-BR"/>
              <a:t>A Figura ao lado mostra que o modelo de Wilson representa bem os dados experimentais.</a:t>
            </a:r>
          </a:p>
          <a:p>
            <a:r>
              <a:rPr lang="pt-BR" altLang="pt-BR"/>
              <a:t>Com o modelo, pode-se calcular </a:t>
            </a:r>
            <a:r>
              <a:rPr lang="pt-BR" altLang="pt-BR" i="1">
                <a:latin typeface="Symbol" panose="05050102010706020507" pitchFamily="18" charset="2"/>
              </a:rPr>
              <a:t>a</a:t>
            </a:r>
            <a:r>
              <a:rPr lang="pt-BR" altLang="pt-BR"/>
              <a:t> para qualquer composição</a:t>
            </a:r>
          </a:p>
          <a:p>
            <a:pPr lvl="1"/>
            <a:r>
              <a:rPr lang="pt-BR" altLang="pt-BR"/>
              <a:t>Tomemos por exemplo uma fase líquida com 10% em etanol: </a:t>
            </a:r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</p:txBody>
      </p:sp>
      <p:sp>
        <p:nvSpPr>
          <p:cNvPr id="61443" name="Espaço Reservado para Número de Slide 4">
            <a:extLst>
              <a:ext uri="{FF2B5EF4-FFF2-40B4-BE49-F238E27FC236}">
                <a16:creationId xmlns:a16="http://schemas.microsoft.com/office/drawing/2014/main" id="{15A42C69-E834-4C3A-8E6D-D7B3BDFF7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26EB520-0201-4E47-A9C3-D18A480A3E5D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24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39A418F-BE04-4032-9EA4-1B9FE7C0745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4269" y="4581128"/>
            <a:ext cx="2506071" cy="80002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FB3BF9C-D6A6-409F-A498-6864FC073B8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4269" y="5717490"/>
            <a:ext cx="2479077" cy="552587"/>
          </a:xfrm>
          <a:prstGeom prst="rect">
            <a:avLst/>
          </a:prstGeom>
          <a:blipFill>
            <a:blip r:embed="rId4"/>
            <a:stretch>
              <a:fillRect t="-4396" r="-6650" b="-12088"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grpSp>
        <p:nvGrpSpPr>
          <p:cNvPr id="61446" name="Agrupar 12">
            <a:extLst>
              <a:ext uri="{FF2B5EF4-FFF2-40B4-BE49-F238E27FC236}">
                <a16:creationId xmlns:a16="http://schemas.microsoft.com/office/drawing/2014/main" id="{D1E9161B-FD32-43A7-B656-E3AC85D2F5C7}"/>
              </a:ext>
            </a:extLst>
          </p:cNvPr>
          <p:cNvGrpSpPr>
            <a:grpSpLocks/>
          </p:cNvGrpSpPr>
          <p:nvPr/>
        </p:nvGrpSpPr>
        <p:grpSpPr bwMode="auto">
          <a:xfrm>
            <a:off x="4271963" y="201613"/>
            <a:ext cx="4832350" cy="6572250"/>
            <a:chOff x="4271938" y="201612"/>
            <a:chExt cx="4831839" cy="6572250"/>
          </a:xfrm>
        </p:grpSpPr>
        <p:pic>
          <p:nvPicPr>
            <p:cNvPr id="61448" name="Imagem 4">
              <a:extLst>
                <a:ext uri="{FF2B5EF4-FFF2-40B4-BE49-F238E27FC236}">
                  <a16:creationId xmlns:a16="http://schemas.microsoft.com/office/drawing/2014/main" id="{34298DAE-4993-4F31-953B-D3817319A7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1938" y="201612"/>
              <a:ext cx="4772025" cy="657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7A3E178C-CEC2-474E-B429-CD33FD775C44}"/>
                </a:ext>
              </a:extLst>
            </p:cNvPr>
            <p:cNvSpPr txBox="1"/>
            <p:nvPr/>
          </p:nvSpPr>
          <p:spPr>
            <a:xfrm>
              <a:off x="4898934" y="5835649"/>
              <a:ext cx="431754" cy="252413"/>
            </a:xfrm>
            <a:prstGeom prst="rect">
              <a:avLst/>
            </a:prstGeom>
            <a:solidFill>
              <a:srgbClr val="FFFFFF"/>
            </a:solidFill>
          </p:spPr>
          <p:txBody>
            <a:bodyPr lIns="72000" tIns="0" rIns="72000" bIns="36000">
              <a:spAutoFit/>
            </a:bodyPr>
            <a:lstStyle/>
            <a:p>
              <a:pPr>
                <a:tabLst>
                  <a:tab pos="450850" algn="l"/>
                </a:tabLst>
                <a:defRPr/>
              </a:pPr>
              <a:r>
                <a:rPr lang="pt-BR" sz="1400" dirty="0">
                  <a:latin typeface="+mj-lt"/>
                </a:rPr>
                <a:t>0.0</a:t>
              </a:r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A3447FE8-E721-4B72-9FB9-3A8FD5C1F6FE}"/>
                </a:ext>
              </a:extLst>
            </p:cNvPr>
            <p:cNvSpPr txBox="1"/>
            <p:nvPr/>
          </p:nvSpPr>
          <p:spPr>
            <a:xfrm>
              <a:off x="5767205" y="5835649"/>
              <a:ext cx="431754" cy="252413"/>
            </a:xfrm>
            <a:prstGeom prst="rect">
              <a:avLst/>
            </a:prstGeom>
            <a:solidFill>
              <a:srgbClr val="FFFFFF"/>
            </a:solidFill>
          </p:spPr>
          <p:txBody>
            <a:bodyPr lIns="72000" tIns="0" rIns="72000" bIns="36000">
              <a:spAutoFit/>
            </a:bodyPr>
            <a:lstStyle/>
            <a:p>
              <a:pPr>
                <a:tabLst>
                  <a:tab pos="450850" algn="l"/>
                </a:tabLst>
                <a:defRPr/>
              </a:pPr>
              <a:r>
                <a:rPr lang="pt-BR" sz="1400" dirty="0">
                  <a:latin typeface="+mj-lt"/>
                </a:rPr>
                <a:t>0.2</a:t>
              </a: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3797C85B-81B3-4B8D-80BD-4AB9B4A38FA1}"/>
                </a:ext>
              </a:extLst>
            </p:cNvPr>
            <p:cNvSpPr txBox="1"/>
            <p:nvPr/>
          </p:nvSpPr>
          <p:spPr>
            <a:xfrm>
              <a:off x="6481504" y="5835649"/>
              <a:ext cx="431754" cy="252413"/>
            </a:xfrm>
            <a:prstGeom prst="rect">
              <a:avLst/>
            </a:prstGeom>
            <a:solidFill>
              <a:srgbClr val="FFFFFF"/>
            </a:solidFill>
          </p:spPr>
          <p:txBody>
            <a:bodyPr lIns="72000" tIns="0" rIns="72000" bIns="36000">
              <a:spAutoFit/>
            </a:bodyPr>
            <a:lstStyle/>
            <a:p>
              <a:pPr>
                <a:tabLst>
                  <a:tab pos="450850" algn="l"/>
                </a:tabLst>
                <a:defRPr/>
              </a:pPr>
              <a:r>
                <a:rPr lang="pt-BR" sz="1400" dirty="0">
                  <a:latin typeface="+mj-lt"/>
                </a:rPr>
                <a:t>0.4</a:t>
              </a: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720B9841-3B86-489B-9108-FF26A69B9DF1}"/>
                </a:ext>
              </a:extLst>
            </p:cNvPr>
            <p:cNvSpPr txBox="1"/>
            <p:nvPr/>
          </p:nvSpPr>
          <p:spPr>
            <a:xfrm>
              <a:off x="7219613" y="5841999"/>
              <a:ext cx="431754" cy="250825"/>
            </a:xfrm>
            <a:prstGeom prst="rect">
              <a:avLst/>
            </a:prstGeom>
            <a:solidFill>
              <a:srgbClr val="FFFFFF"/>
            </a:solidFill>
          </p:spPr>
          <p:txBody>
            <a:bodyPr lIns="72000" tIns="0" rIns="72000" bIns="36000">
              <a:spAutoFit/>
            </a:bodyPr>
            <a:lstStyle/>
            <a:p>
              <a:pPr>
                <a:tabLst>
                  <a:tab pos="450850" algn="l"/>
                </a:tabLst>
                <a:defRPr/>
              </a:pPr>
              <a:r>
                <a:rPr lang="pt-BR" sz="1400" dirty="0">
                  <a:latin typeface="+mj-lt"/>
                </a:rPr>
                <a:t>0.6</a:t>
              </a: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3D824870-BB09-4BEB-AB23-A3CB25DE4FBE}"/>
                </a:ext>
              </a:extLst>
            </p:cNvPr>
            <p:cNvSpPr txBox="1"/>
            <p:nvPr/>
          </p:nvSpPr>
          <p:spPr>
            <a:xfrm>
              <a:off x="7957723" y="5835649"/>
              <a:ext cx="431754" cy="252413"/>
            </a:xfrm>
            <a:prstGeom prst="rect">
              <a:avLst/>
            </a:prstGeom>
            <a:solidFill>
              <a:srgbClr val="FFFFFF"/>
            </a:solidFill>
          </p:spPr>
          <p:txBody>
            <a:bodyPr lIns="72000" tIns="0" rIns="72000" bIns="36000">
              <a:spAutoFit/>
            </a:bodyPr>
            <a:lstStyle/>
            <a:p>
              <a:pPr>
                <a:tabLst>
                  <a:tab pos="450850" algn="l"/>
                </a:tabLst>
                <a:defRPr/>
              </a:pPr>
              <a:r>
                <a:rPr lang="pt-BR" sz="1400" dirty="0">
                  <a:latin typeface="+mj-lt"/>
                </a:rPr>
                <a:t>0.8</a:t>
              </a: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395257F7-A826-47E1-9F1B-0CA01A91F074}"/>
                </a:ext>
              </a:extLst>
            </p:cNvPr>
            <p:cNvSpPr txBox="1"/>
            <p:nvPr/>
          </p:nvSpPr>
          <p:spPr>
            <a:xfrm>
              <a:off x="8672023" y="5835649"/>
              <a:ext cx="431754" cy="252413"/>
            </a:xfrm>
            <a:prstGeom prst="rect">
              <a:avLst/>
            </a:prstGeom>
            <a:solidFill>
              <a:srgbClr val="FFFFFF"/>
            </a:solidFill>
          </p:spPr>
          <p:txBody>
            <a:bodyPr lIns="72000" tIns="0" rIns="72000" bIns="36000">
              <a:spAutoFit/>
            </a:bodyPr>
            <a:lstStyle/>
            <a:p>
              <a:pPr>
                <a:tabLst>
                  <a:tab pos="450850" algn="l"/>
                </a:tabLst>
                <a:defRPr/>
              </a:pPr>
              <a:r>
                <a:rPr lang="pt-BR" sz="1400" dirty="0">
                  <a:latin typeface="+mj-lt"/>
                </a:rPr>
                <a:t>1.0</a:t>
              </a:r>
            </a:p>
          </p:txBody>
        </p:sp>
      </p:grp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E69C94D7-9FE4-49FE-A0AB-4854B3AA759B}"/>
              </a:ext>
            </a:extLst>
          </p:cNvPr>
          <p:cNvCxnSpPr/>
          <p:nvPr/>
        </p:nvCxnSpPr>
        <p:spPr>
          <a:xfrm flipV="1">
            <a:off x="5580063" y="1484313"/>
            <a:ext cx="0" cy="4351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>
            <a:extLst>
              <a:ext uri="{FF2B5EF4-FFF2-40B4-BE49-F238E27FC236}">
                <a16:creationId xmlns:a16="http://schemas.microsoft.com/office/drawing/2014/main" id="{83E4A887-2CA7-4915-9467-65310BF87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t>Resumo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3AA0C180-86A0-42C7-A1D0-0A4C99515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dirty="0"/>
              <a:t>Processos de separação envolvem o contato entre duas fases. Se o tempo de contato for longo, o sistema bifásico encontra-se em equilíbrio, logo as composições das fases correspondem ao coeficiente de distribuição K</a:t>
            </a:r>
            <a:r>
              <a:rPr lang="pt-BR" altLang="pt-BR" baseline="-25000" dirty="0"/>
              <a:t>i</a:t>
            </a:r>
            <a:r>
              <a:rPr lang="pt-BR" altLang="pt-BR" dirty="0"/>
              <a:t> </a:t>
            </a:r>
            <a:r>
              <a:rPr lang="pt-BR" altLang="pt-BR" dirty="0">
                <a:latin typeface="Symbol" panose="05050102010706020507" pitchFamily="18" charset="2"/>
                <a:sym typeface="Symbol" panose="05050102010706020507" pitchFamily="18" charset="2"/>
              </a:rPr>
              <a:t></a:t>
            </a:r>
            <a:r>
              <a:rPr lang="pt-BR" altLang="pt-BR" dirty="0"/>
              <a:t> </a:t>
            </a:r>
            <a:r>
              <a:rPr lang="pt-BR" altLang="pt-BR" dirty="0" err="1"/>
              <a:t>y</a:t>
            </a:r>
            <a:r>
              <a:rPr lang="pt-BR" altLang="pt-BR" baseline="-25000" dirty="0" err="1"/>
              <a:t>i</a:t>
            </a:r>
            <a:r>
              <a:rPr lang="pt-BR" altLang="pt-BR" dirty="0"/>
              <a:t>/x</a:t>
            </a:r>
            <a:r>
              <a:rPr lang="pt-BR" altLang="pt-BR" baseline="-25000" dirty="0"/>
              <a:t>i</a:t>
            </a:r>
            <a:r>
              <a:rPr lang="pt-BR" altLang="pt-BR" dirty="0"/>
              <a:t> , sendo</a:t>
            </a:r>
            <a:endParaRPr lang="pt-BR" altLang="pt-BR" baseline="-25000" dirty="0"/>
          </a:p>
          <a:p>
            <a:pPr eaLnBrk="1" hangingPunct="1">
              <a:defRPr/>
            </a:pPr>
            <a:endParaRPr lang="pt-BR" altLang="pt-BR" dirty="0"/>
          </a:p>
          <a:p>
            <a:pPr eaLnBrk="1" hangingPunct="1">
              <a:defRPr/>
            </a:pPr>
            <a:endParaRPr lang="pt-BR" altLang="pt-BR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t-BR" altLang="pt-BR" dirty="0"/>
              <a:t>  e o valor de K é determinado pela equação acima e por modelos termodinâmicos para </a:t>
            </a:r>
            <a:r>
              <a:rPr lang="pt-BR" altLang="pt-BR" i="1" dirty="0" err="1">
                <a:latin typeface="Symbol" panose="05050102010706020507" pitchFamily="18" charset="2"/>
              </a:rPr>
              <a:t>f</a:t>
            </a:r>
            <a:r>
              <a:rPr lang="pt-BR" altLang="pt-BR" i="1" baseline="-25000" dirty="0" err="1">
                <a:latin typeface="Symbol" panose="05050102010706020507" pitchFamily="18" charset="2"/>
              </a:rPr>
              <a:t>i</a:t>
            </a:r>
            <a:r>
              <a:rPr lang="pt-BR" altLang="pt-BR" dirty="0"/>
              <a:t> e </a:t>
            </a:r>
            <a:r>
              <a:rPr lang="pt-BR" altLang="pt-BR" i="1" dirty="0" err="1">
                <a:latin typeface="Symbol" panose="05050102010706020507" pitchFamily="18" charset="2"/>
              </a:rPr>
              <a:t>g</a:t>
            </a:r>
            <a:r>
              <a:rPr lang="pt-BR" altLang="pt-BR" i="1" baseline="-25000" dirty="0" err="1">
                <a:latin typeface="Symbol" panose="05050102010706020507" pitchFamily="18" charset="2"/>
              </a:rPr>
              <a:t>i</a:t>
            </a:r>
            <a:r>
              <a:rPr lang="pt-BR" altLang="pt-BR" dirty="0"/>
              <a:t> em cada fase</a:t>
            </a:r>
          </a:p>
          <a:p>
            <a:pPr lvl="1" eaLnBrk="1" hangingPunct="1">
              <a:defRPr/>
            </a:pPr>
            <a:r>
              <a:rPr lang="pt-BR" altLang="pt-BR" i="1" dirty="0"/>
              <a:t>Equações de estado fornecem coeficientes de fugacidade</a:t>
            </a:r>
          </a:p>
          <a:p>
            <a:pPr lvl="1" eaLnBrk="1" hangingPunct="1">
              <a:defRPr/>
            </a:pPr>
            <a:r>
              <a:rPr lang="pt-BR" altLang="pt-BR" i="1" dirty="0"/>
              <a:t>Modelos para coeficiente de atividade</a:t>
            </a:r>
          </a:p>
          <a:p>
            <a:pPr eaLnBrk="1" hangingPunct="1">
              <a:defRPr/>
            </a:pPr>
            <a:r>
              <a:rPr lang="pt-BR" altLang="pt-BR" dirty="0"/>
              <a:t>Para gás ideal e solução ideal, os modelos termodinâmicos dependem apenas de propriedades físicas dos componentes puros, para os quais há ampla base de dados disponíveis.</a:t>
            </a:r>
          </a:p>
        </p:txBody>
      </p:sp>
      <p:sp>
        <p:nvSpPr>
          <p:cNvPr id="63492" name="Espaço Reservado para Número de Slide 3">
            <a:extLst>
              <a:ext uri="{FF2B5EF4-FFF2-40B4-BE49-F238E27FC236}">
                <a16:creationId xmlns:a16="http://schemas.microsoft.com/office/drawing/2014/main" id="{BA9DAC51-DBD5-47F1-AC99-8B9C2EB3C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0AA2A9-5BA6-49F4-A717-B9718D64C38A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25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493" name="Object 41">
                <a:extLst>
                  <a:ext uri="{FF2B5EF4-FFF2-40B4-BE49-F238E27FC236}">
                    <a16:creationId xmlns:a16="http://schemas.microsoft.com/office/drawing/2014/main" id="{9255F493-D89C-4D60-A00C-8A731173004B}"/>
                  </a:ext>
                </a:extLst>
              </p:cNvPr>
              <p:cNvSpPr txBox="1"/>
              <p:nvPr/>
            </p:nvSpPr>
            <p:spPr bwMode="auto">
              <a:xfrm>
                <a:off x="2051720" y="2780928"/>
                <a:ext cx="3444875" cy="10033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bar>
                                <m:barPr>
                                  <m:pos m:val="top"/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ba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bar>
                                <m:barPr>
                                  <m:pos m:val="top"/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ba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p>
                          </m:sSubSup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bar>
                                <m:barPr>
                                  <m:pos m:val="top"/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ba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p>
                          </m:sSubSup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63493" name="Object 41">
                <a:extLst>
                  <a:ext uri="{FF2B5EF4-FFF2-40B4-BE49-F238E27FC236}">
                    <a16:creationId xmlns:a16="http://schemas.microsoft.com/office/drawing/2014/main" id="{9255F493-D89C-4D60-A00C-8A7311730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1720" y="2780928"/>
                <a:ext cx="3444875" cy="10033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9">
            <a:extLst>
              <a:ext uri="{FF2B5EF4-FFF2-40B4-BE49-F238E27FC236}">
                <a16:creationId xmlns:a16="http://schemas.microsoft.com/office/drawing/2014/main" id="{0E99DE35-F993-4AE9-9C72-F02C8C0FFE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/>
              <a:t>Como reconhecer o equilíbrio em sistemas multifásicos</a:t>
            </a:r>
          </a:p>
        </p:txBody>
      </p:sp>
      <p:sp>
        <p:nvSpPr>
          <p:cNvPr id="11267" name="Rectangle 10">
            <a:extLst>
              <a:ext uri="{FF2B5EF4-FFF2-40B4-BE49-F238E27FC236}">
                <a16:creationId xmlns:a16="http://schemas.microsoft.com/office/drawing/2014/main" id="{393C6EE6-0366-4235-8DAA-DC7A0C7EA5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pPr eaLnBrk="1" hangingPunct="1"/>
            <a:r>
              <a:rPr lang="pt-BR" altLang="pt-BR" dirty="0"/>
              <a:t>Para um sistema fechado</a:t>
            </a:r>
          </a:p>
          <a:p>
            <a:pPr lvl="1" eaLnBrk="1" hangingPunct="1"/>
            <a:r>
              <a:rPr lang="pt-BR" altLang="pt-BR" dirty="0"/>
              <a:t>com </a:t>
            </a:r>
            <a:r>
              <a:rPr lang="pt-BR" altLang="pt-BR" dirty="0">
                <a:latin typeface="Symbol" panose="05050102010706020507" pitchFamily="18" charset="2"/>
              </a:rPr>
              <a:t>p</a:t>
            </a:r>
            <a:r>
              <a:rPr lang="pt-BR" altLang="pt-BR" dirty="0"/>
              <a:t> fases (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V,L</a:t>
            </a:r>
            <a:r>
              <a:rPr lang="pt-BR" altLang="pt-BR" dirty="0"/>
              <a:t>...</a:t>
            </a:r>
            <a:r>
              <a:rPr lang="pt-BR" altLang="pt-BR" dirty="0">
                <a:latin typeface="Symbol" panose="05050102010706020507" pitchFamily="18" charset="2"/>
              </a:rPr>
              <a:t>)</a:t>
            </a:r>
            <a:r>
              <a:rPr lang="pt-BR" altLang="pt-BR" dirty="0"/>
              <a:t> e </a:t>
            </a:r>
          </a:p>
          <a:p>
            <a:pPr lvl="1" eaLnBrk="1" hangingPunct="1"/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altLang="pt-BR" dirty="0"/>
              <a:t> componentes (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i=1...n</a:t>
            </a:r>
            <a:r>
              <a:rPr lang="pt-BR" altLang="pt-BR" dirty="0"/>
              <a:t>) , </a:t>
            </a:r>
          </a:p>
          <a:p>
            <a:pPr lvl="1" eaLnBrk="1" hangingPunct="1"/>
            <a:r>
              <a:rPr lang="pt-BR" altLang="pt-BR" dirty="0"/>
              <a:t>com troca livre de energia e de massa entre as fases para os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altLang="pt-BR" i="1" dirty="0"/>
              <a:t> </a:t>
            </a:r>
            <a:r>
              <a:rPr lang="pt-BR" altLang="pt-BR" dirty="0"/>
              <a:t>componentes</a:t>
            </a:r>
          </a:p>
          <a:p>
            <a:pPr eaLnBrk="1" hangingPunct="1"/>
            <a:r>
              <a:rPr lang="pt-BR" altLang="pt-BR" dirty="0"/>
              <a:t>A condição de equilíbrio estável impõe: </a:t>
            </a:r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</p:txBody>
      </p:sp>
      <p:sp>
        <p:nvSpPr>
          <p:cNvPr id="11268" name="Espaço Reservado para Conteúdo 4">
            <a:extLst>
              <a:ext uri="{FF2B5EF4-FFF2-40B4-BE49-F238E27FC236}">
                <a16:creationId xmlns:a16="http://schemas.microsoft.com/office/drawing/2014/main" id="{262F4374-9679-48BD-992A-806F24822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138613" cy="5357812"/>
          </a:xfrm>
        </p:spPr>
        <p:txBody>
          <a:bodyPr/>
          <a:lstStyle/>
          <a:p>
            <a:r>
              <a:rPr lang="pt-BR" altLang="pt-BR"/>
              <a:t>Limitações do potencial químico </a:t>
            </a:r>
            <a:r>
              <a:rPr lang="pt-BR" altLang="pt-BR" i="1">
                <a:latin typeface="Symbol" panose="05050102010706020507" pitchFamily="18" charset="2"/>
              </a:rPr>
              <a:t>m</a:t>
            </a:r>
            <a:r>
              <a:rPr lang="pt-BR" altLang="pt-BR"/>
              <a:t> :</a:t>
            </a:r>
          </a:p>
          <a:p>
            <a:pPr lvl="1"/>
            <a:r>
              <a:rPr lang="pt-BR" altLang="pt-BR"/>
              <a:t>Não é quantidade absoluta</a:t>
            </a:r>
          </a:p>
          <a:p>
            <a:pPr lvl="1"/>
            <a:r>
              <a:rPr lang="pt-BR" altLang="pt-BR"/>
              <a:t>Quando P </a:t>
            </a:r>
            <a:r>
              <a:rPr lang="pt-BR" altLang="pt-BR">
                <a:sym typeface="Wingdings" panose="05000000000000000000" pitchFamily="2" charset="2"/>
              </a:rPr>
              <a:t> </a:t>
            </a:r>
            <a:r>
              <a:rPr lang="pt-BR" altLang="pt-BR"/>
              <a:t>0, </a:t>
            </a:r>
            <a:r>
              <a:rPr lang="pt-BR" altLang="pt-BR">
                <a:latin typeface="Symbol" panose="05050102010706020507" pitchFamily="18" charset="2"/>
              </a:rPr>
              <a:t>m</a:t>
            </a:r>
            <a:r>
              <a:rPr lang="pt-BR" altLang="pt-BR"/>
              <a:t> </a:t>
            </a:r>
            <a:r>
              <a:rPr lang="pt-BR" altLang="pt-BR">
                <a:sym typeface="Wingdings" panose="05000000000000000000" pitchFamily="2" charset="2"/>
              </a:rPr>
              <a:t> - </a:t>
            </a:r>
            <a:r>
              <a:rPr lang="pt-BR" altLang="pt-BR">
                <a:sym typeface="Symbol" panose="05050102010706020507" pitchFamily="18" charset="2"/>
              </a:rPr>
              <a:t></a:t>
            </a:r>
            <a:endParaRPr lang="pt-BR" altLang="pt-BR">
              <a:sym typeface="Wingdings" panose="05000000000000000000" pitchFamily="2" charset="2"/>
            </a:endParaRPr>
          </a:p>
          <a:p>
            <a:pPr lvl="1"/>
            <a:r>
              <a:rPr lang="pt-BR" altLang="pt-BR"/>
              <a:t>Quando x</a:t>
            </a:r>
            <a:r>
              <a:rPr lang="pt-BR" altLang="pt-BR" baseline="-25000"/>
              <a:t>i</a:t>
            </a:r>
            <a:r>
              <a:rPr lang="pt-BR" altLang="pt-BR"/>
              <a:t> </a:t>
            </a:r>
            <a:r>
              <a:rPr lang="pt-BR" altLang="pt-BR">
                <a:sym typeface="Wingdings" panose="05000000000000000000" pitchFamily="2" charset="2"/>
              </a:rPr>
              <a:t> </a:t>
            </a:r>
            <a:r>
              <a:rPr lang="pt-BR" altLang="pt-BR"/>
              <a:t>0, </a:t>
            </a:r>
            <a:r>
              <a:rPr lang="pt-BR" altLang="pt-BR">
                <a:latin typeface="Symbol" panose="05050102010706020507" pitchFamily="18" charset="2"/>
              </a:rPr>
              <a:t>m</a:t>
            </a:r>
            <a:r>
              <a:rPr lang="pt-BR" altLang="pt-BR"/>
              <a:t> </a:t>
            </a:r>
            <a:r>
              <a:rPr lang="pt-BR" altLang="pt-BR">
                <a:sym typeface="Wingdings" panose="05000000000000000000" pitchFamily="2" charset="2"/>
              </a:rPr>
              <a:t> - </a:t>
            </a:r>
            <a:r>
              <a:rPr lang="pt-BR" altLang="pt-BR">
                <a:sym typeface="Symbol" panose="05050102010706020507" pitchFamily="18" charset="2"/>
              </a:rPr>
              <a:t></a:t>
            </a:r>
            <a:endParaRPr lang="pt-BR" altLang="pt-BR">
              <a:sym typeface="Wingdings" panose="05000000000000000000" pitchFamily="2" charset="2"/>
            </a:endParaRPr>
          </a:p>
          <a:p>
            <a:pPr lvl="1"/>
            <a:r>
              <a:rPr lang="pt-BR" altLang="pt-BR"/>
              <a:t>Não pode ser medido diretamente</a:t>
            </a:r>
          </a:p>
          <a:p>
            <a:r>
              <a:rPr lang="pt-BR" altLang="pt-BR"/>
              <a:t>Para evitar esses problemas, duas grandezas alternativas são definidas</a:t>
            </a:r>
          </a:p>
          <a:p>
            <a:pPr lvl="1"/>
            <a:r>
              <a:rPr lang="pt-BR" altLang="pt-BR"/>
              <a:t>Fugacidade: empregada para gases</a:t>
            </a:r>
          </a:p>
          <a:p>
            <a:pPr lvl="1"/>
            <a:r>
              <a:rPr lang="pt-BR" altLang="pt-BR"/>
              <a:t>Atividade: para líquidos</a:t>
            </a:r>
          </a:p>
          <a:p>
            <a:endParaRPr lang="pt-BR" altLang="pt-BR"/>
          </a:p>
        </p:txBody>
      </p:sp>
      <p:sp>
        <p:nvSpPr>
          <p:cNvPr id="11269" name="Espaço Reservado para Número de Slide 3">
            <a:extLst>
              <a:ext uri="{FF2B5EF4-FFF2-40B4-BE49-F238E27FC236}">
                <a16:creationId xmlns:a16="http://schemas.microsoft.com/office/drawing/2014/main" id="{7C302EA4-3D7F-416D-81E0-7CADFD421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9A81EB5-7937-407D-B606-D82426D3E9FC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270" name="Object 6">
            <a:extLst>
              <a:ext uri="{FF2B5EF4-FFF2-40B4-BE49-F238E27FC236}">
                <a16:creationId xmlns:a16="http://schemas.microsoft.com/office/drawing/2014/main" id="{3D39D1D2-3162-4018-8814-98476A9CA96E}"/>
              </a:ext>
            </a:extLst>
          </p:cNvPr>
          <p:cNvSpPr txBox="1"/>
          <p:nvPr/>
        </p:nvSpPr>
        <p:spPr bwMode="auto">
          <a:xfrm>
            <a:off x="755650" y="5803900"/>
            <a:ext cx="3011488" cy="6223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rmAutofit/>
          </a:bodyPr>
          <a:lstStyle/>
          <a:p>
            <a:endParaRPr lang="pt-B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71" name="Object 5">
                <a:extLst>
                  <a:ext uri="{FF2B5EF4-FFF2-40B4-BE49-F238E27FC236}">
                    <a16:creationId xmlns:a16="http://schemas.microsoft.com/office/drawing/2014/main" id="{F29310FF-A627-4F0D-872D-FA17360A351C}"/>
                  </a:ext>
                </a:extLst>
              </p:cNvPr>
              <p:cNvSpPr txBox="1"/>
              <p:nvPr/>
            </p:nvSpPr>
            <p:spPr bwMode="auto">
              <a:xfrm>
                <a:off x="755650" y="4589463"/>
                <a:ext cx="3168278" cy="121441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</m:sSup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=...=</m:t>
                      </m:r>
                      <m:sSup>
                        <m:s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</m:sSup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=...=</m:t>
                      </m:r>
                      <m:sSup>
                        <m:s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pt-BR" sz="20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pt-BR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sup>
                    </m:sSubSup>
                    <m:r>
                      <a:rPr lang="pt-B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pt-B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=...=</m:t>
                    </m:r>
                    <m:sSubSup>
                      <m:sSubSupPr>
                        <m:ctrlP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pt-BR" sz="2000" dirty="0"/>
                  <a:t>  </a:t>
                </a:r>
                <a:r>
                  <a:rPr lang="pt-BR" sz="2000" i="1" dirty="0"/>
                  <a:t>i=1..n’</a:t>
                </a:r>
              </a:p>
            </p:txBody>
          </p:sp>
        </mc:Choice>
        <mc:Fallback xmlns="">
          <p:sp>
            <p:nvSpPr>
              <p:cNvPr id="11271" name="Object 5">
                <a:extLst>
                  <a:ext uri="{FF2B5EF4-FFF2-40B4-BE49-F238E27FC236}">
                    <a16:creationId xmlns:a16="http://schemas.microsoft.com/office/drawing/2014/main" id="{F29310FF-A627-4F0D-872D-FA17360A35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4589463"/>
                <a:ext cx="3168278" cy="1214414"/>
              </a:xfrm>
              <a:prstGeom prst="rect">
                <a:avLst/>
              </a:prstGeom>
              <a:blipFill>
                <a:blip r:embed="rId3"/>
                <a:stretch>
                  <a:fillRect r="-134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>
            <a:extLst>
              <a:ext uri="{FF2B5EF4-FFF2-40B4-BE49-F238E27FC236}">
                <a16:creationId xmlns:a16="http://schemas.microsoft.com/office/drawing/2014/main" id="{96110FF4-4DB1-499B-B796-318F3051A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t>Definição de fugacidade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FC21F5D-7E71-4BCC-ACF9-0D2EC92B4E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pPr lvl="1"/>
            <a:r>
              <a:rPr lang="pt-BR" altLang="pt-BR" dirty="0"/>
              <a:t>Definição: </a:t>
            </a:r>
            <a:r>
              <a:rPr lang="pt-BR" altLang="pt-BR" b="1" i="1" dirty="0">
                <a:solidFill>
                  <a:schemeClr val="accent2"/>
                </a:solidFill>
              </a:rPr>
              <a:t>fugacidade parcial </a:t>
            </a:r>
            <a:r>
              <a:rPr lang="pt-BR" altLang="pt-BR" dirty="0"/>
              <a:t>do componente i numa mistura:</a:t>
            </a:r>
            <a:endParaRPr lang="pt-BR" altLang="pt-BR" dirty="0">
              <a:sym typeface="Symbol" panose="05050102010706020507" pitchFamily="18" charset="2"/>
            </a:endParaRPr>
          </a:p>
          <a:p>
            <a:pPr lvl="1"/>
            <a:endParaRPr lang="pt-BR" altLang="pt-BR" dirty="0">
              <a:sym typeface="Symbol" panose="05050102010706020507" pitchFamily="18" charset="2"/>
            </a:endParaRPr>
          </a:p>
          <a:p>
            <a:pPr lvl="1"/>
            <a:r>
              <a:rPr lang="pt-BR" altLang="pt-BR" dirty="0"/>
              <a:t>As condições para equilíbrio ficam (prova-se):</a:t>
            </a:r>
          </a:p>
        </p:txBody>
      </p:sp>
      <p:sp>
        <p:nvSpPr>
          <p:cNvPr id="13316" name="Espaço Reservado para Conteúdo 5">
            <a:extLst>
              <a:ext uri="{FF2B5EF4-FFF2-40B4-BE49-F238E27FC236}">
                <a16:creationId xmlns:a16="http://schemas.microsoft.com/office/drawing/2014/main" id="{48219051-17EA-4232-BA40-C02F4FF91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138613" cy="5357812"/>
          </a:xfrm>
        </p:spPr>
        <p:txBody>
          <a:bodyPr/>
          <a:lstStyle/>
          <a:p>
            <a:pPr lvl="1" eaLnBrk="1" hangingPunct="1"/>
            <a:r>
              <a:rPr lang="pt-BR" altLang="pt-BR" dirty="0">
                <a:sym typeface="Symbol" panose="05050102010706020507" pitchFamily="18" charset="2"/>
              </a:rPr>
              <a:t>Para sistemas ideais</a:t>
            </a:r>
          </a:p>
          <a:p>
            <a:pPr eaLnBrk="1" hangingPunct="1"/>
            <a:endParaRPr lang="pt-BR" altLang="pt-BR" dirty="0">
              <a:sym typeface="Symbol" panose="05050102010706020507" pitchFamily="18" charset="2"/>
            </a:endParaRPr>
          </a:p>
          <a:p>
            <a:pPr eaLnBrk="1" hangingPunct="1"/>
            <a:endParaRPr lang="pt-BR" altLang="pt-BR" dirty="0">
              <a:sym typeface="Symbol" panose="05050102010706020507" pitchFamily="18" charset="2"/>
            </a:endParaRPr>
          </a:p>
          <a:p>
            <a:pPr eaLnBrk="1" hangingPunct="1"/>
            <a:endParaRPr lang="pt-BR" altLang="pt-BR" dirty="0">
              <a:sym typeface="Symbol" panose="05050102010706020507" pitchFamily="18" charset="2"/>
            </a:endParaRPr>
          </a:p>
          <a:p>
            <a:pPr eaLnBrk="1" hangingPunct="1"/>
            <a:endParaRPr lang="pt-BR" altLang="pt-BR" dirty="0">
              <a:sym typeface="Symbol" panose="05050102010706020507" pitchFamily="18" charset="2"/>
            </a:endParaRPr>
          </a:p>
          <a:p>
            <a:pPr lvl="1" eaLnBrk="1" hangingPunct="1"/>
            <a:endParaRPr lang="pt-BR" altLang="pt-BR" dirty="0">
              <a:sym typeface="Symbol" panose="05050102010706020507" pitchFamily="18" charset="2"/>
            </a:endParaRPr>
          </a:p>
          <a:p>
            <a:pPr lvl="1" eaLnBrk="1" hangingPunct="1"/>
            <a:r>
              <a:rPr lang="pt-BR" altLang="pt-BR" dirty="0">
                <a:sym typeface="Symbol" panose="05050102010706020507" pitchFamily="18" charset="2"/>
              </a:rPr>
              <a:t>Para expressar o afastamento da idealidade, foram definidos os </a:t>
            </a:r>
            <a:r>
              <a:rPr lang="pt-BR" altLang="pt-BR" b="1" i="1" dirty="0">
                <a:solidFill>
                  <a:schemeClr val="accent2"/>
                </a:solidFill>
                <a:sym typeface="Symbol" panose="05050102010706020507" pitchFamily="18" charset="2"/>
              </a:rPr>
              <a:t>coeficientes de fugacidade</a:t>
            </a:r>
            <a:r>
              <a:rPr lang="pt-BR" altLang="pt-BR" dirty="0">
                <a:sym typeface="Symbol" panose="05050102010706020507" pitchFamily="18" charset="2"/>
              </a:rPr>
              <a:t>. </a:t>
            </a:r>
          </a:p>
          <a:p>
            <a:endParaRPr lang="pt-BR" altLang="pt-BR" dirty="0"/>
          </a:p>
        </p:txBody>
      </p:sp>
      <p:sp>
        <p:nvSpPr>
          <p:cNvPr id="13317" name="Espaço Reservado para Número de Slide 3">
            <a:extLst>
              <a:ext uri="{FF2B5EF4-FFF2-40B4-BE49-F238E27FC236}">
                <a16:creationId xmlns:a16="http://schemas.microsoft.com/office/drawing/2014/main" id="{40446C22-119D-4C1B-B9A8-DD643380C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9EE7AD8-08F0-451D-8363-A677DB0783A8}" type="slidenum">
              <a:rPr lang="pt-BR" altLang="pt-BR"/>
              <a:pPr/>
              <a:t>4</a:t>
            </a:fld>
            <a:endParaRPr lang="pt-BR" alt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8" name="Object 4">
                <a:extLst>
                  <a:ext uri="{FF2B5EF4-FFF2-40B4-BE49-F238E27FC236}">
                    <a16:creationId xmlns:a16="http://schemas.microsoft.com/office/drawing/2014/main" id="{0324EF8D-6BF6-42A6-BEE5-013EA1EC8EEE}"/>
                  </a:ext>
                </a:extLst>
              </p:cNvPr>
              <p:cNvSpPr txBox="1"/>
              <p:nvPr/>
            </p:nvSpPr>
            <p:spPr bwMode="auto">
              <a:xfrm>
                <a:off x="917910" y="1934813"/>
                <a:ext cx="2794000" cy="7731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ba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func>
                        <m:func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𝑅𝑇</m:t>
                          </m:r>
                        </m:den>
                      </m:f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3318" name="Object 4">
                <a:extLst>
                  <a:ext uri="{FF2B5EF4-FFF2-40B4-BE49-F238E27FC236}">
                    <a16:creationId xmlns:a16="http://schemas.microsoft.com/office/drawing/2014/main" id="{0324EF8D-6BF6-42A6-BEE5-013EA1EC8E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7910" y="1934813"/>
                <a:ext cx="2794000" cy="7731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19" name="Object 5">
                <a:extLst>
                  <a:ext uri="{FF2B5EF4-FFF2-40B4-BE49-F238E27FC236}">
                    <a16:creationId xmlns:a16="http://schemas.microsoft.com/office/drawing/2014/main" id="{DB3607EE-3AD9-4CF5-A065-F25A120B86F0}"/>
                  </a:ext>
                </a:extLst>
              </p:cNvPr>
              <p:cNvSpPr txBox="1"/>
              <p:nvPr/>
            </p:nvSpPr>
            <p:spPr bwMode="auto">
              <a:xfrm>
                <a:off x="883364" y="3336926"/>
                <a:ext cx="3038475" cy="12594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bar>
                            <m:barPr>
                              <m:pos m:val="top"/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ba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</m:sSubSup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bar>
                            <m:barPr>
                              <m:pos m:val="top"/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ba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=...=</m:t>
                      </m:r>
                      <m:sSubSup>
                        <m:sSub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bar>
                            <m:barPr>
                              <m:pos m:val="top"/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ba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</m:oMath>
                    <m:oMath xmlns:m="http://schemas.openxmlformats.org/officeDocument/2006/math">
                      <m:sSup>
                        <m:s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</m:sSup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=...=</m:t>
                      </m:r>
                      <m:sSup>
                        <m:s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</m:sSup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=...=</m:t>
                      </m:r>
                      <m:sSup>
                        <m:s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3319" name="Object 5">
                <a:extLst>
                  <a:ext uri="{FF2B5EF4-FFF2-40B4-BE49-F238E27FC236}">
                    <a16:creationId xmlns:a16="http://schemas.microsoft.com/office/drawing/2014/main" id="{DB3607EE-3AD9-4CF5-A065-F25A120B8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3364" y="3336926"/>
                <a:ext cx="3038475" cy="12594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5" name="Text Box 8">
            <a:extLst>
              <a:ext uri="{FF2B5EF4-FFF2-40B4-BE49-F238E27FC236}">
                <a16:creationId xmlns:a16="http://schemas.microsoft.com/office/drawing/2014/main" id="{5635B476-58F3-4575-B027-28B690ED1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48" y="4667275"/>
            <a:ext cx="3657600" cy="1908215"/>
          </a:xfrm>
          <a:prstGeom prst="rect">
            <a:avLst/>
          </a:prstGeom>
          <a:noFill/>
          <a:ln w="12700">
            <a:solidFill>
              <a:srgbClr val="081D58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pt-BR" altLang="pt-BR" dirty="0">
                <a:latin typeface="+mj-lt"/>
              </a:rPr>
              <a:t>A barra superior indica fugacidade do componente </a:t>
            </a:r>
            <a:r>
              <a:rPr lang="pt-BR" altLang="pt-BR" b="1" dirty="0">
                <a:latin typeface="+mj-lt"/>
              </a:rPr>
              <a:t>na mistura</a:t>
            </a:r>
            <a:r>
              <a:rPr lang="pt-BR" altLang="pt-BR" dirty="0">
                <a:latin typeface="+mj-lt"/>
              </a:rPr>
              <a:t> ou </a:t>
            </a:r>
            <a:r>
              <a:rPr lang="pt-BR" altLang="pt-BR" b="1" dirty="0">
                <a:latin typeface="+mj-lt"/>
              </a:rPr>
              <a:t>do componente puro</a:t>
            </a:r>
            <a:r>
              <a:rPr lang="pt-BR" altLang="pt-BR" dirty="0">
                <a:latin typeface="+mj-lt"/>
              </a:rPr>
              <a:t> (sem barra)</a:t>
            </a:r>
          </a:p>
          <a:p>
            <a:pPr>
              <a:spcAft>
                <a:spcPts val="600"/>
              </a:spcAft>
              <a:defRPr/>
            </a:pPr>
            <a:r>
              <a:rPr lang="pt-BR" altLang="pt-BR" dirty="0">
                <a:latin typeface="+mj-lt"/>
              </a:rPr>
              <a:t>Subscrito indica o componente e o </a:t>
            </a:r>
            <a:r>
              <a:rPr lang="pt-BR" altLang="pt-BR" dirty="0" err="1">
                <a:latin typeface="+mj-lt"/>
              </a:rPr>
              <a:t>superescrito</a:t>
            </a:r>
            <a:r>
              <a:rPr lang="pt-BR" altLang="pt-BR" dirty="0">
                <a:latin typeface="+mj-lt"/>
              </a:rPr>
              <a:t> a fase</a:t>
            </a:r>
          </a:p>
          <a:p>
            <a:pPr>
              <a:spcAft>
                <a:spcPts val="600"/>
              </a:spcAft>
              <a:defRPr/>
            </a:pPr>
            <a:r>
              <a:rPr lang="pt-BR" altLang="pt-BR" i="1" dirty="0" err="1">
                <a:cs typeface="Times New Roman" panose="02020603050405020304" pitchFamily="18" charset="0"/>
              </a:rPr>
              <a:t>y</a:t>
            </a:r>
            <a:r>
              <a:rPr lang="pt-BR" altLang="pt-BR" i="1" baseline="-25000" dirty="0" err="1">
                <a:cs typeface="Times New Roman" panose="02020603050405020304" pitchFamily="18" charset="0"/>
              </a:rPr>
              <a:t>i</a:t>
            </a:r>
            <a:r>
              <a:rPr lang="pt-BR" altLang="pt-BR" dirty="0"/>
              <a:t> </a:t>
            </a:r>
            <a:r>
              <a:rPr lang="pt-BR" altLang="pt-BR" dirty="0">
                <a:latin typeface="+mj-lt"/>
              </a:rPr>
              <a:t>é a fração molar do componente </a:t>
            </a:r>
            <a:r>
              <a:rPr lang="pt-BR" altLang="pt-BR" i="1" dirty="0">
                <a:cs typeface="Times New Roman" panose="02020603050405020304" pitchFamily="18" charset="0"/>
              </a:rPr>
              <a:t>i</a:t>
            </a:r>
            <a:endParaRPr lang="pt-BR" altLang="pt-BR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21" name="Object 4">
                <a:extLst>
                  <a:ext uri="{FF2B5EF4-FFF2-40B4-BE49-F238E27FC236}">
                    <a16:creationId xmlns:a16="http://schemas.microsoft.com/office/drawing/2014/main" id="{E471602B-3830-45C8-8336-00C6E83BAA94}"/>
                  </a:ext>
                </a:extLst>
              </p:cNvPr>
              <p:cNvSpPr txBox="1"/>
              <p:nvPr/>
            </p:nvSpPr>
            <p:spPr bwMode="auto">
              <a:xfrm>
                <a:off x="5192613" y="5469889"/>
                <a:ext cx="1292226" cy="625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3321" name="Object 4">
                <a:extLst>
                  <a:ext uri="{FF2B5EF4-FFF2-40B4-BE49-F238E27FC236}">
                    <a16:creationId xmlns:a16="http://schemas.microsoft.com/office/drawing/2014/main" id="{E471602B-3830-45C8-8336-00C6E83BAA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92613" y="5469889"/>
                <a:ext cx="1292226" cy="6254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22" name="Object 21">
                <a:extLst>
                  <a:ext uri="{FF2B5EF4-FFF2-40B4-BE49-F238E27FC236}">
                    <a16:creationId xmlns:a16="http://schemas.microsoft.com/office/drawing/2014/main" id="{B9207DC8-8E6F-45FD-9017-43087F1E2E82}"/>
                  </a:ext>
                </a:extLst>
              </p:cNvPr>
              <p:cNvSpPr txBox="1"/>
              <p:nvPr/>
            </p:nvSpPr>
            <p:spPr bwMode="auto">
              <a:xfrm>
                <a:off x="7055743" y="5349239"/>
                <a:ext cx="1292225" cy="10112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pos m:val="top"/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ba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bar>
                                <m:barPr>
                                  <m:pos m:val="top"/>
                                  <m:ctrlP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ba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pt-BR" sz="2000"/>
              </a:p>
            </p:txBody>
          </p:sp>
        </mc:Choice>
        <mc:Fallback xmlns="">
          <p:sp>
            <p:nvSpPr>
              <p:cNvPr id="13322" name="Object 21">
                <a:extLst>
                  <a:ext uri="{FF2B5EF4-FFF2-40B4-BE49-F238E27FC236}">
                    <a16:creationId xmlns:a16="http://schemas.microsoft.com/office/drawing/2014/main" id="{B9207DC8-8E6F-45FD-9017-43087F1E2E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55743" y="5349239"/>
                <a:ext cx="1292225" cy="10112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>
            <a:extLst>
              <a:ext uri="{FF2B5EF4-FFF2-40B4-BE49-F238E27FC236}">
                <a16:creationId xmlns:a16="http://schemas.microsoft.com/office/drawing/2014/main" id="{3A2EDA19-2632-401B-A084-44A7D0ADDF2B}"/>
              </a:ext>
            </a:extLst>
          </p:cNvPr>
          <p:cNvSpPr txBox="1"/>
          <p:nvPr/>
        </p:nvSpPr>
        <p:spPr>
          <a:xfrm flipH="1">
            <a:off x="5076226" y="3711445"/>
            <a:ext cx="341319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tabLst>
                <a:tab pos="450850" algn="l"/>
              </a:tabLst>
              <a:defRPr/>
            </a:pPr>
            <a:r>
              <a:rPr lang="pt-BR" dirty="0"/>
              <a:t>Fugacidade é uma </a:t>
            </a:r>
            <a:r>
              <a:rPr lang="pt-BR" dirty="0" err="1"/>
              <a:t>pseudopressão</a:t>
            </a:r>
            <a:endParaRPr lang="pt-BR" dirty="0"/>
          </a:p>
        </p:txBody>
      </p:sp>
      <p:graphicFrame>
        <p:nvGraphicFramePr>
          <p:cNvPr id="20" name="Tabela 19">
            <a:extLst>
              <a:ext uri="{FF2B5EF4-FFF2-40B4-BE49-F238E27FC236}">
                <a16:creationId xmlns:a16="http://schemas.microsoft.com/office/drawing/2014/main" id="{33014AED-29BC-442D-BECF-E9CCE97DD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293141"/>
              </p:ext>
            </p:extLst>
          </p:nvPr>
        </p:nvGraphicFramePr>
        <p:xfrm>
          <a:off x="4687197" y="1924052"/>
          <a:ext cx="4104149" cy="1723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1421585059"/>
                    </a:ext>
                  </a:extLst>
                </a:gridCol>
                <a:gridCol w="935797">
                  <a:extLst>
                    <a:ext uri="{9D8B030D-6E8A-4147-A177-3AD203B41FA5}">
                      <a16:colId xmlns:a16="http://schemas.microsoft.com/office/drawing/2014/main" val="30976147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09993647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125056729"/>
                    </a:ext>
                  </a:extLst>
                </a:gridCol>
              </a:tblGrid>
              <a:tr h="51510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SISTEMA</a:t>
                      </a:r>
                    </a:p>
                  </a:txBody>
                  <a:tcPr marL="91441" marR="91441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FLUIDO</a:t>
                      </a:r>
                      <a:r>
                        <a:rPr lang="pt-BR" sz="1600" baseline="0" dirty="0"/>
                        <a:t> REAL</a:t>
                      </a:r>
                      <a:endParaRPr lang="pt-BR" sz="1600" dirty="0"/>
                    </a:p>
                  </a:txBody>
                  <a:tcPr marL="91441" marR="91441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GÁS</a:t>
                      </a:r>
                      <a:r>
                        <a:rPr lang="pt-BR" sz="1600" baseline="0" dirty="0"/>
                        <a:t> IDEAL</a:t>
                      </a:r>
                      <a:endParaRPr lang="pt-BR" sz="1600" dirty="0"/>
                    </a:p>
                  </a:txBody>
                  <a:tcPr marL="91441" marR="91441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aseline="0" dirty="0"/>
                        <a:t>LÍQUIDO IDEAL</a:t>
                      </a:r>
                      <a:endParaRPr lang="pt-BR" sz="1600" dirty="0"/>
                    </a:p>
                  </a:txBody>
                  <a:tcPr marL="91441" marR="91441" marT="45730" marB="45730"/>
                </a:tc>
                <a:extLst>
                  <a:ext uri="{0D108BD9-81ED-4DB2-BD59-A6C34878D82A}">
                    <a16:rowId xmlns:a16="http://schemas.microsoft.com/office/drawing/2014/main" val="3175086895"/>
                  </a:ext>
                </a:extLst>
              </a:tr>
              <a:tr h="6205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i="1" dirty="0"/>
                        <a:t>Subst. </a:t>
                      </a:r>
                      <a:r>
                        <a:rPr lang="pt-BR" sz="1800" i="1" baseline="0" dirty="0"/>
                        <a:t>pura</a:t>
                      </a:r>
                      <a:endParaRPr lang="pt-BR" sz="1800" i="1" dirty="0"/>
                    </a:p>
                  </a:txBody>
                  <a:tcPr marL="91441" marR="91441" marT="45730" marB="45730"/>
                </a:tc>
                <a:tc>
                  <a:txBody>
                    <a:bodyPr/>
                    <a:lstStyle/>
                    <a:p>
                      <a:endParaRPr lang="pt-BR" sz="1800" i="1" dirty="0"/>
                    </a:p>
                  </a:txBody>
                  <a:tcPr marL="91441" marR="91441" marT="45730" marB="45730"/>
                </a:tc>
                <a:tc>
                  <a:txBody>
                    <a:bodyPr/>
                    <a:lstStyle/>
                    <a:p>
                      <a:endParaRPr lang="pt-BR" sz="1800" i="1" dirty="0"/>
                    </a:p>
                  </a:txBody>
                  <a:tcPr marL="91441" marR="91441" marT="45730" marB="457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/>
                    </a:p>
                  </a:txBody>
                  <a:tcPr marL="91441" marR="91441" marT="45730" marB="45730"/>
                </a:tc>
                <a:extLst>
                  <a:ext uri="{0D108BD9-81ED-4DB2-BD59-A6C34878D82A}">
                    <a16:rowId xmlns:a16="http://schemas.microsoft.com/office/drawing/2014/main" val="3654065601"/>
                  </a:ext>
                </a:extLst>
              </a:tr>
              <a:tr h="504097">
                <a:tc>
                  <a:txBody>
                    <a:bodyPr/>
                    <a:lstStyle/>
                    <a:p>
                      <a:pPr algn="ctr"/>
                      <a:r>
                        <a:rPr lang="pt-BR" sz="1800" i="1" dirty="0"/>
                        <a:t>Mistura </a:t>
                      </a:r>
                    </a:p>
                  </a:txBody>
                  <a:tcPr marL="91441" marR="91441" marT="45730" marB="45730"/>
                </a:tc>
                <a:tc>
                  <a:txBody>
                    <a:bodyPr/>
                    <a:lstStyle/>
                    <a:p>
                      <a:endParaRPr lang="pt-BR" sz="1800" i="1" dirty="0"/>
                    </a:p>
                  </a:txBody>
                  <a:tcPr marL="91441" marR="91441" marT="45730" marB="45730"/>
                </a:tc>
                <a:tc>
                  <a:txBody>
                    <a:bodyPr/>
                    <a:lstStyle/>
                    <a:p>
                      <a:endParaRPr lang="pt-BR" sz="1800" i="1" dirty="0"/>
                    </a:p>
                  </a:txBody>
                  <a:tcPr marL="91441" marR="91441" marT="45730" marB="457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/>
                    </a:p>
                  </a:txBody>
                  <a:tcPr marL="91441" marR="91441" marT="45730" marB="45730"/>
                </a:tc>
                <a:extLst>
                  <a:ext uri="{0D108BD9-81ED-4DB2-BD59-A6C34878D82A}">
                    <a16:rowId xmlns:a16="http://schemas.microsoft.com/office/drawing/2014/main" val="131982406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3">
                <a:extLst>
                  <a:ext uri="{FF2B5EF4-FFF2-40B4-BE49-F238E27FC236}">
                    <a16:creationId xmlns:a16="http://schemas.microsoft.com/office/drawing/2014/main" id="{57EAA7C3-7075-45E5-BA05-8305D2453514}"/>
                  </a:ext>
                </a:extLst>
              </p:cNvPr>
              <p:cNvSpPr txBox="1"/>
              <p:nvPr/>
            </p:nvSpPr>
            <p:spPr bwMode="auto">
              <a:xfrm>
                <a:off x="6009377" y="2568840"/>
                <a:ext cx="358774" cy="5032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1" name="Object 3">
                <a:extLst>
                  <a:ext uri="{FF2B5EF4-FFF2-40B4-BE49-F238E27FC236}">
                    <a16:creationId xmlns:a16="http://schemas.microsoft.com/office/drawing/2014/main" id="{57EAA7C3-7075-45E5-BA05-8305D24535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09377" y="2568840"/>
                <a:ext cx="358774" cy="503238"/>
              </a:xfrm>
              <a:prstGeom prst="rect">
                <a:avLst/>
              </a:prstGeom>
              <a:blipFill>
                <a:blip r:embed="rId7"/>
                <a:stretch>
                  <a:fillRect l="-847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ject 13">
                <a:extLst>
                  <a:ext uri="{FF2B5EF4-FFF2-40B4-BE49-F238E27FC236}">
                    <a16:creationId xmlns:a16="http://schemas.microsoft.com/office/drawing/2014/main" id="{9C6CE826-2871-445C-90CA-D6A7D4E2940E}"/>
                  </a:ext>
                </a:extLst>
              </p:cNvPr>
              <p:cNvSpPr txBox="1"/>
              <p:nvPr/>
            </p:nvSpPr>
            <p:spPr bwMode="auto">
              <a:xfrm>
                <a:off x="6887599" y="2597894"/>
                <a:ext cx="374650" cy="39846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2" name="Object 13">
                <a:extLst>
                  <a:ext uri="{FF2B5EF4-FFF2-40B4-BE49-F238E27FC236}">
                    <a16:creationId xmlns:a16="http://schemas.microsoft.com/office/drawing/2014/main" id="{9C6CE826-2871-445C-90CA-D6A7D4E29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87599" y="2597894"/>
                <a:ext cx="374650" cy="3984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ject 14">
                <a:extLst>
                  <a:ext uri="{FF2B5EF4-FFF2-40B4-BE49-F238E27FC236}">
                    <a16:creationId xmlns:a16="http://schemas.microsoft.com/office/drawing/2014/main" id="{52817638-7A51-4373-91A1-B84A4077E709}"/>
                  </a:ext>
                </a:extLst>
              </p:cNvPr>
              <p:cNvSpPr txBox="1"/>
              <p:nvPr/>
            </p:nvSpPr>
            <p:spPr bwMode="auto">
              <a:xfrm>
                <a:off x="7957694" y="2528882"/>
                <a:ext cx="377119" cy="46425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bSup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3" name="Object 14">
                <a:extLst>
                  <a:ext uri="{FF2B5EF4-FFF2-40B4-BE49-F238E27FC236}">
                    <a16:creationId xmlns:a16="http://schemas.microsoft.com/office/drawing/2014/main" id="{52817638-7A51-4373-91A1-B84A4077E7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57694" y="2528882"/>
                <a:ext cx="377119" cy="464256"/>
              </a:xfrm>
              <a:prstGeom prst="rect">
                <a:avLst/>
              </a:prstGeom>
              <a:blipFill>
                <a:blip r:embed="rId9"/>
                <a:stretch>
                  <a:fillRect r="-645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ject 6">
                <a:extLst>
                  <a:ext uri="{FF2B5EF4-FFF2-40B4-BE49-F238E27FC236}">
                    <a16:creationId xmlns:a16="http://schemas.microsoft.com/office/drawing/2014/main" id="{C43C2F9C-B4E0-44FD-B699-9D74ADD557C1}"/>
                  </a:ext>
                </a:extLst>
              </p:cNvPr>
              <p:cNvSpPr txBox="1"/>
              <p:nvPr/>
            </p:nvSpPr>
            <p:spPr bwMode="auto">
              <a:xfrm>
                <a:off x="5998264" y="3092715"/>
                <a:ext cx="292100" cy="4730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bar>
                    </m:oMath>
                  </m:oMathPara>
                </a14:m>
                <a:endParaRPr lang="pt-BR" sz="2000"/>
              </a:p>
            </p:txBody>
          </p:sp>
        </mc:Choice>
        <mc:Fallback xmlns="">
          <p:sp>
            <p:nvSpPr>
              <p:cNvPr id="24" name="Object 6">
                <a:extLst>
                  <a:ext uri="{FF2B5EF4-FFF2-40B4-BE49-F238E27FC236}">
                    <a16:creationId xmlns:a16="http://schemas.microsoft.com/office/drawing/2014/main" id="{C43C2F9C-B4E0-44FD-B699-9D74ADD55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98264" y="3092715"/>
                <a:ext cx="292100" cy="473075"/>
              </a:xfrm>
              <a:prstGeom prst="rect">
                <a:avLst/>
              </a:prstGeom>
              <a:blipFill>
                <a:blip r:embed="rId10"/>
                <a:stretch>
                  <a:fillRect l="-10417" r="-18750" b="-641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ject 48">
                <a:extLst>
                  <a:ext uri="{FF2B5EF4-FFF2-40B4-BE49-F238E27FC236}">
                    <a16:creationId xmlns:a16="http://schemas.microsoft.com/office/drawing/2014/main" id="{23ABE2FD-61CF-459A-82C4-E1B3CF8ABDBF}"/>
                  </a:ext>
                </a:extLst>
              </p:cNvPr>
              <p:cNvSpPr txBox="1"/>
              <p:nvPr/>
            </p:nvSpPr>
            <p:spPr bwMode="auto">
              <a:xfrm>
                <a:off x="7856094" y="3117845"/>
                <a:ext cx="561975" cy="4397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Sup>
                        <m:sSub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bSup>
                    </m:oMath>
                  </m:oMathPara>
                </a14:m>
                <a:endParaRPr lang="pt-BR" sz="2000"/>
              </a:p>
            </p:txBody>
          </p:sp>
        </mc:Choice>
        <mc:Fallback xmlns="">
          <p:sp>
            <p:nvSpPr>
              <p:cNvPr id="25" name="Object 48">
                <a:extLst>
                  <a:ext uri="{FF2B5EF4-FFF2-40B4-BE49-F238E27FC236}">
                    <a16:creationId xmlns:a16="http://schemas.microsoft.com/office/drawing/2014/main" id="{23ABE2FD-61CF-459A-82C4-E1B3CF8AB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56094" y="3117845"/>
                <a:ext cx="561975" cy="439737"/>
              </a:xfrm>
              <a:prstGeom prst="rect">
                <a:avLst/>
              </a:prstGeom>
              <a:blipFill>
                <a:blip r:embed="rId11"/>
                <a:stretch>
                  <a:fillRect r="-1087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ject 8">
                <a:extLst>
                  <a:ext uri="{FF2B5EF4-FFF2-40B4-BE49-F238E27FC236}">
                    <a16:creationId xmlns:a16="http://schemas.microsoft.com/office/drawing/2014/main" id="{8A40AA47-11DB-484D-9871-778833638493}"/>
                  </a:ext>
                </a:extLst>
              </p:cNvPr>
              <p:cNvSpPr txBox="1"/>
              <p:nvPr/>
            </p:nvSpPr>
            <p:spPr bwMode="auto">
              <a:xfrm>
                <a:off x="6782824" y="3148758"/>
                <a:ext cx="479425" cy="3984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6" name="Object 8">
                <a:extLst>
                  <a:ext uri="{FF2B5EF4-FFF2-40B4-BE49-F238E27FC236}">
                    <a16:creationId xmlns:a16="http://schemas.microsoft.com/office/drawing/2014/main" id="{8A40AA47-11DB-484D-9871-778833638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82824" y="3148758"/>
                <a:ext cx="479425" cy="398462"/>
              </a:xfrm>
              <a:prstGeom prst="rect">
                <a:avLst/>
              </a:prstGeom>
              <a:blipFill>
                <a:blip r:embed="rId12"/>
                <a:stretch>
                  <a:fillRect r="-16667" b="-923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2">
            <a:extLst>
              <a:ext uri="{FF2B5EF4-FFF2-40B4-BE49-F238E27FC236}">
                <a16:creationId xmlns:a16="http://schemas.microsoft.com/office/drawing/2014/main" id="{49F2161E-1CE9-448F-9553-41EB39F0DB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Atividade</a:t>
            </a:r>
          </a:p>
        </p:txBody>
      </p:sp>
      <p:sp>
        <p:nvSpPr>
          <p:cNvPr id="17411" name="Rectangle 23">
            <a:extLst>
              <a:ext uri="{FF2B5EF4-FFF2-40B4-BE49-F238E27FC236}">
                <a16:creationId xmlns:a16="http://schemas.microsoft.com/office/drawing/2014/main" id="{1B7DB0C1-22F2-4802-9657-AB16E8057C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pPr eaLnBrk="1" hangingPunct="1"/>
            <a:r>
              <a:rPr lang="pt-BR" altLang="pt-BR" dirty="0"/>
              <a:t>Para líquidos, usa-se um conceito similar ao de fugacidade, o de atividade 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altLang="pt-BR" dirty="0"/>
              <a:t>, assim definida:</a:t>
            </a:r>
          </a:p>
          <a:p>
            <a:pPr eaLnBrk="1" hangingPunct="1"/>
            <a:endParaRPr lang="pt-BR" altLang="pt-BR" dirty="0"/>
          </a:p>
          <a:p>
            <a:pPr lvl="1" eaLnBrk="1" hangingPunct="1"/>
            <a:endParaRPr lang="pt-BR" altLang="pt-BR" dirty="0"/>
          </a:p>
          <a:p>
            <a:pPr eaLnBrk="1" hangingPunct="1"/>
            <a:r>
              <a:rPr lang="pt-BR" altLang="pt-BR" i="1" dirty="0"/>
              <a:t>f</a:t>
            </a:r>
            <a:r>
              <a:rPr lang="pt-BR" altLang="pt-BR" i="1" baseline="-25000" dirty="0"/>
              <a:t>i</a:t>
            </a:r>
            <a:r>
              <a:rPr lang="pt-BR" altLang="pt-BR" i="1" baseline="30000" dirty="0"/>
              <a:t>0</a:t>
            </a:r>
            <a:r>
              <a:rPr lang="pt-BR" altLang="pt-BR" dirty="0"/>
              <a:t> é a fugacidade no estado de referência, escolhido como a fugacidade do componente puro na pressão e fase da mistura, logo:</a:t>
            </a:r>
          </a:p>
        </p:txBody>
      </p:sp>
      <p:sp>
        <p:nvSpPr>
          <p:cNvPr id="17412" name="Espaço Reservado para Conteúdo 1">
            <a:extLst>
              <a:ext uri="{FF2B5EF4-FFF2-40B4-BE49-F238E27FC236}">
                <a16:creationId xmlns:a16="http://schemas.microsoft.com/office/drawing/2014/main" id="{DDF2CA6E-DACF-4D61-8B50-162BAE1CC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138613" cy="5357812"/>
          </a:xfrm>
        </p:spPr>
        <p:txBody>
          <a:bodyPr/>
          <a:lstStyle/>
          <a:p>
            <a:pPr eaLnBrk="1" hangingPunct="1"/>
            <a:r>
              <a:rPr lang="pt-BR" altLang="pt-BR"/>
              <a:t>O coeficiente de atividade </a:t>
            </a:r>
            <a:r>
              <a:rPr lang="pt-BR" altLang="pt-BR" i="1">
                <a:latin typeface="Symbol" panose="05050102010706020507" pitchFamily="18" charset="2"/>
              </a:rPr>
              <a:t>g</a:t>
            </a:r>
            <a:r>
              <a:rPr lang="pt-BR" altLang="pt-BR"/>
              <a:t> é definido por</a:t>
            </a:r>
          </a:p>
          <a:p>
            <a:pPr eaLnBrk="1" hangingPunct="1"/>
            <a:endParaRPr lang="pt-BR" altLang="pt-BR"/>
          </a:p>
          <a:p>
            <a:pPr eaLnBrk="1" hangingPunct="1"/>
            <a:endParaRPr lang="pt-BR" altLang="pt-BR"/>
          </a:p>
          <a:p>
            <a:endParaRPr lang="pt-BR" altLang="pt-BR"/>
          </a:p>
        </p:txBody>
      </p:sp>
      <p:sp>
        <p:nvSpPr>
          <p:cNvPr id="17413" name="Espaço Reservado para Número de Slide 3">
            <a:extLst>
              <a:ext uri="{FF2B5EF4-FFF2-40B4-BE49-F238E27FC236}">
                <a16:creationId xmlns:a16="http://schemas.microsoft.com/office/drawing/2014/main" id="{1EE069CA-D402-4646-A917-C45BCC3A3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A643304-1ACF-4538-9C1A-BF225A98A34D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128" name="Text Box 11">
            <a:extLst>
              <a:ext uri="{FF2B5EF4-FFF2-40B4-BE49-F238E27FC236}">
                <a16:creationId xmlns:a16="http://schemas.microsoft.com/office/drawing/2014/main" id="{CD9EC910-9B17-4ADF-8755-15739C308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4216400"/>
            <a:ext cx="2606675" cy="2308225"/>
          </a:xfrm>
          <a:prstGeom prst="rect">
            <a:avLst/>
          </a:prstGeom>
          <a:noFill/>
          <a:ln w="12700">
            <a:solidFill>
              <a:srgbClr val="081D58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>
                <a:latin typeface="+mj-lt"/>
              </a:rPr>
              <a:t>Atividade é definida para componente </a:t>
            </a:r>
            <a:r>
              <a:rPr lang="pt-BR" altLang="pt-BR" b="1">
                <a:latin typeface="+mj-lt"/>
              </a:rPr>
              <a:t>na mistura.</a:t>
            </a:r>
          </a:p>
          <a:p>
            <a:pPr>
              <a:defRPr/>
            </a:pPr>
            <a:endParaRPr lang="pt-BR" altLang="pt-BR">
              <a:latin typeface="+mj-lt"/>
            </a:endParaRPr>
          </a:p>
          <a:p>
            <a:pPr>
              <a:defRPr/>
            </a:pPr>
            <a:r>
              <a:rPr lang="pt-BR" altLang="pt-BR">
                <a:latin typeface="+mj-lt"/>
              </a:rPr>
              <a:t>Por simplicidade, não se usa a barra na notação </a:t>
            </a:r>
          </a:p>
          <a:p>
            <a:pPr>
              <a:defRPr/>
            </a:pPr>
            <a:endParaRPr lang="pt-BR" altLang="pt-BR">
              <a:latin typeface="+mj-lt"/>
            </a:endParaRPr>
          </a:p>
          <a:p>
            <a:pPr>
              <a:defRPr/>
            </a:pPr>
            <a:r>
              <a:rPr lang="pt-BR" altLang="pt-BR">
                <a:latin typeface="+mj-lt"/>
              </a:rPr>
              <a:t>Subscrito indica o componente</a:t>
            </a:r>
          </a:p>
        </p:txBody>
      </p:sp>
      <p:sp>
        <p:nvSpPr>
          <p:cNvPr id="5129" name="Rectangle 17">
            <a:extLst>
              <a:ext uri="{FF2B5EF4-FFF2-40B4-BE49-F238E27FC236}">
                <a16:creationId xmlns:a16="http://schemas.microsoft.com/office/drawing/2014/main" id="{5A329B1C-D08B-460D-BF04-86BC5EED0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8900" y="3305175"/>
            <a:ext cx="2882900" cy="6477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tabLst>
                <a:tab pos="450850" algn="l"/>
              </a:tabLst>
              <a:defRPr/>
            </a:pPr>
            <a:r>
              <a:rPr lang="pt-BR" altLang="pt-BR" dirty="0">
                <a:sym typeface="Symbol" pitchFamily="18" charset="2"/>
              </a:rPr>
              <a:t>A atividade é uma </a:t>
            </a:r>
            <a:r>
              <a:rPr lang="pt-BR" altLang="pt-BR" dirty="0" err="1">
                <a:sym typeface="Symbol" pitchFamily="18" charset="2"/>
              </a:rPr>
              <a:t>pseudo-fração</a:t>
            </a:r>
            <a:r>
              <a:rPr lang="pt-BR" altLang="pt-BR" dirty="0">
                <a:sym typeface="Symbol" pitchFamily="18" charset="2"/>
              </a:rPr>
              <a:t> molar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6" name="Object 14">
                <a:extLst>
                  <a:ext uri="{FF2B5EF4-FFF2-40B4-BE49-F238E27FC236}">
                    <a16:creationId xmlns:a16="http://schemas.microsoft.com/office/drawing/2014/main" id="{2E380F4A-9673-4310-8940-5355F911A724}"/>
                  </a:ext>
                </a:extLst>
              </p:cNvPr>
              <p:cNvSpPr txBox="1"/>
              <p:nvPr/>
            </p:nvSpPr>
            <p:spPr bwMode="auto">
              <a:xfrm>
                <a:off x="1180924" y="5707062"/>
                <a:ext cx="1295400" cy="8334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bar>
                                <m:barPr>
                                  <m:pos m:val="top"/>
                                  <m:ctrlP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ba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7416" name="Object 14">
                <a:extLst>
                  <a:ext uri="{FF2B5EF4-FFF2-40B4-BE49-F238E27FC236}">
                    <a16:creationId xmlns:a16="http://schemas.microsoft.com/office/drawing/2014/main" id="{2E380F4A-9673-4310-8940-5355F911A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0924" y="5707062"/>
                <a:ext cx="1295400" cy="8334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17" name="Object 4">
                <a:extLst>
                  <a:ext uri="{FF2B5EF4-FFF2-40B4-BE49-F238E27FC236}">
                    <a16:creationId xmlns:a16="http://schemas.microsoft.com/office/drawing/2014/main" id="{E44EB743-4FDB-4211-819B-15BEB57F0871}"/>
                  </a:ext>
                </a:extLst>
              </p:cNvPr>
              <p:cNvSpPr txBox="1"/>
              <p:nvPr/>
            </p:nvSpPr>
            <p:spPr bwMode="auto">
              <a:xfrm>
                <a:off x="1092200" y="2808287"/>
                <a:ext cx="1300163" cy="98075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bar>
                                <m:barPr>
                                  <m:pos m:val="top"/>
                                  <m:ctrlP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ba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7417" name="Object 4">
                <a:extLst>
                  <a:ext uri="{FF2B5EF4-FFF2-40B4-BE49-F238E27FC236}">
                    <a16:creationId xmlns:a16="http://schemas.microsoft.com/office/drawing/2014/main" id="{E44EB743-4FDB-4211-819B-15BEB57F08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2200" y="2808287"/>
                <a:ext cx="1300163" cy="9807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18" name="Object 10">
                <a:extLst>
                  <a:ext uri="{FF2B5EF4-FFF2-40B4-BE49-F238E27FC236}">
                    <a16:creationId xmlns:a16="http://schemas.microsoft.com/office/drawing/2014/main" id="{BB4F734C-9512-44B7-BA7A-16DF00C57052}"/>
                  </a:ext>
                </a:extLst>
              </p:cNvPr>
              <p:cNvSpPr txBox="1"/>
              <p:nvPr/>
            </p:nvSpPr>
            <p:spPr bwMode="auto">
              <a:xfrm>
                <a:off x="5870575" y="2133600"/>
                <a:ext cx="1465263" cy="9191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7418" name="Object 10">
                <a:extLst>
                  <a:ext uri="{FF2B5EF4-FFF2-40B4-BE49-F238E27FC236}">
                    <a16:creationId xmlns:a16="http://schemas.microsoft.com/office/drawing/2014/main" id="{BB4F734C-9512-44B7-BA7A-16DF00C570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70575" y="2133600"/>
                <a:ext cx="1465263" cy="9191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>
            <a:extLst>
              <a:ext uri="{FF2B5EF4-FFF2-40B4-BE49-F238E27FC236}">
                <a16:creationId xmlns:a16="http://schemas.microsoft.com/office/drawing/2014/main" id="{2FC612DE-34B9-41F0-86FF-FECD518124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63500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t>Significado físico do coeficiente de atividade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A9FF135-5B13-499E-9472-D6B64D30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 dirty="0"/>
              <a:t>Para sistemas ideais:</a:t>
            </a:r>
          </a:p>
          <a:p>
            <a:pPr lvl="1" eaLnBrk="1" hangingPunct="1"/>
            <a:r>
              <a:rPr lang="pt-BR" altLang="pt-BR" dirty="0"/>
              <a:t>Líquido:</a:t>
            </a:r>
          </a:p>
          <a:p>
            <a:pPr lvl="1" eaLnBrk="1" hangingPunct="1">
              <a:spcBef>
                <a:spcPts val="1800"/>
              </a:spcBef>
            </a:pPr>
            <a:r>
              <a:rPr lang="pt-BR" altLang="pt-BR" dirty="0"/>
              <a:t>Vapor: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pt-BR" altLang="pt-BR" sz="1800" dirty="0"/>
              <a:t>	</a:t>
            </a:r>
            <a:r>
              <a:rPr lang="pt-BR" altLang="pt-BR" i="1" dirty="0" err="1"/>
              <a:t>y</a:t>
            </a:r>
            <a:r>
              <a:rPr lang="pt-BR" altLang="pt-BR" i="1" baseline="-25000" dirty="0" err="1"/>
              <a:t>i</a:t>
            </a:r>
            <a:r>
              <a:rPr lang="pt-BR" altLang="pt-BR" dirty="0"/>
              <a:t> e </a:t>
            </a:r>
            <a:r>
              <a:rPr lang="pt-BR" altLang="pt-BR" i="1" dirty="0"/>
              <a:t>x</a:t>
            </a:r>
            <a:r>
              <a:rPr lang="pt-BR" altLang="pt-BR" i="1" baseline="-25000" dirty="0"/>
              <a:t>i</a:t>
            </a:r>
            <a:r>
              <a:rPr lang="pt-BR" altLang="pt-BR" dirty="0"/>
              <a:t> são frações molares</a:t>
            </a:r>
          </a:p>
          <a:p>
            <a:pPr eaLnBrk="1" hangingPunct="1"/>
            <a:r>
              <a:rPr lang="pt-BR" altLang="pt-BR" dirty="0"/>
              <a:t>Para soluções reais,  </a:t>
            </a:r>
            <a:r>
              <a:rPr lang="pt-BR" altLang="pt-BR" i="1" dirty="0">
                <a:latin typeface="Symbol" panose="05050102010706020507" pitchFamily="18" charset="2"/>
              </a:rPr>
              <a:t>g</a:t>
            </a:r>
            <a:r>
              <a:rPr lang="pt-BR" altLang="pt-BR" dirty="0"/>
              <a:t>  representa</a:t>
            </a:r>
            <a:br>
              <a:rPr lang="pt-BR" altLang="pt-BR" dirty="0"/>
            </a:br>
            <a:r>
              <a:rPr lang="pt-BR" altLang="pt-BR" dirty="0"/>
              <a:t>o desvio da idealidade</a:t>
            </a:r>
          </a:p>
        </p:txBody>
      </p:sp>
      <p:sp>
        <p:nvSpPr>
          <p:cNvPr id="19460" name="Espaço Reservado para Número de Slide 3">
            <a:extLst>
              <a:ext uri="{FF2B5EF4-FFF2-40B4-BE49-F238E27FC236}">
                <a16:creationId xmlns:a16="http://schemas.microsoft.com/office/drawing/2014/main" id="{1E5C7E0B-0D7A-4F2D-BA5A-9FD5061F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00D761-69FE-49EF-8651-FF80BF4BE72E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61" name="Object 5">
                <a:extLst>
                  <a:ext uri="{FF2B5EF4-FFF2-40B4-BE49-F238E27FC236}">
                    <a16:creationId xmlns:a16="http://schemas.microsoft.com/office/drawing/2014/main" id="{FAE67CD6-8860-44A4-8477-5A9DEA18F318}"/>
                  </a:ext>
                </a:extLst>
              </p:cNvPr>
              <p:cNvSpPr txBox="1"/>
              <p:nvPr/>
            </p:nvSpPr>
            <p:spPr bwMode="auto">
              <a:xfrm>
                <a:off x="1835150" y="1700213"/>
                <a:ext cx="2736850" cy="5746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   </m:t>
                      </m:r>
                      <m:sSubSup>
                        <m:sSub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sz="2000"/>
              </a:p>
            </p:txBody>
          </p:sp>
        </mc:Choice>
        <mc:Fallback xmlns="">
          <p:sp>
            <p:nvSpPr>
              <p:cNvPr id="19461" name="Object 5">
                <a:extLst>
                  <a:ext uri="{FF2B5EF4-FFF2-40B4-BE49-F238E27FC236}">
                    <a16:creationId xmlns:a16="http://schemas.microsoft.com/office/drawing/2014/main" id="{FAE67CD6-8860-44A4-8477-5A9DEA18F3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5150" y="1700213"/>
                <a:ext cx="2736850" cy="5746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62" name="Object 6">
                <a:extLst>
                  <a:ext uri="{FF2B5EF4-FFF2-40B4-BE49-F238E27FC236}">
                    <a16:creationId xmlns:a16="http://schemas.microsoft.com/office/drawing/2014/main" id="{24723A2B-2A9C-4698-9A8F-1F8E72A7925E}"/>
                  </a:ext>
                </a:extLst>
              </p:cNvPr>
              <p:cNvSpPr txBox="1"/>
              <p:nvPr/>
            </p:nvSpPr>
            <p:spPr bwMode="auto">
              <a:xfrm>
                <a:off x="1835150" y="2208213"/>
                <a:ext cx="2622550" cy="4635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</m:sSubSup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   </m:t>
                      </m:r>
                      <m:sSubSup>
                        <m:sSub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</m:sSubSup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9462" name="Object 6">
                <a:extLst>
                  <a:ext uri="{FF2B5EF4-FFF2-40B4-BE49-F238E27FC236}">
                    <a16:creationId xmlns:a16="http://schemas.microsoft.com/office/drawing/2014/main" id="{24723A2B-2A9C-4698-9A8F-1F8E72A79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5150" y="2208213"/>
                <a:ext cx="2622550" cy="463550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463" name="Group 4">
            <a:extLst>
              <a:ext uri="{FF2B5EF4-FFF2-40B4-BE49-F238E27FC236}">
                <a16:creationId xmlns:a16="http://schemas.microsoft.com/office/drawing/2014/main" id="{95737639-300B-48EB-96DB-A9D3443B5B25}"/>
              </a:ext>
            </a:extLst>
          </p:cNvPr>
          <p:cNvGrpSpPr>
            <a:grpSpLocks/>
          </p:cNvGrpSpPr>
          <p:nvPr/>
        </p:nvGrpSpPr>
        <p:grpSpPr bwMode="auto">
          <a:xfrm>
            <a:off x="6669088" y="3444875"/>
            <a:ext cx="1220787" cy="1404938"/>
            <a:chOff x="2944" y="1268"/>
            <a:chExt cx="769" cy="885"/>
          </a:xfrm>
        </p:grpSpPr>
        <p:grpSp>
          <p:nvGrpSpPr>
            <p:cNvPr id="19476" name="Group 5">
              <a:extLst>
                <a:ext uri="{FF2B5EF4-FFF2-40B4-BE49-F238E27FC236}">
                  <a16:creationId xmlns:a16="http://schemas.microsoft.com/office/drawing/2014/main" id="{3A5C4B0B-DD85-4C3B-986B-A2E1329ECE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7" y="1623"/>
              <a:ext cx="222" cy="116"/>
              <a:chOff x="3477" y="1623"/>
              <a:chExt cx="222" cy="116"/>
            </a:xfrm>
          </p:grpSpPr>
          <p:sp>
            <p:nvSpPr>
              <p:cNvPr id="19498" name="Oval 6">
                <a:extLst>
                  <a:ext uri="{FF2B5EF4-FFF2-40B4-BE49-F238E27FC236}">
                    <a16:creationId xmlns:a16="http://schemas.microsoft.com/office/drawing/2014/main" id="{04F73208-7D3D-4D4E-9249-07F50962C5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9480000">
                <a:off x="3611" y="1651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499" name="Line 7">
                <a:extLst>
                  <a:ext uri="{FF2B5EF4-FFF2-40B4-BE49-F238E27FC236}">
                    <a16:creationId xmlns:a16="http://schemas.microsoft.com/office/drawing/2014/main" id="{4DB1EF67-B97A-4956-AD15-AE0F65BCDE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77" y="1623"/>
                <a:ext cx="133" cy="5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9477" name="Group 8">
              <a:extLst>
                <a:ext uri="{FF2B5EF4-FFF2-40B4-BE49-F238E27FC236}">
                  <a16:creationId xmlns:a16="http://schemas.microsoft.com/office/drawing/2014/main" id="{D1BB4932-2AFE-4E33-A907-11070DF8A0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5" y="1705"/>
              <a:ext cx="88" cy="330"/>
              <a:chOff x="3365" y="1705"/>
              <a:chExt cx="88" cy="330"/>
            </a:xfrm>
          </p:grpSpPr>
          <p:sp>
            <p:nvSpPr>
              <p:cNvPr id="19496" name="Oval 9">
                <a:extLst>
                  <a:ext uri="{FF2B5EF4-FFF2-40B4-BE49-F238E27FC236}">
                    <a16:creationId xmlns:a16="http://schemas.microsoft.com/office/drawing/2014/main" id="{0EF82E0B-C28B-4292-91A1-090C1073B5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760000">
                <a:off x="3365" y="1947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497" name="Line 10">
                <a:extLst>
                  <a:ext uri="{FF2B5EF4-FFF2-40B4-BE49-F238E27FC236}">
                    <a16:creationId xmlns:a16="http://schemas.microsoft.com/office/drawing/2014/main" id="{1FA64E64-B805-44A6-94B1-063CCBC965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78" y="1705"/>
                <a:ext cx="26" cy="239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9478" name="Group 11">
              <a:extLst>
                <a:ext uri="{FF2B5EF4-FFF2-40B4-BE49-F238E27FC236}">
                  <a16:creationId xmlns:a16="http://schemas.microsoft.com/office/drawing/2014/main" id="{655B13AB-DED8-41B8-9F03-D845BE5760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32" y="1365"/>
              <a:ext cx="197" cy="159"/>
              <a:chOff x="3432" y="1365"/>
              <a:chExt cx="197" cy="159"/>
            </a:xfrm>
          </p:grpSpPr>
          <p:sp>
            <p:nvSpPr>
              <p:cNvPr id="19494" name="Oval 12">
                <a:extLst>
                  <a:ext uri="{FF2B5EF4-FFF2-40B4-BE49-F238E27FC236}">
                    <a16:creationId xmlns:a16="http://schemas.microsoft.com/office/drawing/2014/main" id="{8240A4FD-EC82-4E65-B391-8BA642D594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220000">
                <a:off x="3541" y="1365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495" name="Line 13">
                <a:extLst>
                  <a:ext uri="{FF2B5EF4-FFF2-40B4-BE49-F238E27FC236}">
                    <a16:creationId xmlns:a16="http://schemas.microsoft.com/office/drawing/2014/main" id="{A71B078F-7800-496B-A0E0-15FDB67861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32" y="1438"/>
                <a:ext cx="115" cy="8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9479" name="Group 14">
              <a:extLst>
                <a:ext uri="{FF2B5EF4-FFF2-40B4-BE49-F238E27FC236}">
                  <a16:creationId xmlns:a16="http://schemas.microsoft.com/office/drawing/2014/main" id="{7E8B27C2-0860-401C-826E-3377B8E4C0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38" y="1268"/>
              <a:ext cx="157" cy="266"/>
              <a:chOff x="3138" y="1268"/>
              <a:chExt cx="157" cy="266"/>
            </a:xfrm>
          </p:grpSpPr>
          <p:sp>
            <p:nvSpPr>
              <p:cNvPr id="19492" name="Line 15">
                <a:extLst>
                  <a:ext uri="{FF2B5EF4-FFF2-40B4-BE49-F238E27FC236}">
                    <a16:creationId xmlns:a16="http://schemas.microsoft.com/office/drawing/2014/main" id="{A0A5BA50-DFB7-4B6F-A362-0076073C0B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51" y="1397"/>
                <a:ext cx="44" cy="13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493" name="Oval 16">
                <a:extLst>
                  <a:ext uri="{FF2B5EF4-FFF2-40B4-BE49-F238E27FC236}">
                    <a16:creationId xmlns:a16="http://schemas.microsoft.com/office/drawing/2014/main" id="{6E2A123D-4FE5-40A2-9D1B-812177A48E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480000">
                <a:off x="3138" y="1268"/>
                <a:ext cx="136" cy="13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</p:grpSp>
        <p:grpSp>
          <p:nvGrpSpPr>
            <p:cNvPr id="19480" name="Group 17">
              <a:extLst>
                <a:ext uri="{FF2B5EF4-FFF2-40B4-BE49-F238E27FC236}">
                  <a16:creationId xmlns:a16="http://schemas.microsoft.com/office/drawing/2014/main" id="{F658DD7E-7816-48AC-9895-CC8AB4CF4E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3" y="1682"/>
              <a:ext cx="290" cy="353"/>
              <a:chOff x="3423" y="1682"/>
              <a:chExt cx="290" cy="353"/>
            </a:xfrm>
          </p:grpSpPr>
          <p:sp>
            <p:nvSpPr>
              <p:cNvPr id="19490" name="Oval 18">
                <a:extLst>
                  <a:ext uri="{FF2B5EF4-FFF2-40B4-BE49-F238E27FC236}">
                    <a16:creationId xmlns:a16="http://schemas.microsoft.com/office/drawing/2014/main" id="{847F2C26-9081-447E-8071-0CCDA50A0D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3360000">
                <a:off x="3577" y="1899"/>
                <a:ext cx="136" cy="13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491" name="Line 19">
                <a:extLst>
                  <a:ext uri="{FF2B5EF4-FFF2-40B4-BE49-F238E27FC236}">
                    <a16:creationId xmlns:a16="http://schemas.microsoft.com/office/drawing/2014/main" id="{C33A0E55-7778-4C60-BB99-74E6908382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23" y="1682"/>
                <a:ext cx="161" cy="239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9481" name="Group 20">
              <a:extLst>
                <a:ext uri="{FF2B5EF4-FFF2-40B4-BE49-F238E27FC236}">
                  <a16:creationId xmlns:a16="http://schemas.microsoft.com/office/drawing/2014/main" id="{E16EBF63-6E78-4AAB-946F-7F2469B28A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7" y="1631"/>
              <a:ext cx="244" cy="251"/>
              <a:chOff x="3077" y="1631"/>
              <a:chExt cx="244" cy="251"/>
            </a:xfrm>
          </p:grpSpPr>
          <p:sp>
            <p:nvSpPr>
              <p:cNvPr id="19488" name="Oval 21">
                <a:extLst>
                  <a:ext uri="{FF2B5EF4-FFF2-40B4-BE49-F238E27FC236}">
                    <a16:creationId xmlns:a16="http://schemas.microsoft.com/office/drawing/2014/main" id="{0E839CB8-4A1F-494A-9E76-816ECEA65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760000">
                <a:off x="3077" y="1794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489" name="Line 22">
                <a:extLst>
                  <a:ext uri="{FF2B5EF4-FFF2-40B4-BE49-F238E27FC236}">
                    <a16:creationId xmlns:a16="http://schemas.microsoft.com/office/drawing/2014/main" id="{06D3DA14-A119-4B56-81C1-C2801A2525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4" y="1631"/>
                <a:ext cx="167" cy="173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9482" name="Oval 23">
              <a:extLst>
                <a:ext uri="{FF2B5EF4-FFF2-40B4-BE49-F238E27FC236}">
                  <a16:creationId xmlns:a16="http://schemas.microsoft.com/office/drawing/2014/main" id="{B89D06B7-7038-487B-A127-2C7F12ADB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0" y="1516"/>
              <a:ext cx="136" cy="13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19483" name="Group 24">
              <a:extLst>
                <a:ext uri="{FF2B5EF4-FFF2-40B4-BE49-F238E27FC236}">
                  <a16:creationId xmlns:a16="http://schemas.microsoft.com/office/drawing/2014/main" id="{8277B69D-71BF-48E1-B89E-65128F8613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44" y="1504"/>
              <a:ext cx="284" cy="136"/>
              <a:chOff x="2944" y="1504"/>
              <a:chExt cx="284" cy="136"/>
            </a:xfrm>
          </p:grpSpPr>
          <p:sp>
            <p:nvSpPr>
              <p:cNvPr id="19486" name="Oval 25">
                <a:extLst>
                  <a:ext uri="{FF2B5EF4-FFF2-40B4-BE49-F238E27FC236}">
                    <a16:creationId xmlns:a16="http://schemas.microsoft.com/office/drawing/2014/main" id="{C471B962-24E9-4A99-9349-AB595419F8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4" y="1504"/>
                <a:ext cx="136" cy="13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487" name="Line 26">
                <a:extLst>
                  <a:ext uri="{FF2B5EF4-FFF2-40B4-BE49-F238E27FC236}">
                    <a16:creationId xmlns:a16="http://schemas.microsoft.com/office/drawing/2014/main" id="{74F41691-3600-4581-816E-5B2FB8562C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4" y="159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4791B12F-BDED-4D87-9261-7DAB50113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8" y="1286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pt-BR" sz="2400" dirty="0">
                  <a:latin typeface="+mj-lt"/>
                </a:rPr>
                <a:t>1</a:t>
              </a:r>
            </a:p>
          </p:txBody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1F0D4E1E-EA52-404B-BA87-74583D5C8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0" y="1862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pt-BR" sz="2400" dirty="0">
                  <a:latin typeface="+mj-lt"/>
                </a:rPr>
                <a:t>2</a:t>
              </a:r>
            </a:p>
          </p:txBody>
        </p:sp>
      </p:grpSp>
      <p:grpSp>
        <p:nvGrpSpPr>
          <p:cNvPr id="19464" name="Group 29">
            <a:extLst>
              <a:ext uri="{FF2B5EF4-FFF2-40B4-BE49-F238E27FC236}">
                <a16:creationId xmlns:a16="http://schemas.microsoft.com/office/drawing/2014/main" id="{E9125BF3-DB42-484F-AB27-B423DD27381E}"/>
              </a:ext>
            </a:extLst>
          </p:cNvPr>
          <p:cNvGrpSpPr>
            <a:grpSpLocks/>
          </p:cNvGrpSpPr>
          <p:nvPr/>
        </p:nvGrpSpPr>
        <p:grpSpPr bwMode="auto">
          <a:xfrm>
            <a:off x="5786438" y="1612900"/>
            <a:ext cx="2381250" cy="1816100"/>
            <a:chOff x="3936" y="1208"/>
            <a:chExt cx="1500" cy="1144"/>
          </a:xfrm>
        </p:grpSpPr>
        <p:sp useBgFill="1">
          <p:nvSpPr>
            <p:cNvPr id="19470" name="Rectangle 30">
              <a:extLst>
                <a:ext uri="{FF2B5EF4-FFF2-40B4-BE49-F238E27FC236}">
                  <a16:creationId xmlns:a16="http://schemas.microsoft.com/office/drawing/2014/main" id="{7AC2F7F4-7491-40AA-A777-B82605EBE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4" y="1208"/>
              <a:ext cx="965" cy="833"/>
            </a:xfrm>
            <a:prstGeom prst="rect">
              <a:avLst/>
            </a:prstGeom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2" name="Rectangle 31">
              <a:extLst>
                <a:ext uri="{FF2B5EF4-FFF2-40B4-BE49-F238E27FC236}">
                  <a16:creationId xmlns:a16="http://schemas.microsoft.com/office/drawing/2014/main" id="{837B699D-C48C-4507-92F1-57630319D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9" y="2049"/>
              <a:ext cx="1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pt-BR" sz="2400" dirty="0">
                  <a:latin typeface="+mj-lt"/>
                </a:rPr>
                <a:t>0</a:t>
              </a:r>
            </a:p>
          </p:txBody>
        </p:sp>
        <p:sp>
          <p:nvSpPr>
            <p:cNvPr id="13" name="Rectangle 32">
              <a:extLst>
                <a:ext uri="{FF2B5EF4-FFF2-40B4-BE49-F238E27FC236}">
                  <a16:creationId xmlns:a16="http://schemas.microsoft.com/office/drawing/2014/main" id="{422AB25C-E6BF-43BB-A278-79F2DFAB0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1" y="2061"/>
              <a:ext cx="1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pt-BR" sz="2400" dirty="0">
                  <a:latin typeface="+mj-lt"/>
                </a:rPr>
                <a:t>1</a:t>
              </a:r>
            </a:p>
          </p:txBody>
        </p:sp>
        <p:sp>
          <p:nvSpPr>
            <p:cNvPr id="19473" name="Arc 33">
              <a:extLst>
                <a:ext uri="{FF2B5EF4-FFF2-40B4-BE49-F238E27FC236}">
                  <a16:creationId xmlns:a16="http://schemas.microsoft.com/office/drawing/2014/main" id="{3B4A110E-BCC8-4BB7-9566-DFE598C73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0" y="1363"/>
              <a:ext cx="958" cy="6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577" y="21599"/>
                  </a:moveTo>
                  <a:cubicBezTo>
                    <a:pt x="9656" y="21587"/>
                    <a:pt x="0" y="11920"/>
                    <a:pt x="0" y="0"/>
                  </a:cubicBezTo>
                </a:path>
                <a:path w="21600" h="21600" stroke="0" extrusionOk="0">
                  <a:moveTo>
                    <a:pt x="21577" y="21599"/>
                  </a:moveTo>
                  <a:cubicBezTo>
                    <a:pt x="9656" y="21587"/>
                    <a:pt x="0" y="11920"/>
                    <a:pt x="0" y="0"/>
                  </a:cubicBezTo>
                  <a:lnTo>
                    <a:pt x="21600" y="0"/>
                  </a:lnTo>
                  <a:lnTo>
                    <a:pt x="21577" y="21599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74" name="Arc 34">
              <a:extLst>
                <a:ext uri="{FF2B5EF4-FFF2-40B4-BE49-F238E27FC236}">
                  <a16:creationId xmlns:a16="http://schemas.microsoft.com/office/drawing/2014/main" id="{9C2311D3-48FD-428E-9A17-93D2BFB932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7" y="1572"/>
              <a:ext cx="959" cy="477"/>
            </a:xfrm>
            <a:custGeom>
              <a:avLst/>
              <a:gdLst>
                <a:gd name="T0" fmla="*/ 0 w 21623"/>
                <a:gd name="T1" fmla="*/ 0 h 21600"/>
                <a:gd name="T2" fmla="*/ 0 w 21623"/>
                <a:gd name="T3" fmla="*/ 0 h 21600"/>
                <a:gd name="T4" fmla="*/ 0 w 2162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23"/>
                <a:gd name="T10" fmla="*/ 0 h 21600"/>
                <a:gd name="T11" fmla="*/ 21623 w 2162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23" h="21600" fill="none" extrusionOk="0">
                  <a:moveTo>
                    <a:pt x="21623" y="0"/>
                  </a:moveTo>
                  <a:cubicBezTo>
                    <a:pt x="21623" y="11929"/>
                    <a:pt x="11952" y="21600"/>
                    <a:pt x="23" y="21600"/>
                  </a:cubicBezTo>
                  <a:cubicBezTo>
                    <a:pt x="15" y="21600"/>
                    <a:pt x="7" y="21599"/>
                    <a:pt x="0" y="21599"/>
                  </a:cubicBezTo>
                </a:path>
                <a:path w="21623" h="21600" stroke="0" extrusionOk="0">
                  <a:moveTo>
                    <a:pt x="21623" y="0"/>
                  </a:moveTo>
                  <a:cubicBezTo>
                    <a:pt x="21623" y="11929"/>
                    <a:pt x="11952" y="21600"/>
                    <a:pt x="23" y="21600"/>
                  </a:cubicBezTo>
                  <a:cubicBezTo>
                    <a:pt x="15" y="21600"/>
                    <a:pt x="7" y="21599"/>
                    <a:pt x="0" y="21599"/>
                  </a:cubicBezTo>
                  <a:lnTo>
                    <a:pt x="23" y="0"/>
                  </a:lnTo>
                  <a:lnTo>
                    <a:pt x="21623" y="0"/>
                  </a:ln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aphicFrame>
          <p:nvGraphicFramePr>
            <p:cNvPr id="19475" name="Object 35">
              <a:extLst>
                <a:ext uri="{FF2B5EF4-FFF2-40B4-BE49-F238E27FC236}">
                  <a16:creationId xmlns:a16="http://schemas.microsoft.com/office/drawing/2014/main" id="{0D9C5628-CA3C-488C-BFC9-654464BF4BF4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3936" y="1212"/>
            <a:ext cx="912" cy="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514351" imgH="685205" progId="Equation.3">
                    <p:embed/>
                  </p:oleObj>
                </mc:Choice>
                <mc:Fallback>
                  <p:oleObj name="Equation" r:id="rId5" imgW="1514351" imgH="685205" progId="Equation.3">
                    <p:embed/>
                    <p:pic>
                      <p:nvPicPr>
                        <p:cNvPr id="0" name="Object 3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1212"/>
                          <a:ext cx="912" cy="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465" name="Object 36">
                <a:extLst>
                  <a:ext uri="{FF2B5EF4-FFF2-40B4-BE49-F238E27FC236}">
                    <a16:creationId xmlns:a16="http://schemas.microsoft.com/office/drawing/2014/main" id="{80B1AC8E-28A0-438F-A4F6-87724032D476}"/>
                  </a:ext>
                </a:extLst>
              </p:cNvPr>
              <p:cNvSpPr txBox="1"/>
              <p:nvPr/>
            </p:nvSpPr>
            <p:spPr bwMode="auto">
              <a:xfrm>
                <a:off x="755650" y="4187825"/>
                <a:ext cx="1385888" cy="4175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9465" name="Object 36">
                <a:extLst>
                  <a:ext uri="{FF2B5EF4-FFF2-40B4-BE49-F238E27FC236}">
                    <a16:creationId xmlns:a16="http://schemas.microsoft.com/office/drawing/2014/main" id="{80B1AC8E-28A0-438F-A4F6-87724032D4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4187825"/>
                <a:ext cx="1385888" cy="417513"/>
              </a:xfrm>
              <a:prstGeom prst="rect">
                <a:avLst/>
              </a:prstGeom>
              <a:blipFill>
                <a:blip r:embed="rId7"/>
                <a:stretch>
                  <a:fillRect b="-588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37">
            <a:extLst>
              <a:ext uri="{FF2B5EF4-FFF2-40B4-BE49-F238E27FC236}">
                <a16:creationId xmlns:a16="http://schemas.microsoft.com/office/drawing/2014/main" id="{B28EC61E-BE1E-42D4-AA7D-99DF8AE46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76700"/>
            <a:ext cx="26225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pt-BR" altLang="pt-BR" i="1" dirty="0">
                <a:latin typeface="+mj-lt"/>
              </a:rPr>
              <a:t>Desvio positivo</a:t>
            </a:r>
          </a:p>
          <a:p>
            <a:pPr>
              <a:defRPr/>
            </a:pPr>
            <a:r>
              <a:rPr lang="pt-BR" altLang="pt-BR" i="1" dirty="0">
                <a:latin typeface="+mj-lt"/>
              </a:rPr>
              <a:t>Espécie i tende a escapar da mistura</a:t>
            </a:r>
            <a:br>
              <a:rPr lang="pt-BR" altLang="pt-BR" i="1" dirty="0">
                <a:latin typeface="+mj-lt"/>
              </a:rPr>
            </a:br>
            <a:r>
              <a:rPr lang="pt-BR" altLang="pt-BR" i="1" dirty="0">
                <a:latin typeface="+mj-lt"/>
              </a:rPr>
              <a:t>(pequena afinidade)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67" name="Object 38">
                <a:extLst>
                  <a:ext uri="{FF2B5EF4-FFF2-40B4-BE49-F238E27FC236}">
                    <a16:creationId xmlns:a16="http://schemas.microsoft.com/office/drawing/2014/main" id="{0CB5304C-07C3-4489-969C-6EC2D9309E53}"/>
                  </a:ext>
                </a:extLst>
              </p:cNvPr>
              <p:cNvSpPr txBox="1"/>
              <p:nvPr/>
            </p:nvSpPr>
            <p:spPr bwMode="auto">
              <a:xfrm>
                <a:off x="755650" y="5486400"/>
                <a:ext cx="1385888" cy="4175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9467" name="Object 38">
                <a:extLst>
                  <a:ext uri="{FF2B5EF4-FFF2-40B4-BE49-F238E27FC236}">
                    <a16:creationId xmlns:a16="http://schemas.microsoft.com/office/drawing/2014/main" id="{0CB5304C-07C3-4489-969C-6EC2D9309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5486400"/>
                <a:ext cx="1385888" cy="417513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39">
            <a:extLst>
              <a:ext uri="{FF2B5EF4-FFF2-40B4-BE49-F238E27FC236}">
                <a16:creationId xmlns:a16="http://schemas.microsoft.com/office/drawing/2014/main" id="{0612295B-8568-463B-937A-6531FD6B3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5413375"/>
            <a:ext cx="2408237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pt-BR" altLang="pt-BR" i="1" dirty="0">
                <a:latin typeface="+mj-lt"/>
              </a:rPr>
              <a:t>Desvio negativo</a:t>
            </a:r>
          </a:p>
          <a:p>
            <a:pPr>
              <a:defRPr/>
            </a:pPr>
            <a:r>
              <a:rPr lang="pt-BR" altLang="pt-BR" i="1" dirty="0">
                <a:latin typeface="+mj-lt"/>
              </a:rPr>
              <a:t>Espécie i sente-se confortável na mistura (grande afinidade)</a:t>
            </a:r>
          </a:p>
        </p:txBody>
      </p:sp>
      <p:sp>
        <p:nvSpPr>
          <p:cNvPr id="45" name="Rectangle 40">
            <a:extLst>
              <a:ext uri="{FF2B5EF4-FFF2-40B4-BE49-F238E27FC236}">
                <a16:creationId xmlns:a16="http://schemas.microsoft.com/office/drawing/2014/main" id="{A0E09D85-DD43-4907-A8A5-317A43515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6925" y="4911725"/>
            <a:ext cx="30829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pt-BR" altLang="pt-BR" dirty="0">
                <a:latin typeface="+mj-lt"/>
              </a:rPr>
              <a:t>Certas classes de compostos em misturas apresentam desvios típicos (positivo ou negativo). Veja tabelas 2.7 e 2.8, p.54 e 55 </a:t>
            </a:r>
            <a:r>
              <a:rPr lang="pt-BR" altLang="pt-BR" dirty="0" err="1">
                <a:latin typeface="+mj-lt"/>
              </a:rPr>
              <a:t>Seader</a:t>
            </a:r>
            <a:r>
              <a:rPr lang="pt-BR" altLang="pt-BR" dirty="0">
                <a:latin typeface="+mj-lt"/>
              </a:rPr>
              <a:t> &amp; Henley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>
            <a:extLst>
              <a:ext uri="{FF2B5EF4-FFF2-40B4-BE49-F238E27FC236}">
                <a16:creationId xmlns:a16="http://schemas.microsoft.com/office/drawing/2014/main" id="{89609C21-5D94-47C1-AD2C-738FB2203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Exemplos de coeficientes de atividade</a:t>
            </a:r>
          </a:p>
        </p:txBody>
      </p:sp>
      <p:sp>
        <p:nvSpPr>
          <p:cNvPr id="21507" name="Slide Number Placeholder 1">
            <a:extLst>
              <a:ext uri="{FF2B5EF4-FFF2-40B4-BE49-F238E27FC236}">
                <a16:creationId xmlns:a16="http://schemas.microsoft.com/office/drawing/2014/main" id="{ADC6F46A-68A7-4071-8B75-16BC91427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8E9B2DB-D5C6-445B-9F42-B9B8F843494C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7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1508" name="Picture 3" descr="C:\Users\Marcelo\Documents\Admin Marcelo\concurso usp 2009\termo\ensino\fig 2.3 termo seader.jpg">
            <a:extLst>
              <a:ext uri="{FF2B5EF4-FFF2-40B4-BE49-F238E27FC236}">
                <a16:creationId xmlns:a16="http://schemas.microsoft.com/office/drawing/2014/main" id="{74BDFB9E-0922-4F5F-B8B8-61736C97A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15"/>
          <a:stretch>
            <a:fillRect/>
          </a:stretch>
        </p:blipFill>
        <p:spPr bwMode="auto">
          <a:xfrm>
            <a:off x="1571625" y="1319213"/>
            <a:ext cx="6215063" cy="539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CaixaDeTexto 1">
            <a:extLst>
              <a:ext uri="{FF2B5EF4-FFF2-40B4-BE49-F238E27FC236}">
                <a16:creationId xmlns:a16="http://schemas.microsoft.com/office/drawing/2014/main" id="{807AE352-97A9-499C-8A28-D8E77B3D1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2492375"/>
            <a:ext cx="63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en-US"/>
              <a:t>II+V</a:t>
            </a:r>
          </a:p>
        </p:txBody>
      </p:sp>
      <p:sp>
        <p:nvSpPr>
          <p:cNvPr id="21510" name="CaixaDeTexto 5">
            <a:extLst>
              <a:ext uri="{FF2B5EF4-FFF2-40B4-BE49-F238E27FC236}">
                <a16:creationId xmlns:a16="http://schemas.microsoft.com/office/drawing/2014/main" id="{C075A51E-8543-4391-85D8-8D1C8881B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5763" y="2492375"/>
            <a:ext cx="622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en-US"/>
              <a:t>III+I</a:t>
            </a:r>
          </a:p>
        </p:txBody>
      </p:sp>
      <p:sp>
        <p:nvSpPr>
          <p:cNvPr id="21511" name="CaixaDeTexto 6">
            <a:extLst>
              <a:ext uri="{FF2B5EF4-FFF2-40B4-BE49-F238E27FC236}">
                <a16:creationId xmlns:a16="http://schemas.microsoft.com/office/drawing/2014/main" id="{9643AC23-44AF-43D0-B57F-79301615C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5084763"/>
            <a:ext cx="788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en-US"/>
              <a:t>III+IV</a:t>
            </a:r>
          </a:p>
        </p:txBody>
      </p:sp>
      <p:sp>
        <p:nvSpPr>
          <p:cNvPr id="21512" name="CaixaDeTexto 7">
            <a:extLst>
              <a:ext uri="{FF2B5EF4-FFF2-40B4-BE49-F238E27FC236}">
                <a16:creationId xmlns:a16="http://schemas.microsoft.com/office/drawing/2014/main" id="{53B26301-7A38-4559-87A3-5BD87D842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8" y="5084763"/>
            <a:ext cx="71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en-US"/>
              <a:t>IV+II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63D2956-BAAD-4A2D-95E2-49BB96F26CE8}"/>
              </a:ext>
            </a:extLst>
          </p:cNvPr>
          <p:cNvSpPr/>
          <p:nvPr/>
        </p:nvSpPr>
        <p:spPr>
          <a:xfrm>
            <a:off x="28575" y="6459538"/>
            <a:ext cx="264795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1200" dirty="0">
                <a:latin typeface="+mj-lt"/>
              </a:rPr>
              <a:t>Fonte: </a:t>
            </a:r>
            <a:r>
              <a:rPr lang="pt-BR" altLang="pt-BR" sz="1200" dirty="0" err="1">
                <a:latin typeface="+mj-lt"/>
              </a:rPr>
              <a:t>Seader</a:t>
            </a:r>
            <a:r>
              <a:rPr lang="pt-BR" altLang="pt-BR" sz="1200" dirty="0">
                <a:latin typeface="+mj-lt"/>
              </a:rPr>
              <a:t> &amp; Henley 2011, </a:t>
            </a:r>
            <a:r>
              <a:rPr lang="pt-BR" altLang="pt-BR" sz="1200" dirty="0" err="1">
                <a:latin typeface="+mj-lt"/>
              </a:rPr>
              <a:t>Fig</a:t>
            </a:r>
            <a:r>
              <a:rPr lang="pt-BR" altLang="pt-BR" sz="1200" dirty="0">
                <a:latin typeface="+mj-lt"/>
              </a:rPr>
              <a:t> 2.17 </a:t>
            </a:r>
            <a:endParaRPr lang="pt-BR" sz="12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itle 19">
            <a:extLst>
              <a:ext uri="{FF2B5EF4-FFF2-40B4-BE49-F238E27FC236}">
                <a16:creationId xmlns:a16="http://schemas.microsoft.com/office/drawing/2014/main" id="{470D4B4F-A605-4370-89E3-5D59DE695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r>
              <a:rPr lang="pt-BR"/>
              <a:t>Fugacidade para fluidos ideais</a:t>
            </a:r>
          </a:p>
        </p:txBody>
      </p:sp>
      <p:sp>
        <p:nvSpPr>
          <p:cNvPr id="15363" name="Espaço Reservado para Conteúdo 1">
            <a:extLst>
              <a:ext uri="{FF2B5EF4-FFF2-40B4-BE49-F238E27FC236}">
                <a16:creationId xmlns:a16="http://schemas.microsoft.com/office/drawing/2014/main" id="{480F1E32-C7DC-4294-94E9-3F231CD12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138642" cy="5357850"/>
          </a:xfrm>
        </p:spPr>
        <p:txBody>
          <a:bodyPr/>
          <a:lstStyle/>
          <a:p>
            <a:pPr lvl="1"/>
            <a:r>
              <a:rPr lang="pt-BR" altLang="pt-BR" dirty="0"/>
              <a:t> </a:t>
            </a:r>
            <a:r>
              <a:rPr lang="pt-BR" altLang="pt-BR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pt-BR" altLang="pt-BR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pt-BR" altLang="pt-BR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pt-BR" altLang="pt-BR" dirty="0">
                <a:sym typeface="Symbol" panose="05050102010706020507" pitchFamily="18" charset="2"/>
              </a:rPr>
              <a:t>  é a pressão de vapor do composto 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pt-BR" altLang="pt-BR" dirty="0">
                <a:sym typeface="Symbol" panose="05050102010706020507" pitchFamily="18" charset="2"/>
              </a:rPr>
              <a:t> puro. É uma propriedade física facilmente disponível, p.ex. </a:t>
            </a:r>
            <a:r>
              <a:rPr lang="pt-BR" altLang="pt-BR" dirty="0" err="1">
                <a:sym typeface="Symbol" panose="05050102010706020507" pitchFamily="18" charset="2"/>
              </a:rPr>
              <a:t>correl</a:t>
            </a:r>
            <a:r>
              <a:rPr lang="pt-BR" altLang="pt-BR" dirty="0">
                <a:sym typeface="Symbol" panose="05050102010706020507" pitchFamily="18" charset="2"/>
              </a:rPr>
              <a:t>. Antoine: </a:t>
            </a:r>
          </a:p>
          <a:p>
            <a:endParaRPr lang="pt-BR" altLang="pt-BR" dirty="0">
              <a:sym typeface="Symbol" panose="05050102010706020507" pitchFamily="18" charset="2"/>
            </a:endParaRPr>
          </a:p>
          <a:p>
            <a:pPr lvl="1"/>
            <a:r>
              <a:rPr lang="pt-BR" altLang="pt-BR" dirty="0">
                <a:sym typeface="Symbol" panose="05050102010706020507" pitchFamily="18" charset="2"/>
              </a:rPr>
              <a:t>A,B e C det. experimentalmente para cada substância pura.</a:t>
            </a:r>
          </a:p>
          <a:p>
            <a:r>
              <a:rPr lang="pt-BR" altLang="pt-BR" dirty="0"/>
              <a:t>Em resumo</a:t>
            </a:r>
          </a:p>
          <a:p>
            <a:pPr lvl="1"/>
            <a:r>
              <a:rPr lang="pt-BR" altLang="pt-BR" dirty="0"/>
              <a:t>     ou 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alt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t-BR" altLang="pt-BR" dirty="0"/>
              <a:t>→ </a:t>
            </a:r>
            <a:r>
              <a:rPr lang="pt-BR" altLang="pt-BR" i="1" dirty="0">
                <a:latin typeface="Symbol" panose="05050102010706020507" pitchFamily="18" charset="2"/>
              </a:rPr>
              <a:t>m</a:t>
            </a:r>
            <a:r>
              <a:rPr lang="pt-BR" altLang="pt-BR" i="1" baseline="-25000" dirty="0"/>
              <a:t>i  </a:t>
            </a:r>
            <a:r>
              <a:rPr lang="pt-BR" altLang="pt-BR" dirty="0"/>
              <a:t>→ equilíbrio em sistema multifásico. </a:t>
            </a:r>
          </a:p>
          <a:p>
            <a:pPr lvl="1"/>
            <a:r>
              <a:rPr lang="pt-BR" altLang="pt-BR" dirty="0">
                <a:sym typeface="Symbol" panose="05050102010706020507" pitchFamily="18" charset="2"/>
              </a:rPr>
              <a:t>Sistemas ideais </a:t>
            </a:r>
            <a:r>
              <a:rPr lang="pt-BR" altLang="pt-BR" dirty="0">
                <a:sym typeface="Wingdings" panose="05000000000000000000" pitchFamily="2" charset="2"/>
              </a:rPr>
              <a:t> </a:t>
            </a:r>
            <a:r>
              <a:rPr lang="pt-BR" altLang="pt-BR" dirty="0">
                <a:sym typeface="Symbol" panose="05050102010706020507" pitchFamily="18" charset="2"/>
              </a:rPr>
              <a:t>propriedade de substância pura </a:t>
            </a:r>
          </a:p>
          <a:p>
            <a:pPr lvl="1"/>
            <a:r>
              <a:rPr lang="pt-BR" altLang="pt-BR" dirty="0">
                <a:sym typeface="Symbol" panose="05050102010706020507" pitchFamily="18" charset="2"/>
              </a:rPr>
              <a:t>Sistemas reais </a:t>
            </a:r>
            <a:r>
              <a:rPr lang="pt-BR" altLang="pt-BR" dirty="0">
                <a:sym typeface="Wingdings" panose="05000000000000000000" pitchFamily="2" charset="2"/>
              </a:rPr>
              <a:t>  modelo termodinâmico</a:t>
            </a:r>
            <a:endParaRPr lang="pt-BR" altLang="pt-BR" dirty="0">
              <a:sym typeface="Symbol" panose="05050102010706020507" pitchFamily="18" charset="2"/>
            </a:endParaRPr>
          </a:p>
          <a:p>
            <a:pPr lvl="2"/>
            <a:endParaRPr lang="pt-BR" altLang="pt-BR" dirty="0">
              <a:sym typeface="Symbol" panose="05050102010706020507" pitchFamily="18" charset="2"/>
            </a:endParaRPr>
          </a:p>
          <a:p>
            <a:pPr lvl="2"/>
            <a:endParaRPr lang="pt-BR" altLang="pt-BR" dirty="0">
              <a:sym typeface="Symbol" panose="05050102010706020507" pitchFamily="18" charset="2"/>
            </a:endParaRPr>
          </a:p>
          <a:p>
            <a:pPr lvl="2"/>
            <a:endParaRPr lang="pt-BR" altLang="pt-BR" dirty="0">
              <a:sym typeface="Symbol" panose="05050102010706020507" pitchFamily="18" charset="2"/>
            </a:endParaRPr>
          </a:p>
        </p:txBody>
      </p:sp>
      <p:sp>
        <p:nvSpPr>
          <p:cNvPr id="15364" name="Slide Number Placeholder 4">
            <a:extLst>
              <a:ext uri="{FF2B5EF4-FFF2-40B4-BE49-F238E27FC236}">
                <a16:creationId xmlns:a16="http://schemas.microsoft.com/office/drawing/2014/main" id="{E4279109-C98A-433F-870C-4378C836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938963" y="635793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810679B-944C-4015-BB5E-B130EA2D86F8}" type="slidenum">
              <a:rPr lang="pt-BR" altLang="pt-BR" smtClean="0"/>
              <a:pPr/>
              <a:t>8</a:t>
            </a:fld>
            <a:endParaRPr lang="pt-BR" altLang="pt-BR"/>
          </a:p>
        </p:txBody>
      </p:sp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5A82FFBE-B49D-4E5E-997E-F054AC6CA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279566"/>
              </p:ext>
            </p:extLst>
          </p:nvPr>
        </p:nvGraphicFramePr>
        <p:xfrm>
          <a:off x="357158" y="1365384"/>
          <a:ext cx="4458255" cy="4942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13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Número de </a:t>
                      </a:r>
                      <a:r>
                        <a:rPr lang="pt-BR" sz="1800" dirty="0" err="1"/>
                        <a:t>compon</a:t>
                      </a:r>
                      <a:r>
                        <a:rPr lang="pt-BR" sz="1800" dirty="0"/>
                        <a:t>.</a:t>
                      </a:r>
                    </a:p>
                  </a:txBody>
                  <a:tcPr marL="91441" marR="91441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FLUIDO</a:t>
                      </a:r>
                      <a:r>
                        <a:rPr lang="pt-BR" sz="1800" baseline="0" dirty="0"/>
                        <a:t> REAL</a:t>
                      </a:r>
                      <a:endParaRPr lang="pt-BR" sz="1800" dirty="0"/>
                    </a:p>
                  </a:txBody>
                  <a:tcPr marL="91441" marR="91441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GÁS</a:t>
                      </a:r>
                      <a:r>
                        <a:rPr lang="pt-BR" sz="1800" baseline="0" dirty="0"/>
                        <a:t> IDEAL</a:t>
                      </a:r>
                      <a:endParaRPr lang="pt-BR" sz="1800" dirty="0"/>
                    </a:p>
                  </a:txBody>
                  <a:tcPr marL="91441" marR="91441" marT="45743" marB="457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aseline="0" dirty="0"/>
                        <a:t>LÍQUIDO IDEAL</a:t>
                      </a:r>
                      <a:endParaRPr lang="pt-BR" sz="1800" dirty="0"/>
                    </a:p>
                  </a:txBody>
                  <a:tcPr marL="91441" marR="91441" marT="45743" marB="4574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034">
                <a:tc>
                  <a:txBody>
                    <a:bodyPr/>
                    <a:lstStyle/>
                    <a:p>
                      <a:pPr algn="ctr"/>
                      <a:r>
                        <a:rPr lang="pt-BR" sz="2400" i="1" dirty="0"/>
                        <a:t>1</a:t>
                      </a:r>
                    </a:p>
                  </a:txBody>
                  <a:tcPr marL="91441" marR="91441" marT="45743" marB="45743" anchor="ctr"/>
                </a:tc>
                <a:tc>
                  <a:txBody>
                    <a:bodyPr/>
                    <a:lstStyle/>
                    <a:p>
                      <a:endParaRPr lang="pt-BR" sz="2400" i="1" dirty="0"/>
                    </a:p>
                  </a:txBody>
                  <a:tcPr marL="91441" marR="91441" marT="45743" marB="45743"/>
                </a:tc>
                <a:tc>
                  <a:txBody>
                    <a:bodyPr/>
                    <a:lstStyle/>
                    <a:p>
                      <a:endParaRPr lang="pt-BR" sz="2400" i="1" dirty="0"/>
                    </a:p>
                  </a:txBody>
                  <a:tcPr marL="91441" marR="91441" marT="45743" marB="457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dirty="0"/>
                    </a:p>
                  </a:txBody>
                  <a:tcPr marL="91441" marR="91441" marT="45743" marB="4574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4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i="1" dirty="0"/>
                        <a:t>2 ou +</a:t>
                      </a:r>
                    </a:p>
                  </a:txBody>
                  <a:tcPr marL="91441" marR="91441" marT="45743" marB="45743" anchor="ctr"/>
                </a:tc>
                <a:tc>
                  <a:txBody>
                    <a:bodyPr/>
                    <a:lstStyle/>
                    <a:p>
                      <a:endParaRPr lang="pt-BR" sz="2400" i="1" dirty="0"/>
                    </a:p>
                  </a:txBody>
                  <a:tcPr marL="91441" marR="91441" marT="45743" marB="45743"/>
                </a:tc>
                <a:tc>
                  <a:txBody>
                    <a:bodyPr/>
                    <a:lstStyle/>
                    <a:p>
                      <a:pPr algn="ctr"/>
                      <a:endParaRPr lang="pt-BR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43" marB="45743"/>
                </a:tc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 marL="91441" marR="91441" marT="45743" marB="457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8060">
                <a:tc>
                  <a:txBody>
                    <a:bodyPr/>
                    <a:lstStyle/>
                    <a:p>
                      <a:pPr algn="ctr"/>
                      <a:r>
                        <a:rPr lang="pt-BR" sz="2400" i="1" dirty="0"/>
                        <a:t>1</a:t>
                      </a:r>
                    </a:p>
                  </a:txBody>
                  <a:tcPr marL="91441" marR="91441" marT="45743" marB="45743" anchor="ctr"/>
                </a:tc>
                <a:tc>
                  <a:txBody>
                    <a:bodyPr/>
                    <a:lstStyle/>
                    <a:p>
                      <a:endParaRPr lang="pt-BR" sz="2400" i="1" dirty="0"/>
                    </a:p>
                  </a:txBody>
                  <a:tcPr marL="91441" marR="91441" marT="45743" marB="45743"/>
                </a:tc>
                <a:tc>
                  <a:txBody>
                    <a:bodyPr/>
                    <a:lstStyle/>
                    <a:p>
                      <a:pPr algn="ctr"/>
                      <a:endParaRPr lang="pt-BR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43" marB="45743"/>
                </a:tc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 marL="91441" marR="91441" marT="45743" marB="4574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0156">
                <a:tc>
                  <a:txBody>
                    <a:bodyPr/>
                    <a:lstStyle/>
                    <a:p>
                      <a:pPr algn="ctr"/>
                      <a:r>
                        <a:rPr lang="pt-BR" sz="2400" i="1" dirty="0"/>
                        <a:t>2 ou +</a:t>
                      </a:r>
                    </a:p>
                  </a:txBody>
                  <a:tcPr marL="91441" marR="91441" marT="45743" marB="45743" anchor="ctr"/>
                </a:tc>
                <a:tc>
                  <a:txBody>
                    <a:bodyPr/>
                    <a:lstStyle/>
                    <a:p>
                      <a:endParaRPr lang="pt-BR" sz="2400" i="1" dirty="0"/>
                    </a:p>
                  </a:txBody>
                  <a:tcPr marL="91441" marR="91441" marT="45743" marB="45743"/>
                </a:tc>
                <a:tc>
                  <a:txBody>
                    <a:bodyPr/>
                    <a:lstStyle/>
                    <a:p>
                      <a:pPr algn="ctr"/>
                      <a:endParaRPr lang="pt-BR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43" marB="45743"/>
                </a:tc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 marL="91441" marR="91441" marT="45743" marB="4574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41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i="1" dirty="0"/>
                        <a:t>2 ou +</a:t>
                      </a:r>
                    </a:p>
                  </a:txBody>
                  <a:tcPr marL="91441" marR="91441" marT="45743" marB="4574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i="1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pt-BR" sz="2400" i="1" baseline="-25000" dirty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pt-BR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0" marB="4573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1" dirty="0" err="1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pt-BR" sz="2000" i="1" baseline="-25000" dirty="0" err="1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pt-BR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0" marB="4573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pt-BR" sz="2000" i="1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pt-BR" sz="2000" i="1" baseline="-25000" dirty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pt-BR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0" marB="45730"/>
                </a:tc>
                <a:extLst>
                  <a:ext uri="{0D108BD9-81ED-4DB2-BD59-A6C34878D82A}">
                    <a16:rowId xmlns:a16="http://schemas.microsoft.com/office/drawing/2014/main" val="79185982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i="1" dirty="0"/>
                        <a:t>2 ou +</a:t>
                      </a:r>
                    </a:p>
                  </a:txBody>
                  <a:tcPr marL="91441" marR="91441" marT="45743" marB="45743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endParaRPr lang="pt-BR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0" marB="4573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pt-BR" sz="2000" i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41" marR="91441" marT="45730" marB="4573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pt-BR" sz="2000" i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41" marR="91441" marT="45730" marB="45730"/>
                </a:tc>
                <a:extLst>
                  <a:ext uri="{0D108BD9-81ED-4DB2-BD59-A6C34878D82A}">
                    <a16:rowId xmlns:a16="http://schemas.microsoft.com/office/drawing/2014/main" val="279447278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398" name="Object 12">
                <a:extLst>
                  <a:ext uri="{FF2B5EF4-FFF2-40B4-BE49-F238E27FC236}">
                    <a16:creationId xmlns:a16="http://schemas.microsoft.com/office/drawing/2014/main" id="{23F13857-5ED5-4EB4-9B33-1ED9F5937257}"/>
                  </a:ext>
                </a:extLst>
              </p:cNvPr>
              <p:cNvSpPr txBox="1"/>
              <p:nvPr/>
            </p:nvSpPr>
            <p:spPr bwMode="auto">
              <a:xfrm>
                <a:off x="2044617" y="2124929"/>
                <a:ext cx="473315" cy="5767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5398" name="Object 12">
                <a:extLst>
                  <a:ext uri="{FF2B5EF4-FFF2-40B4-BE49-F238E27FC236}">
                    <a16:creationId xmlns:a16="http://schemas.microsoft.com/office/drawing/2014/main" id="{23F13857-5ED5-4EB4-9B33-1ED9F5937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44617" y="2124929"/>
                <a:ext cx="473315" cy="576791"/>
              </a:xfrm>
              <a:prstGeom prst="rect">
                <a:avLst/>
              </a:prstGeom>
              <a:blipFill>
                <a:blip r:embed="rId3"/>
                <a:stretch>
                  <a:fillRect l="-512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399" name="Object 6">
                <a:extLst>
                  <a:ext uri="{FF2B5EF4-FFF2-40B4-BE49-F238E27FC236}">
                    <a16:creationId xmlns:a16="http://schemas.microsoft.com/office/drawing/2014/main" id="{5F0A29A3-8902-4901-8750-0F588C467D9C}"/>
                  </a:ext>
                </a:extLst>
              </p:cNvPr>
              <p:cNvSpPr txBox="1"/>
              <p:nvPr/>
            </p:nvSpPr>
            <p:spPr bwMode="auto">
              <a:xfrm>
                <a:off x="3122733" y="2146486"/>
                <a:ext cx="473315" cy="4412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5399" name="Object 6">
                <a:extLst>
                  <a:ext uri="{FF2B5EF4-FFF2-40B4-BE49-F238E27FC236}">
                    <a16:creationId xmlns:a16="http://schemas.microsoft.com/office/drawing/2014/main" id="{5F0A29A3-8902-4901-8750-0F588C467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22733" y="2146486"/>
                <a:ext cx="473315" cy="4412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00" name="Object 14">
                <a:extLst>
                  <a:ext uri="{FF2B5EF4-FFF2-40B4-BE49-F238E27FC236}">
                    <a16:creationId xmlns:a16="http://schemas.microsoft.com/office/drawing/2014/main" id="{74947310-9E2B-4FC7-A73A-AA3E6FD62691}"/>
                  </a:ext>
                </a:extLst>
              </p:cNvPr>
              <p:cNvSpPr txBox="1"/>
              <p:nvPr/>
            </p:nvSpPr>
            <p:spPr bwMode="auto">
              <a:xfrm>
                <a:off x="4032171" y="2118579"/>
                <a:ext cx="538163" cy="49530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bSup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5400" name="Object 14">
                <a:extLst>
                  <a:ext uri="{FF2B5EF4-FFF2-40B4-BE49-F238E27FC236}">
                    <a16:creationId xmlns:a16="http://schemas.microsoft.com/office/drawing/2014/main" id="{74947310-9E2B-4FC7-A73A-AA3E6FD626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2171" y="2118579"/>
                <a:ext cx="538163" cy="4953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01" name="Object 12">
                <a:extLst>
                  <a:ext uri="{FF2B5EF4-FFF2-40B4-BE49-F238E27FC236}">
                    <a16:creationId xmlns:a16="http://schemas.microsoft.com/office/drawing/2014/main" id="{C9AA4225-5E61-450C-B532-EDECA09D962A}"/>
                  </a:ext>
                </a:extLst>
              </p:cNvPr>
              <p:cNvSpPr txBox="1"/>
              <p:nvPr/>
            </p:nvSpPr>
            <p:spPr bwMode="auto">
              <a:xfrm>
                <a:off x="1668975" y="4327432"/>
                <a:ext cx="1224558" cy="9104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pos m:val="top"/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ba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ar>
                            <m:barPr>
                              <m:pos m:val="top"/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bar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5401" name="Object 12">
                <a:extLst>
                  <a:ext uri="{FF2B5EF4-FFF2-40B4-BE49-F238E27FC236}">
                    <a16:creationId xmlns:a16="http://schemas.microsoft.com/office/drawing/2014/main" id="{C9AA4225-5E61-450C-B532-EDECA09D96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68975" y="4327432"/>
                <a:ext cx="1224558" cy="9104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02" name="Object 13">
                <a:extLst>
                  <a:ext uri="{FF2B5EF4-FFF2-40B4-BE49-F238E27FC236}">
                    <a16:creationId xmlns:a16="http://schemas.microsoft.com/office/drawing/2014/main" id="{7D6FAF4B-1FA9-419C-BD90-26C5818A1D92}"/>
                  </a:ext>
                </a:extLst>
              </p:cNvPr>
              <p:cNvSpPr txBox="1"/>
              <p:nvPr/>
            </p:nvSpPr>
            <p:spPr bwMode="auto">
              <a:xfrm>
                <a:off x="2031918" y="2739292"/>
                <a:ext cx="516115" cy="6963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ba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5402" name="Object 13">
                <a:extLst>
                  <a:ext uri="{FF2B5EF4-FFF2-40B4-BE49-F238E27FC236}">
                    <a16:creationId xmlns:a16="http://schemas.microsoft.com/office/drawing/2014/main" id="{7D6FAF4B-1FA9-419C-BD90-26C5818A1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31918" y="2739292"/>
                <a:ext cx="516115" cy="696343"/>
              </a:xfrm>
              <a:prstGeom prst="rect">
                <a:avLst/>
              </a:prstGeom>
              <a:blipFill>
                <a:blip r:embed="rId7"/>
                <a:stretch>
                  <a:fillRect l="-47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03" name="Object 15">
                <a:extLst>
                  <a:ext uri="{FF2B5EF4-FFF2-40B4-BE49-F238E27FC236}">
                    <a16:creationId xmlns:a16="http://schemas.microsoft.com/office/drawing/2014/main" id="{E7D52603-9E67-4D27-85C5-0979B355E754}"/>
                  </a:ext>
                </a:extLst>
              </p:cNvPr>
              <p:cNvSpPr txBox="1"/>
              <p:nvPr/>
            </p:nvSpPr>
            <p:spPr bwMode="auto">
              <a:xfrm>
                <a:off x="2990972" y="2802125"/>
                <a:ext cx="719138" cy="4713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5403" name="Object 15">
                <a:extLst>
                  <a:ext uri="{FF2B5EF4-FFF2-40B4-BE49-F238E27FC236}">
                    <a16:creationId xmlns:a16="http://schemas.microsoft.com/office/drawing/2014/main" id="{E7D52603-9E67-4D27-85C5-0979B355E7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90972" y="2802125"/>
                <a:ext cx="719138" cy="4713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04" name="Object 48">
                <a:extLst>
                  <a:ext uri="{FF2B5EF4-FFF2-40B4-BE49-F238E27FC236}">
                    <a16:creationId xmlns:a16="http://schemas.microsoft.com/office/drawing/2014/main" id="{8012AE98-3DAC-453C-BC44-F1D47F2C2BEC}"/>
                  </a:ext>
                </a:extLst>
              </p:cNvPr>
              <p:cNvSpPr txBox="1"/>
              <p:nvPr/>
            </p:nvSpPr>
            <p:spPr bwMode="auto">
              <a:xfrm>
                <a:off x="3898821" y="2739292"/>
                <a:ext cx="785749" cy="5455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Sup>
                        <m:sSub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bSup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5404" name="Object 48">
                <a:extLst>
                  <a:ext uri="{FF2B5EF4-FFF2-40B4-BE49-F238E27FC236}">
                    <a16:creationId xmlns:a16="http://schemas.microsoft.com/office/drawing/2014/main" id="{8012AE98-3DAC-453C-BC44-F1D47F2C2B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98821" y="2739292"/>
                <a:ext cx="785749" cy="5455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06" name="Object 17">
                <a:extLst>
                  <a:ext uri="{FF2B5EF4-FFF2-40B4-BE49-F238E27FC236}">
                    <a16:creationId xmlns:a16="http://schemas.microsoft.com/office/drawing/2014/main" id="{3ECC56AC-D22D-4F3F-84D3-A6E28D5C1669}"/>
                  </a:ext>
                </a:extLst>
              </p:cNvPr>
              <p:cNvSpPr txBox="1"/>
              <p:nvPr/>
            </p:nvSpPr>
            <p:spPr bwMode="auto">
              <a:xfrm>
                <a:off x="3167183" y="3638737"/>
                <a:ext cx="289529" cy="3943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5406" name="Object 17">
                <a:extLst>
                  <a:ext uri="{FF2B5EF4-FFF2-40B4-BE49-F238E27FC236}">
                    <a16:creationId xmlns:a16="http://schemas.microsoft.com/office/drawing/2014/main" id="{3ECC56AC-D22D-4F3F-84D3-A6E28D5C16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67183" y="3638737"/>
                <a:ext cx="289529" cy="394316"/>
              </a:xfrm>
              <a:prstGeom prst="rect">
                <a:avLst/>
              </a:prstGeom>
              <a:blipFill>
                <a:blip r:embed="rId10"/>
                <a:stretch>
                  <a:fillRect r="-106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07" name="Object 21">
                <a:extLst>
                  <a:ext uri="{FF2B5EF4-FFF2-40B4-BE49-F238E27FC236}">
                    <a16:creationId xmlns:a16="http://schemas.microsoft.com/office/drawing/2014/main" id="{B82FB08A-89B2-4037-AF3D-A64D9D5F687A}"/>
                  </a:ext>
                </a:extLst>
              </p:cNvPr>
              <p:cNvSpPr txBox="1"/>
              <p:nvPr/>
            </p:nvSpPr>
            <p:spPr bwMode="auto">
              <a:xfrm>
                <a:off x="3986895" y="3426033"/>
                <a:ext cx="609600" cy="702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bSup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5407" name="Object 21">
                <a:extLst>
                  <a:ext uri="{FF2B5EF4-FFF2-40B4-BE49-F238E27FC236}">
                    <a16:creationId xmlns:a16="http://schemas.microsoft.com/office/drawing/2014/main" id="{B82FB08A-89B2-4037-AF3D-A64D9D5F68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86895" y="3426033"/>
                <a:ext cx="609600" cy="7024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08" name="Object 4">
                <a:extLst>
                  <a:ext uri="{FF2B5EF4-FFF2-40B4-BE49-F238E27FC236}">
                    <a16:creationId xmlns:a16="http://schemas.microsoft.com/office/drawing/2014/main" id="{8A639D83-A271-47C4-AD5E-C81706F132F9}"/>
                  </a:ext>
                </a:extLst>
              </p:cNvPr>
              <p:cNvSpPr txBox="1"/>
              <p:nvPr/>
            </p:nvSpPr>
            <p:spPr bwMode="auto">
              <a:xfrm>
                <a:off x="1724510" y="3340006"/>
                <a:ext cx="1075032" cy="7879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5408" name="Object 4">
                <a:extLst>
                  <a:ext uri="{FF2B5EF4-FFF2-40B4-BE49-F238E27FC236}">
                    <a16:creationId xmlns:a16="http://schemas.microsoft.com/office/drawing/2014/main" id="{8A639D83-A271-47C4-AD5E-C81706F132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24510" y="3340006"/>
                <a:ext cx="1075032" cy="78799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09" name="Object 21">
                <a:extLst>
                  <a:ext uri="{FF2B5EF4-FFF2-40B4-BE49-F238E27FC236}">
                    <a16:creationId xmlns:a16="http://schemas.microsoft.com/office/drawing/2014/main" id="{110EA2D3-E166-4850-8C78-FBCECEF44502}"/>
                  </a:ext>
                </a:extLst>
              </p:cNvPr>
              <p:cNvSpPr txBox="1"/>
              <p:nvPr/>
            </p:nvSpPr>
            <p:spPr bwMode="auto">
              <a:xfrm>
                <a:off x="3986895" y="4362602"/>
                <a:ext cx="527309" cy="7888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bSup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5409" name="Object 21">
                <a:extLst>
                  <a:ext uri="{FF2B5EF4-FFF2-40B4-BE49-F238E27FC236}">
                    <a16:creationId xmlns:a16="http://schemas.microsoft.com/office/drawing/2014/main" id="{110EA2D3-E166-4850-8C78-FBCECEF44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86895" y="4362602"/>
                <a:ext cx="527309" cy="7888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10" name="Object 17">
                <a:extLst>
                  <a:ext uri="{FF2B5EF4-FFF2-40B4-BE49-F238E27FC236}">
                    <a16:creationId xmlns:a16="http://schemas.microsoft.com/office/drawing/2014/main" id="{B5CDA979-10F4-446B-929E-0DC852C3F573}"/>
                  </a:ext>
                </a:extLst>
              </p:cNvPr>
              <p:cNvSpPr txBox="1"/>
              <p:nvPr/>
            </p:nvSpPr>
            <p:spPr bwMode="auto">
              <a:xfrm>
                <a:off x="3167183" y="4654737"/>
                <a:ext cx="289529" cy="3943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5410" name="Object 17">
                <a:extLst>
                  <a:ext uri="{FF2B5EF4-FFF2-40B4-BE49-F238E27FC236}">
                    <a16:creationId xmlns:a16="http://schemas.microsoft.com/office/drawing/2014/main" id="{B5CDA979-10F4-446B-929E-0DC852C3F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67183" y="4654737"/>
                <a:ext cx="289529" cy="394316"/>
              </a:xfrm>
              <a:prstGeom prst="rect">
                <a:avLst/>
              </a:prstGeom>
              <a:blipFill>
                <a:blip r:embed="rId14"/>
                <a:stretch>
                  <a:fillRect r="-106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Object 12">
                <a:extLst>
                  <a:ext uri="{FF2B5EF4-FFF2-40B4-BE49-F238E27FC236}">
                    <a16:creationId xmlns:a16="http://schemas.microsoft.com/office/drawing/2014/main" id="{06BAF1F9-C23E-4851-8F9A-21CE5368B706}"/>
                  </a:ext>
                </a:extLst>
              </p:cNvPr>
              <p:cNvSpPr txBox="1"/>
              <p:nvPr/>
            </p:nvSpPr>
            <p:spPr bwMode="auto">
              <a:xfrm>
                <a:off x="5207917" y="2532762"/>
                <a:ext cx="2355181" cy="702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𝑙𝑜𝑔</m:t>
                      </m:r>
                      <m:sSubSup>
                        <m:sSubSupPr>
                          <m:ctrlP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bSup>
                      <m:r>
                        <a:rPr lang="pt-B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44" name="Object 12">
                <a:extLst>
                  <a:ext uri="{FF2B5EF4-FFF2-40B4-BE49-F238E27FC236}">
                    <a16:creationId xmlns:a16="http://schemas.microsoft.com/office/drawing/2014/main" id="{06BAF1F9-C23E-4851-8F9A-21CE5368B7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07917" y="2532762"/>
                <a:ext cx="2355181" cy="70243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ject 9">
                <a:extLst>
                  <a:ext uri="{FF2B5EF4-FFF2-40B4-BE49-F238E27FC236}">
                    <a16:creationId xmlns:a16="http://schemas.microsoft.com/office/drawing/2014/main" id="{F5BA5840-110B-46FC-8F9D-536C9DFB9F5C}"/>
                  </a:ext>
                </a:extLst>
              </p:cNvPr>
              <p:cNvSpPr txBox="1"/>
              <p:nvPr/>
            </p:nvSpPr>
            <p:spPr bwMode="auto">
              <a:xfrm>
                <a:off x="1570629" y="5839278"/>
                <a:ext cx="1368425" cy="4587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0" name="Object 9">
                <a:extLst>
                  <a:ext uri="{FF2B5EF4-FFF2-40B4-BE49-F238E27FC236}">
                    <a16:creationId xmlns:a16="http://schemas.microsoft.com/office/drawing/2014/main" id="{F5BA5840-110B-46FC-8F9D-536C9DFB9F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0629" y="5839278"/>
                <a:ext cx="1368425" cy="458788"/>
              </a:xfrm>
              <a:prstGeom prst="rect">
                <a:avLst/>
              </a:prstGeom>
              <a:blipFill>
                <a:blip r:embed="rId16"/>
                <a:stretch>
                  <a:fillRect b="-133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ject 70">
                <a:extLst>
                  <a:ext uri="{FF2B5EF4-FFF2-40B4-BE49-F238E27FC236}">
                    <a16:creationId xmlns:a16="http://schemas.microsoft.com/office/drawing/2014/main" id="{70A47BEE-29E0-45E8-82BD-9BAB91764B7E}"/>
                  </a:ext>
                </a:extLst>
              </p:cNvPr>
              <p:cNvSpPr txBox="1"/>
              <p:nvPr/>
            </p:nvSpPr>
            <p:spPr bwMode="auto">
              <a:xfrm>
                <a:off x="5042270" y="4457257"/>
                <a:ext cx="292100" cy="4730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pt-B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ba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5" name="Object 70">
                <a:extLst>
                  <a:ext uri="{FF2B5EF4-FFF2-40B4-BE49-F238E27FC236}">
                    <a16:creationId xmlns:a16="http://schemas.microsoft.com/office/drawing/2014/main" id="{70A47BEE-29E0-45E8-82BD-9BAB91764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2270" y="4457257"/>
                <a:ext cx="292100" cy="473075"/>
              </a:xfrm>
              <a:prstGeom prst="rect">
                <a:avLst/>
              </a:prstGeom>
              <a:blipFill>
                <a:blip r:embed="rId17"/>
                <a:stretch>
                  <a:fillRect l="-6250" r="-1250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2731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BE4AD5-8ACF-4868-A785-963887070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>
              <a:defRPr/>
            </a:pPr>
            <a:r>
              <a:t>Exercício fugacidade e atividade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943B3D-A411-442B-BB94-86BB171F7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>
              <a:defRPr/>
            </a:pPr>
            <a:r>
              <a:rPr lang="pt-BR" dirty="0"/>
              <a:t>Pede-se responder indicando as hipóteses usadas: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pt-BR" dirty="0"/>
              <a:t>qual a fugacidade do oxigênio no ar atmosférico?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pt-BR" dirty="0"/>
              <a:t>quais as fugacidades do 1-butanol e do 2-butanol numa mistura 50% molar do primeiro a 20 </a:t>
            </a:r>
            <a:r>
              <a:rPr lang="pt-BR" baseline="30000" dirty="0" err="1"/>
              <a:t>o</a:t>
            </a:r>
            <a:r>
              <a:rPr lang="pt-BR" dirty="0" err="1"/>
              <a:t>C</a:t>
            </a:r>
            <a:r>
              <a:rPr lang="pt-BR" dirty="0"/>
              <a:t>? E quais as atividades? </a:t>
            </a:r>
          </a:p>
          <a:p>
            <a:pPr lvl="1">
              <a:defRPr/>
            </a:pPr>
            <a:r>
              <a:rPr lang="pt-BR" dirty="0"/>
              <a:t>São dadas as pressões de vapor do 1 e 2 butanol, respectivamente, 0,8 e 1,67 kPa.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pt-BR" dirty="0"/>
              <a:t>Numa mistura 20% molar etanol em n-heptano, qual componente apresenta maior desvio em relação à idealidade? Qual a atividade do etanol nesta mistura? E a do n-</a:t>
            </a:r>
            <a:r>
              <a:rPr lang="pt-BR" dirty="0" err="1"/>
              <a:t>heptano</a:t>
            </a:r>
            <a:r>
              <a:rPr lang="pt-BR" dirty="0"/>
              <a:t>?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  <p:sp>
        <p:nvSpPr>
          <p:cNvPr id="25604" name="Espaço Reservado para Número de Slide 3">
            <a:extLst>
              <a:ext uri="{FF2B5EF4-FFF2-40B4-BE49-F238E27FC236}">
                <a16:creationId xmlns:a16="http://schemas.microsoft.com/office/drawing/2014/main" id="{E5258AE6-8F0A-4499-8BCE-11B539829E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291576-6D68-4BB8-BA46-90A2B4E59050}" type="slidenum">
              <a:rPr lang="en-US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9</a:t>
            </a:fld>
            <a:endParaRPr lang="en-US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quilibri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tabLst>
            <a:tab pos="450850" algn="l"/>
          </a:tabLst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opIII- cristalizacao 6 projeto</Template>
  <TotalTime>4918</TotalTime>
  <Pages>28</Pages>
  <Words>2460</Words>
  <Application>Microsoft Office PowerPoint</Application>
  <PresentationFormat>Apresentação na tela (4:3)</PresentationFormat>
  <Paragraphs>448</Paragraphs>
  <Slides>25</Slides>
  <Notes>23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5" baseType="lpstr">
      <vt:lpstr>Arial</vt:lpstr>
      <vt:lpstr>Calibri</vt:lpstr>
      <vt:lpstr>Cambria Math</vt:lpstr>
      <vt:lpstr>Helvetica</vt:lpstr>
      <vt:lpstr>Lucida Sans</vt:lpstr>
      <vt:lpstr>Symbol</vt:lpstr>
      <vt:lpstr>Times New Roman</vt:lpstr>
      <vt:lpstr>Wingdings</vt:lpstr>
      <vt:lpstr>equilibrio</vt:lpstr>
      <vt:lpstr>Equation</vt:lpstr>
      <vt:lpstr>PQI3402   /   OP-III  Equilíbrio termodinâmico em sistemas multifásicos</vt:lpstr>
      <vt:lpstr>Sistemas multifásicos nas separações homogêneas</vt:lpstr>
      <vt:lpstr>Como reconhecer o equilíbrio em sistemas multifásicos</vt:lpstr>
      <vt:lpstr>Definição de fugacidade</vt:lpstr>
      <vt:lpstr>Atividade</vt:lpstr>
      <vt:lpstr>Significado físico do coeficiente de atividade</vt:lpstr>
      <vt:lpstr>Exemplos de coeficientes de atividade</vt:lpstr>
      <vt:lpstr>Fugacidade para fluidos ideais</vt:lpstr>
      <vt:lpstr>Exercício fugacidade e atividade</vt:lpstr>
      <vt:lpstr>Relação entre f  e g</vt:lpstr>
      <vt:lpstr>Como determinar as composições de 2 fases em equilíbrio</vt:lpstr>
      <vt:lpstr>Formas f, g  e mista do coeficiente de distribuição K</vt:lpstr>
      <vt:lpstr>Aproximações para o valor-K em sistemas líquido-vapor</vt:lpstr>
      <vt:lpstr>Uso de modelos termodinâmicos</vt:lpstr>
      <vt:lpstr>Exercício K</vt:lpstr>
      <vt:lpstr>Exemplo volatilidade relativa</vt:lpstr>
      <vt:lpstr>Modelos termodinâmicos para fugacidade: equações de estado</vt:lpstr>
      <vt:lpstr>Modelos termodinâmicos para fugacidade</vt:lpstr>
      <vt:lpstr>Exemplo de aplicação  Modelo termodinâmico de Wilson</vt:lpstr>
      <vt:lpstr>Exemplo de aplicação Modelo termodinâmico UNIFAC</vt:lpstr>
      <vt:lpstr>Exemplo de aplicação Modelo termodinâmico - Pitzer</vt:lpstr>
      <vt:lpstr>Exemplo – uso de modelo termodinâmico para extrapolar dados experimentais</vt:lpstr>
      <vt:lpstr>Exemplo</vt:lpstr>
      <vt:lpstr>Apresentação do PowerPoint</vt:lpstr>
      <vt:lpstr>Resumo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464 Separation processes</dc:title>
  <dc:subject>Short Cut Models</dc:subject>
  <dc:creator>P.J. Jansens</dc:creator>
  <cp:lastModifiedBy>marcelo seckler</cp:lastModifiedBy>
  <cp:revision>774</cp:revision>
  <cp:lastPrinted>2020-01-10T18:30:28Z</cp:lastPrinted>
  <dcterms:created xsi:type="dcterms:W3CDTF">1997-01-06T06:02:24Z</dcterms:created>
  <dcterms:modified xsi:type="dcterms:W3CDTF">2020-12-31T00:43:12Z</dcterms:modified>
</cp:coreProperties>
</file>