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1"/>
  </p:notesMasterIdLst>
  <p:sldIdLst>
    <p:sldId id="279" r:id="rId2"/>
    <p:sldId id="276" r:id="rId3"/>
    <p:sldId id="274" r:id="rId4"/>
    <p:sldId id="269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304" r:id="rId14"/>
    <p:sldId id="303" r:id="rId15"/>
    <p:sldId id="305" r:id="rId16"/>
    <p:sldId id="292" r:id="rId17"/>
    <p:sldId id="287" r:id="rId18"/>
    <p:sldId id="306" r:id="rId19"/>
    <p:sldId id="28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A4"/>
    <a:srgbClr val="97C777"/>
    <a:srgbClr val="FF6600"/>
    <a:srgbClr val="FFECC5"/>
    <a:srgbClr val="395A92"/>
    <a:srgbClr val="FFE4AF"/>
    <a:srgbClr val="FFE7B7"/>
    <a:srgbClr val="FFD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A4860-9EE9-455C-B8B6-18799A07D88F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08023-069D-40E5-99C4-8755E06AE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90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D0596E5-6523-4DD8-A9ED-0418BD42519C}" type="datetime8">
              <a:rPr lang="en-US" smtClean="0"/>
              <a:t>3/19/2018 6:29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E870F-F0B7-4F49-94CC-4B47F52AF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500CB7-3A03-4A7D-8E06-6CEBDC051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EF07DE-F3AB-4207-AE5A-457BF9D4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97DC1A-B879-4863-BC4B-23EEE101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0056E2-F761-42FA-A233-4ED2C5CB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8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7673D-2FBC-4C11-B485-4CDDE140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FB0445-FA66-49B5-8803-4840E9280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6F0903-C9BC-4554-9C5B-944B1377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93777-5CD6-42B5-9B78-23E3D6C7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73BDD7-36F7-4842-80DC-848E6178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3B8840-E429-44B3-BC8F-F46BB84FA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AB0DC3-B129-4B54-A733-23DA1DD43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E36F65-34C2-49DD-8C5C-D8CBE996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223FE6-EC20-4558-94F2-CD10231A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E10EE4-9DCD-4D1F-A083-F69A481B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6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hoto_O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Background"/>
          <p:cNvSpPr/>
          <p:nvPr userDrawn="1"/>
        </p:nvSpPr>
        <p:spPr bwMode="auto">
          <a:xfrm>
            <a:off x="267684" y="5700658"/>
            <a:ext cx="11655078" cy="86627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and Presenter Background"/>
          <p:cNvSpPr/>
          <p:nvPr userDrawn="1"/>
        </p:nvSpPr>
        <p:spPr bwMode="auto">
          <a:xfrm>
            <a:off x="269239" y="1663938"/>
            <a:ext cx="7026832" cy="3775583"/>
          </a:xfrm>
          <a:prstGeom prst="rect">
            <a:avLst/>
          </a:prstGeom>
          <a:solidFill>
            <a:srgbClr val="D83B01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Placeholder"/>
          <p:cNvSpPr>
            <a:spLocks noGrp="1"/>
          </p:cNvSpPr>
          <p:nvPr>
            <p:ph type="title"/>
          </p:nvPr>
        </p:nvSpPr>
        <p:spPr bwMode="auto">
          <a:xfrm>
            <a:off x="267682" y="1663938"/>
            <a:ext cx="7028388" cy="2634954"/>
          </a:xfrm>
          <a:noFill/>
        </p:spPr>
        <p:txBody>
          <a:bodyPr lIns="146304" tIns="91440" rIns="146304" bIns="91440" anchor="t" anchorCtr="0"/>
          <a:lstStyle>
            <a:lvl1pPr>
              <a:defRPr sz="3529" spc="-98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3" name="Presenter Placeholder"/>
          <p:cNvSpPr>
            <a:spLocks noGrp="1"/>
          </p:cNvSpPr>
          <p:nvPr>
            <p:ph type="body" sz="quarter" idx="14"/>
          </p:nvPr>
        </p:nvSpPr>
        <p:spPr bwMode="auto">
          <a:xfrm>
            <a:off x="267683" y="4293282"/>
            <a:ext cx="6276530" cy="830178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745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6" name="Institutional Logo"/>
          <p:cNvGrpSpPr/>
          <p:nvPr userDrawn="1"/>
        </p:nvGrpSpPr>
        <p:grpSpPr>
          <a:xfrm>
            <a:off x="448213" y="5827095"/>
            <a:ext cx="1537618" cy="598048"/>
            <a:chOff x="2473821" y="2345134"/>
            <a:chExt cx="7221362" cy="2808312"/>
          </a:xfrm>
        </p:grpSpPr>
        <p:pic>
          <p:nvPicPr>
            <p:cNvPr id="17" name="ESALQ Logo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473821" y="2345134"/>
              <a:ext cx="1913474" cy="2808312"/>
            </a:xfrm>
            <a:prstGeom prst="rect">
              <a:avLst/>
            </a:prstGeom>
          </p:spPr>
        </p:pic>
        <p:pic>
          <p:nvPicPr>
            <p:cNvPr id="18" name="USP Logo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994101" y="2783756"/>
              <a:ext cx="4701082" cy="1931068"/>
            </a:xfrm>
            <a:prstGeom prst="rect">
              <a:avLst/>
            </a:prstGeom>
          </p:spPr>
        </p:pic>
      </p:grpSp>
      <p:sp>
        <p:nvSpPr>
          <p:cNvPr id="31" name="City/Year Placeholder"/>
          <p:cNvSpPr>
            <a:spLocks noGrp="1"/>
          </p:cNvSpPr>
          <p:nvPr>
            <p:ph type="body" sz="quarter" idx="15" hasCustomPrompt="1"/>
          </p:nvPr>
        </p:nvSpPr>
        <p:spPr>
          <a:xfrm>
            <a:off x="5072409" y="5827096"/>
            <a:ext cx="2047182" cy="598048"/>
          </a:xfr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pt-BR" sz="1765" b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pt-BR"/>
              <a:t>City / Year</a:t>
            </a:r>
          </a:p>
        </p:txBody>
      </p:sp>
      <p:sp>
        <p:nvSpPr>
          <p:cNvPr id="34" name="Right Text Placeholder"/>
          <p:cNvSpPr>
            <a:spLocks noGrp="1"/>
          </p:cNvSpPr>
          <p:nvPr>
            <p:ph type="body" sz="quarter" idx="16" hasCustomPrompt="1"/>
          </p:nvPr>
        </p:nvSpPr>
        <p:spPr>
          <a:xfrm>
            <a:off x="8849107" y="5829145"/>
            <a:ext cx="2894682" cy="595998"/>
          </a:xfr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en-US" sz="1765" b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1pPr>
            <a:lvl2pPr>
              <a:defRPr lang="en-US" smtClean="0">
                <a:solidFill>
                  <a:schemeClr val="lt1"/>
                </a:solidFill>
                <a:latin typeface="+mj-lt"/>
              </a:defRPr>
            </a:lvl2pPr>
            <a:lvl3pPr>
              <a:defRPr lang="en-US" smtClean="0">
                <a:solidFill>
                  <a:schemeClr val="lt1"/>
                </a:solidFill>
                <a:latin typeface="+mj-lt"/>
              </a:defRPr>
            </a:lvl3pPr>
            <a:lvl4pPr>
              <a:defRPr lang="en-US" smtClean="0">
                <a:solidFill>
                  <a:schemeClr val="lt1"/>
                </a:solidFill>
                <a:latin typeface="+mj-lt"/>
              </a:defRPr>
            </a:lvl4pPr>
            <a:lvl5pPr>
              <a:defRPr lang="pt-BR">
                <a:solidFill>
                  <a:schemeClr val="lt1"/>
                </a:solidFill>
                <a:latin typeface="+mj-lt"/>
              </a:defRPr>
            </a:lvl5pPr>
          </a:lstStyle>
          <a:p>
            <a:pPr marL="336145" lvl="0" indent="-336145"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2636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745">
          <p15:clr>
            <a:srgbClr val="FBAE40"/>
          </p15:clr>
        </p15:guide>
        <p15:guide id="2" orient="horz" pos="412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1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54016-E0FF-4096-A1E2-C21F5241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7DA3E8-CDC3-4C5E-92EF-4575E3A0D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3B06F-0113-4EE3-9937-311F917D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1BD2AF-141A-46AD-AC41-69340A9E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819EFB-2B8B-482B-8C8E-4180C41C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8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25A2E-7863-4C38-A77F-BC44F38D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3B187E-6FFE-4A7E-96FE-DFEF6E529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57943A-8A2D-4578-A4C7-D58B3E1C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331A88-5C5D-4232-964E-EFB5A80D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C76C9D-6C8A-43A5-BB0F-3DF55548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3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54B95-FAD1-42D7-B264-00F71362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CF38B8-BC49-4E98-A7CA-E5851238F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4EDCFC-B885-43E6-82E4-4B3265DB3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C10921-0EB6-42D9-B64B-700D9128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D42EE3-CF70-46A1-9977-B74C951C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446583-5718-47B9-BB70-9F1414CF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7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59179-84B0-458B-9C2B-3766CEAD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5D5B71-3C6C-4206-BBDF-D9002D41B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094C13-0A3F-4816-8F41-587337B2B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80FE9D-0EDF-4758-9445-8E42E0784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83AC28D-B543-4301-B17C-451555A8B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FD1A1B-B167-4047-82B7-B56016DB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6B55F-297C-447C-8457-22236373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6A4B1D-DD30-4F82-9F25-527BDFB9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3504B-7591-43BF-8E77-26D63754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938CD62-DD69-4608-A21B-9A8C1CDA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E9229E-99D4-45F5-9DC7-80448528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B2BED9-536E-4CD5-BE2B-C250BB5C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3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BECED8-685E-4EA6-8111-0872986F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889F2D5-3AE6-49C0-AA91-20B1F0F4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2666DA-1B62-4929-A666-484961DD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1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10BC1-21BB-45E5-8B23-08356A51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87E339-577A-49C6-B162-A21C443D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D43805-898C-4629-A167-24CF8FC65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956871-3BA1-4ED3-8147-21BCA94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FC8A20-60EC-47C8-A559-32832069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110FC-8266-4007-9BEA-D3D02251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75DE-8A83-4E16-8E2C-A8568BC8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FCA7F78-6E43-4644-83DC-90C710D76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40B96B-ACC5-4330-B707-98892FA44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E72782-A5F1-4569-A902-FF6E87E8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8CA100-6167-4E53-A307-48401BB4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F69EEC-E1AE-4E6B-86A8-EF26041E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5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A0577A-4C7C-4987-AD69-30AF8BEA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F7C2CF-C98D-4E36-9759-6EBBCAE35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2D948C-374A-4624-89B2-C452DDA8F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F6D506-CDAE-45BB-9755-DFD923C4A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4AB20E-8AB3-405D-9E66-B521A17DC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15" y="1857390"/>
            <a:ext cx="6988655" cy="247073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pt-BR" sz="3137" b="1" dirty="0"/>
            </a:br>
            <a:br>
              <a:rPr lang="pt-BR" sz="3137" b="1" dirty="0"/>
            </a:br>
            <a:r>
              <a:rPr lang="pt-BR" sz="3200" dirty="0"/>
              <a:t>EDUCAÇÃO EM DIREITOS HUMANOS</a:t>
            </a:r>
            <a:endParaRPr lang="en-US" sz="3137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64591" y="4530747"/>
            <a:ext cx="6988655" cy="830061"/>
          </a:xfrm>
        </p:spPr>
        <p:txBody>
          <a:bodyPr/>
          <a:lstStyle/>
          <a:p>
            <a:pPr lvl="0" algn="ctr"/>
            <a:r>
              <a:rPr lang="pt-BR" sz="1800" b="1" dirty="0"/>
              <a:t>GTDH: Grupo de Trabalho e Extensão Direitos Humanos 		       ESALQ/USP</a:t>
            </a:r>
            <a:endParaRPr lang="en-US" sz="2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55417" y="5812490"/>
            <a:ext cx="2047182" cy="598048"/>
          </a:xfrm>
        </p:spPr>
        <p:txBody>
          <a:bodyPr/>
          <a:lstStyle/>
          <a:p>
            <a:r>
              <a:rPr lang="pt-BR" b="1" dirty="0">
                <a:latin typeface="+mj-lt"/>
              </a:rPr>
              <a:t>Piracicaba</a:t>
            </a:r>
          </a:p>
          <a:p>
            <a:r>
              <a:rPr lang="pt-BR" b="1" dirty="0">
                <a:latin typeface="+mj-lt"/>
              </a:rPr>
              <a:t>2018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590954" y="5687959"/>
            <a:ext cx="5293630" cy="847110"/>
          </a:xfrm>
        </p:spPr>
        <p:txBody>
          <a:bodyPr/>
          <a:lstStyle/>
          <a:p>
            <a:pPr algn="ctr"/>
            <a:r>
              <a:rPr lang="pt-BR" sz="1568" b="1">
                <a:latin typeface="+mj-lt"/>
              </a:rPr>
              <a:t>	</a:t>
            </a:r>
            <a:endParaRPr lang="pt-BR" sz="1800" b="1" dirty="0">
              <a:latin typeface="+mj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7E1E1E-F702-4BAF-903A-3714E2FF532F}"/>
              </a:ext>
            </a:extLst>
          </p:cNvPr>
          <p:cNvSpPr txBox="1"/>
          <p:nvPr/>
        </p:nvSpPr>
        <p:spPr>
          <a:xfrm>
            <a:off x="7029450" y="581249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Disciplina: 0110130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Vida universitária e cidadania</a:t>
            </a:r>
          </a:p>
        </p:txBody>
      </p:sp>
    </p:spTree>
    <p:extLst>
      <p:ext uri="{BB962C8B-B14F-4D97-AF65-F5344CB8AC3E}">
        <p14:creationId xmlns:p14="http://schemas.microsoft.com/office/powerpoint/2010/main" val="4010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41FF8-1F1B-43C2-B36A-7008B593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4) Quais são os resultados que essa comunicação produz?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27B167-30DC-45DE-B1F9-E08257A04D6E}"/>
              </a:ext>
            </a:extLst>
          </p:cNvPr>
          <p:cNvSpPr txBox="1"/>
          <p:nvPr/>
        </p:nvSpPr>
        <p:spPr>
          <a:xfrm>
            <a:off x="485775" y="2257425"/>
            <a:ext cx="11101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Obediência/medo (O que é obedecer?);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Pode gerar sentimentos de: rebeldia, apatia, depressão, “orgulho”;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Reprodução da comunicação e comportamento.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08D6068-9EBB-465C-8C49-14FA371A2438}"/>
              </a:ext>
            </a:extLst>
          </p:cNvPr>
          <p:cNvCxnSpPr>
            <a:cxnSpLocks/>
          </p:cNvCxnSpPr>
          <p:nvPr/>
        </p:nvCxnSpPr>
        <p:spPr>
          <a:xfrm>
            <a:off x="669222" y="1258656"/>
            <a:ext cx="7303203" cy="3504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D5A9349-1037-4F97-82C9-FAE4FCC31BE7}"/>
              </a:ext>
            </a:extLst>
          </p:cNvPr>
          <p:cNvCxnSpPr>
            <a:cxnSpLocks/>
          </p:cNvCxnSpPr>
          <p:nvPr/>
        </p:nvCxnSpPr>
        <p:spPr>
          <a:xfrm>
            <a:off x="669222" y="1781604"/>
            <a:ext cx="4502853" cy="1752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1A053D07-BA73-4707-A9B2-D32A2FED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80CA9-996E-4EC6-B89A-7F659274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05" y="260648"/>
            <a:ext cx="10515600" cy="1325563"/>
          </a:xfrm>
        </p:spPr>
        <p:txBody>
          <a:bodyPr/>
          <a:lstStyle/>
          <a:p>
            <a:r>
              <a:rPr lang="pt-BR" b="1" dirty="0"/>
              <a:t>Campo de forças / Análise do vídeo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C4405FE-70BC-4960-8C18-AE215C09F6FF}"/>
              </a:ext>
            </a:extLst>
          </p:cNvPr>
          <p:cNvGrpSpPr/>
          <p:nvPr/>
        </p:nvGrpSpPr>
        <p:grpSpPr>
          <a:xfrm>
            <a:off x="2286558" y="2114550"/>
            <a:ext cx="7314644" cy="4463065"/>
            <a:chOff x="3529541" y="1857375"/>
            <a:chExt cx="5766859" cy="4270539"/>
          </a:xfrm>
        </p:grpSpPr>
        <p:sp>
          <p:nvSpPr>
            <p:cNvPr id="5" name="Line 2">
              <a:extLst>
                <a:ext uri="{FF2B5EF4-FFF2-40B4-BE49-F238E27FC236}">
                  <a16:creationId xmlns:a16="http://schemas.microsoft.com/office/drawing/2014/main" id="{8EAC66C2-ED69-460C-9AA9-C40A13C6E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4353" y="1912496"/>
              <a:ext cx="0" cy="3341687"/>
            </a:xfrm>
            <a:prstGeom prst="line">
              <a:avLst/>
            </a:prstGeom>
            <a:noFill/>
            <a:ln w="38100">
              <a:solidFill>
                <a:srgbClr val="A6A06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94B4745A-81D9-464D-8ACF-643ABDCD3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588" y="3505200"/>
              <a:ext cx="4456112" cy="0"/>
            </a:xfrm>
            <a:prstGeom prst="line">
              <a:avLst/>
            </a:prstGeom>
            <a:noFill/>
            <a:ln w="38100">
              <a:solidFill>
                <a:srgbClr val="A6A06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0E7A882F-47B7-476E-954D-4207D67D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776" y="1912496"/>
              <a:ext cx="1562100" cy="43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rgbClr val="FF6600"/>
                  </a:solidFill>
                  <a:latin typeface="Century Gothic" pitchFamily="34" charset="0"/>
                </a:rPr>
                <a:t>Aproveitar</a:t>
              </a:r>
              <a:endParaRPr lang="en-US" sz="2600" b="1" i="1" dirty="0">
                <a:solidFill>
                  <a:srgbClr val="FF6600"/>
                </a:solidFill>
                <a:latin typeface="Century Gothic" pitchFamily="34" charset="0"/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36CD94B-B33D-4D04-ACC2-4A0C01D34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1920523"/>
              <a:ext cx="1562100" cy="434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chemeClr val="accent6"/>
                  </a:solidFill>
                  <a:latin typeface="Century Gothic" pitchFamily="34" charset="0"/>
                </a:rPr>
                <a:t>Ampliar</a:t>
              </a:r>
              <a:endParaRPr lang="en-US" sz="2600" b="1" i="1" dirty="0">
                <a:solidFill>
                  <a:schemeClr val="accent6"/>
                </a:solidFill>
                <a:latin typeface="Century Gothic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11EDBA8-CAB7-4C40-A17D-2DC51DD64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493994"/>
              <a:ext cx="1562100" cy="45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Minimizar</a:t>
              </a:r>
              <a:endParaRPr lang="en-US" sz="26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C1BF3F21-E1EB-4DDB-9E04-09D0F0071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625" y="1857375"/>
              <a:ext cx="0" cy="37036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5A4F8A77-C70C-4B86-A657-749B9D4AA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0850" y="5584825"/>
              <a:ext cx="502285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F28F2CF8-582C-43D2-9A20-CB4CF222E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050" y="3483132"/>
              <a:ext cx="1562100" cy="45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rgbClr val="FF0000"/>
                  </a:solidFill>
                  <a:latin typeface="Century Gothic" pitchFamily="34" charset="0"/>
                </a:rPr>
                <a:t>Eliminar</a:t>
              </a:r>
              <a:endParaRPr lang="en-US" sz="2600" b="1" i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67AB3204-F840-4701-8753-9D4C468950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45619" y="2490724"/>
              <a:ext cx="1676400" cy="5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200" b="1" i="1" dirty="0" err="1">
                  <a:latin typeface="Century Gothic" pitchFamily="34" charset="0"/>
                </a:rPr>
                <a:t>Fatores</a:t>
              </a:r>
              <a:br>
                <a:rPr lang="en-US" sz="2200" b="1" i="1" dirty="0">
                  <a:latin typeface="Century Gothic" pitchFamily="34" charset="0"/>
                </a:rPr>
              </a:br>
              <a:r>
                <a:rPr lang="en-US" sz="2200" b="1" i="1" dirty="0" err="1">
                  <a:solidFill>
                    <a:srgbClr val="FF0000"/>
                  </a:solidFill>
                  <a:latin typeface="Century Gothic" pitchFamily="34" charset="0"/>
                </a:rPr>
                <a:t>positivos</a:t>
              </a:r>
              <a:endParaRPr lang="en-US" sz="2200" b="1" i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57020DF-30AC-42FE-A821-3EC365FB55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37391" y="4230938"/>
              <a:ext cx="20859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200" b="1" i="1" dirty="0" err="1">
                  <a:latin typeface="Century Gothic" pitchFamily="34" charset="0"/>
                </a:rPr>
                <a:t>Fatores</a:t>
              </a:r>
              <a:br>
                <a:rPr lang="en-US" sz="2200" b="1" i="1" dirty="0">
                  <a:latin typeface="Century Gothic" pitchFamily="34" charset="0"/>
                </a:rPr>
              </a:br>
              <a:r>
                <a:rPr lang="en-US" sz="2200" b="1" i="1" dirty="0" err="1">
                  <a:solidFill>
                    <a:srgbClr val="FF0000"/>
                  </a:solidFill>
                  <a:latin typeface="Century Gothic" pitchFamily="34" charset="0"/>
                </a:rPr>
                <a:t>negativos</a:t>
              </a:r>
              <a:endParaRPr lang="en-US" sz="2200" b="1" i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CEF49CA0-3480-4426-A5AE-CE94C78D1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938" y="5715000"/>
              <a:ext cx="2514600" cy="41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200" b="1" i="1" dirty="0" err="1">
                  <a:solidFill>
                    <a:srgbClr val="FF0000"/>
                  </a:solidFill>
                  <a:latin typeface="Century Gothic" pitchFamily="34" charset="0"/>
                </a:rPr>
                <a:t>Baixo</a:t>
              </a:r>
              <a:r>
                <a:rPr lang="en-US" sz="2200" b="1" i="1" dirty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r>
                <a:rPr lang="en-US" sz="2200" b="1" i="1" dirty="0" err="1">
                  <a:latin typeface="Century Gothic" pitchFamily="34" charset="0"/>
                </a:rPr>
                <a:t>controle</a:t>
              </a:r>
              <a:endParaRPr lang="en-US" sz="2200" b="1" i="1" dirty="0">
                <a:latin typeface="Century Gothic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0177FE83-676A-4549-A25D-FE884EB16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715000"/>
              <a:ext cx="2514600" cy="41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200" b="1" i="1" dirty="0">
                  <a:solidFill>
                    <a:srgbClr val="FF0000"/>
                  </a:solidFill>
                  <a:latin typeface="Century Gothic" pitchFamily="34" charset="0"/>
                </a:rPr>
                <a:t>Alto</a:t>
              </a:r>
              <a:r>
                <a:rPr lang="en-US" sz="2200" b="1" i="1" dirty="0">
                  <a:latin typeface="Century Gothic" pitchFamily="34" charset="0"/>
                </a:rPr>
                <a:t> </a:t>
              </a:r>
              <a:r>
                <a:rPr lang="en-US" sz="2200" b="1" i="1" dirty="0" err="1">
                  <a:latin typeface="Century Gothic" pitchFamily="34" charset="0"/>
                </a:rPr>
                <a:t>controle</a:t>
              </a:r>
              <a:endParaRPr lang="en-US" sz="2200" b="1" i="1" dirty="0">
                <a:latin typeface="Century Gothic" pitchFamily="34" charset="0"/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426AFC-C673-4920-8B4D-4F4ACE720456}"/>
              </a:ext>
            </a:extLst>
          </p:cNvPr>
          <p:cNvSpPr txBox="1"/>
          <p:nvPr/>
        </p:nvSpPr>
        <p:spPr>
          <a:xfrm>
            <a:off x="3457788" y="4297455"/>
            <a:ext cx="2842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- Comunicação violenta (do outro)</a:t>
            </a:r>
          </a:p>
          <a:p>
            <a:endParaRPr lang="pt-BR" b="1" dirty="0"/>
          </a:p>
          <a:p>
            <a:r>
              <a:rPr lang="pt-BR" b="1" dirty="0"/>
              <a:t>- Polarização (presente no ambiente)</a:t>
            </a:r>
          </a:p>
          <a:p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AAEC662-440E-41C4-995D-9DBF9BBAFB77}"/>
              </a:ext>
            </a:extLst>
          </p:cNvPr>
          <p:cNvSpPr txBox="1"/>
          <p:nvPr/>
        </p:nvSpPr>
        <p:spPr>
          <a:xfrm>
            <a:off x="6584951" y="4286106"/>
            <a:ext cx="3569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- Comunicação violenta (minha)</a:t>
            </a:r>
          </a:p>
          <a:p>
            <a:endParaRPr lang="pt-BR" b="1" dirty="0"/>
          </a:p>
          <a:p>
            <a:r>
              <a:rPr lang="pt-BR" b="1" dirty="0"/>
              <a:t>- Medo/Ansiedade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r>
              <a:rPr lang="pt-BR" b="1" dirty="0"/>
              <a:t>- Reprodução da comunicação/comportamento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B5FC72A-E1F6-4694-A3B4-0DF15FA8C96B}"/>
              </a:ext>
            </a:extLst>
          </p:cNvPr>
          <p:cNvCxnSpPr>
            <a:cxnSpLocks/>
          </p:cNvCxnSpPr>
          <p:nvPr/>
        </p:nvCxnSpPr>
        <p:spPr>
          <a:xfrm>
            <a:off x="884005" y="1257300"/>
            <a:ext cx="785994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Uma imagem contendo texto&#10;&#10;Descrição gerada com alta confiança">
            <a:extLst>
              <a:ext uri="{FF2B5EF4-FFF2-40B4-BE49-F238E27FC236}">
                <a16:creationId xmlns:a16="http://schemas.microsoft.com/office/drawing/2014/main" id="{A4C58DDA-F164-4426-933C-C9F81DD16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80CA9-996E-4EC6-B89A-7F659274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991"/>
            <a:ext cx="10515600" cy="1325563"/>
          </a:xfrm>
        </p:spPr>
        <p:txBody>
          <a:bodyPr/>
          <a:lstStyle/>
          <a:p>
            <a:r>
              <a:rPr lang="pt-BR" b="1" dirty="0"/>
              <a:t>Campo de forças / ESALQ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C4405FE-70BC-4960-8C18-AE215C09F6FF}"/>
              </a:ext>
            </a:extLst>
          </p:cNvPr>
          <p:cNvGrpSpPr/>
          <p:nvPr/>
        </p:nvGrpSpPr>
        <p:grpSpPr>
          <a:xfrm>
            <a:off x="2300959" y="1628054"/>
            <a:ext cx="7300242" cy="4949560"/>
            <a:chOff x="3540895" y="1391866"/>
            <a:chExt cx="5755505" cy="4736048"/>
          </a:xfrm>
        </p:grpSpPr>
        <p:sp>
          <p:nvSpPr>
            <p:cNvPr id="5" name="Line 2">
              <a:extLst>
                <a:ext uri="{FF2B5EF4-FFF2-40B4-BE49-F238E27FC236}">
                  <a16:creationId xmlns:a16="http://schemas.microsoft.com/office/drawing/2014/main" id="{8EAC66C2-ED69-460C-9AA9-C40A13C6E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5192" y="1581972"/>
              <a:ext cx="1419" cy="3826262"/>
            </a:xfrm>
            <a:prstGeom prst="line">
              <a:avLst/>
            </a:prstGeom>
            <a:noFill/>
            <a:ln w="38100">
              <a:solidFill>
                <a:srgbClr val="A6A06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94B4745A-81D9-464D-8ACF-643ABDCD3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380" y="3492495"/>
              <a:ext cx="4456112" cy="0"/>
            </a:xfrm>
            <a:prstGeom prst="line">
              <a:avLst/>
            </a:prstGeom>
            <a:noFill/>
            <a:ln w="38100">
              <a:solidFill>
                <a:srgbClr val="A6A06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0E7A882F-47B7-476E-954D-4207D67D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644" y="1392951"/>
              <a:ext cx="1562100" cy="43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rgbClr val="FF6600"/>
                  </a:solidFill>
                  <a:latin typeface="Century Gothic" pitchFamily="34" charset="0"/>
                </a:rPr>
                <a:t>Aproveitar</a:t>
              </a:r>
              <a:endParaRPr lang="en-US" sz="2600" b="1" i="1" dirty="0">
                <a:solidFill>
                  <a:srgbClr val="FF6600"/>
                </a:solidFill>
                <a:latin typeface="Century Gothic" pitchFamily="34" charset="0"/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36CD94B-B33D-4D04-ACC2-4A0C01D34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8999" y="1391866"/>
              <a:ext cx="1562100" cy="434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rgbClr val="92D050"/>
                  </a:solidFill>
                  <a:latin typeface="Century Gothic" pitchFamily="34" charset="0"/>
                </a:rPr>
                <a:t>Ampliar</a:t>
              </a:r>
              <a:endParaRPr lang="en-US" sz="2600" b="1" i="1" dirty="0">
                <a:solidFill>
                  <a:srgbClr val="92D050"/>
                </a:solidFill>
                <a:latin typeface="Century Gothic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11EDBA8-CAB7-4C40-A17D-2DC51DD64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079" y="3467735"/>
              <a:ext cx="1562100" cy="45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rgbClr val="395A92"/>
                  </a:solidFill>
                  <a:latin typeface="Century Gothic" pitchFamily="34" charset="0"/>
                </a:rPr>
                <a:t>Minimizar</a:t>
              </a:r>
              <a:endParaRPr lang="en-US" sz="2600" b="1" i="1" dirty="0">
                <a:solidFill>
                  <a:srgbClr val="395A92"/>
                </a:solidFill>
                <a:latin typeface="Century Gothic" pitchFamily="34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C1BF3F21-E1EB-4DDB-9E04-09D0F0071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625" y="1857375"/>
              <a:ext cx="0" cy="3703638"/>
            </a:xfrm>
            <a:prstGeom prst="line">
              <a:avLst/>
            </a:prstGeom>
            <a:noFill/>
            <a:ln w="38100">
              <a:solidFill>
                <a:srgbClr val="97C777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5A4F8A77-C70C-4B86-A657-749B9D4AA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0850" y="5584825"/>
              <a:ext cx="5022850" cy="0"/>
            </a:xfrm>
            <a:prstGeom prst="line">
              <a:avLst/>
            </a:prstGeom>
            <a:noFill/>
            <a:ln w="38100">
              <a:solidFill>
                <a:srgbClr val="97C777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F28F2CF8-582C-43D2-9A20-CB4CF222E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905" y="3467735"/>
              <a:ext cx="1562100" cy="45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rgbClr val="FF0000"/>
                  </a:solidFill>
                  <a:latin typeface="Century Gothic" pitchFamily="34" charset="0"/>
                </a:rPr>
                <a:t>Eliminar</a:t>
              </a:r>
              <a:endParaRPr lang="en-US" sz="2600" b="1" i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67AB3204-F840-4701-8753-9D4C468950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53533" y="2470797"/>
              <a:ext cx="1676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200" b="1" i="1" dirty="0" err="1">
                  <a:latin typeface="Century Gothic" pitchFamily="34" charset="0"/>
                </a:rPr>
                <a:t>Fatores</a:t>
              </a:r>
              <a:br>
                <a:rPr lang="en-US" sz="2200" b="1" i="1" dirty="0">
                  <a:solidFill>
                    <a:srgbClr val="FF0000"/>
                  </a:solidFill>
                  <a:latin typeface="Century Gothic" pitchFamily="34" charset="0"/>
                </a:rPr>
              </a:br>
              <a:r>
                <a:rPr lang="en-US" sz="2200" b="1" i="1" dirty="0" err="1">
                  <a:solidFill>
                    <a:srgbClr val="FF0000"/>
                  </a:solidFill>
                  <a:latin typeface="Century Gothic" pitchFamily="34" charset="0"/>
                </a:rPr>
                <a:t>positivos</a:t>
              </a:r>
              <a:endParaRPr lang="en-US" sz="2200" b="1" i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57020DF-30AC-42FE-A821-3EC365FB55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62045" y="4281644"/>
              <a:ext cx="20859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200" b="1" i="1" dirty="0" err="1">
                  <a:latin typeface="Century Gothic" pitchFamily="34" charset="0"/>
                </a:rPr>
                <a:t>Fatores</a:t>
              </a:r>
              <a:br>
                <a:rPr lang="en-US" sz="2200" b="1" i="1" dirty="0">
                  <a:latin typeface="Century Gothic" pitchFamily="34" charset="0"/>
                </a:rPr>
              </a:br>
              <a:r>
                <a:rPr lang="en-US" sz="2200" b="1" i="1" dirty="0" err="1">
                  <a:solidFill>
                    <a:srgbClr val="FF0000"/>
                  </a:solidFill>
                  <a:latin typeface="Century Gothic" pitchFamily="34" charset="0"/>
                </a:rPr>
                <a:t>negativos</a:t>
              </a:r>
              <a:endParaRPr lang="en-US" sz="2200" b="1" i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CEF49CA0-3480-4426-A5AE-CE94C78D1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938" y="5715000"/>
              <a:ext cx="2514600" cy="41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200" b="1" i="1" dirty="0" err="1">
                  <a:solidFill>
                    <a:srgbClr val="FF0000"/>
                  </a:solidFill>
                  <a:latin typeface="Century Gothic" pitchFamily="34" charset="0"/>
                </a:rPr>
                <a:t>Baixo</a:t>
              </a:r>
              <a:r>
                <a:rPr lang="en-US" sz="2200" b="1" i="1" dirty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r>
                <a:rPr lang="en-US" sz="2200" b="1" i="1" dirty="0" err="1">
                  <a:latin typeface="Century Gothic" pitchFamily="34" charset="0"/>
                </a:rPr>
                <a:t>controle</a:t>
              </a:r>
              <a:endParaRPr lang="en-US" sz="2200" b="1" i="1" dirty="0">
                <a:latin typeface="Century Gothic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0177FE83-676A-4549-A25D-FE884EB16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715000"/>
              <a:ext cx="2514600" cy="41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200" b="1" i="1" dirty="0">
                  <a:solidFill>
                    <a:srgbClr val="FF0000"/>
                  </a:solidFill>
                  <a:latin typeface="Century Gothic" pitchFamily="34" charset="0"/>
                </a:rPr>
                <a:t>Alto</a:t>
              </a:r>
              <a:r>
                <a:rPr lang="en-US" sz="2200" b="1" i="1" dirty="0">
                  <a:latin typeface="Century Gothic" pitchFamily="34" charset="0"/>
                </a:rPr>
                <a:t> </a:t>
              </a:r>
              <a:r>
                <a:rPr lang="en-US" sz="2200" b="1" i="1" dirty="0" err="1">
                  <a:latin typeface="Century Gothic" pitchFamily="34" charset="0"/>
                </a:rPr>
                <a:t>controle</a:t>
              </a:r>
              <a:endParaRPr lang="en-US" sz="2200" b="1" i="1" dirty="0">
                <a:latin typeface="Century Gothic" pitchFamily="34" charset="0"/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426AFC-C673-4920-8B4D-4F4ACE720456}"/>
              </a:ext>
            </a:extLst>
          </p:cNvPr>
          <p:cNvSpPr txBox="1"/>
          <p:nvPr/>
        </p:nvSpPr>
        <p:spPr>
          <a:xfrm>
            <a:off x="3273855" y="4259597"/>
            <a:ext cx="3137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- Salas muito cheias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r>
              <a:rPr lang="pt-BR" b="1" dirty="0"/>
              <a:t>- Docentes que não preparam a aula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r>
              <a:rPr lang="pt-BR" b="1" dirty="0"/>
              <a:t>- Depressão... (ambiente)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AAEC662-440E-41C4-995D-9DBF9BBAFB77}"/>
              </a:ext>
            </a:extLst>
          </p:cNvPr>
          <p:cNvSpPr txBox="1"/>
          <p:nvPr/>
        </p:nvSpPr>
        <p:spPr>
          <a:xfrm>
            <a:off x="6437875" y="4435880"/>
            <a:ext cx="3569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- Buscar lugar de maior atenção na sala de aula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r>
              <a:rPr lang="pt-BR" b="1" dirty="0"/>
              <a:t>- Festa todo dia afetando o empenho e sono na aula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241F748-12B7-4975-99DF-5CFDE94F2186}"/>
              </a:ext>
            </a:extLst>
          </p:cNvPr>
          <p:cNvSpPr txBox="1"/>
          <p:nvPr/>
        </p:nvSpPr>
        <p:spPr>
          <a:xfrm>
            <a:off x="3262474" y="2324993"/>
            <a:ext cx="3175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- Docentes que preparam a aula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r>
              <a:rPr lang="pt-BR" b="1" dirty="0"/>
              <a:t>- Biblioteca Central (atendimento e infraestrutura)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7E52AE-8A7E-424F-8D47-36C7DE7CC4B5}"/>
              </a:ext>
            </a:extLst>
          </p:cNvPr>
          <p:cNvSpPr txBox="1"/>
          <p:nvPr/>
        </p:nvSpPr>
        <p:spPr>
          <a:xfrm>
            <a:off x="6437875" y="2069058"/>
            <a:ext cx="3964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- </a:t>
            </a:r>
            <a:r>
              <a:rPr lang="pt-BR" b="1" dirty="0" err="1"/>
              <a:t>Assuidade</a:t>
            </a:r>
            <a:r>
              <a:rPr lang="pt-BR" b="1" dirty="0"/>
              <a:t> e participação (própria)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r>
              <a:rPr lang="pt-BR" b="1" dirty="0"/>
              <a:t>- Cuidar do próprio ritmo biológico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r>
              <a:rPr lang="pt-BR" b="1" dirty="0"/>
              <a:t>- Comprometimento, empenho, responsabilidade 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3E3EAC0-5BBD-4AF4-9992-EC35B61D1FF9}"/>
              </a:ext>
            </a:extLst>
          </p:cNvPr>
          <p:cNvCxnSpPr>
            <a:cxnSpLocks/>
          </p:cNvCxnSpPr>
          <p:nvPr/>
        </p:nvCxnSpPr>
        <p:spPr>
          <a:xfrm>
            <a:off x="838200" y="1214437"/>
            <a:ext cx="5809089" cy="0"/>
          </a:xfrm>
          <a:prstGeom prst="line">
            <a:avLst/>
          </a:prstGeom>
          <a:ln w="38100">
            <a:solidFill>
              <a:srgbClr val="97C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 descr="Uma imagem contendo texto&#10;&#10;Descrição gerada com alta confiança">
            <a:extLst>
              <a:ext uri="{FF2B5EF4-FFF2-40B4-BE49-F238E27FC236}">
                <a16:creationId xmlns:a16="http://schemas.microsoft.com/office/drawing/2014/main" id="{1E148982-0981-4306-94BF-7FCDF9B4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7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17EE4-EB88-4ED1-AC1A-2F4E3989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22263"/>
            <a:ext cx="10515600" cy="1325563"/>
          </a:xfrm>
        </p:spPr>
        <p:txBody>
          <a:bodyPr/>
          <a:lstStyle/>
          <a:p>
            <a:r>
              <a:rPr lang="pt-BR" b="1" dirty="0"/>
              <a:t>Vídeo GTDH e TUSP: Setembro Amarelo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65C926-6D49-4B27-8E6F-637C7E666298}"/>
              </a:ext>
            </a:extLst>
          </p:cNvPr>
          <p:cNvSpPr txBox="1"/>
          <p:nvPr/>
        </p:nvSpPr>
        <p:spPr>
          <a:xfrm>
            <a:off x="7624763" y="2026016"/>
            <a:ext cx="4048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  <a:r>
              <a:rPr lang="pt-BR" sz="2400" dirty="0"/>
              <a:t>o GTDH em parceria com o TUSP (Teatro da USP), durante a 22ª Semana de Arte e Cultura no campus da ESALQ realizou a Oficina de Criação de Audiovisual, elaborando um vídeo que procura conscientizar universitários e familiares sobre esta questão de saúde pública.</a:t>
            </a:r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90FDB68-3B31-4CFF-A51D-668F3A27F524}"/>
              </a:ext>
            </a:extLst>
          </p:cNvPr>
          <p:cNvCxnSpPr>
            <a:cxnSpLocks/>
          </p:cNvCxnSpPr>
          <p:nvPr/>
        </p:nvCxnSpPr>
        <p:spPr>
          <a:xfrm>
            <a:off x="395288" y="1266478"/>
            <a:ext cx="8977312" cy="0"/>
          </a:xfrm>
          <a:prstGeom prst="line">
            <a:avLst/>
          </a:prstGeom>
          <a:ln w="38100">
            <a:solidFill>
              <a:srgbClr val="EE0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C8CB4F34-9BBF-4399-A46A-ABC279F2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2043205"/>
            <a:ext cx="6689333" cy="3751273"/>
          </a:xfrm>
          <a:prstGeom prst="rect">
            <a:avLst/>
          </a:prstGeom>
          <a:ln w="28575">
            <a:solidFill>
              <a:srgbClr val="EE00A4"/>
            </a:solidFill>
          </a:ln>
        </p:spPr>
      </p:pic>
      <p:pic>
        <p:nvPicPr>
          <p:cNvPr id="9" name="Imagem 8" descr="Uma imagem contendo texto&#10;&#10;Descrição gerada com alta confiança">
            <a:extLst>
              <a:ext uri="{FF2B5EF4-FFF2-40B4-BE49-F238E27FC236}">
                <a16:creationId xmlns:a16="http://schemas.microsoft.com/office/drawing/2014/main" id="{DE967A8F-2439-4CE7-891D-78181021E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88AB4-66C4-432B-A56C-6BA0B25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2" y="320031"/>
            <a:ext cx="10272712" cy="1080938"/>
          </a:xfrm>
          <a:ln w="38100">
            <a:solidFill>
              <a:srgbClr val="FF6600"/>
            </a:solidFill>
          </a:ln>
        </p:spPr>
        <p:txBody>
          <a:bodyPr>
            <a:no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Exercício individual: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Analise os fatores que influenciam (apoiam ou restringem) o ambiente educacional da ESALQ. Encontre pelo menos dois fatores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cada quadrante.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38723C9-D9A9-4694-9423-83C21BFDFE34}"/>
              </a:ext>
            </a:extLst>
          </p:cNvPr>
          <p:cNvGrpSpPr/>
          <p:nvPr/>
        </p:nvGrpSpPr>
        <p:grpSpPr>
          <a:xfrm>
            <a:off x="2871788" y="2185987"/>
            <a:ext cx="6024562" cy="4289425"/>
            <a:chOff x="3271838" y="1857375"/>
            <a:chExt cx="6024562" cy="4289425"/>
          </a:xfrm>
        </p:grpSpPr>
        <p:sp>
          <p:nvSpPr>
            <p:cNvPr id="5" name="Line 2">
              <a:extLst>
                <a:ext uri="{FF2B5EF4-FFF2-40B4-BE49-F238E27FC236}">
                  <a16:creationId xmlns:a16="http://schemas.microsoft.com/office/drawing/2014/main" id="{94C65210-36FC-4D9C-A34A-5982262CA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2438" y="1909764"/>
              <a:ext cx="0" cy="3341687"/>
            </a:xfrm>
            <a:prstGeom prst="line">
              <a:avLst/>
            </a:prstGeom>
            <a:noFill/>
            <a:ln w="38100">
              <a:solidFill>
                <a:srgbClr val="A6A06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2E21CB7F-EB64-4802-8D97-51481711C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588" y="3505200"/>
              <a:ext cx="4456112" cy="0"/>
            </a:xfrm>
            <a:prstGeom prst="line">
              <a:avLst/>
            </a:prstGeom>
            <a:noFill/>
            <a:ln w="38100">
              <a:solidFill>
                <a:srgbClr val="A6A06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52C556B2-D4D2-46B8-9E95-67085C0F6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2011363"/>
              <a:ext cx="15621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rgbClr val="FF6600"/>
                  </a:solidFill>
                  <a:latin typeface="Century Gothic" pitchFamily="34" charset="0"/>
                </a:rPr>
                <a:t>Aproveitar</a:t>
              </a:r>
              <a:endParaRPr lang="en-US" sz="2600" b="1" i="1" dirty="0">
                <a:solidFill>
                  <a:srgbClr val="FF6600"/>
                </a:solidFill>
                <a:latin typeface="Century Gothic" pitchFamily="34" charset="0"/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3008C3-73F6-4CA8-B52E-FF3295D7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2011363"/>
              <a:ext cx="15621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chemeClr val="accent6"/>
                  </a:solidFill>
                  <a:latin typeface="Century Gothic" pitchFamily="34" charset="0"/>
                </a:rPr>
                <a:t>Ampliar</a:t>
              </a:r>
              <a:endParaRPr lang="en-US" sz="2600" b="1" i="1" dirty="0">
                <a:solidFill>
                  <a:schemeClr val="accent6"/>
                </a:solidFill>
                <a:latin typeface="Century Gothic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6E4295FB-672C-4AD4-A15E-8037FF5EB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3992563"/>
              <a:ext cx="15621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rgbClr val="395A92"/>
                  </a:solidFill>
                  <a:latin typeface="Century Gothic" pitchFamily="34" charset="0"/>
                </a:rPr>
                <a:t>Minimizar</a:t>
              </a:r>
              <a:endParaRPr lang="en-US" sz="2600" b="1" i="1" dirty="0">
                <a:solidFill>
                  <a:srgbClr val="395A92"/>
                </a:solidFill>
                <a:latin typeface="Century Gothic" pitchFamily="34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25B5F5C1-2E2E-4860-9D3D-39DFA4979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625" y="1857375"/>
              <a:ext cx="0" cy="370363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924B5FEB-4798-462E-8AFB-53EBEDACA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0850" y="5584825"/>
              <a:ext cx="502285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71495E16-D2AD-4EEA-8336-799328AD6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992563"/>
              <a:ext cx="15621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5" tIns="34925" rIns="66675" bIns="34925" anchor="ctr"/>
            <a:lstStyle/>
            <a:p>
              <a:pPr algn="ctr" defTabSz="488950" eaLnBrk="0" hangingPunct="0"/>
              <a:r>
                <a:rPr lang="en-US" sz="2600" b="1" i="1" dirty="0" err="1">
                  <a:solidFill>
                    <a:srgbClr val="FF0000"/>
                  </a:solidFill>
                  <a:latin typeface="Century Gothic" pitchFamily="34" charset="0"/>
                </a:rPr>
                <a:t>Eliminar</a:t>
              </a:r>
              <a:endParaRPr lang="en-US" sz="2600" b="1" i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0C84C02B-3704-46B1-A4BD-AA307E7E85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84476" y="2363788"/>
              <a:ext cx="1676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200" b="1" i="1" dirty="0" err="1">
                  <a:latin typeface="Century Gothic" pitchFamily="34" charset="0"/>
                </a:rPr>
                <a:t>Fatores</a:t>
              </a:r>
              <a:br>
                <a:rPr lang="en-US" sz="2200" b="1" i="1" dirty="0">
                  <a:solidFill>
                    <a:srgbClr val="FF0000"/>
                  </a:solidFill>
                  <a:latin typeface="Century Gothic" pitchFamily="34" charset="0"/>
                </a:rPr>
              </a:br>
              <a:r>
                <a:rPr lang="en-US" sz="2200" b="1" i="1" dirty="0" err="1">
                  <a:solidFill>
                    <a:srgbClr val="FF0000"/>
                  </a:solidFill>
                  <a:latin typeface="Century Gothic" pitchFamily="34" charset="0"/>
                </a:rPr>
                <a:t>positivos</a:t>
              </a:r>
              <a:endParaRPr lang="en-US" sz="2200" b="1" i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151A4B2E-7EA2-4768-95FE-E7C845E3F5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79689" y="4243389"/>
              <a:ext cx="20859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200" b="1" i="1" dirty="0" err="1">
                  <a:latin typeface="Century Gothic" pitchFamily="34" charset="0"/>
                </a:rPr>
                <a:t>Fatores</a:t>
              </a:r>
              <a:br>
                <a:rPr lang="en-US" sz="2200" b="1" i="1" dirty="0">
                  <a:latin typeface="Century Gothic" pitchFamily="34" charset="0"/>
                </a:rPr>
              </a:br>
              <a:r>
                <a:rPr lang="en-US" sz="2200" b="1" i="1" dirty="0" err="1">
                  <a:solidFill>
                    <a:srgbClr val="FF0000"/>
                  </a:solidFill>
                  <a:latin typeface="Century Gothic" pitchFamily="34" charset="0"/>
                </a:rPr>
                <a:t>negativos</a:t>
              </a:r>
              <a:endParaRPr lang="en-US" sz="2200" b="1" i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2E7EF77-1AE5-4B6A-B837-E8FCE909F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938" y="5715000"/>
              <a:ext cx="25146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200" b="1" i="1" dirty="0" err="1">
                  <a:solidFill>
                    <a:srgbClr val="FF0000"/>
                  </a:solidFill>
                  <a:latin typeface="Century Gothic" pitchFamily="34" charset="0"/>
                </a:rPr>
                <a:t>Baixo</a:t>
              </a:r>
              <a:r>
                <a:rPr lang="en-US" sz="2200" b="1" i="1" dirty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r>
                <a:rPr lang="en-US" sz="2200" b="1" i="1" dirty="0" err="1">
                  <a:latin typeface="Century Gothic" pitchFamily="34" charset="0"/>
                </a:rPr>
                <a:t>controle</a:t>
              </a:r>
              <a:endParaRPr lang="en-US" sz="2200" b="1" i="1" dirty="0">
                <a:latin typeface="Century Gothic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2194A348-4CDC-49AD-8876-A80ECA818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715000"/>
              <a:ext cx="25146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200" b="1" i="1" dirty="0">
                  <a:solidFill>
                    <a:srgbClr val="FF0000"/>
                  </a:solidFill>
                  <a:latin typeface="Century Gothic" pitchFamily="34" charset="0"/>
                </a:rPr>
                <a:t>Alto</a:t>
              </a:r>
              <a:r>
                <a:rPr lang="en-US" sz="2200" b="1" i="1" dirty="0">
                  <a:latin typeface="Century Gothic" pitchFamily="34" charset="0"/>
                </a:rPr>
                <a:t> </a:t>
              </a:r>
              <a:r>
                <a:rPr lang="en-US" sz="2200" b="1" i="1" dirty="0" err="1">
                  <a:latin typeface="Century Gothic" pitchFamily="34" charset="0"/>
                </a:rPr>
                <a:t>controle</a:t>
              </a:r>
              <a:endParaRPr lang="en-US" sz="2200" b="1" i="1" dirty="0">
                <a:latin typeface="Century Gothic" pitchFamily="34" charset="0"/>
              </a:endParaRPr>
            </a:p>
          </p:txBody>
        </p:sp>
      </p:grpSp>
      <p:pic>
        <p:nvPicPr>
          <p:cNvPr id="17" name="Imagem 16" descr="Uma imagem contendo texto&#10;&#10;Descrição gerada com alta confiança">
            <a:extLst>
              <a:ext uri="{FF2B5EF4-FFF2-40B4-BE49-F238E27FC236}">
                <a16:creationId xmlns:a16="http://schemas.microsoft.com/office/drawing/2014/main" id="{C9C353E7-82BE-403E-A267-ECDD9443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47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ADCC2-2443-4D92-80C8-44B136D3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Vídeo: Empatia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DC82CE0-B8D7-4FFC-84FF-94E21524D8D5}"/>
              </a:ext>
            </a:extLst>
          </p:cNvPr>
          <p:cNvCxnSpPr>
            <a:cxnSpLocks/>
          </p:cNvCxnSpPr>
          <p:nvPr/>
        </p:nvCxnSpPr>
        <p:spPr>
          <a:xfrm>
            <a:off x="838200" y="1314450"/>
            <a:ext cx="348797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C16AAF4-9171-4506-A383-6A710C01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7277100" cy="408622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Imagem 6" descr="Uma imagem contendo texto&#10;&#10;Descrição gerada com alta confiança">
            <a:extLst>
              <a:ext uri="{FF2B5EF4-FFF2-40B4-BE49-F238E27FC236}">
                <a16:creationId xmlns:a16="http://schemas.microsoft.com/office/drawing/2014/main" id="{E26810ED-C8E3-49E6-B9B3-BA05A159D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5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588" y="124123"/>
            <a:ext cx="6329363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Os 30 artigos da Declaração Universal dos Direitos Humanos, promulgada em 1948 pela ONU (Organização das Nações Unidas):</a:t>
            </a:r>
          </a:p>
          <a:p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Todos Nós Nascemos Livres e Iguais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Não Discriminar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Direito à Vida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Nenhuma Escravatura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Nenhuma Tortura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Tu Tens Direitos Não Importa Onde Vás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Somos Todos Iguais Perante a Lei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Os Direitos Humanos São Protegidos Por Lei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Nenhuma Detenção Injusta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Direito a Julgamento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Estamos Sempre Inocentes Até Prova em Contrário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Direito à Privacidade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Liberdade para Mover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Direito a Asilo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Direito a uma Nacionalidade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Casamento e Família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Direito às Tuas Próprias Coisas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Liberdade de Pensamento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Liberdade de Expressão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Direito de Ajuntamento Político</a:t>
            </a:r>
            <a:endParaRPr lang="pt-BR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72187" y="1057275"/>
            <a:ext cx="6119813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21. O Direito à Democracia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22. Segurança Social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23. Direito dos Trabalhadores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24. O Direito à Diversão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25. Comida e Abrigo para Todos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26. O Direito à Educação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27. Direito de Autor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28. Um Mundo Justo e Livre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29. Responsabilidade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30. Ninguém Pode Tirar-lhe os Seus Direitos Humanos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</a:rPr>
              <a:t>https://educacaoindigenaedireitoshumanos.wordpress.com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Imagem 4" descr="Uma imagem contendo texto&#10;&#10;Descrição gerada com alta confiança">
            <a:extLst>
              <a:ext uri="{FF2B5EF4-FFF2-40B4-BE49-F238E27FC236}">
                <a16:creationId xmlns:a16="http://schemas.microsoft.com/office/drawing/2014/main" id="{0360CC8F-17A0-4272-9874-87E2A838E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3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9F565A-5451-4608-ACEC-1817B9F1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784"/>
            <a:ext cx="12171665" cy="58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3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, garrafa, livro&#10;&#10;Descrição gerada com muito alta confiança">
            <a:extLst>
              <a:ext uri="{FF2B5EF4-FFF2-40B4-BE49-F238E27FC236}">
                <a16:creationId xmlns:a16="http://schemas.microsoft.com/office/drawing/2014/main" id="{B02728B5-7B6A-4909-8B6A-117D9FA6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0"/>
            <a:ext cx="5773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8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DC66E9F-82E0-4B30-8A05-C875E88D20AA}"/>
              </a:ext>
            </a:extLst>
          </p:cNvPr>
          <p:cNvSpPr/>
          <p:nvPr/>
        </p:nvSpPr>
        <p:spPr>
          <a:xfrm>
            <a:off x="0" y="562039"/>
            <a:ext cx="609600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30A3F3-864F-4E4B-9C97-BC55C2D11F23}"/>
              </a:ext>
            </a:extLst>
          </p:cNvPr>
          <p:cNvSpPr/>
          <p:nvPr/>
        </p:nvSpPr>
        <p:spPr>
          <a:xfrm>
            <a:off x="6096000" y="562039"/>
            <a:ext cx="6096000" cy="286232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162E7D-5E88-4F2F-848B-30E9E83FC638}"/>
              </a:ext>
            </a:extLst>
          </p:cNvPr>
          <p:cNvSpPr/>
          <p:nvPr/>
        </p:nvSpPr>
        <p:spPr>
          <a:xfrm>
            <a:off x="0" y="3433640"/>
            <a:ext cx="6096000" cy="2862322"/>
          </a:xfrm>
          <a:prstGeom prst="rect">
            <a:avLst/>
          </a:prstGeom>
          <a:solidFill>
            <a:srgbClr val="EE00A4"/>
          </a:solidFill>
          <a:ln>
            <a:solidFill>
              <a:srgbClr val="EE0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973571-CD85-470C-9070-CEDFB7F6F72C}"/>
              </a:ext>
            </a:extLst>
          </p:cNvPr>
          <p:cNvSpPr txBox="1"/>
          <p:nvPr/>
        </p:nvSpPr>
        <p:spPr>
          <a:xfrm>
            <a:off x="267907" y="562038"/>
            <a:ext cx="52613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Grupo de Trabalho e Extensão Direitos Humanos</a:t>
            </a:r>
          </a:p>
          <a:p>
            <a:pPr>
              <a:lnSpc>
                <a:spcPct val="150000"/>
              </a:lnSpc>
            </a:pPr>
            <a:r>
              <a:rPr lang="pt-BR" sz="2400" b="1" dirty="0"/>
              <a:t>Coordenação: </a:t>
            </a:r>
            <a:r>
              <a:rPr lang="pt-BR" sz="2400" dirty="0"/>
              <a:t>Prof. Ademir de Lucas</a:t>
            </a:r>
          </a:p>
          <a:p>
            <a:r>
              <a:rPr lang="pt-BR" sz="2400" b="1" dirty="0"/>
              <a:t>LES - Departamento de Economia, Administração e Sociologia Rural</a:t>
            </a:r>
          </a:p>
          <a:p>
            <a:endParaRPr lang="pt-BR" sz="2400" b="1" dirty="0"/>
          </a:p>
          <a:p>
            <a:r>
              <a:rPr lang="pt-BR" sz="2400" b="1" dirty="0"/>
              <a:t>E-mail: </a:t>
            </a:r>
            <a:r>
              <a:rPr lang="pt-BR" sz="2400" dirty="0"/>
              <a:t>gtdh_esalq@usp.br</a:t>
            </a:r>
          </a:p>
          <a:p>
            <a:endParaRPr lang="pt-BR" sz="2400" b="1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F479738-E422-47A5-A9AC-4668961F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375" y="3604402"/>
            <a:ext cx="5353250" cy="26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2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7174" y="0"/>
            <a:ext cx="1180147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 MINISTÉRIO DA EDUCAÇÃO, O CONSELHO NACIONAL DE EDUCAÇÃO, O CONSELHO PLENO, 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por meio da  RESOLUÇÃO Nº 1, DE 30 DE </a:t>
            </a:r>
            <a:r>
              <a:rPr lang="pt-BR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MAIO DE 2012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estabelece  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t-BR" sz="2000" b="1" u="sng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DIRETRIZES NACIONAIS PARA A EDUCAÇÃO EM DIREITOS HUMANOS.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3º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Educação em Direitos Humanos, com a finalidade de promover a </a:t>
            </a:r>
            <a:r>
              <a:rPr lang="pt-BR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educação para a mudança e a transformação social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fundamenta-se nos seguintes princípios: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- dignidade humana;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- igualdade de direitos;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 - reconhecimento e valorização das diferenças e das diversidades;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- laicidade do Estado;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- democracia na educação; 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- transversalidade, vivência e globalidade;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 - sustentabilidade socioambiental. </a:t>
            </a:r>
          </a:p>
        </p:txBody>
      </p:sp>
      <p:pic>
        <p:nvPicPr>
          <p:cNvPr id="4" name="Imagem 3" descr="Uma imagem contendo texto&#10;&#10;Descrição gerada com alta confiança">
            <a:extLst>
              <a:ext uri="{FF2B5EF4-FFF2-40B4-BE49-F238E27FC236}">
                <a16:creationId xmlns:a16="http://schemas.microsoft.com/office/drawing/2014/main" id="{16263F9B-4CCD-4EF8-B1CB-7D570BFDA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35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473" y="115489"/>
            <a:ext cx="9060677" cy="1080938"/>
          </a:xfrm>
        </p:spPr>
        <p:txBody>
          <a:bodyPr>
            <a:normAutofit/>
          </a:bodyPr>
          <a:lstStyle/>
          <a:p>
            <a:r>
              <a:rPr lang="pt-BR" sz="3600" b="1" dirty="0">
                <a:cs typeface="Arial" panose="020B0604020202020204" pitchFamily="34" charset="0"/>
              </a:rPr>
              <a:t>Grupo de Trabalho Direitos Humanos ESALQ-USP</a:t>
            </a:r>
            <a:endParaRPr lang="pt-BR" sz="3600" b="1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DB45C6E-2FE7-4F13-9CC9-2EF64E3CE725}"/>
              </a:ext>
            </a:extLst>
          </p:cNvPr>
          <p:cNvGrpSpPr/>
          <p:nvPr/>
        </p:nvGrpSpPr>
        <p:grpSpPr>
          <a:xfrm>
            <a:off x="2170013" y="1196427"/>
            <a:ext cx="8545612" cy="5546069"/>
            <a:chOff x="2109788" y="504826"/>
            <a:chExt cx="8210394" cy="60674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52C3E9F-26D8-4AC9-A593-D62B44E0687F}"/>
                </a:ext>
              </a:extLst>
            </p:cNvPr>
            <p:cNvSpPr/>
            <p:nvPr/>
          </p:nvSpPr>
          <p:spPr>
            <a:xfrm>
              <a:off x="2109788" y="504826"/>
              <a:ext cx="2843212" cy="2728912"/>
            </a:xfrm>
            <a:prstGeom prst="ellipse">
              <a:avLst/>
            </a:prstGeom>
            <a:grpFill/>
            <a:ln>
              <a:solidFill>
                <a:srgbClr val="395A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A </a:t>
              </a:r>
              <a:r>
                <a:rPr lang="pt-BR" sz="2400" b="1" dirty="0" err="1"/>
                <a:t>multidimensio-nalidade</a:t>
              </a:r>
              <a:r>
                <a:rPr lang="pt-BR" sz="2400" b="1" dirty="0"/>
                <a:t> da violência</a:t>
              </a: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5E71B3BF-225E-45A4-A40A-FAD01944C663}"/>
                </a:ext>
              </a:extLst>
            </p:cNvPr>
            <p:cNvSpPr/>
            <p:nvPr/>
          </p:nvSpPr>
          <p:spPr>
            <a:xfrm>
              <a:off x="7239000" y="547688"/>
              <a:ext cx="3081182" cy="2728912"/>
            </a:xfrm>
            <a:prstGeom prst="ellipse">
              <a:avLst/>
            </a:prstGeom>
            <a:grpFill/>
            <a:ln>
              <a:solidFill>
                <a:srgbClr val="395A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Os desafios socioambientais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CB6B74DA-7006-4499-9DA4-8A80B4274CFD}"/>
                </a:ext>
              </a:extLst>
            </p:cNvPr>
            <p:cNvSpPr/>
            <p:nvPr/>
          </p:nvSpPr>
          <p:spPr>
            <a:xfrm>
              <a:off x="4674394" y="3843338"/>
              <a:ext cx="2843212" cy="27289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Os princípios de cidadania e ética que sustentam uma sociedade democrática</a:t>
              </a:r>
            </a:p>
          </p:txBody>
        </p: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559DECF0-412A-4DDE-AC19-E344A8B12C41}"/>
                </a:ext>
              </a:extLst>
            </p:cNvPr>
            <p:cNvCxnSpPr>
              <a:cxnSpLocks/>
              <a:stCxn id="6" idx="2"/>
              <a:endCxn id="5" idx="6"/>
            </p:cNvCxnSpPr>
            <p:nvPr/>
          </p:nvCxnSpPr>
          <p:spPr>
            <a:xfrm flipH="1" flipV="1">
              <a:off x="4953000" y="1869283"/>
              <a:ext cx="2286000" cy="42862"/>
            </a:xfrm>
            <a:prstGeom prst="straightConnector1">
              <a:avLst/>
            </a:prstGeom>
            <a:grpFill/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2DFB230A-EFCD-4A08-BCA7-43327E767DAB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4186238" y="3014662"/>
              <a:ext cx="904535" cy="1228316"/>
            </a:xfrm>
            <a:prstGeom prst="straightConnector1">
              <a:avLst/>
            </a:prstGeom>
            <a:grpFill/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524AE3D3-2B64-4673-801E-EE81EF6705B0}"/>
                </a:ext>
              </a:extLst>
            </p:cNvPr>
            <p:cNvCxnSpPr>
              <a:stCxn id="7" idx="7"/>
            </p:cNvCxnSpPr>
            <p:nvPr/>
          </p:nvCxnSpPr>
          <p:spPr>
            <a:xfrm flipV="1">
              <a:off x="7101227" y="3114675"/>
              <a:ext cx="871198" cy="1128303"/>
            </a:xfrm>
            <a:prstGeom prst="straightConnector1">
              <a:avLst/>
            </a:prstGeom>
            <a:grpFill/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2B7FD1-D19D-4A29-8E37-7B3A59B789E3}"/>
              </a:ext>
            </a:extLst>
          </p:cNvPr>
          <p:cNvSpPr txBox="1"/>
          <p:nvPr/>
        </p:nvSpPr>
        <p:spPr>
          <a:xfrm>
            <a:off x="5090330" y="2823897"/>
            <a:ext cx="2379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Conexão entre o ambiente e as pessoas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A0A7C15-71D0-4FA9-B659-E0E7E2DDCB32}"/>
              </a:ext>
            </a:extLst>
          </p:cNvPr>
          <p:cNvCxnSpPr>
            <a:cxnSpLocks/>
          </p:cNvCxnSpPr>
          <p:nvPr/>
        </p:nvCxnSpPr>
        <p:spPr>
          <a:xfrm>
            <a:off x="140473" y="914400"/>
            <a:ext cx="887494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Imagem 18" descr="Uma imagem contendo texto&#10;&#10;Descrição gerada com alta confiança">
            <a:extLst>
              <a:ext uri="{FF2B5EF4-FFF2-40B4-BE49-F238E27FC236}">
                <a16:creationId xmlns:a16="http://schemas.microsoft.com/office/drawing/2014/main" id="{811BC196-F5DA-4DAE-ABCF-E7F63BB4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3986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872" y="125896"/>
            <a:ext cx="9624960" cy="1080938"/>
          </a:xfrm>
        </p:spPr>
        <p:txBody>
          <a:bodyPr>
            <a:normAutofit/>
          </a:bodyPr>
          <a:lstStyle/>
          <a:p>
            <a:r>
              <a:rPr lang="pt-BR" sz="3600" b="1" dirty="0">
                <a:cs typeface="Arial" panose="020B0604020202020204" pitchFamily="34" charset="0"/>
              </a:rPr>
              <a:t>Grupo de Trabalho Direitos Humanos ESALQ-USP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6033" y="1760611"/>
            <a:ext cx="3070034" cy="576262"/>
          </a:xfrm>
        </p:spPr>
        <p:txBody>
          <a:bodyPr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MISSÃO: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15"/>
          </p:nvPr>
        </p:nvSpPr>
        <p:spPr>
          <a:xfrm>
            <a:off x="376033" y="2393008"/>
            <a:ext cx="3070025" cy="370943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Promover na Universidade a discussão e a reflexão sobre os Direitos Humanos.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98925" y="1760611"/>
            <a:ext cx="3063240" cy="576262"/>
          </a:xfrm>
        </p:spPr>
        <p:txBody>
          <a:bodyPr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VISÃO: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16"/>
          </p:nvPr>
        </p:nvSpPr>
        <p:spPr>
          <a:xfrm>
            <a:off x="4288370" y="2446411"/>
            <a:ext cx="3063240" cy="38353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Constituir um espaço reconhecido de liberdade democrática através do debate de temas relevantes para a Universidade e para a sociedade, onde o diálogo seja possível e o respeito às pessoas uma realidade. </a:t>
            </a: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8458200" y="1760611"/>
            <a:ext cx="3070025" cy="576262"/>
          </a:xfrm>
        </p:spPr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VALORES: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17"/>
          </p:nvPr>
        </p:nvSpPr>
        <p:spPr>
          <a:xfrm>
            <a:off x="8458200" y="2446411"/>
            <a:ext cx="3070025" cy="383532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Respeito à diversidade e singularidade;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Repúdio a toda e qualquer forma de violência;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Livre manifestação e participação;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Democratizar as relações humanas e os processos educativos.</a:t>
            </a:r>
          </a:p>
          <a:p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CCE87D8-13EE-4DBC-87A2-F47A62F83C40}"/>
              </a:ext>
            </a:extLst>
          </p:cNvPr>
          <p:cNvCxnSpPr>
            <a:cxnSpLocks/>
          </p:cNvCxnSpPr>
          <p:nvPr/>
        </p:nvCxnSpPr>
        <p:spPr>
          <a:xfrm>
            <a:off x="154872" y="914401"/>
            <a:ext cx="8996362" cy="0"/>
          </a:xfrm>
          <a:prstGeom prst="line">
            <a:avLst/>
          </a:prstGeom>
          <a:ln w="38100">
            <a:solidFill>
              <a:srgbClr val="97C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C727F88-3A8B-403C-A2BB-8C501C12BFE8}"/>
              </a:ext>
            </a:extLst>
          </p:cNvPr>
          <p:cNvCxnSpPr>
            <a:cxnSpLocks/>
          </p:cNvCxnSpPr>
          <p:nvPr/>
        </p:nvCxnSpPr>
        <p:spPr>
          <a:xfrm>
            <a:off x="1006483" y="2336873"/>
            <a:ext cx="1678691" cy="0"/>
          </a:xfrm>
          <a:prstGeom prst="line">
            <a:avLst/>
          </a:prstGeom>
          <a:ln w="38100">
            <a:solidFill>
              <a:srgbClr val="97C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D488440-5102-41D3-B025-C22F51F84642}"/>
              </a:ext>
            </a:extLst>
          </p:cNvPr>
          <p:cNvCxnSpPr>
            <a:cxnSpLocks/>
          </p:cNvCxnSpPr>
          <p:nvPr/>
        </p:nvCxnSpPr>
        <p:spPr>
          <a:xfrm>
            <a:off x="5114925" y="2308149"/>
            <a:ext cx="1404937" cy="28724"/>
          </a:xfrm>
          <a:prstGeom prst="line">
            <a:avLst/>
          </a:prstGeom>
          <a:ln w="38100">
            <a:solidFill>
              <a:srgbClr val="97C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F73791C4-B79B-4725-AF13-3821458E6100}"/>
              </a:ext>
            </a:extLst>
          </p:cNvPr>
          <p:cNvCxnSpPr>
            <a:cxnSpLocks/>
          </p:cNvCxnSpPr>
          <p:nvPr/>
        </p:nvCxnSpPr>
        <p:spPr>
          <a:xfrm>
            <a:off x="9151234" y="2308149"/>
            <a:ext cx="1678691" cy="0"/>
          </a:xfrm>
          <a:prstGeom prst="line">
            <a:avLst/>
          </a:prstGeom>
          <a:ln w="38100">
            <a:solidFill>
              <a:srgbClr val="97C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 descr="Uma imagem contendo texto&#10;&#10;Descrição gerada com alta confiança">
            <a:extLst>
              <a:ext uri="{FF2B5EF4-FFF2-40B4-BE49-F238E27FC236}">
                <a16:creationId xmlns:a16="http://schemas.microsoft.com/office/drawing/2014/main" id="{C1A5CE2D-E9C6-4DE1-8B61-E7AFD063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706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E19B9-A037-4C3A-B2C8-4F346190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84" y="138866"/>
            <a:ext cx="9624960" cy="1080938"/>
          </a:xfrm>
        </p:spPr>
        <p:txBody>
          <a:bodyPr/>
          <a:lstStyle/>
          <a:p>
            <a:r>
              <a:rPr lang="pt-BR" b="1" dirty="0"/>
              <a:t>Vídeo, análise e trabalho em grupo</a:t>
            </a:r>
          </a:p>
        </p:txBody>
      </p:sp>
      <p:pic>
        <p:nvPicPr>
          <p:cNvPr id="1026" name="Picture 2" descr="Full Metal Jacket (1987)">
            <a:extLst>
              <a:ext uri="{FF2B5EF4-FFF2-40B4-BE49-F238E27FC236}">
                <a16:creationId xmlns:a16="http://schemas.microsoft.com/office/drawing/2014/main" id="{A19003E1-78B5-4891-A953-D873235D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17" y="1689935"/>
            <a:ext cx="2877469" cy="4386262"/>
          </a:xfrm>
          <a:prstGeom prst="rect">
            <a:avLst/>
          </a:prstGeom>
          <a:noFill/>
          <a:ln w="28575">
            <a:solidFill>
              <a:srgbClr val="EE00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AEDE9AA-9CE6-4A65-8FDD-D85E8FA4A8FE}"/>
              </a:ext>
            </a:extLst>
          </p:cNvPr>
          <p:cNvSpPr txBox="1"/>
          <p:nvPr/>
        </p:nvSpPr>
        <p:spPr>
          <a:xfrm>
            <a:off x="5414963" y="1657351"/>
            <a:ext cx="48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“Nascido para matar”</a:t>
            </a:r>
          </a:p>
          <a:p>
            <a:r>
              <a:rPr lang="pt-BR" sz="2400" dirty="0"/>
              <a:t>Ano: 1987</a:t>
            </a:r>
          </a:p>
          <a:p>
            <a:r>
              <a:rPr lang="pt-BR" sz="2400" dirty="0"/>
              <a:t>Diretor: Stanley Kubrick</a:t>
            </a:r>
          </a:p>
          <a:p>
            <a:endParaRPr lang="pt-BR" sz="2400" dirty="0"/>
          </a:p>
          <a:p>
            <a:r>
              <a:rPr lang="pt-BR" sz="2400" dirty="0"/>
              <a:t>Trata-se de um treinamento de recrutas para combater na Guerra do Vietnã. Após serem transformados em fuzileiros navais, eles são enviados para a guerra e quando lá chegam se deparam com seus horrores.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46E62F6-7039-4E89-935D-E5E664752713}"/>
              </a:ext>
            </a:extLst>
          </p:cNvPr>
          <p:cNvCxnSpPr>
            <a:cxnSpLocks/>
          </p:cNvCxnSpPr>
          <p:nvPr/>
        </p:nvCxnSpPr>
        <p:spPr>
          <a:xfrm>
            <a:off x="140584" y="971550"/>
            <a:ext cx="7874704" cy="0"/>
          </a:xfrm>
          <a:prstGeom prst="line">
            <a:avLst/>
          </a:prstGeom>
          <a:ln w="38100">
            <a:solidFill>
              <a:srgbClr val="EE0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29B2997-A254-4E53-9468-D0F3CFA51FAF}"/>
              </a:ext>
            </a:extLst>
          </p:cNvPr>
          <p:cNvCxnSpPr>
            <a:cxnSpLocks/>
          </p:cNvCxnSpPr>
          <p:nvPr/>
        </p:nvCxnSpPr>
        <p:spPr>
          <a:xfrm>
            <a:off x="5414963" y="2066924"/>
            <a:ext cx="2857500" cy="0"/>
          </a:xfrm>
          <a:prstGeom prst="line">
            <a:avLst/>
          </a:prstGeom>
          <a:ln w="38100">
            <a:solidFill>
              <a:srgbClr val="EE0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Uma imagem contendo texto&#10;&#10;Descrição gerada com alta confiança">
            <a:extLst>
              <a:ext uri="{FF2B5EF4-FFF2-40B4-BE49-F238E27FC236}">
                <a16:creationId xmlns:a16="http://schemas.microsoft.com/office/drawing/2014/main" id="{FFBEEAFF-6168-4811-B1A2-F2DC9768D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5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0D5A6-B0F1-497D-BE79-ADB9A94B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72" y="123081"/>
            <a:ext cx="9624960" cy="1080938"/>
          </a:xfrm>
        </p:spPr>
        <p:txBody>
          <a:bodyPr/>
          <a:lstStyle/>
          <a:p>
            <a:r>
              <a:rPr lang="pt-BR" b="1" dirty="0"/>
              <a:t>Questões para análise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A6DE-D6DE-409B-BA53-0098CE37F932}"/>
              </a:ext>
            </a:extLst>
          </p:cNvPr>
          <p:cNvSpPr txBox="1"/>
          <p:nvPr/>
        </p:nvSpPr>
        <p:spPr>
          <a:xfrm>
            <a:off x="971550" y="2114551"/>
            <a:ext cx="10458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2800" dirty="0"/>
              <a:t>Na sua percepção, qual é o tipo de comunicação que foi utilizada?</a:t>
            </a:r>
          </a:p>
          <a:p>
            <a:pPr marL="342900" indent="-342900">
              <a:buAutoNum type="arabicParenR"/>
            </a:pPr>
            <a:endParaRPr lang="pt-BR" sz="2800" dirty="0"/>
          </a:p>
          <a:p>
            <a:pPr marL="342900" indent="-342900">
              <a:buAutoNum type="arabicParenR"/>
            </a:pPr>
            <a:r>
              <a:rPr lang="pt-BR" sz="2800" dirty="0"/>
              <a:t> Por que foi utilizada naquele momento?</a:t>
            </a:r>
          </a:p>
          <a:p>
            <a:pPr marL="342900" indent="-342900">
              <a:buAutoNum type="arabicParenR"/>
            </a:pPr>
            <a:endParaRPr lang="pt-BR" sz="2800" dirty="0"/>
          </a:p>
          <a:p>
            <a:pPr marL="342900" indent="-342900">
              <a:buAutoNum type="arabicParenR"/>
            </a:pPr>
            <a:r>
              <a:rPr lang="pt-BR" sz="2800" dirty="0"/>
              <a:t> Qual é o objetivo desse tipo de comunicação?</a:t>
            </a:r>
          </a:p>
          <a:p>
            <a:pPr marL="342900" indent="-342900">
              <a:buAutoNum type="arabicParenR"/>
            </a:pPr>
            <a:endParaRPr lang="pt-BR" sz="2800" dirty="0"/>
          </a:p>
          <a:p>
            <a:pPr marL="342900" indent="-342900">
              <a:buAutoNum type="arabicParenR"/>
            </a:pPr>
            <a:r>
              <a:rPr lang="pt-BR" sz="2800" dirty="0"/>
              <a:t> Quais são os resultados que essa comunicação produz?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006E27-CEA5-4AE9-87C3-95A8FDCB7CE6}"/>
              </a:ext>
            </a:extLst>
          </p:cNvPr>
          <p:cNvSpPr txBox="1"/>
          <p:nvPr/>
        </p:nvSpPr>
        <p:spPr>
          <a:xfrm>
            <a:off x="1042988" y="5903922"/>
            <a:ext cx="66151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6600"/>
                </a:solidFill>
              </a:rPr>
              <a:t>Responder por escrito. Uma folha por grupo.</a:t>
            </a:r>
          </a:p>
          <a:p>
            <a:r>
              <a:rPr lang="pt-BR" sz="2400" dirty="0">
                <a:solidFill>
                  <a:srgbClr val="FF6600"/>
                </a:solidFill>
              </a:rPr>
              <a:t>Tempo de execução: 20 minutos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6E4F59B-4419-4A88-A7E6-6D67BF1CB7BB}"/>
              </a:ext>
            </a:extLst>
          </p:cNvPr>
          <p:cNvCxnSpPr/>
          <p:nvPr/>
        </p:nvCxnSpPr>
        <p:spPr>
          <a:xfrm>
            <a:off x="142875" y="971550"/>
            <a:ext cx="5014913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Uma imagem contendo texto&#10;&#10;Descrição gerada com alta confiança">
            <a:extLst>
              <a:ext uri="{FF2B5EF4-FFF2-40B4-BE49-F238E27FC236}">
                <a16:creationId xmlns:a16="http://schemas.microsoft.com/office/drawing/2014/main" id="{73784370-4332-447B-BC87-AB4579FD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8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A555E-8894-47E6-9560-2D435BCC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" y="628651"/>
            <a:ext cx="9624960" cy="991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/>
              <a:t>1) Na sua percepção, qual é o tipo de comunicação que foi utilizada?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414C70-1BE2-4027-A204-4B88F068D30F}"/>
              </a:ext>
            </a:extLst>
          </p:cNvPr>
          <p:cNvSpPr txBox="1"/>
          <p:nvPr/>
        </p:nvSpPr>
        <p:spPr>
          <a:xfrm>
            <a:off x="328612" y="2086697"/>
            <a:ext cx="114014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Houve uma comunicação não-violenta...?</a:t>
            </a:r>
          </a:p>
          <a:p>
            <a:pPr marL="285750" indent="-285750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CNV desenvolve habilidades de linguagem e comunicação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fortalecem a capacidade de continuarmos humanos, mesmo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condições adversas; 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 CNV nos ensina a observarmos cuidadosamente (e sermos capazes de identificar) os comportamentos e as condições que estão nos afetando. Aprendemos a identificar e a articular claramente o que de fato desejamos em determinada situação” (ROSENBERG, 2006: 21).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6923C38-3148-49FE-A1FE-FED7E2A227C8}"/>
              </a:ext>
            </a:extLst>
          </p:cNvPr>
          <p:cNvCxnSpPr>
            <a:cxnSpLocks/>
          </p:cNvCxnSpPr>
          <p:nvPr/>
        </p:nvCxnSpPr>
        <p:spPr>
          <a:xfrm>
            <a:off x="328612" y="1128713"/>
            <a:ext cx="9446329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FB5392D-10E1-417C-900D-DD37D6EB8A9D}"/>
              </a:ext>
            </a:extLst>
          </p:cNvPr>
          <p:cNvCxnSpPr>
            <a:cxnSpLocks/>
          </p:cNvCxnSpPr>
          <p:nvPr/>
        </p:nvCxnSpPr>
        <p:spPr>
          <a:xfrm>
            <a:off x="328612" y="1619854"/>
            <a:ext cx="3259841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D21A50C7-DCEF-4235-BC41-FB386BA8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917FD-FBC7-4F60-8398-89A78B72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810377"/>
            <a:ext cx="9103428" cy="108093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2) Por que foi utilizada naquele momento?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60FC7E-3BAE-4E6B-9683-B4A1BCC7D6F2}"/>
              </a:ext>
            </a:extLst>
          </p:cNvPr>
          <p:cNvSpPr txBox="1"/>
          <p:nvPr/>
        </p:nvSpPr>
        <p:spPr>
          <a:xfrm>
            <a:off x="400050" y="2200275"/>
            <a:ext cx="1084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7C777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Criar medo para impor autoridade.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261D75D-6D1A-4699-862F-B0222DA6C5CE}"/>
              </a:ext>
            </a:extLst>
          </p:cNvPr>
          <p:cNvCxnSpPr/>
          <p:nvPr/>
        </p:nvCxnSpPr>
        <p:spPr>
          <a:xfrm>
            <a:off x="430915" y="1614487"/>
            <a:ext cx="8815388" cy="0"/>
          </a:xfrm>
          <a:prstGeom prst="line">
            <a:avLst/>
          </a:prstGeom>
          <a:ln w="38100">
            <a:solidFill>
              <a:srgbClr val="97C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Uma imagem contendo texto&#10;&#10;Descrição gerada com alta confiança">
            <a:extLst>
              <a:ext uri="{FF2B5EF4-FFF2-40B4-BE49-F238E27FC236}">
                <a16:creationId xmlns:a16="http://schemas.microsoft.com/office/drawing/2014/main" id="{A9ED4EBE-5520-41D5-9341-DB17BA361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17BF1-3BCC-4F0F-A0E5-EB54504B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838953"/>
            <a:ext cx="7103178" cy="108093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3) Qual é o objetivo desse tipo de comunicação?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CA780-CC15-4331-A3FA-8A0C92403898}"/>
              </a:ext>
            </a:extLst>
          </p:cNvPr>
          <p:cNvSpPr txBox="1"/>
          <p:nvPr/>
        </p:nvSpPr>
        <p:spPr>
          <a:xfrm>
            <a:off x="442913" y="2286000"/>
            <a:ext cx="11058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E00A4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Desconstruir a personalidade da pessoa que ingressa nesse sistema para reconstruir a de um “combatente”;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342900" indent="-342900">
              <a:buClr>
                <a:srgbClr val="EE00A4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Criar uma consciência de guerra (polarização);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342900" indent="-342900">
              <a:buClr>
                <a:srgbClr val="EE00A4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Criar um ambiente propício para a formação de uma determinada cultura.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621F9167-7EA8-4EAC-AA59-94B80A87262D}"/>
              </a:ext>
            </a:extLst>
          </p:cNvPr>
          <p:cNvCxnSpPr>
            <a:cxnSpLocks/>
          </p:cNvCxnSpPr>
          <p:nvPr/>
        </p:nvCxnSpPr>
        <p:spPr>
          <a:xfrm>
            <a:off x="442913" y="1352203"/>
            <a:ext cx="6988878" cy="20753"/>
          </a:xfrm>
          <a:prstGeom prst="line">
            <a:avLst/>
          </a:prstGeom>
          <a:ln w="38100">
            <a:solidFill>
              <a:srgbClr val="EE0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3422DEC-D527-4F1D-AF11-6B4B7C505876}"/>
              </a:ext>
            </a:extLst>
          </p:cNvPr>
          <p:cNvCxnSpPr>
            <a:cxnSpLocks/>
          </p:cNvCxnSpPr>
          <p:nvPr/>
        </p:nvCxnSpPr>
        <p:spPr>
          <a:xfrm>
            <a:off x="442913" y="1919891"/>
            <a:ext cx="3059816" cy="0"/>
          </a:xfrm>
          <a:prstGeom prst="line">
            <a:avLst/>
          </a:prstGeom>
          <a:ln w="38100">
            <a:solidFill>
              <a:srgbClr val="EE0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2EEB8846-828C-4045-B209-F20E66E4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266" y="5972652"/>
            <a:ext cx="1762383" cy="8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976</Words>
  <Application>Microsoft Office PowerPoint</Application>
  <PresentationFormat>Widescreen</PresentationFormat>
  <Paragraphs>187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Century Gothic</vt:lpstr>
      <vt:lpstr>Segoe UI</vt:lpstr>
      <vt:lpstr>Tema do Office</vt:lpstr>
      <vt:lpstr>  EDUCAÇÃO EM DIREITOS HUMANOS</vt:lpstr>
      <vt:lpstr>Apresentação do PowerPoint</vt:lpstr>
      <vt:lpstr>Grupo de Trabalho Direitos Humanos ESALQ-USP</vt:lpstr>
      <vt:lpstr>Grupo de Trabalho Direitos Humanos ESALQ-USP</vt:lpstr>
      <vt:lpstr>Vídeo, análise e trabalho em grupo</vt:lpstr>
      <vt:lpstr>Questões para análise</vt:lpstr>
      <vt:lpstr>1) Na sua percepção, qual é o tipo de comunicação que foi utilizada?</vt:lpstr>
      <vt:lpstr>2) Por que foi utilizada naquele momento?</vt:lpstr>
      <vt:lpstr>3) Qual é o objetivo desse tipo de comunicação?</vt:lpstr>
      <vt:lpstr>4) Quais são os resultados que essa comunicação produz?</vt:lpstr>
      <vt:lpstr>Campo de forças / Análise do vídeo</vt:lpstr>
      <vt:lpstr>Campo de forças / ESALQ</vt:lpstr>
      <vt:lpstr>Vídeo GTDH e TUSP: Setembro Amarelo</vt:lpstr>
      <vt:lpstr>Exercício individual: Analise os fatores que influenciam (apoiam ou restringem) o ambiente educacional da ESALQ. Encontre pelo menos dois fatores para cada quadrante.</vt:lpstr>
      <vt:lpstr>Vídeo: Empatia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EM DIREITOS HUMANOS</dc:title>
  <dc:creator>Ademir de Lucas</dc:creator>
  <cp:lastModifiedBy>Ademir de Lucas</cp:lastModifiedBy>
  <cp:revision>102</cp:revision>
  <dcterms:created xsi:type="dcterms:W3CDTF">2016-12-02T20:46:13Z</dcterms:created>
  <dcterms:modified xsi:type="dcterms:W3CDTF">2018-03-19T21:32:42Z</dcterms:modified>
</cp:coreProperties>
</file>