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32399288" cy="43200638"/>
  <p:notesSz cx="6881813" cy="100028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750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Camille Rocha Góis" initials="KCRG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8000"/>
    <a:srgbClr val="009900"/>
    <a:srgbClr val="B1EDC4"/>
    <a:srgbClr val="003300"/>
    <a:srgbClr val="002B7B"/>
    <a:srgbClr val="008080"/>
    <a:srgbClr val="006666"/>
    <a:srgbClr val="05434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80" autoAdjust="0"/>
  </p:normalViewPr>
  <p:slideViewPr>
    <p:cSldViewPr snapToObjects="1">
      <p:cViewPr>
        <p:scale>
          <a:sx n="10" d="100"/>
          <a:sy n="10" d="100"/>
        </p:scale>
        <p:origin x="-3174" y="-972"/>
      </p:cViewPr>
      <p:guideLst>
        <p:guide orient="horz" pos="13750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73E1D4B0-2BAB-4B22-B80A-B7A6EB224824}" type="datetime1">
              <a:rPr lang="pt-BR"/>
              <a:pPr>
                <a:defRPr/>
              </a:pPr>
              <a:t>08/11/2019</a:t>
            </a:fld>
            <a:endParaRPr lang="pt-B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8EE3A16-4564-4178-B7EA-1BD92A779A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604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4EFEBE0-521C-4511-A49B-9358A697C3D0}" type="datetime1">
              <a:rPr lang="pt-BR"/>
              <a:pPr>
                <a:defRPr/>
              </a:pPr>
              <a:t>08/11/2019</a:t>
            </a:fld>
            <a:endParaRPr lang="pt-B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35175" y="750888"/>
            <a:ext cx="2811463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C7D098A-14EC-4253-B4C7-EC7BE2BEFF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3266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s-ES_tradnl" altLang="pt-BR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3887" indent="-30149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5979" indent="-24119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88371" indent="-24119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0763" indent="-24119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B4DC7-76B1-4B72-A062-1955F3D742C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106" y="13420834"/>
            <a:ext cx="27539077" cy="925886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211" y="24479727"/>
            <a:ext cx="22678867" cy="110414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7908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0" y="1730184"/>
            <a:ext cx="29158089" cy="72001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600" y="10079515"/>
            <a:ext cx="29158089" cy="285115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4429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960" y="1730185"/>
            <a:ext cx="7288729" cy="36860862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600" y="1730185"/>
            <a:ext cx="21716983" cy="368608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6422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0" y="1730184"/>
            <a:ext cx="29158089" cy="72001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0600" y="10079515"/>
            <a:ext cx="29158089" cy="28511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860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8674" y="27760729"/>
            <a:ext cx="27540665" cy="857949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8674" y="18309795"/>
            <a:ext cx="27540665" cy="94509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8525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0" y="1730184"/>
            <a:ext cx="29158089" cy="72001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601" y="10079515"/>
            <a:ext cx="14502855" cy="28511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5833" y="10079515"/>
            <a:ext cx="14502856" cy="28511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1882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0" y="1730184"/>
            <a:ext cx="29158089" cy="72001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600" y="9669984"/>
            <a:ext cx="14313971" cy="4030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600" y="13700203"/>
            <a:ext cx="14313971" cy="248908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70" y="9669984"/>
            <a:ext cx="14320320" cy="4030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70" y="13700203"/>
            <a:ext cx="14320320" cy="248908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3386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0" y="1730184"/>
            <a:ext cx="29158089" cy="720010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8713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35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0" y="1720661"/>
            <a:ext cx="10658495" cy="73191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977" y="1720660"/>
            <a:ext cx="18110713" cy="368703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600" y="9039817"/>
            <a:ext cx="10658495" cy="29551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9016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655" y="30240130"/>
            <a:ext cx="19439255" cy="356989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655" y="3860374"/>
            <a:ext cx="19439255" cy="2591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655" y="33810024"/>
            <a:ext cx="19439255" cy="5069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48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  <a:ea typeface="MS PGothic" pitchFamily="34" charset="-128"/>
        </a:defRPr>
      </a:lvl5pPr>
      <a:lvl6pPr marL="457154" algn="ctr" defTabSz="4320743" rtl="0" fontAlgn="base">
        <a:spcBef>
          <a:spcPct val="0"/>
        </a:spcBef>
        <a:spcAft>
          <a:spcPct val="0"/>
        </a:spcAft>
        <a:defRPr sz="20798">
          <a:solidFill>
            <a:schemeClr val="tx2"/>
          </a:solidFill>
          <a:latin typeface="Arial" charset="0"/>
        </a:defRPr>
      </a:lvl6pPr>
      <a:lvl7pPr marL="914309" algn="ctr" defTabSz="4320743" rtl="0" fontAlgn="base">
        <a:spcBef>
          <a:spcPct val="0"/>
        </a:spcBef>
        <a:spcAft>
          <a:spcPct val="0"/>
        </a:spcAft>
        <a:defRPr sz="20798">
          <a:solidFill>
            <a:schemeClr val="tx2"/>
          </a:solidFill>
          <a:latin typeface="Arial" charset="0"/>
        </a:defRPr>
      </a:lvl7pPr>
      <a:lvl8pPr marL="1371463" algn="ctr" defTabSz="4320743" rtl="0" fontAlgn="base">
        <a:spcBef>
          <a:spcPct val="0"/>
        </a:spcBef>
        <a:spcAft>
          <a:spcPct val="0"/>
        </a:spcAft>
        <a:defRPr sz="20798">
          <a:solidFill>
            <a:schemeClr val="tx2"/>
          </a:solidFill>
          <a:latin typeface="Arial" charset="0"/>
        </a:defRPr>
      </a:lvl8pPr>
      <a:lvl9pPr marL="1828617" algn="ctr" defTabSz="4320743" rtl="0" fontAlgn="base">
        <a:spcBef>
          <a:spcPct val="0"/>
        </a:spcBef>
        <a:spcAft>
          <a:spcPct val="0"/>
        </a:spcAft>
        <a:defRPr sz="20798">
          <a:solidFill>
            <a:schemeClr val="tx2"/>
          </a:solidFill>
          <a:latin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Char char="•"/>
        <a:defRPr sz="15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508375" indent="-1347788" algn="l" defTabSz="4319588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MS PGothic" pitchFamily="34" charset="-128"/>
        </a:defRPr>
      </a:lvl2pPr>
      <a:lvl3pPr marL="5399088" indent="-1077913" algn="l" defTabSz="4319588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MS PGothic" pitchFamily="34" charset="-128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Char char="–"/>
        <a:defRPr sz="9400">
          <a:solidFill>
            <a:schemeClr val="tx1"/>
          </a:solidFill>
          <a:latin typeface="+mn-lt"/>
          <a:ea typeface="MS PGothic" pitchFamily="34" charset="-128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ea typeface="MS PGothic" pitchFamily="34" charset="-128"/>
        </a:defRPr>
      </a:lvl5pPr>
      <a:lvl6pPr marL="10178032" indent="-1080980" algn="l" defTabSz="4320743" rtl="0" fontAlgn="base">
        <a:spcBef>
          <a:spcPct val="20000"/>
        </a:spcBef>
        <a:spcAft>
          <a:spcPct val="0"/>
        </a:spcAft>
        <a:buChar char="»"/>
        <a:defRPr sz="9499">
          <a:solidFill>
            <a:schemeClr val="tx1"/>
          </a:solidFill>
          <a:latin typeface="+mn-lt"/>
        </a:defRPr>
      </a:lvl6pPr>
      <a:lvl7pPr marL="10635186" indent="-1080980" algn="l" defTabSz="4320743" rtl="0" fontAlgn="base">
        <a:spcBef>
          <a:spcPct val="20000"/>
        </a:spcBef>
        <a:spcAft>
          <a:spcPct val="0"/>
        </a:spcAft>
        <a:buChar char="»"/>
        <a:defRPr sz="9499">
          <a:solidFill>
            <a:schemeClr val="tx1"/>
          </a:solidFill>
          <a:latin typeface="+mn-lt"/>
        </a:defRPr>
      </a:lvl7pPr>
      <a:lvl8pPr marL="11092341" indent="-1080980" algn="l" defTabSz="4320743" rtl="0" fontAlgn="base">
        <a:spcBef>
          <a:spcPct val="20000"/>
        </a:spcBef>
        <a:spcAft>
          <a:spcPct val="0"/>
        </a:spcAft>
        <a:buChar char="»"/>
        <a:defRPr sz="9499">
          <a:solidFill>
            <a:schemeClr val="tx1"/>
          </a:solidFill>
          <a:latin typeface="+mn-lt"/>
        </a:defRPr>
      </a:lvl8pPr>
      <a:lvl9pPr marL="11549495" indent="-1080980" algn="l" defTabSz="4320743" rtl="0" fontAlgn="base">
        <a:spcBef>
          <a:spcPct val="20000"/>
        </a:spcBef>
        <a:spcAft>
          <a:spcPct val="0"/>
        </a:spcAft>
        <a:buChar char="»"/>
        <a:defRPr sz="9499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6" y="-1"/>
            <a:ext cx="10537518" cy="3683652"/>
          </a:xfrm>
          <a:prstGeom prst="rect">
            <a:avLst/>
          </a:prstGeom>
        </p:spPr>
      </p:pic>
      <p:sp>
        <p:nvSpPr>
          <p:cNvPr id="56" name="Subtítulo 2"/>
          <p:cNvSpPr txBox="1">
            <a:spLocks/>
          </p:cNvSpPr>
          <p:nvPr/>
        </p:nvSpPr>
        <p:spPr>
          <a:xfrm>
            <a:off x="673797" y="12193911"/>
            <a:ext cx="30885017" cy="204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22303" tIns="102260" rIns="222303" bIns="102260"/>
          <a:lstStyle>
            <a:lvl1pPr indent="0" algn="just">
              <a:lnSpc>
                <a:spcPct val="134000"/>
              </a:lnSpc>
              <a:spcBef>
                <a:spcPct val="20000"/>
              </a:spcBef>
              <a:buFont typeface="Arial"/>
              <a:buNone/>
              <a:defRPr sz="2000" b="1">
                <a:solidFill>
                  <a:srgbClr val="000000"/>
                </a:solidFill>
                <a:latin typeface="Century"/>
                <a:cs typeface="Century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pt-BR" sz="3500" dirty="0" smtClean="0">
                <a:latin typeface="Trebuchet MS" pitchFamily="34" charset="0"/>
              </a:rPr>
              <a:t>Nossos </a:t>
            </a:r>
            <a:r>
              <a:rPr lang="pt-BR" sz="3500" dirty="0">
                <a:latin typeface="Trebuchet MS" pitchFamily="34" charset="0"/>
              </a:rPr>
              <a:t>dados contribuem para </a:t>
            </a:r>
            <a:r>
              <a:rPr lang="pt-BR" sz="3500" dirty="0" smtClean="0">
                <a:latin typeface="Trebuchet MS" pitchFamily="34" charset="0"/>
              </a:rPr>
              <a:t>entender o que leva as pessoas a tratarem diferente seus cães (colocando para dentro ou fora da residência). Essa informação pode ser usada, por exemplo, em campanhas de adoção, aplicando o conhecimento para ajudar as pessoas a escolher o cachorro adequado à família/residência e, assim, aumentar as chances de um melhor convívio e bem-estar na relação tutor/cão.</a:t>
            </a:r>
            <a:endParaRPr lang="pt-BR" sz="3500" dirty="0">
              <a:latin typeface="Trebuchet MS" pitchFamily="34" charset="0"/>
            </a:endParaRPr>
          </a:p>
          <a:p>
            <a:pPr algn="ctr">
              <a:defRPr/>
            </a:pPr>
            <a:endParaRPr lang="es-ES_tradnl" sz="4400" cap="small" dirty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23" name="Subtítulo 2">
            <a:extLst>
              <a:ext uri="{FF2B5EF4-FFF2-40B4-BE49-F238E27FC236}">
                <a16:creationId xmlns="" xmlns:a16="http://schemas.microsoft.com/office/drawing/2014/main" id="{E4A0BFD3-6424-4AE8-BC72-0B6B6035F237}"/>
              </a:ext>
            </a:extLst>
          </p:cNvPr>
          <p:cNvSpPr txBox="1">
            <a:spLocks/>
          </p:cNvSpPr>
          <p:nvPr/>
        </p:nvSpPr>
        <p:spPr bwMode="auto">
          <a:xfrm>
            <a:off x="7341323" y="8098537"/>
            <a:ext cx="24050477" cy="14328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22303" tIns="102260" rIns="222303" bIns="102260"/>
          <a:lstStyle>
            <a:lvl1pPr indent="0" algn="just">
              <a:lnSpc>
                <a:spcPct val="134000"/>
              </a:lnSpc>
              <a:spcBef>
                <a:spcPct val="20000"/>
              </a:spcBef>
              <a:buFont typeface="Arial"/>
              <a:buNone/>
              <a:defRPr sz="2000" b="1">
                <a:solidFill>
                  <a:srgbClr val="000000"/>
                </a:solidFill>
                <a:latin typeface="Century"/>
                <a:cs typeface="Century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pt-BR" sz="4400" dirty="0">
                <a:latin typeface="Trebuchet MS" pitchFamily="34" charset="0"/>
              </a:rPr>
              <a:t>Autores</a:t>
            </a:r>
          </a:p>
          <a:p>
            <a:pPr algn="l"/>
            <a:r>
              <a:rPr lang="pt-BR" sz="4000" b="0" dirty="0">
                <a:latin typeface="Trebuchet MS" panose="020B0603020202020204" pitchFamily="34" charset="0"/>
              </a:rPr>
              <a:t>Carolina </a:t>
            </a:r>
            <a:r>
              <a:rPr lang="pt-BR" sz="4000" b="0" dirty="0" err="1" smtClean="0">
                <a:latin typeface="Trebuchet MS" panose="020B0603020202020204" pitchFamily="34" charset="0"/>
              </a:rPr>
              <a:t>Wood¹</a:t>
            </a:r>
            <a:r>
              <a:rPr lang="pt-BR" sz="4000" b="0" dirty="0" smtClean="0">
                <a:latin typeface="Trebuchet MS" panose="020B0603020202020204" pitchFamily="34" charset="0"/>
              </a:rPr>
              <a:t>, </a:t>
            </a:r>
            <a:r>
              <a:rPr lang="pt-BR" sz="4000" b="0" dirty="0">
                <a:latin typeface="Trebuchet MS" panose="020B0603020202020204" pitchFamily="34" charset="0"/>
              </a:rPr>
              <a:t>Natalia S. Albuquerque¹, Rogério G. T. da </a:t>
            </a:r>
            <a:r>
              <a:rPr lang="pt-BR" sz="4000" b="0" dirty="0" err="1" smtClean="0">
                <a:latin typeface="Trebuchet MS" panose="020B0603020202020204" pitchFamily="34" charset="0"/>
              </a:rPr>
              <a:t>Cunha²</a:t>
            </a:r>
            <a:r>
              <a:rPr lang="pt-BR" sz="4000" b="0" dirty="0" smtClean="0">
                <a:latin typeface="Trebuchet MS" panose="020B0603020202020204" pitchFamily="34" charset="0"/>
              </a:rPr>
              <a:t>, </a:t>
            </a:r>
            <a:r>
              <a:rPr lang="pt-BR" sz="4000" b="0" dirty="0" err="1" smtClean="0">
                <a:latin typeface="Trebuchet MS" panose="020B0603020202020204" pitchFamily="34" charset="0"/>
              </a:rPr>
              <a:t>Carine</a:t>
            </a:r>
            <a:r>
              <a:rPr lang="pt-BR" sz="4000" b="0" dirty="0" smtClean="0">
                <a:latin typeface="Trebuchet MS" panose="020B0603020202020204" pitchFamily="34" charset="0"/>
              </a:rPr>
              <a:t> </a:t>
            </a:r>
            <a:r>
              <a:rPr lang="pt-BR" sz="4000" b="0" dirty="0" err="1" smtClean="0">
                <a:latin typeface="Trebuchet MS" panose="020B0603020202020204" pitchFamily="34" charset="0"/>
              </a:rPr>
              <a:t>Savalli³</a:t>
            </a:r>
            <a:r>
              <a:rPr lang="pt-BR" sz="4000" b="0" dirty="0">
                <a:latin typeface="Trebuchet MS" panose="020B0603020202020204" pitchFamily="34" charset="0"/>
              </a:rPr>
              <a:t>, </a:t>
            </a:r>
            <a:r>
              <a:rPr lang="pt-BR" sz="4000" b="0" dirty="0" err="1">
                <a:latin typeface="Trebuchet MS" panose="020B0603020202020204" pitchFamily="34" charset="0"/>
              </a:rPr>
              <a:t>Briseida</a:t>
            </a:r>
            <a:r>
              <a:rPr lang="pt-BR" sz="4000" b="0" dirty="0">
                <a:latin typeface="Trebuchet MS" panose="020B0603020202020204" pitchFamily="34" charset="0"/>
              </a:rPr>
              <a:t> </a:t>
            </a:r>
            <a:r>
              <a:rPr lang="pt-BR" sz="4000" b="0" dirty="0" err="1" smtClean="0">
                <a:latin typeface="Trebuchet MS" panose="020B0603020202020204" pitchFamily="34" charset="0"/>
              </a:rPr>
              <a:t>Resende¹</a:t>
            </a:r>
            <a:r>
              <a:rPr lang="pt-BR" sz="4000" b="0" dirty="0" smtClean="0">
                <a:latin typeface="Trebuchet MS" panose="020B0603020202020204" pitchFamily="34" charset="0"/>
              </a:rPr>
              <a:t> </a:t>
            </a:r>
            <a:endParaRPr lang="pt-BR" sz="4000" dirty="0">
              <a:latin typeface="Trebuchet MS" panose="020B0603020202020204" pitchFamily="34" charset="0"/>
            </a:endParaRPr>
          </a:p>
          <a:p>
            <a:pPr algn="l"/>
            <a:endParaRPr lang="pt-BR" sz="3200" b="0" baseline="30000" dirty="0">
              <a:latin typeface="Trebuchet MS" pitchFamily="34" charset="0"/>
            </a:endParaRPr>
          </a:p>
          <a:p>
            <a:pPr algn="l"/>
            <a:endParaRPr lang="pt-BR" sz="3200" b="0" baseline="30000" dirty="0">
              <a:latin typeface="Trebuchet MS" pitchFamily="34" charset="0"/>
            </a:endParaRPr>
          </a:p>
          <a:p>
            <a:pPr algn="l"/>
            <a:endParaRPr lang="pt-BR" sz="3200" b="0" baseline="30000" dirty="0">
              <a:latin typeface="Trebuchet MS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_tradnl" sz="5999" b="0" dirty="0">
              <a:latin typeface="Trebuchet MS" pitchFamily="34" charset="0"/>
            </a:endParaRPr>
          </a:p>
        </p:txBody>
      </p:sp>
      <p:sp>
        <p:nvSpPr>
          <p:cNvPr id="25" name="Subtítulo 2">
            <a:extLst>
              <a:ext uri="{FF2B5EF4-FFF2-40B4-BE49-F238E27FC236}">
                <a16:creationId xmlns="" xmlns:a16="http://schemas.microsoft.com/office/drawing/2014/main" id="{D4C15645-AB1A-4224-8465-62A3167F08A6}"/>
              </a:ext>
            </a:extLst>
          </p:cNvPr>
          <p:cNvSpPr txBox="1">
            <a:spLocks/>
          </p:cNvSpPr>
          <p:nvPr/>
        </p:nvSpPr>
        <p:spPr bwMode="auto">
          <a:xfrm>
            <a:off x="7412770" y="9813049"/>
            <a:ext cx="29731373" cy="208823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22303" tIns="102260" rIns="222303" bIns="102260"/>
          <a:lstStyle>
            <a:lvl1pPr indent="0" algn="just">
              <a:lnSpc>
                <a:spcPct val="134000"/>
              </a:lnSpc>
              <a:spcBef>
                <a:spcPct val="20000"/>
              </a:spcBef>
              <a:buFont typeface="Arial"/>
              <a:buNone/>
              <a:defRPr sz="2000" b="1">
                <a:solidFill>
                  <a:srgbClr val="000000"/>
                </a:solidFill>
                <a:latin typeface="Century"/>
                <a:cs typeface="Century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endParaRPr lang="pt-BR" sz="3200" b="0" dirty="0">
              <a:latin typeface="Trebuchet MS" pitchFamily="34" charset="0"/>
            </a:endParaRPr>
          </a:p>
          <a:p>
            <a:r>
              <a:rPr lang="pt-BR" sz="2800" b="0" dirty="0">
                <a:latin typeface="Trebuchet MS" panose="020B0603020202020204" pitchFamily="34" charset="0"/>
              </a:rPr>
              <a:t>¹ Instituto de Psicologia, Universidade de São Paulo, Brasil. E-mail: carolinawood@usp.br</a:t>
            </a:r>
          </a:p>
          <a:p>
            <a:r>
              <a:rPr lang="pt-BR" sz="2800" b="0" dirty="0">
                <a:latin typeface="Trebuchet MS" panose="020B0603020202020204" pitchFamily="34" charset="0"/>
              </a:rPr>
              <a:t>² Instituto de Ciências da Natureza, Universidade Federal de Alfenas, </a:t>
            </a:r>
            <a:r>
              <a:rPr lang="pt-BR" sz="2800" b="0" dirty="0" smtClean="0">
                <a:latin typeface="Trebuchet MS" panose="020B0603020202020204" pitchFamily="34" charset="0"/>
              </a:rPr>
              <a:t>Brasil. ³ Universidade </a:t>
            </a:r>
            <a:r>
              <a:rPr lang="pt-BR" sz="2800" b="0" dirty="0">
                <a:latin typeface="Trebuchet MS" panose="020B0603020202020204" pitchFamily="34" charset="0"/>
              </a:rPr>
              <a:t>Federal de São Paulo, Brasil.</a:t>
            </a:r>
            <a:endParaRPr lang="pt-BR" sz="2800" b="0" dirty="0"/>
          </a:p>
          <a:p>
            <a:endParaRPr lang="pt-BR" sz="3200" b="0" dirty="0">
              <a:latin typeface="Trebuchet MS" pitchFamily="34" charset="0"/>
            </a:endParaRPr>
          </a:p>
        </p:txBody>
      </p:sp>
      <p:cxnSp>
        <p:nvCxnSpPr>
          <p:cNvPr id="16" name="47 Conector recto">
            <a:extLst>
              <a:ext uri="{FF2B5EF4-FFF2-40B4-BE49-F238E27FC236}">
                <a16:creationId xmlns="" xmlns:a16="http://schemas.microsoft.com/office/drawing/2014/main" id="{2FB51A9B-EE92-41B1-BEA0-F2E7CFA4B6DE}"/>
              </a:ext>
            </a:extLst>
          </p:cNvPr>
          <p:cNvCxnSpPr>
            <a:cxnSpLocks/>
          </p:cNvCxnSpPr>
          <p:nvPr/>
        </p:nvCxnSpPr>
        <p:spPr bwMode="auto">
          <a:xfrm>
            <a:off x="384475" y="14703071"/>
            <a:ext cx="31689539" cy="0"/>
          </a:xfrm>
          <a:prstGeom prst="line">
            <a:avLst/>
          </a:prstGeom>
          <a:ln w="762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="" xmlns:a16="http://schemas.microsoft.com/office/drawing/2014/main" id="{99DCC8FC-FB3F-4168-A064-1856FFF48577}"/>
              </a:ext>
            </a:extLst>
          </p:cNvPr>
          <p:cNvSpPr/>
          <p:nvPr/>
        </p:nvSpPr>
        <p:spPr bwMode="auto">
          <a:xfrm>
            <a:off x="567035" y="15159702"/>
            <a:ext cx="31340588" cy="12687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6600" dirty="0">
                <a:solidFill>
                  <a:schemeClr val="bg1"/>
                </a:solidFill>
                <a:latin typeface="Trebuchet MS" panose="020B0603020202020204" pitchFamily="34" charset="0"/>
              </a:rPr>
              <a:t>INTRODUÇÃO</a:t>
            </a:r>
            <a:endParaRPr kumimoji="0" lang="pt-BR" sz="6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63F384EF-D91D-40DD-A261-ADF12EFEFE26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675613" y="32638921"/>
            <a:ext cx="20963463" cy="159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tângulo: Cantos Arredondados 29">
            <a:extLst>
              <a:ext uri="{FF2B5EF4-FFF2-40B4-BE49-F238E27FC236}">
                <a16:creationId xmlns="" xmlns:a16="http://schemas.microsoft.com/office/drawing/2014/main" id="{5A366DF6-A1F4-4CE1-AF18-86D6FF1D7180}"/>
              </a:ext>
            </a:extLst>
          </p:cNvPr>
          <p:cNvSpPr/>
          <p:nvPr/>
        </p:nvSpPr>
        <p:spPr bwMode="auto">
          <a:xfrm>
            <a:off x="533595" y="32387457"/>
            <a:ext cx="15330942" cy="12687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6600" dirty="0">
                <a:solidFill>
                  <a:schemeClr val="bg1"/>
                </a:solidFill>
                <a:latin typeface="Trebuchet MS" panose="020B0603020202020204" pitchFamily="34" charset="0"/>
              </a:rPr>
              <a:t>METODOLOGIA</a:t>
            </a:r>
            <a:endParaRPr kumimoji="0" lang="pt-BR" sz="6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="" xmlns:a16="http://schemas.microsoft.com/office/drawing/2014/main" id="{F7BB461A-C6C8-4CCD-A293-F3B76EFF32AC}"/>
              </a:ext>
            </a:extLst>
          </p:cNvPr>
          <p:cNvSpPr/>
          <p:nvPr/>
        </p:nvSpPr>
        <p:spPr bwMode="auto">
          <a:xfrm>
            <a:off x="16418372" y="22237172"/>
            <a:ext cx="15704269" cy="12687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6600" dirty="0">
                <a:solidFill>
                  <a:schemeClr val="bg1"/>
                </a:solidFill>
                <a:latin typeface="Trebuchet MS" panose="020B0603020202020204" pitchFamily="34" charset="0"/>
              </a:rPr>
              <a:t>RESULTADOS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="" xmlns:a16="http://schemas.microsoft.com/office/drawing/2014/main" id="{A1623076-28C7-444C-881A-2EEBF80CEE52}"/>
              </a:ext>
            </a:extLst>
          </p:cNvPr>
          <p:cNvSpPr/>
          <p:nvPr/>
        </p:nvSpPr>
        <p:spPr bwMode="auto">
          <a:xfrm>
            <a:off x="16727144" y="37150919"/>
            <a:ext cx="15395497" cy="12687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6600" dirty="0">
                <a:solidFill>
                  <a:schemeClr val="bg1"/>
                </a:solidFill>
                <a:latin typeface="Trebuchet MS" panose="020B0603020202020204" pitchFamily="34" charset="0"/>
              </a:rPr>
              <a:t>AGRADECIMENTOS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="" xmlns:a16="http://schemas.microsoft.com/office/drawing/2014/main" id="{ACB2C902-A6F4-4A69-B49A-2E36C69DE516}"/>
              </a:ext>
            </a:extLst>
          </p:cNvPr>
          <p:cNvSpPr/>
          <p:nvPr/>
        </p:nvSpPr>
        <p:spPr bwMode="auto">
          <a:xfrm>
            <a:off x="16727144" y="39531257"/>
            <a:ext cx="15395497" cy="12687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6600" dirty="0">
                <a:solidFill>
                  <a:schemeClr val="bg1"/>
                </a:solidFill>
                <a:latin typeface="Trebuchet MS" panose="020B0603020202020204" pitchFamily="34" charset="0"/>
              </a:rPr>
              <a:t>REFERÊNCIAS</a:t>
            </a:r>
          </a:p>
          <a:p>
            <a:endParaRPr lang="pt-BR" dirty="0"/>
          </a:p>
          <a:p>
            <a:pPr algn="just"/>
            <a:r>
              <a:rPr lang="en-US" dirty="0"/>
              <a:t> </a:t>
            </a:r>
            <a:r>
              <a:rPr lang="en-US" sz="2800" dirty="0">
                <a:latin typeface="Trebuchet MS" panose="020B0603020202020204" pitchFamily="34" charset="0"/>
              </a:rPr>
              <a:t>AMIOT, E.; BASTIAN, B. Toward a psychology of human–animal relations. </a:t>
            </a:r>
            <a:r>
              <a:rPr lang="en-US" sz="2800" b="1" dirty="0">
                <a:latin typeface="Trebuchet MS" panose="020B0603020202020204" pitchFamily="34" charset="0"/>
              </a:rPr>
              <a:t>Psychological Bulletin</a:t>
            </a:r>
            <a:r>
              <a:rPr lang="en-US" sz="2800" dirty="0">
                <a:latin typeface="Trebuchet MS" panose="020B0603020202020204" pitchFamily="34" charset="0"/>
              </a:rPr>
              <a:t>, v. 141, n. 1, p.6-47, 2015. </a:t>
            </a:r>
          </a:p>
          <a:p>
            <a:pPr algn="just"/>
            <a:r>
              <a:rPr lang="pt-BR" sz="2800" dirty="0">
                <a:latin typeface="Trebuchet MS" panose="020B0603020202020204" pitchFamily="34" charset="0"/>
              </a:rPr>
              <a:t>RESENDE, B. D. Da interação do bicho humano com os outros bichos: afetos e bem-estar. In: OTTA, E.; BUSSAB, V. S. H. </a:t>
            </a:r>
            <a:r>
              <a:rPr lang="pt-BR" sz="2800" b="1" dirty="0">
                <a:latin typeface="Trebuchet MS" panose="020B0603020202020204" pitchFamily="34" charset="0"/>
              </a:rPr>
              <a:t>Estados Afetivos e Comportamento Humano: Bases </a:t>
            </a:r>
            <a:r>
              <a:rPr lang="pt-BR" sz="2800" b="1" dirty="0" err="1">
                <a:latin typeface="Trebuchet MS" panose="020B0603020202020204" pitchFamily="34" charset="0"/>
              </a:rPr>
              <a:t>Psicoetológicas</a:t>
            </a:r>
            <a:r>
              <a:rPr lang="pt-BR" sz="2800" dirty="0">
                <a:latin typeface="Trebuchet MS" panose="020B0603020202020204" pitchFamily="34" charset="0"/>
              </a:rPr>
              <a:t>, no </a:t>
            </a:r>
            <a:r>
              <a:rPr lang="pt-BR" sz="2800" dirty="0" smtClean="0">
                <a:latin typeface="Trebuchet MS" panose="020B0603020202020204" pitchFamily="34" charset="0"/>
              </a:rPr>
              <a:t>prelo 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C0190A3-D725-4862-9B35-357A03CD9C83}"/>
              </a:ext>
            </a:extLst>
          </p:cNvPr>
          <p:cNvSpPr/>
          <p:nvPr/>
        </p:nvSpPr>
        <p:spPr>
          <a:xfrm>
            <a:off x="17020957" y="37826163"/>
            <a:ext cx="149783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5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35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Aos membros da disciplina Motivação e Emoção, por ajudarem na criação e divulgação do formulário. </a:t>
            </a:r>
            <a:endParaRPr lang="pt-BR" sz="3500" dirty="0">
              <a:latin typeface="Trebuchet MS" panose="020B0603020202020204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DB6C7748-BA6D-4D6B-B20D-9477CC72EA56}"/>
              </a:ext>
            </a:extLst>
          </p:cNvPr>
          <p:cNvSpPr/>
          <p:nvPr/>
        </p:nvSpPr>
        <p:spPr>
          <a:xfrm>
            <a:off x="364646" y="23869970"/>
            <a:ext cx="151812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dirty="0">
                <a:latin typeface="Trebuchet MS" panose="020B0603020202020204" pitchFamily="34" charset="0"/>
                <a:ea typeface="Times New Roman" panose="02020603050405020304" pitchFamily="18" charset="0"/>
              </a:rPr>
              <a:t>Verificar se características do cão e do tutor influenciam na localização do cão na residência (majoritariamente dentro ou majoritariamente fora). </a:t>
            </a:r>
            <a:endParaRPr lang="pt-BR" sz="3500" dirty="0">
              <a:latin typeface="Trebuchet MS" panose="020B0603020202020204" pitchFamily="34" charset="0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="" xmlns:a16="http://schemas.microsoft.com/office/drawing/2014/main" id="{4B788F29-DCC4-48E6-8F88-64AD9B2B31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80" t="24751" r="31135" b="13499"/>
          <a:stretch/>
        </p:blipFill>
        <p:spPr>
          <a:xfrm>
            <a:off x="533595" y="34286885"/>
            <a:ext cx="9579812" cy="8638122"/>
          </a:xfrm>
          <a:prstGeom prst="rect">
            <a:avLst/>
          </a:prstGeom>
        </p:spPr>
      </p:pic>
      <p:sp>
        <p:nvSpPr>
          <p:cNvPr id="37" name="Retângulo: Cantos Arredondados 36">
            <a:extLst>
              <a:ext uri="{FF2B5EF4-FFF2-40B4-BE49-F238E27FC236}">
                <a16:creationId xmlns="" xmlns:a16="http://schemas.microsoft.com/office/drawing/2014/main" id="{05CE22AB-C8C5-45F1-8474-BC77A1103A79}"/>
              </a:ext>
            </a:extLst>
          </p:cNvPr>
          <p:cNvSpPr/>
          <p:nvPr/>
        </p:nvSpPr>
        <p:spPr bwMode="auto">
          <a:xfrm>
            <a:off x="11098849" y="34286884"/>
            <a:ext cx="4243938" cy="145495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N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TOTAL</a:t>
            </a:r>
            <a:r>
              <a:rPr kumimoji="0" lang="pt-B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: 4257 QUESTIONÁRIOS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="" xmlns:a16="http://schemas.microsoft.com/office/drawing/2014/main" id="{07CEADB6-CA2D-4084-9C7C-15F84651BC31}"/>
              </a:ext>
            </a:extLst>
          </p:cNvPr>
          <p:cNvSpPr/>
          <p:nvPr/>
        </p:nvSpPr>
        <p:spPr bwMode="auto">
          <a:xfrm>
            <a:off x="11098849" y="37462424"/>
            <a:ext cx="4243938" cy="72747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N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UTILIZADO</a:t>
            </a:r>
            <a:r>
              <a:rPr kumimoji="0" lang="pt-B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: 730</a:t>
            </a:r>
          </a:p>
        </p:txBody>
      </p:sp>
      <p:sp>
        <p:nvSpPr>
          <p:cNvPr id="39" name="Seta: para Baixo 38">
            <a:extLst>
              <a:ext uri="{FF2B5EF4-FFF2-40B4-BE49-F238E27FC236}">
                <a16:creationId xmlns="" xmlns:a16="http://schemas.microsoft.com/office/drawing/2014/main" id="{A07B95A5-E32F-443B-AB13-5CC33853D4CF}"/>
              </a:ext>
            </a:extLst>
          </p:cNvPr>
          <p:cNvSpPr/>
          <p:nvPr/>
        </p:nvSpPr>
        <p:spPr bwMode="auto">
          <a:xfrm>
            <a:off x="12710296" y="36095458"/>
            <a:ext cx="1021044" cy="1055461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65924D92-8D7E-4D30-A243-B8C4D7494C88}"/>
              </a:ext>
            </a:extLst>
          </p:cNvPr>
          <p:cNvSpPr/>
          <p:nvPr/>
        </p:nvSpPr>
        <p:spPr bwMode="auto">
          <a:xfrm>
            <a:off x="10921993" y="38837521"/>
            <a:ext cx="4516617" cy="4087485"/>
          </a:xfrm>
          <a:prstGeom prst="ellipse">
            <a:avLst/>
          </a:prstGeom>
          <a:solidFill>
            <a:srgbClr val="009900">
              <a:alpha val="1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Teste: Regressão Logística Múltipla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B02094D9-CEE7-43C5-BB07-3DEDB7D52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9212" y="23869970"/>
            <a:ext cx="6568582" cy="5151925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="" xmlns:a16="http://schemas.microsoft.com/office/drawing/2014/main" id="{D6D804B1-2DB8-4681-B847-0FDE9F3C4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5040" y="23735085"/>
            <a:ext cx="8479309" cy="5294189"/>
          </a:xfrm>
          <a:prstGeom prst="rect">
            <a:avLst/>
          </a:prstGeom>
        </p:spPr>
      </p:pic>
      <p:sp>
        <p:nvSpPr>
          <p:cNvPr id="50" name="Retângulo: Cantos Arredondados 49">
            <a:extLst>
              <a:ext uri="{FF2B5EF4-FFF2-40B4-BE49-F238E27FC236}">
                <a16:creationId xmlns="" xmlns:a16="http://schemas.microsoft.com/office/drawing/2014/main" id="{C65CC184-61CA-4201-BC2A-9553498A8AB6}"/>
              </a:ext>
            </a:extLst>
          </p:cNvPr>
          <p:cNvSpPr/>
          <p:nvPr/>
        </p:nvSpPr>
        <p:spPr bwMode="auto">
          <a:xfrm>
            <a:off x="475002" y="22237172"/>
            <a:ext cx="15310021" cy="12687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6600" dirty="0">
                <a:solidFill>
                  <a:schemeClr val="bg1"/>
                </a:solidFill>
                <a:latin typeface="Trebuchet MS" panose="020B0603020202020204" pitchFamily="34" charset="0"/>
              </a:rPr>
              <a:t>OBJETIVO</a:t>
            </a:r>
            <a:endParaRPr kumimoji="0" lang="pt-BR" sz="6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9" name="Imagem 48" descr="Imagem editada de cachorro amarelo&#10;&#10;Descrição gerada automaticamente">
            <a:extLst>
              <a:ext uri="{FF2B5EF4-FFF2-40B4-BE49-F238E27FC236}">
                <a16:creationId xmlns="" xmlns:a16="http://schemas.microsoft.com/office/drawing/2014/main" id="{80DC1DA4-6005-40C9-8322-49B7F357DB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6" t="7225" r="9930" b="6956"/>
          <a:stretch/>
        </p:blipFill>
        <p:spPr>
          <a:xfrm>
            <a:off x="25349550" y="30918336"/>
            <a:ext cx="6773091" cy="6232583"/>
          </a:xfrm>
          <a:prstGeom prst="rect">
            <a:avLst/>
          </a:prstGeom>
        </p:spPr>
      </p:pic>
      <p:sp>
        <p:nvSpPr>
          <p:cNvPr id="62" name="Retângulo 61">
            <a:extLst>
              <a:ext uri="{FF2B5EF4-FFF2-40B4-BE49-F238E27FC236}">
                <a16:creationId xmlns="" xmlns:a16="http://schemas.microsoft.com/office/drawing/2014/main" id="{3285C420-78B9-4AA9-86F6-81C11E257C32}"/>
              </a:ext>
            </a:extLst>
          </p:cNvPr>
          <p:cNvSpPr/>
          <p:nvPr/>
        </p:nvSpPr>
        <p:spPr bwMode="auto">
          <a:xfrm>
            <a:off x="4670134" y="28232875"/>
            <a:ext cx="909525" cy="11483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Imagem 64">
            <a:extLst>
              <a:ext uri="{FF2B5EF4-FFF2-40B4-BE49-F238E27FC236}">
                <a16:creationId xmlns="" xmlns:a16="http://schemas.microsoft.com/office/drawing/2014/main" id="{12238971-9E33-4CCB-B1ED-BC2B11CD81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978" y="30015907"/>
            <a:ext cx="7370703" cy="2371550"/>
          </a:xfrm>
          <a:prstGeom prst="rect">
            <a:avLst/>
          </a:prstGeom>
        </p:spPr>
      </p:pic>
      <p:sp>
        <p:nvSpPr>
          <p:cNvPr id="69" name="Retângulo: Cantos Arredondados 68">
            <a:extLst>
              <a:ext uri="{FF2B5EF4-FFF2-40B4-BE49-F238E27FC236}">
                <a16:creationId xmlns="" xmlns:a16="http://schemas.microsoft.com/office/drawing/2014/main" id="{A22CA34B-2B18-4487-9C05-F7B8B325768D}"/>
              </a:ext>
            </a:extLst>
          </p:cNvPr>
          <p:cNvSpPr/>
          <p:nvPr/>
        </p:nvSpPr>
        <p:spPr bwMode="auto">
          <a:xfrm>
            <a:off x="3999344" y="25637128"/>
            <a:ext cx="2255010" cy="68689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>
                <a:latin typeface="Trebuchet MS" panose="020B0603020202020204" pitchFamily="34" charset="0"/>
              </a:rPr>
              <a:t>Agressão</a:t>
            </a:r>
            <a:endParaRPr kumimoji="0" 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="" xmlns:a16="http://schemas.microsoft.com/office/drawing/2014/main" id="{37AF39F0-2809-44C3-93A3-326AD4459587}"/>
              </a:ext>
            </a:extLst>
          </p:cNvPr>
          <p:cNvSpPr/>
          <p:nvPr/>
        </p:nvSpPr>
        <p:spPr bwMode="auto">
          <a:xfrm>
            <a:off x="4014900" y="26455646"/>
            <a:ext cx="2255010" cy="65650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>
                <a:latin typeface="Trebuchet MS" panose="020B0603020202020204" pitchFamily="34" charset="0"/>
              </a:rPr>
              <a:t>Origem</a:t>
            </a:r>
            <a:endParaRPr kumimoji="0" 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="" xmlns:a16="http://schemas.microsoft.com/office/drawing/2014/main" id="{B0160E24-CCE0-482E-AF60-253EC2658C1D}"/>
              </a:ext>
            </a:extLst>
          </p:cNvPr>
          <p:cNvSpPr/>
          <p:nvPr/>
        </p:nvSpPr>
        <p:spPr bwMode="auto">
          <a:xfrm>
            <a:off x="4021066" y="27243779"/>
            <a:ext cx="2255010" cy="65650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Tamanho</a:t>
            </a: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="" xmlns:a16="http://schemas.microsoft.com/office/drawing/2014/main" id="{64FA1A7D-A3A3-495D-9B13-069A49B41FA0}"/>
              </a:ext>
            </a:extLst>
          </p:cNvPr>
          <p:cNvSpPr/>
          <p:nvPr/>
        </p:nvSpPr>
        <p:spPr bwMode="auto">
          <a:xfrm>
            <a:off x="4014900" y="28006775"/>
            <a:ext cx="2255010" cy="65650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>
                <a:latin typeface="Trebuchet MS" panose="020B0603020202020204" pitchFamily="34" charset="0"/>
              </a:rPr>
              <a:t>Sexo</a:t>
            </a:r>
            <a:endParaRPr kumimoji="0" 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="" xmlns:a16="http://schemas.microsoft.com/office/drawing/2014/main" id="{02062682-75C3-4113-81F8-5901170F61B2}"/>
              </a:ext>
            </a:extLst>
          </p:cNvPr>
          <p:cNvSpPr/>
          <p:nvPr/>
        </p:nvSpPr>
        <p:spPr bwMode="auto">
          <a:xfrm>
            <a:off x="4011421" y="28807071"/>
            <a:ext cx="2255010" cy="65650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>
                <a:latin typeface="Trebuchet MS" panose="020B0603020202020204" pitchFamily="34" charset="0"/>
              </a:rPr>
              <a:t>Idade</a:t>
            </a:r>
            <a:endParaRPr kumimoji="0" 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="" xmlns:a16="http://schemas.microsoft.com/office/drawing/2014/main" id="{AAFFA31E-C05A-4141-B6F4-5B3D5FF4237B}"/>
              </a:ext>
            </a:extLst>
          </p:cNvPr>
          <p:cNvSpPr/>
          <p:nvPr/>
        </p:nvSpPr>
        <p:spPr bwMode="auto">
          <a:xfrm>
            <a:off x="7248380" y="25637128"/>
            <a:ext cx="5095196" cy="1155037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Nº de pessoas que moram na residência</a:t>
            </a:r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="" xmlns:a16="http://schemas.microsoft.com/office/drawing/2014/main" id="{6C849715-2A90-47BA-A3FD-582FDEE95171}"/>
              </a:ext>
            </a:extLst>
          </p:cNvPr>
          <p:cNvSpPr/>
          <p:nvPr/>
        </p:nvSpPr>
        <p:spPr bwMode="auto">
          <a:xfrm>
            <a:off x="7238554" y="26977269"/>
            <a:ext cx="5095196" cy="65650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Com quem o tutor mora</a:t>
            </a: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="" xmlns:a16="http://schemas.microsoft.com/office/drawing/2014/main" id="{895CE6D9-0009-4F0B-8A4F-23C7468592C9}"/>
              </a:ext>
            </a:extLst>
          </p:cNvPr>
          <p:cNvSpPr/>
          <p:nvPr/>
        </p:nvSpPr>
        <p:spPr bwMode="auto">
          <a:xfrm>
            <a:off x="7241682" y="27764949"/>
            <a:ext cx="5054630" cy="58143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Gênero do tutor</a:t>
            </a:r>
          </a:p>
        </p:txBody>
      </p:sp>
      <p:sp>
        <p:nvSpPr>
          <p:cNvPr id="80" name="Retângulo: Cantos Arredondados 79">
            <a:extLst>
              <a:ext uri="{FF2B5EF4-FFF2-40B4-BE49-F238E27FC236}">
                <a16:creationId xmlns="" xmlns:a16="http://schemas.microsoft.com/office/drawing/2014/main" id="{5261965E-7372-4036-BE44-4323A6C08417}"/>
              </a:ext>
            </a:extLst>
          </p:cNvPr>
          <p:cNvSpPr/>
          <p:nvPr/>
        </p:nvSpPr>
        <p:spPr bwMode="auto">
          <a:xfrm>
            <a:off x="7248380" y="28494448"/>
            <a:ext cx="5047932" cy="984762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Idade do cão quando chegou </a:t>
            </a: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na residência</a:t>
            </a:r>
          </a:p>
        </p:txBody>
      </p:sp>
      <p:pic>
        <p:nvPicPr>
          <p:cNvPr id="83" name="Picture 6" descr="Resultado de imagem para patinha png">
            <a:extLst>
              <a:ext uri="{FF2B5EF4-FFF2-40B4-BE49-F238E27FC236}">
                <a16:creationId xmlns="" xmlns:a16="http://schemas.microsoft.com/office/drawing/2014/main" id="{9804588D-191A-41D9-BB0E-D7509D48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30" y="26400918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Resultado de imagem para patinha png">
            <a:extLst>
              <a:ext uri="{FF2B5EF4-FFF2-40B4-BE49-F238E27FC236}">
                <a16:creationId xmlns="" xmlns:a16="http://schemas.microsoft.com/office/drawing/2014/main" id="{EF1ABA1F-1A27-4DC9-A444-EEC7554A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30" y="25642022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Resultado de imagem para patinha png">
            <a:extLst>
              <a:ext uri="{FF2B5EF4-FFF2-40B4-BE49-F238E27FC236}">
                <a16:creationId xmlns="" xmlns:a16="http://schemas.microsoft.com/office/drawing/2014/main" id="{437CD510-5EDD-441E-960C-487CC132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30" y="27200420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Resultado de imagem para patinha png">
            <a:extLst>
              <a:ext uri="{FF2B5EF4-FFF2-40B4-BE49-F238E27FC236}">
                <a16:creationId xmlns="" xmlns:a16="http://schemas.microsoft.com/office/drawing/2014/main" id="{312A9B72-3FE4-4921-8205-B5E1DA0C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92" y="28000210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Resultado de imagem para patinha png">
            <a:extLst>
              <a:ext uri="{FF2B5EF4-FFF2-40B4-BE49-F238E27FC236}">
                <a16:creationId xmlns="" xmlns:a16="http://schemas.microsoft.com/office/drawing/2014/main" id="{58179969-D496-4660-9C5B-DACCE0B1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02" y="28821864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Resultado de imagem para patinha png">
            <a:extLst>
              <a:ext uri="{FF2B5EF4-FFF2-40B4-BE49-F238E27FC236}">
                <a16:creationId xmlns="" xmlns:a16="http://schemas.microsoft.com/office/drawing/2014/main" id="{3C33831C-6EDA-4AAC-A2E1-FBD00933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80" y="25793739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Resultado de imagem para patinha png">
            <a:extLst>
              <a:ext uri="{FF2B5EF4-FFF2-40B4-BE49-F238E27FC236}">
                <a16:creationId xmlns="" xmlns:a16="http://schemas.microsoft.com/office/drawing/2014/main" id="{F8B987D9-D9B3-4BE1-9AF9-AD328C6B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44" y="26832256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Resultado de imagem para patinha png">
            <a:extLst>
              <a:ext uri="{FF2B5EF4-FFF2-40B4-BE49-F238E27FC236}">
                <a16:creationId xmlns="" xmlns:a16="http://schemas.microsoft.com/office/drawing/2014/main" id="{69843505-50D3-4EC8-B071-7CAFA378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38" y="27843125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Resultado de imagem para patinha png">
            <a:extLst>
              <a:ext uri="{FF2B5EF4-FFF2-40B4-BE49-F238E27FC236}">
                <a16:creationId xmlns="" xmlns:a16="http://schemas.microsoft.com/office/drawing/2014/main" id="{B6B74575-C85A-4564-9F73-9B8AD237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38" y="28859467"/>
            <a:ext cx="742344" cy="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tângulo: Cantos Arredondados 70">
            <a:extLst>
              <a:ext uri="{FF2B5EF4-FFF2-40B4-BE49-F238E27FC236}">
                <a16:creationId xmlns="" xmlns:a16="http://schemas.microsoft.com/office/drawing/2014/main" id="{E5799CAE-49BD-40EC-B2FC-D626B8EB21E6}"/>
              </a:ext>
            </a:extLst>
          </p:cNvPr>
          <p:cNvSpPr/>
          <p:nvPr/>
        </p:nvSpPr>
        <p:spPr bwMode="auto">
          <a:xfrm>
            <a:off x="3253408" y="25479356"/>
            <a:ext cx="9256820" cy="4306141"/>
          </a:xfrm>
          <a:prstGeom prst="roundRect">
            <a:avLst/>
          </a:prstGeom>
          <a:noFill/>
          <a:ln w="762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Conector de Seta Reta 80">
            <a:extLst>
              <a:ext uri="{FF2B5EF4-FFF2-40B4-BE49-F238E27FC236}">
                <a16:creationId xmlns="" xmlns:a16="http://schemas.microsoft.com/office/drawing/2014/main" id="{C6CC3F5C-F36F-4C50-919D-7711C7D78289}"/>
              </a:ext>
            </a:extLst>
          </p:cNvPr>
          <p:cNvCxnSpPr/>
          <p:nvPr/>
        </p:nvCxnSpPr>
        <p:spPr bwMode="auto">
          <a:xfrm>
            <a:off x="7869116" y="29785497"/>
            <a:ext cx="0" cy="73188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5" name="Imagem 94">
            <a:extLst>
              <a:ext uri="{FF2B5EF4-FFF2-40B4-BE49-F238E27FC236}">
                <a16:creationId xmlns="" xmlns:a16="http://schemas.microsoft.com/office/drawing/2014/main" id="{08899DEA-27EA-4A0A-BAF1-F2641D85A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48" b="95476" l="10000" r="90000">
                        <a14:foregroundMark x1="38375" y1="86905" x2="37750" y2="94524"/>
                        <a14:foregroundMark x1="37750" y1="94524" x2="38000" y2="87857"/>
                        <a14:foregroundMark x1="38000" y1="87857" x2="40625" y2="87619"/>
                        <a14:foregroundMark x1="39250" y1="95952" x2="39250" y2="95952"/>
                        <a14:foregroundMark x1="42750" y1="48333" x2="42750" y2="48333"/>
                        <a14:foregroundMark x1="32625" y1="7619" x2="32625" y2="7619"/>
                        <a14:foregroundMark x1="32000" y1="4048" x2="32000" y2="4048"/>
                        <a14:foregroundMark x1="29500" y1="4048" x2="29500" y2="40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04497" y="4784772"/>
            <a:ext cx="13726490" cy="7206407"/>
          </a:xfrm>
          <a:prstGeom prst="rect">
            <a:avLst/>
          </a:prstGeom>
        </p:spPr>
      </p:pic>
      <p:sp>
        <p:nvSpPr>
          <p:cNvPr id="1027" name="Balão de Fala: Oval 1026">
            <a:extLst>
              <a:ext uri="{FF2B5EF4-FFF2-40B4-BE49-F238E27FC236}">
                <a16:creationId xmlns="" xmlns:a16="http://schemas.microsoft.com/office/drawing/2014/main" id="{D191DF6B-E9AA-4306-A8F3-B05CE73A1589}"/>
              </a:ext>
            </a:extLst>
          </p:cNvPr>
          <p:cNvSpPr/>
          <p:nvPr/>
        </p:nvSpPr>
        <p:spPr bwMode="auto">
          <a:xfrm>
            <a:off x="16556252" y="29652378"/>
            <a:ext cx="9589355" cy="6684773"/>
          </a:xfrm>
          <a:prstGeom prst="wedgeEllipseCallout">
            <a:avLst>
              <a:gd name="adj1" fmla="val 62801"/>
              <a:gd name="adj2" fmla="val -4457"/>
            </a:avLst>
          </a:prstGeom>
          <a:solidFill>
            <a:srgbClr val="008000">
              <a:alpha val="1803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As chances de morar dentro 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casa são </a:t>
            </a:r>
            <a:r>
              <a:rPr kumimoji="0" lang="pt-BR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maiores </a:t>
            </a: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(p&lt;0,05</a:t>
            </a:r>
            <a:r>
              <a:rPr kumimoji="0" lang="pt-BR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) para:</a:t>
            </a:r>
            <a:endParaRPr kumimoji="0" lang="pt-BR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kumimoji="0" lang="pt-BR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cães </a:t>
            </a: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pequenos ou médios em comparação </a:t>
            </a:r>
            <a:r>
              <a:rPr lang="pt-BR" sz="3500" dirty="0" smtClean="0">
                <a:latin typeface="Trebuchet MS" panose="020B0603020202020204" pitchFamily="34" charset="0"/>
              </a:rPr>
              <a:t>a</a:t>
            </a:r>
            <a:r>
              <a:rPr kumimoji="0" lang="pt-BR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os </a:t>
            </a: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grandes; c</a:t>
            </a:r>
            <a:r>
              <a:rPr kumimoji="0" lang="pt-BR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ães </a:t>
            </a: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comprados comparados aos resgatados;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500" dirty="0">
                <a:latin typeface="Trebuchet MS" panose="020B0603020202020204" pitchFamily="34" charset="0"/>
              </a:rPr>
              <a:t>c</a:t>
            </a:r>
            <a:r>
              <a:rPr lang="pt-BR" sz="3500" dirty="0" smtClean="0">
                <a:latin typeface="Trebuchet MS" panose="020B0603020202020204" pitchFamily="34" charset="0"/>
              </a:rPr>
              <a:t>ães </a:t>
            </a: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não agressivos comparados aos cães com pouca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agressividade</a:t>
            </a:r>
          </a:p>
        </p:txBody>
      </p:sp>
      <p:cxnSp>
        <p:nvCxnSpPr>
          <p:cNvPr id="110" name="Conector reto 109">
            <a:extLst>
              <a:ext uri="{FF2B5EF4-FFF2-40B4-BE49-F238E27FC236}">
                <a16:creationId xmlns="" xmlns:a16="http://schemas.microsoft.com/office/drawing/2014/main" id="{20378B52-DCCA-4819-ACBA-7AE11FE47C0E}"/>
              </a:ext>
            </a:extLst>
          </p:cNvPr>
          <p:cNvCxnSpPr>
            <a:cxnSpLocks/>
          </p:cNvCxnSpPr>
          <p:nvPr/>
        </p:nvCxnSpPr>
        <p:spPr bwMode="auto">
          <a:xfrm>
            <a:off x="15370554" y="22237173"/>
            <a:ext cx="14136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8" name="Retângulo: Cantos Arredondados 1037">
            <a:extLst>
              <a:ext uri="{FF2B5EF4-FFF2-40B4-BE49-F238E27FC236}">
                <a16:creationId xmlns="" xmlns:a16="http://schemas.microsoft.com/office/drawing/2014/main" id="{5EEE19FC-CCE9-4844-8EED-7FCE803D17F5}"/>
              </a:ext>
            </a:extLst>
          </p:cNvPr>
          <p:cNvSpPr/>
          <p:nvPr/>
        </p:nvSpPr>
        <p:spPr bwMode="auto">
          <a:xfrm>
            <a:off x="14143357" y="16798406"/>
            <a:ext cx="3415166" cy="119340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Ambiente</a:t>
            </a:r>
          </a:p>
        </p:txBody>
      </p:sp>
      <p:sp>
        <p:nvSpPr>
          <p:cNvPr id="115" name="Retângulo: Cantos Arredondados 114">
            <a:extLst>
              <a:ext uri="{FF2B5EF4-FFF2-40B4-BE49-F238E27FC236}">
                <a16:creationId xmlns="" xmlns:a16="http://schemas.microsoft.com/office/drawing/2014/main" id="{BDF0E3E7-A572-45A6-A567-8CFDCF4CE7DF}"/>
              </a:ext>
            </a:extLst>
          </p:cNvPr>
          <p:cNvSpPr/>
          <p:nvPr/>
        </p:nvSpPr>
        <p:spPr bwMode="auto">
          <a:xfrm>
            <a:off x="12905626" y="20026061"/>
            <a:ext cx="6184294" cy="119340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Desenvolvimento</a:t>
            </a:r>
          </a:p>
        </p:txBody>
      </p:sp>
      <p:sp>
        <p:nvSpPr>
          <p:cNvPr id="1040" name="Seta: de Cima para Baixo 1039">
            <a:extLst>
              <a:ext uri="{FF2B5EF4-FFF2-40B4-BE49-F238E27FC236}">
                <a16:creationId xmlns="" xmlns:a16="http://schemas.microsoft.com/office/drawing/2014/main" id="{A42BF9D2-A9A3-47C0-8913-1A8E8DD1C4BE}"/>
              </a:ext>
            </a:extLst>
          </p:cNvPr>
          <p:cNvSpPr/>
          <p:nvPr/>
        </p:nvSpPr>
        <p:spPr bwMode="auto">
          <a:xfrm>
            <a:off x="15245344" y="18116245"/>
            <a:ext cx="1330737" cy="1696589"/>
          </a:xfrm>
          <a:prstGeom prst="upDownArrow">
            <a:avLst/>
          </a:prstGeom>
          <a:solidFill>
            <a:srgbClr val="009900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1" name="Retângulo 1040">
            <a:extLst>
              <a:ext uri="{FF2B5EF4-FFF2-40B4-BE49-F238E27FC236}">
                <a16:creationId xmlns="" xmlns:a16="http://schemas.microsoft.com/office/drawing/2014/main" id="{BAD6982C-9F96-4BA2-8711-4D62428CB081}"/>
              </a:ext>
            </a:extLst>
          </p:cNvPr>
          <p:cNvSpPr/>
          <p:nvPr/>
        </p:nvSpPr>
        <p:spPr>
          <a:xfrm>
            <a:off x="11872058" y="20867293"/>
            <a:ext cx="161988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(</a:t>
            </a:r>
            <a:r>
              <a:rPr lang="pt-BR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AMIOT; BASTIAN, 2015; RESENDE, no </a:t>
            </a:r>
            <a:r>
              <a:rPr lang="pt-BR" sz="3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prelo) </a:t>
            </a:r>
            <a:endParaRPr lang="pt-BR" sz="4000" dirty="0">
              <a:latin typeface="Trebuchet MS" panose="020B0603020202020204" pitchFamily="34" charset="0"/>
            </a:endParaRPr>
          </a:p>
        </p:txBody>
      </p:sp>
      <p:cxnSp>
        <p:nvCxnSpPr>
          <p:cNvPr id="1043" name="Conector de Seta Reta 1042">
            <a:extLst>
              <a:ext uri="{FF2B5EF4-FFF2-40B4-BE49-F238E27FC236}">
                <a16:creationId xmlns="" xmlns:a16="http://schemas.microsoft.com/office/drawing/2014/main" id="{2BB0DEFE-5E3C-4E8A-BA74-B31C2EC639E1}"/>
              </a:ext>
            </a:extLst>
          </p:cNvPr>
          <p:cNvCxnSpPr>
            <a:cxnSpLocks/>
          </p:cNvCxnSpPr>
          <p:nvPr/>
        </p:nvCxnSpPr>
        <p:spPr bwMode="auto">
          <a:xfrm>
            <a:off x="17829474" y="17372161"/>
            <a:ext cx="1311244" cy="52308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Conector de Seta Reta 120">
            <a:extLst>
              <a:ext uri="{FF2B5EF4-FFF2-40B4-BE49-F238E27FC236}">
                <a16:creationId xmlns="" xmlns:a16="http://schemas.microsoft.com/office/drawing/2014/main" id="{E1C71709-BB5F-4E97-9360-7D001AC6BF66}"/>
              </a:ext>
            </a:extLst>
          </p:cNvPr>
          <p:cNvCxnSpPr>
            <a:cxnSpLocks/>
          </p:cNvCxnSpPr>
          <p:nvPr/>
        </p:nvCxnSpPr>
        <p:spPr bwMode="auto">
          <a:xfrm flipH="1">
            <a:off x="12526486" y="17393025"/>
            <a:ext cx="1344444" cy="6965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47" name="Imagem 1046">
            <a:extLst>
              <a:ext uri="{FF2B5EF4-FFF2-40B4-BE49-F238E27FC236}">
                <a16:creationId xmlns="" xmlns:a16="http://schemas.microsoft.com/office/drawing/2014/main" id="{354A1616-6BD2-4FB0-B5F3-EE54AABEEB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859" y="16844776"/>
            <a:ext cx="8092824" cy="5058015"/>
          </a:xfrm>
          <a:prstGeom prst="rect">
            <a:avLst/>
          </a:prstGeom>
        </p:spPr>
      </p:pic>
      <p:pic>
        <p:nvPicPr>
          <p:cNvPr id="1048" name="Imagem 1047">
            <a:extLst>
              <a:ext uri="{FF2B5EF4-FFF2-40B4-BE49-F238E27FC236}">
                <a16:creationId xmlns="" xmlns:a16="http://schemas.microsoft.com/office/drawing/2014/main" id="{06FD5523-A2C1-4600-964C-84F0E14B5C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38191" y="16778558"/>
            <a:ext cx="7553609" cy="5035740"/>
          </a:xfrm>
          <a:prstGeom prst="rect">
            <a:avLst/>
          </a:prstGeom>
        </p:spPr>
      </p:pic>
      <p:pic>
        <p:nvPicPr>
          <p:cNvPr id="1052" name="Imagem 1051">
            <a:extLst>
              <a:ext uri="{FF2B5EF4-FFF2-40B4-BE49-F238E27FC236}">
                <a16:creationId xmlns="" xmlns:a16="http://schemas.microsoft.com/office/drawing/2014/main" id="{80049758-8D9D-41AA-97B1-07218A1AA9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38" r="66230"/>
          <a:stretch/>
        </p:blipFill>
        <p:spPr>
          <a:xfrm>
            <a:off x="9519204" y="18235368"/>
            <a:ext cx="2586306" cy="2376989"/>
          </a:xfrm>
          <a:prstGeom prst="rect">
            <a:avLst/>
          </a:prstGeom>
        </p:spPr>
      </p:pic>
      <p:pic>
        <p:nvPicPr>
          <p:cNvPr id="1053" name="Imagem 1052">
            <a:extLst>
              <a:ext uri="{FF2B5EF4-FFF2-40B4-BE49-F238E27FC236}">
                <a16:creationId xmlns="" xmlns:a16="http://schemas.microsoft.com/office/drawing/2014/main" id="{61A94D13-C91C-482B-99CD-975BE79634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598"/>
          <a:stretch/>
        </p:blipFill>
        <p:spPr>
          <a:xfrm>
            <a:off x="19637299" y="18050910"/>
            <a:ext cx="3714966" cy="2371550"/>
          </a:xfrm>
          <a:prstGeom prst="rect">
            <a:avLst/>
          </a:prstGeom>
        </p:spPr>
      </p:pic>
      <p:cxnSp>
        <p:nvCxnSpPr>
          <p:cNvPr id="82" name="47 Conector recto">
            <a:extLst>
              <a:ext uri="{FF2B5EF4-FFF2-40B4-BE49-F238E27FC236}">
                <a16:creationId xmlns="" xmlns:a16="http://schemas.microsoft.com/office/drawing/2014/main" id="{2FB51A9B-EE92-41B1-BEA0-F2E7CFA4B6DE}"/>
              </a:ext>
            </a:extLst>
          </p:cNvPr>
          <p:cNvCxnSpPr>
            <a:cxnSpLocks/>
          </p:cNvCxnSpPr>
          <p:nvPr/>
        </p:nvCxnSpPr>
        <p:spPr bwMode="auto">
          <a:xfrm>
            <a:off x="376907" y="11991179"/>
            <a:ext cx="31689539" cy="0"/>
          </a:xfrm>
          <a:prstGeom prst="line">
            <a:avLst/>
          </a:prstGeom>
          <a:ln w="762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319212" y="261565"/>
            <a:ext cx="3865036" cy="289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58059D52-DE27-4D32-B7F4-68A677012403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668265" y="0"/>
            <a:ext cx="3398181" cy="339818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CFCC881-F652-4923-8466-AEE3D772C9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03283" y="261565"/>
            <a:ext cx="2898778" cy="2898778"/>
          </a:xfrm>
          <a:prstGeom prst="rect">
            <a:avLst/>
          </a:prstGeom>
        </p:spPr>
      </p:pic>
      <p:sp>
        <p:nvSpPr>
          <p:cNvPr id="72" name="Balão de Fala: Oval 50">
            <a:extLst>
              <a:ext uri="{FF2B5EF4-FFF2-40B4-BE49-F238E27FC236}">
                <a16:creationId xmlns="" xmlns:a16="http://schemas.microsoft.com/office/drawing/2014/main" id="{B706E536-1D61-4608-8218-041F3979AB7A}"/>
              </a:ext>
            </a:extLst>
          </p:cNvPr>
          <p:cNvSpPr/>
          <p:nvPr/>
        </p:nvSpPr>
        <p:spPr bwMode="auto">
          <a:xfrm>
            <a:off x="8328486" y="3812257"/>
            <a:ext cx="23063314" cy="4095642"/>
          </a:xfrm>
          <a:prstGeom prst="wedgeEllipseCallout">
            <a:avLst>
              <a:gd name="adj1" fmla="val -52920"/>
              <a:gd name="adj2" fmla="val 35843"/>
            </a:avLst>
          </a:prstGeom>
          <a:solidFill>
            <a:schemeClr val="bg1">
              <a:lumMod val="95000"/>
            </a:schemeClr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Subtítulo 2"/>
          <p:cNvSpPr txBox="1">
            <a:spLocks/>
          </p:cNvSpPr>
          <p:nvPr/>
        </p:nvSpPr>
        <p:spPr bwMode="auto">
          <a:xfrm>
            <a:off x="10113407" y="4483660"/>
            <a:ext cx="20373836" cy="1342807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102260" rIns="72000" bIns="102260"/>
          <a:lstStyle>
            <a:lvl1pPr indent="0" algn="just">
              <a:lnSpc>
                <a:spcPct val="134000"/>
              </a:lnSpc>
              <a:spcBef>
                <a:spcPct val="20000"/>
              </a:spcBef>
              <a:buFont typeface="Arial"/>
              <a:buNone/>
              <a:defRPr sz="2000" b="1">
                <a:solidFill>
                  <a:srgbClr val="000000"/>
                </a:solidFill>
                <a:latin typeface="Century"/>
                <a:cs typeface="Century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pt-BR" sz="6000" dirty="0">
                <a:solidFill>
                  <a:srgbClr val="0033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TAMANHO, ORIGEM E AGRESSIVIDADE DO CÃO PODEM </a:t>
            </a:r>
            <a:r>
              <a:rPr lang="pt-BR" sz="6000" dirty="0" smtClean="0">
                <a:solidFill>
                  <a:srgbClr val="0033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INFLUENCIAR </a:t>
            </a:r>
            <a:r>
              <a:rPr lang="pt-BR" sz="6000" dirty="0">
                <a:solidFill>
                  <a:srgbClr val="0033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SEU AMBIENTE DE DESENVOLVIMENTO</a:t>
            </a:r>
          </a:p>
          <a:p>
            <a:pPr algn="ctr"/>
            <a:endParaRPr lang="pt-BR" sz="6000" baseline="30000" dirty="0">
              <a:solidFill>
                <a:srgbClr val="00330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6000" baseline="30000" dirty="0">
              <a:solidFill>
                <a:srgbClr val="00330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6000" baseline="30000" dirty="0">
              <a:solidFill>
                <a:srgbClr val="00330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6000" baseline="30000" dirty="0">
              <a:solidFill>
                <a:srgbClr val="00330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6000" baseline="30000" dirty="0">
              <a:solidFill>
                <a:srgbClr val="00330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6000" baseline="30000" dirty="0">
              <a:solidFill>
                <a:srgbClr val="00330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4985</TotalTime>
  <Words>361</Words>
  <Application>Microsoft Office PowerPoint</Application>
  <PresentationFormat>Personalizar</PresentationFormat>
  <Paragraphs>48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Apresentação do PowerPoint</vt:lpstr>
    </vt:vector>
  </TitlesOfParts>
  <Company>embrapa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anônimo</dc:creator>
  <cp:lastModifiedBy>briseida resende</cp:lastModifiedBy>
  <cp:revision>299</cp:revision>
  <cp:lastPrinted>2016-11-11T18:35:45Z</cp:lastPrinted>
  <dcterms:created xsi:type="dcterms:W3CDTF">2011-11-24T13:17:58Z</dcterms:created>
  <dcterms:modified xsi:type="dcterms:W3CDTF">2019-11-08T20:16:03Z</dcterms:modified>
</cp:coreProperties>
</file>