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FF41-145C-4A96-860D-FC17BAA08491}" type="datetimeFigureOut">
              <a:rPr lang="pt-BR" smtClean="0"/>
              <a:t>22/9/2013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C7AD-8F79-4310-B267-7CD11BA8570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752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História da Música II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3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música na Península Itálica no final do século XIV</a:t>
            </a: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Prof. Diósnio Machado Neto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smtClean="0"/>
              <a:t>Trecento italiano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pt-BR" sz="2400" smtClean="0"/>
              <a:t>A ars nova é um movimento genuinamente francês que migrou para a Itália</a:t>
            </a:r>
          </a:p>
          <a:p>
            <a:pPr lvl="1" eaLnBrk="1" hangingPunct="1">
              <a:buFontTx/>
              <a:buChar char="•"/>
            </a:pPr>
            <a:r>
              <a:rPr lang="pt-BR" sz="2000" smtClean="0"/>
              <a:t>Entre França e Itália existiam diferenças socioeconômicas-culturais importantes para a assimilação da Ars Nova</a:t>
            </a:r>
          </a:p>
          <a:p>
            <a:pPr lvl="2" eaLnBrk="1" hangingPunct="1"/>
            <a:r>
              <a:rPr lang="pt-BR" sz="1800" smtClean="0"/>
              <a:t>França – sistema monárquico centralizado</a:t>
            </a:r>
          </a:p>
          <a:p>
            <a:pPr lvl="2" eaLnBrk="1" hangingPunct="1"/>
            <a:r>
              <a:rPr lang="pt-BR" sz="1800" smtClean="0"/>
              <a:t>Itália – cidades estados</a:t>
            </a:r>
          </a:p>
          <a:p>
            <a:pPr lvl="1" eaLnBrk="1" hangingPunct="1">
              <a:buFontTx/>
              <a:buChar char="•"/>
            </a:pPr>
            <a:r>
              <a:rPr lang="pt-BR" sz="2000" smtClean="0"/>
              <a:t>Polifonia fazia parte de um ambiente profano. Maior respeito pela bula papal de João XXII</a:t>
            </a:r>
          </a:p>
          <a:p>
            <a:pPr lvl="2" eaLnBrk="1" hangingPunct="1"/>
            <a:r>
              <a:rPr lang="pt-BR" sz="1800" smtClean="0"/>
              <a:t>Polifonia tinha um sentido de diversão doméstica</a:t>
            </a:r>
          </a:p>
          <a:p>
            <a:pPr lvl="2" eaLnBrk="1" hangingPunct="1"/>
            <a:r>
              <a:rPr lang="pt-BR" sz="1800" smtClean="0"/>
              <a:t>A improvisação era a característica principal da músicas sacra italiana polifônica.</a:t>
            </a:r>
          </a:p>
          <a:p>
            <a:pPr lvl="1" eaLnBrk="1" hangingPunct="1">
              <a:buFontTx/>
              <a:buChar char="•"/>
            </a:pPr>
            <a:r>
              <a:rPr lang="pt-BR" sz="2000" smtClean="0"/>
              <a:t>Principais centros</a:t>
            </a:r>
          </a:p>
          <a:p>
            <a:pPr lvl="2" eaLnBrk="1" hangingPunct="1"/>
            <a:r>
              <a:rPr lang="pt-BR" sz="1800" smtClean="0"/>
              <a:t>Bologna, Pádua, Modena, Perugia e, principalmente, Florença.</a:t>
            </a:r>
          </a:p>
          <a:p>
            <a:pPr lvl="2" eaLnBrk="1" hangingPunct="1">
              <a:buFontTx/>
              <a:buNone/>
            </a:pPr>
            <a:endParaRPr lang="pt-BR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smtClean="0"/>
              <a:t>Formas Literária Fechadas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1800" smtClean="0"/>
              <a:t>Na Itália prevaleceram três gêneros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/>
              <a:t>Madrigal, Caccia e a Ballata</a:t>
            </a:r>
          </a:p>
          <a:p>
            <a:pPr eaLnBrk="1" hangingPunct="1">
              <a:lnSpc>
                <a:spcPct val="90000"/>
              </a:lnSpc>
            </a:pPr>
            <a:r>
              <a:rPr lang="pt-BR" sz="1800" smtClean="0"/>
              <a:t>Madrigal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1600" smtClean="0">
                <a:cs typeface="Arial" charset="0"/>
              </a:rPr>
              <a:t>Poemas estróficos.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1600" smtClean="0">
                <a:cs typeface="Times New Roman" pitchFamily="18" charset="0"/>
              </a:rPr>
              <a:t>Topicos: idílico, pastoral, satírico e amoroso.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1600" smtClean="0">
                <a:cs typeface="Times New Roman" pitchFamily="18" charset="0"/>
              </a:rPr>
              <a:t>Madrigal compunha-se de duas a três estrofes de três versos cada. No final das estrofes havia um par de versos que se chamava </a:t>
            </a:r>
            <a:r>
              <a:rPr lang="en-US" sz="1600" i="1" smtClean="0">
                <a:cs typeface="Times New Roman" pitchFamily="18" charset="0"/>
              </a:rPr>
              <a:t>ritornello</a:t>
            </a:r>
            <a:r>
              <a:rPr lang="en-US" sz="1600" smtClean="0"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1600" smtClean="0">
                <a:cs typeface="Times New Roman" pitchFamily="18" charset="0"/>
              </a:rPr>
              <a:t>As estrofes rinham todas a mesma música. Somente o </a:t>
            </a:r>
            <a:r>
              <a:rPr lang="en-US" sz="1600" i="1" smtClean="0">
                <a:cs typeface="Times New Roman" pitchFamily="18" charset="0"/>
              </a:rPr>
              <a:t>ritornello</a:t>
            </a:r>
            <a:r>
              <a:rPr lang="en-US" sz="1600" smtClean="0">
                <a:cs typeface="Times New Roman" pitchFamily="18" charset="0"/>
              </a:rPr>
              <a:t> tinha música diferente, ascentuada pela mudança de pé métrico; geralmente de binário para ternário.</a:t>
            </a:r>
          </a:p>
          <a:p>
            <a:pPr eaLnBrk="1" hangingPunct="1">
              <a:lnSpc>
                <a:spcPct val="90000"/>
              </a:lnSpc>
            </a:pPr>
            <a:r>
              <a:rPr lang="pt-BR" sz="1800" smtClean="0">
                <a:cs typeface="Times New Roman" pitchFamily="18" charset="0"/>
              </a:rPr>
              <a:t>Caccia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>
                <a:cs typeface="Times New Roman" pitchFamily="18" charset="0"/>
              </a:rPr>
              <a:t>Perseguição. Isso justifica o sentido canônico.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>
                <a:cs typeface="Times New Roman" pitchFamily="18" charset="0"/>
              </a:rPr>
              <a:t>Forma poética irregular que poderia ter </a:t>
            </a:r>
            <a:r>
              <a:rPr lang="pt-BR" sz="1600" i="1" smtClean="0">
                <a:cs typeface="Times New Roman" pitchFamily="18" charset="0"/>
              </a:rPr>
              <a:t>ritornellos</a:t>
            </a:r>
            <a:r>
              <a:rPr lang="pt-BR" sz="1600" smtClean="0"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>
                <a:cs typeface="Times New Roman" pitchFamily="18" charset="0"/>
              </a:rPr>
              <a:t>Geralmente descrevia uma caçada ou cenas de grande movimentação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>
                <a:cs typeface="Times New Roman" pitchFamily="18" charset="0"/>
              </a:rPr>
              <a:t>Uso da técnica do hoquetos, assim como de onomatopéias</a:t>
            </a:r>
          </a:p>
          <a:p>
            <a:pPr eaLnBrk="1" hangingPunct="1">
              <a:lnSpc>
                <a:spcPct val="90000"/>
              </a:lnSpc>
            </a:pPr>
            <a:r>
              <a:rPr lang="pt-BR" sz="1800" smtClean="0">
                <a:cs typeface="Times New Roman" pitchFamily="18" charset="0"/>
              </a:rPr>
              <a:t>Cânones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>
                <a:cs typeface="Times New Roman" pitchFamily="18" charset="0"/>
              </a:rPr>
              <a:t>Os compositores do século XIV não utilizavam procedimentos distintos, ou seja, escreviam integralmente em cânones ou o evitavam por completo.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>
                <a:cs typeface="Times New Roman" pitchFamily="18" charset="0"/>
              </a:rPr>
              <a:t>Cânone era um gênero típico da música de entretenimento doméstico.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>
                <a:cs typeface="Times New Roman" pitchFamily="18" charset="0"/>
              </a:rPr>
              <a:t>A imitação só se generaliza no século XV.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Balatta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2000" smtClean="0"/>
              <a:t>Desenvolveram-se após o madrigal e a caccia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2000" smtClean="0"/>
              <a:t>A princípio a Ballata era a designação de uma cantiga monofônica com refrões corais, usadas em danças.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sz="2000" smtClean="0">
                <a:cs typeface="Arial" charset="0"/>
              </a:rPr>
              <a:t>Assim como na França, continua sendo uma canção acompanhada, mas sua forma literária é completamente diferente da balladèe francesa. Sua forma peculiar, desenvolvida por </a:t>
            </a:r>
            <a:r>
              <a:rPr lang="pt-BR" sz="2000" b="1" smtClean="0">
                <a:cs typeface="Arial" charset="0"/>
              </a:rPr>
              <a:t>Francesco Landini</a:t>
            </a:r>
            <a:r>
              <a:rPr lang="pt-BR" sz="2000" smtClean="0">
                <a:cs typeface="Arial" charset="0"/>
              </a:rPr>
              <a:t> é AbbaA. Ou seja o estribilho é o primeiro verso</a:t>
            </a:r>
            <a:r>
              <a:rPr lang="pt-BR" sz="20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Estrofe de sete versos iniciada e terminada por um refrão de três versos (ripresa).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/>
              <a:t>1 2 3 (ripresa) 4 5 6 7 8 9 10 (estrofe) 1 2 3 (ripresa)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Os dois primeiros pares de verso (4-5 e 6-7) tem a mesma música, enquanto os três últimos versos (8-9-10) tem música igual a do refrão (1-2-3).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pt-BR" sz="1600" smtClean="0"/>
              <a:t> </a:t>
            </a:r>
            <a:r>
              <a:rPr lang="pt-BR" sz="1800" smtClean="0"/>
              <a:t>Forma: AbbaA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A transição entre o refrão e a estrofe era marcada, na música de Landini, por cadências fortes. Tais cadências posteriormente ganharam o seu nome, cadência Landini.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z="3200" smtClean="0">
                <a:cs typeface="Arial" charset="0"/>
              </a:rPr>
              <a:t>A influência da música francesa no </a:t>
            </a:r>
            <a:r>
              <a:rPr lang="pt-BR" sz="3200" i="1" smtClean="0">
                <a:cs typeface="Arial" charset="0"/>
              </a:rPr>
              <a:t>Trecento </a:t>
            </a:r>
            <a:r>
              <a:rPr lang="pt-BR" sz="3200" smtClean="0">
                <a:cs typeface="Arial" charset="0"/>
              </a:rPr>
              <a:t>italiano e a criação de um estilo internacional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pt-BR" sz="1800" smtClean="0">
                <a:cs typeface="Arial" charset="0"/>
              </a:rPr>
              <a:t>No final do século XIV começa um movimento dos compositores italianos a escreverem suas canções com textos e formas francesas 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t-BR" sz="1600" smtClean="0">
                <a:cs typeface="Arial" charset="0"/>
              </a:rPr>
              <a:t>Os compositores</a:t>
            </a:r>
            <a:r>
              <a:rPr lang="pt-BR" sz="1600" b="1" smtClean="0">
                <a:cs typeface="Arial" charset="0"/>
              </a:rPr>
              <a:t> </a:t>
            </a:r>
            <a:r>
              <a:rPr lang="pt-BR" sz="1600" smtClean="0">
                <a:cs typeface="Arial" charset="0"/>
              </a:rPr>
              <a:t>da Borgonha, França, Inglaterra e mais tarde da Espanha, migram para a Itália. Está em andamento a criação de um estilo internacional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t-BR" sz="1800" smtClean="0">
                <a:cs typeface="Arial" charset="0"/>
              </a:rPr>
              <a:t>As festas tornam-se marcos para a produção musical.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t-BR" sz="1600" smtClean="0">
                <a:cs typeface="Arial" charset="0"/>
              </a:rPr>
              <a:t> Os casamentos dos príncipes, as entradas, a chegada de uma autoridade, como um bispo, são pontos referenciais para a produção musical. 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t-BR" sz="1600" smtClean="0">
                <a:cs typeface="Arial" charset="0"/>
              </a:rPr>
              <a:t>A Itália é a principal sede na ostentação desses luxos. Esse é um dos motivos que ela exerce forte atração nos principais músicos dos quatrocentos. Suas cinco principais repúblicas - Roma pontifical, Nápoles, Milão, Florença e Veneza - empregam os grandes talentos da época. Estas festas desenvolvem-se dentro de um espírito de representação teatral; que será muito importante para o desenvolvimento da futura ópera.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t-BR" sz="1800" smtClean="0">
                <a:cs typeface="Arial" charset="0"/>
              </a:rPr>
              <a:t>Os principais compositores virão do</a:t>
            </a:r>
            <a:r>
              <a:rPr lang="pt-BR" sz="1800" b="1" smtClean="0">
                <a:cs typeface="Arial" charset="0"/>
              </a:rPr>
              <a:t> Flandres</a:t>
            </a:r>
            <a:r>
              <a:rPr lang="pt-BR" sz="1800" smtClean="0">
                <a:cs typeface="Arial" charset="0"/>
              </a:rPr>
              <a:t> -região onde o Duque de </a:t>
            </a:r>
            <a:r>
              <a:rPr lang="pt-BR" sz="1800" b="1" i="1" smtClean="0">
                <a:cs typeface="Arial" charset="0"/>
              </a:rPr>
              <a:t>Vlaanderen</a:t>
            </a:r>
            <a:r>
              <a:rPr lang="pt-BR" sz="1800" smtClean="0">
                <a:cs typeface="Arial" charset="0"/>
              </a:rPr>
              <a:t> formou um reino; ocupava parte do Noroeste francês, Bélgica e Holanda. A esse se dão o nome de Borgonheses. Os</a:t>
            </a:r>
            <a:r>
              <a:rPr lang="pt-BR" sz="1800" b="1" smtClean="0">
                <a:cs typeface="Arial" charset="0"/>
              </a:rPr>
              <a:t> Flamengos</a:t>
            </a:r>
            <a:r>
              <a:rPr lang="pt-BR" sz="1800" smtClean="0">
                <a:cs typeface="Arial" charset="0"/>
              </a:rPr>
              <a:t>, também vêem da Borgonha para a Itália.</a:t>
            </a:r>
            <a:r>
              <a:rPr lang="pt-BR" sz="18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pt-BR" sz="1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661</Words>
  <Application>Microsoft Office PowerPoint</Application>
  <PresentationFormat>Apresentação na tela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História da Música II   Aula 3 </vt:lpstr>
      <vt:lpstr>Trecento italiano</vt:lpstr>
      <vt:lpstr>Formas Literária Fechadas</vt:lpstr>
      <vt:lpstr>Slide 4</vt:lpstr>
      <vt:lpstr>A influência da música francesa no Trecento italiano e a criação de um estilo internacional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da Música II   Aula 3 </dc:title>
  <dc:creator>*</dc:creator>
  <cp:lastModifiedBy>*</cp:lastModifiedBy>
  <cp:revision>1</cp:revision>
  <dcterms:created xsi:type="dcterms:W3CDTF">2013-09-22T16:53:35Z</dcterms:created>
  <dcterms:modified xsi:type="dcterms:W3CDTF">2013-09-22T17:01:15Z</dcterms:modified>
</cp:coreProperties>
</file>