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handoutMasterIdLst>
    <p:handoutMasterId r:id="rId33"/>
  </p:handoutMasterIdLst>
  <p:sldIdLst>
    <p:sldId id="256" r:id="rId13"/>
    <p:sldId id="257" r:id="rId14"/>
    <p:sldId id="258" r:id="rId15"/>
    <p:sldId id="272" r:id="rId16"/>
    <p:sldId id="262" r:id="rId17"/>
    <p:sldId id="261" r:id="rId18"/>
    <p:sldId id="268" r:id="rId19"/>
    <p:sldId id="264" r:id="rId20"/>
    <p:sldId id="263" r:id="rId21"/>
    <p:sldId id="554" r:id="rId22"/>
    <p:sldId id="555" r:id="rId23"/>
    <p:sldId id="556" r:id="rId24"/>
    <p:sldId id="557" r:id="rId25"/>
    <p:sldId id="558" r:id="rId26"/>
    <p:sldId id="559" r:id="rId27"/>
    <p:sldId id="560" r:id="rId28"/>
    <p:sldId id="260" r:id="rId29"/>
    <p:sldId id="561" r:id="rId30"/>
    <p:sldId id="562" r:id="rId31"/>
    <p:sldId id="267" r:id="rId3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1BF"/>
    <a:srgbClr val="000000"/>
    <a:srgbClr val="0F6688"/>
    <a:srgbClr val="226A8A"/>
    <a:srgbClr val="4D4D4F"/>
    <a:srgbClr val="505150"/>
    <a:srgbClr val="90272A"/>
    <a:srgbClr val="7B2629"/>
    <a:srgbClr val="205C77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/>
    <p:restoredTop sz="94630"/>
  </p:normalViewPr>
  <p:slideViewPr>
    <p:cSldViewPr snapToGrid="0" snapToObjects="1">
      <p:cViewPr varScale="1">
        <p:scale>
          <a:sx n="81" d="100"/>
          <a:sy n="81" d="100"/>
        </p:scale>
        <p:origin x="860" y="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mp"/><Relationship Id="rId3" Type="http://schemas.openxmlformats.org/officeDocument/2006/relationships/image" Target="../media/image10.tmp"/><Relationship Id="rId7" Type="http://schemas.openxmlformats.org/officeDocument/2006/relationships/image" Target="../media/image14.tmp"/><Relationship Id="rId12" Type="http://schemas.openxmlformats.org/officeDocument/2006/relationships/image" Target="../media/image19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tmp"/><Relationship Id="rId11" Type="http://schemas.openxmlformats.org/officeDocument/2006/relationships/image" Target="../media/image18.tmp"/><Relationship Id="rId5" Type="http://schemas.openxmlformats.org/officeDocument/2006/relationships/image" Target="../media/image12.tmp"/><Relationship Id="rId10" Type="http://schemas.openxmlformats.org/officeDocument/2006/relationships/image" Target="../media/image17.tmp"/><Relationship Id="rId4" Type="http://schemas.openxmlformats.org/officeDocument/2006/relationships/image" Target="../media/image11.tmp"/><Relationship Id="rId9" Type="http://schemas.openxmlformats.org/officeDocument/2006/relationships/image" Target="../media/image16.tm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2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29.png"/><Relationship Id="rId7" Type="http://schemas.openxmlformats.org/officeDocument/2006/relationships/image" Target="../media/image24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26.tmp"/><Relationship Id="rId4" Type="http://schemas.openxmlformats.org/officeDocument/2006/relationships/image" Target="../media/image23.tmp"/><Relationship Id="rId9" Type="http://schemas.openxmlformats.org/officeDocument/2006/relationships/image" Target="../media/image2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mp"/><Relationship Id="rId3" Type="http://schemas.openxmlformats.org/officeDocument/2006/relationships/image" Target="../media/image27.tmp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tmp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tmp"/><Relationship Id="rId3" Type="http://schemas.openxmlformats.org/officeDocument/2006/relationships/image" Target="../media/image32.tmp"/><Relationship Id="rId7" Type="http://schemas.openxmlformats.org/officeDocument/2006/relationships/image" Target="../media/image34.tmp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tm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054" y="283334"/>
            <a:ext cx="7262949" cy="983467"/>
          </a:xfrm>
        </p:spPr>
        <p:txBody>
          <a:bodyPr>
            <a:noAutofit/>
          </a:bodyPr>
          <a:lstStyle/>
          <a:p>
            <a:r>
              <a:rPr lang="pt-BR" sz="2400" dirty="0"/>
              <a:t>Tópicos Avançados em Tratamento Estatístico de Dados em Ciências Experimentais - PGF5103</a:t>
            </a:r>
            <a:endParaRPr lang="en-US" sz="2400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ABE3C22-B5F8-CA8B-C9FC-B8AE4B7FD78B}"/>
              </a:ext>
            </a:extLst>
          </p:cNvPr>
          <p:cNvSpPr txBox="1">
            <a:spLocks/>
          </p:cNvSpPr>
          <p:nvPr/>
        </p:nvSpPr>
        <p:spPr>
          <a:xfrm>
            <a:off x="7396280" y="723259"/>
            <a:ext cx="1698032" cy="761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Eau Sans Bold"/>
                <a:ea typeface="+mn-ea"/>
                <a:cs typeface="Eau Sans Bold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/>
              <a:t>1º semestre </a:t>
            </a:r>
          </a:p>
          <a:p>
            <a:r>
              <a:rPr lang="pt-BR" sz="1600" dirty="0"/>
              <a:t>de 2023</a:t>
            </a:r>
          </a:p>
          <a:p>
            <a:r>
              <a:rPr lang="pt-BR" sz="1600" dirty="0"/>
              <a:t>Vito R. Vanin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ubtítulo 2">
                <a:extLst>
                  <a:ext uri="{FF2B5EF4-FFF2-40B4-BE49-F238E27FC236}">
                    <a16:creationId xmlns:a16="http://schemas.microsoft.com/office/drawing/2014/main" id="{37F36684-72E7-6D66-8254-93197A3B5F5A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76740" y="4273892"/>
                <a:ext cx="8469086" cy="669169"/>
              </a:xfrm>
            </p:spPr>
            <p:txBody>
              <a:bodyPr>
                <a:noAutofit/>
              </a:bodyPr>
              <a:lstStyle/>
              <a:p>
                <a:r>
                  <a:rPr lang="pt-BR" sz="1600" dirty="0"/>
                  <a:t>Aula 6 – 11/4: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1600" dirty="0"/>
                  <a:t> de </a:t>
                </a:r>
                <a:r>
                  <a:rPr lang="pt-BR" sz="1600" dirty="0" err="1"/>
                  <a:t>Student</a:t>
                </a:r>
                <a:r>
                  <a:rPr lang="pt-BR" sz="1600" dirty="0"/>
                  <a:t>; intervalos de confiança em medidas com dados normais; </a:t>
                </a:r>
              </a:p>
              <a:p>
                <a:r>
                  <a:rPr lang="pt-BR" sz="1600" dirty="0"/>
                  <a:t>a determinação de intervalos de confiança com dados não normais.</a:t>
                </a:r>
              </a:p>
            </p:txBody>
          </p:sp>
        </mc:Choice>
        <mc:Fallback>
          <p:sp>
            <p:nvSpPr>
              <p:cNvPr id="5" name="Subtítulo 2">
                <a:extLst>
                  <a:ext uri="{FF2B5EF4-FFF2-40B4-BE49-F238E27FC236}">
                    <a16:creationId xmlns:a16="http://schemas.microsoft.com/office/drawing/2014/main" id="{37F36684-72E7-6D66-8254-93197A3B5F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76740" y="4273892"/>
                <a:ext cx="8469086" cy="669169"/>
              </a:xfrm>
              <a:blipFill>
                <a:blip r:embed="rId2"/>
                <a:stretch>
                  <a:fillRect t="-2727" b="-54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Agrupar 17">
            <a:extLst>
              <a:ext uri="{FF2B5EF4-FFF2-40B4-BE49-F238E27FC236}">
                <a16:creationId xmlns:a16="http://schemas.microsoft.com/office/drawing/2014/main" id="{D327D862-EDC0-CA63-B45D-892FF68A9A8A}"/>
              </a:ext>
            </a:extLst>
          </p:cNvPr>
          <p:cNvGrpSpPr/>
          <p:nvPr/>
        </p:nvGrpSpPr>
        <p:grpSpPr>
          <a:xfrm>
            <a:off x="1202629" y="1119980"/>
            <a:ext cx="6213798" cy="3153912"/>
            <a:chOff x="1963270" y="1192306"/>
            <a:chExt cx="9063317" cy="4903694"/>
          </a:xfrm>
          <a:effectLst>
            <a:glow rad="127000">
              <a:srgbClr val="4472C4">
                <a:alpha val="10000"/>
              </a:srgbClr>
            </a:glow>
          </a:effectLst>
        </p:grpSpPr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BE32AE71-903A-FE81-2016-6845A578AB18}"/>
                </a:ext>
              </a:extLst>
            </p:cNvPr>
            <p:cNvSpPr/>
            <p:nvPr/>
          </p:nvSpPr>
          <p:spPr>
            <a:xfrm>
              <a:off x="1963270" y="1192306"/>
              <a:ext cx="9063317" cy="4903694"/>
            </a:xfrm>
            <a:prstGeom prst="rect">
              <a:avLst/>
            </a:prstGeom>
            <a:solidFill>
              <a:srgbClr val="4472C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Imagem 19">
              <a:extLst>
                <a:ext uri="{FF2B5EF4-FFF2-40B4-BE49-F238E27FC236}">
                  <a16:creationId xmlns:a16="http://schemas.microsoft.com/office/drawing/2014/main" id="{47429BF2-EDB1-4F9E-3DCC-0D2076406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857571"/>
              <a:ext cx="2768471" cy="3062097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2C3D7570-06C1-BB91-25BF-6FB1EB51A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"/>
            <a:stretch/>
          </p:blipFill>
          <p:spPr>
            <a:xfrm>
              <a:off x="8440976" y="2051168"/>
              <a:ext cx="2476715" cy="3899147"/>
            </a:xfrm>
            <a:prstGeom prst="rect">
              <a:avLst/>
            </a:prstGeom>
          </p:spPr>
        </p:pic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30B229FD-9F99-075F-CBA8-7A219BA4410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6728" y="3953538"/>
              <a:ext cx="2118544" cy="1966130"/>
            </a:xfrm>
            <a:prstGeom prst="rect">
              <a:avLst/>
            </a:prstGeom>
          </p:spPr>
        </p:pic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3C5F902-6040-A2B7-062A-7200A2E4A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71"/>
            <a:stretch/>
          </p:blipFill>
          <p:spPr>
            <a:xfrm>
              <a:off x="5002306" y="1264022"/>
              <a:ext cx="3438670" cy="2616265"/>
            </a:xfrm>
            <a:prstGeom prst="rect">
              <a:avLst/>
            </a:prstGeom>
          </p:spPr>
        </p:pic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006A4B5A-12FE-FE56-88D7-C79B94A4A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1270190"/>
              <a:ext cx="2731699" cy="852567"/>
            </a:xfrm>
            <a:prstGeom prst="rect">
              <a:avLst/>
            </a:prstGeom>
          </p:spPr>
        </p:pic>
        <p:pic>
          <p:nvPicPr>
            <p:cNvPr id="25" name="Imagem 24">
              <a:extLst>
                <a:ext uri="{FF2B5EF4-FFF2-40B4-BE49-F238E27FC236}">
                  <a16:creationId xmlns:a16="http://schemas.microsoft.com/office/drawing/2014/main" id="{7754B3D2-3B02-88AA-A889-7050AE198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4431" y="3743031"/>
              <a:ext cx="1251280" cy="728593"/>
            </a:xfrm>
            <a:prstGeom prst="rect">
              <a:avLst/>
            </a:prstGeom>
          </p:spPr>
        </p:pic>
        <p:pic>
          <p:nvPicPr>
            <p:cNvPr id="26" name="Imagem 25">
              <a:extLst>
                <a:ext uri="{FF2B5EF4-FFF2-40B4-BE49-F238E27FC236}">
                  <a16:creationId xmlns:a16="http://schemas.microsoft.com/office/drawing/2014/main" id="{561A4180-0E27-264B-A4E3-AAF4441748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4417038"/>
              <a:ext cx="1772912" cy="596342"/>
            </a:xfrm>
            <a:prstGeom prst="rect">
              <a:avLst/>
            </a:prstGeom>
          </p:spPr>
        </p:pic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1ED060A6-0E45-1594-63B2-AAB476AEF5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3507" y="2078854"/>
              <a:ext cx="2992589" cy="602385"/>
            </a:xfrm>
            <a:prstGeom prst="rect">
              <a:avLst/>
            </a:prstGeom>
          </p:spPr>
        </p:pic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05938E60-3E7E-1F5F-7E04-74395325E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076" y="1288560"/>
              <a:ext cx="2265291" cy="617807"/>
            </a:xfrm>
            <a:prstGeom prst="rect">
              <a:avLst/>
            </a:prstGeom>
          </p:spPr>
        </p:pic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0C5BA71C-0097-6C62-D24A-66D50A5AC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9672" y="5129328"/>
              <a:ext cx="1816829" cy="3525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4479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4D6DF-1F35-45CB-91EC-D83E94B17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679"/>
            <a:ext cx="6266329" cy="304508"/>
          </a:xfrm>
        </p:spPr>
        <p:txBody>
          <a:bodyPr>
            <a:noAutofit/>
          </a:bodyPr>
          <a:lstStyle/>
          <a:p>
            <a:r>
              <a:rPr lang="pt-BR" sz="2000" dirty="0"/>
              <a:t>Regras convencionais de uso dos significativos</a:t>
            </a:r>
            <a:r>
              <a:rPr lang="pt-BR" sz="2000" baseline="30000" dirty="0"/>
              <a:t>*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3E3A22-68CD-42FD-9D9E-350E938EF2B3}"/>
              </a:ext>
            </a:extLst>
          </p:cNvPr>
          <p:cNvSpPr txBox="1"/>
          <p:nvPr/>
        </p:nvSpPr>
        <p:spPr>
          <a:xfrm>
            <a:off x="383240" y="4234051"/>
            <a:ext cx="831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0" i="0" u="none" strike="noStrike" baseline="0" dirty="0">
                <a:solidFill>
                  <a:srgbClr val="0070C0"/>
                </a:solidFill>
                <a:latin typeface="Times-Roman"/>
              </a:rPr>
              <a:t>* Philip R Bevington and D. Keith Robinson, Data Reduction and Error Analysis for the Physical Sciences, 2nd Edition, McGraw-Hill, Inc., New York, 1992.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66757EC-D49F-4324-A984-786B305B47FB}"/>
              </a:ext>
            </a:extLst>
          </p:cNvPr>
          <p:cNvSpPr txBox="1"/>
          <p:nvPr/>
        </p:nvSpPr>
        <p:spPr>
          <a:xfrm>
            <a:off x="457199" y="421634"/>
            <a:ext cx="8478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600" dirty="0"/>
              <a:t>O dígito não nulo mais à esquerda é o dígito mais significativo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1600" dirty="0"/>
              <a:t>O dígito menos significativo depende do </a:t>
            </a:r>
            <a:r>
              <a:rPr lang="pt-BR" sz="1600" dirty="0">
                <a:solidFill>
                  <a:srgbClr val="FF0000"/>
                </a:solidFill>
              </a:rPr>
              <a:t>registro</a:t>
            </a:r>
            <a:r>
              <a:rPr lang="pt-BR" sz="1600" dirty="0"/>
              <a:t> conter ou não o separador decimal: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com vírgula </a:t>
            </a:r>
            <a:r>
              <a:rPr lang="pt-BR" sz="1600" dirty="0">
                <a:sym typeface="Wingdings" panose="05000000000000000000" pitchFamily="2" charset="2"/>
              </a:rPr>
              <a:t></a:t>
            </a:r>
            <a:r>
              <a:rPr lang="pt-BR" sz="1600" dirty="0"/>
              <a:t> é o dígito mais à direita, mesmo que seja zero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/>
              <a:t>sem vírgula </a:t>
            </a:r>
            <a:r>
              <a:rPr lang="pt-BR" sz="1600" dirty="0">
                <a:sym typeface="Wingdings" panose="05000000000000000000" pitchFamily="2" charset="2"/>
              </a:rPr>
              <a:t> é o dígito não nulo mais á direita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pt-BR" sz="1600" dirty="0">
                <a:sym typeface="Wingdings" panose="05000000000000000000" pitchFamily="2" charset="2"/>
              </a:rPr>
              <a:t>Todos os dígitos entre o menos e o mais significativos contam como significativos, independentemente da posição do separador decimal</a:t>
            </a:r>
            <a:endParaRPr lang="pt-BR" sz="16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02D1162-4DE5-4E75-BEBC-6C64EE019C82}"/>
              </a:ext>
            </a:extLst>
          </p:cNvPr>
          <p:cNvSpPr txBox="1"/>
          <p:nvPr/>
        </p:nvSpPr>
        <p:spPr>
          <a:xfrm>
            <a:off x="383240" y="2249252"/>
            <a:ext cx="831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580 </a:t>
            </a:r>
            <a:r>
              <a:rPr lang="pt-BR" sz="1600" dirty="0">
                <a:sym typeface="Wingdings" panose="05000000000000000000" pitchFamily="2" charset="2"/>
              </a:rPr>
              <a:t> 2 significativos, mas 0,00580 tem 3 significativos.</a:t>
            </a:r>
          </a:p>
          <a:p>
            <a:r>
              <a:rPr lang="pt-BR" sz="1600" dirty="0">
                <a:sym typeface="Wingdings" panose="05000000000000000000" pitchFamily="2" charset="2"/>
              </a:rPr>
              <a:t>Em princípio, poderíamos registrar </a:t>
            </a:r>
            <a:r>
              <a:rPr lang="pt-BR" sz="1600" dirty="0">
                <a:solidFill>
                  <a:srgbClr val="FF0000"/>
                </a:solidFill>
                <a:sym typeface="Wingdings" panose="05000000000000000000" pitchFamily="2" charset="2"/>
              </a:rPr>
              <a:t>580, </a:t>
            </a:r>
            <a:r>
              <a:rPr lang="pt-BR" sz="1600" dirty="0">
                <a:sym typeface="Wingdings" panose="05000000000000000000" pitchFamily="2" charset="2"/>
              </a:rPr>
              <a:t>para indicar que o 0 é significativo (papel da vírgula),               </a:t>
            </a:r>
          </a:p>
          <a:p>
            <a:r>
              <a:rPr lang="pt-BR" sz="1600" dirty="0">
                <a:sym typeface="Wingdings" panose="05000000000000000000" pitchFamily="2" charset="2"/>
              </a:rPr>
              <a:t>mas há grande chance dessa vírgula confundir com a vírgula da sintaxe linguística.</a:t>
            </a:r>
          </a:p>
          <a:p>
            <a:r>
              <a:rPr lang="pt-BR" sz="1600" dirty="0">
                <a:sym typeface="Wingdings" panose="05000000000000000000" pitchFamily="2" charset="2"/>
              </a:rPr>
              <a:t>Assim, essa estratégia não é usada (americanos podem usar, e usam, 580. para 3 significativos).</a:t>
            </a:r>
            <a:endParaRPr lang="pt-BR" sz="1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679F01F-6CE5-40FA-B893-1C3E783D3552}"/>
              </a:ext>
            </a:extLst>
          </p:cNvPr>
          <p:cNvSpPr txBox="1"/>
          <p:nvPr/>
        </p:nvSpPr>
        <p:spPr>
          <a:xfrm>
            <a:off x="457199" y="3647693"/>
            <a:ext cx="3792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Escreve-se 58000 com 3 significativos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00AF3A9-E15A-4B98-916A-635558F60288}"/>
              </a:ext>
            </a:extLst>
          </p:cNvPr>
          <p:cNvSpPr txBox="1"/>
          <p:nvPr/>
        </p:nvSpPr>
        <p:spPr>
          <a:xfrm>
            <a:off x="3738283" y="3644510"/>
            <a:ext cx="400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usando </a:t>
            </a:r>
            <a:r>
              <a:rPr lang="pt-BR" sz="1600" dirty="0">
                <a:solidFill>
                  <a:srgbClr val="FF0000"/>
                </a:solidFill>
              </a:rPr>
              <a:t>notação científica</a:t>
            </a:r>
            <a:r>
              <a:rPr lang="pt-BR" sz="1600" dirty="0"/>
              <a:t>: 5,80 × 10</a:t>
            </a:r>
            <a:r>
              <a:rPr lang="pt-BR" sz="1600" baseline="30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6214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1370283" y="1686174"/>
            <a:ext cx="5829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1350" b="1">
              <a:latin typeface="+mj-lt"/>
            </a:endParaRP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2873641" y="-109975"/>
            <a:ext cx="3625317" cy="475871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dirty="0" err="1">
                <a:solidFill>
                  <a:srgbClr val="002060"/>
                </a:solidFill>
                <a:latin typeface="+mj-lt"/>
              </a:rPr>
              <a:t>Arredondamento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536579" y="1369939"/>
            <a:ext cx="6880841" cy="95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557213" lvl="1" indent="-214313">
              <a:spcBef>
                <a:spcPct val="20000"/>
              </a:spcBef>
              <a:defRPr/>
            </a:pP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Regra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adiciona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unidade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menos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significativo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se o valor 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seguinte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for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maior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que 5 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mantém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valor, se for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menor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que 5</a:t>
            </a:r>
          </a:p>
        </p:txBody>
      </p:sp>
      <p:sp>
        <p:nvSpPr>
          <p:cNvPr id="13333" name="Rectangle 21"/>
          <p:cNvSpPr>
            <a:spLocks noChangeArrowheads="1"/>
          </p:cNvSpPr>
          <p:nvPr/>
        </p:nvSpPr>
        <p:spPr bwMode="auto">
          <a:xfrm>
            <a:off x="1965595" y="3083968"/>
            <a:ext cx="973022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2,34999</a:t>
            </a:r>
          </a:p>
        </p:txBody>
      </p:sp>
      <p:sp>
        <p:nvSpPr>
          <p:cNvPr id="13334" name="Rectangle 22"/>
          <p:cNvSpPr>
            <a:spLocks noChangeArrowheads="1"/>
          </p:cNvSpPr>
          <p:nvPr/>
        </p:nvSpPr>
        <p:spPr bwMode="auto">
          <a:xfrm>
            <a:off x="3644377" y="2839890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+mj-lt"/>
              </a:rPr>
              <a:t>3 sig</a:t>
            </a:r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>
            <a:off x="2513283" y="3400674"/>
            <a:ext cx="0" cy="285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135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456384" y="2839889"/>
            <a:ext cx="1033463" cy="346471"/>
            <a:chOff x="2976" y="3225"/>
            <a:chExt cx="868" cy="291"/>
          </a:xfrm>
        </p:grpSpPr>
        <p:sp>
          <p:nvSpPr>
            <p:cNvPr id="13336" name="Rectangle 24"/>
            <p:cNvSpPr>
              <a:spLocks noChangeArrowheads="1"/>
            </p:cNvSpPr>
            <p:nvPr/>
          </p:nvSpPr>
          <p:spPr bwMode="auto">
            <a:xfrm>
              <a:off x="3350" y="3225"/>
              <a:ext cx="4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latin typeface="+mj-lt"/>
                </a:rPr>
                <a:t>2,35</a:t>
              </a:r>
            </a:p>
          </p:txBody>
        </p:sp>
        <p:sp>
          <p:nvSpPr>
            <p:cNvPr id="13337" name="Line 25"/>
            <p:cNvSpPr>
              <a:spLocks noChangeShapeType="1"/>
            </p:cNvSpPr>
            <p:nvPr/>
          </p:nvSpPr>
          <p:spPr bwMode="auto">
            <a:xfrm>
              <a:off x="2976" y="3408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3339" name="Rectangle 27"/>
          <p:cNvSpPr>
            <a:spLocks noChangeArrowheads="1"/>
          </p:cNvSpPr>
          <p:nvPr/>
        </p:nvSpPr>
        <p:spPr bwMode="auto">
          <a:xfrm>
            <a:off x="3644377" y="3297090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rgbClr val="FF0000"/>
                </a:solidFill>
                <a:latin typeface="+mj-lt"/>
              </a:rPr>
              <a:t>2 sig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2398983" y="3400674"/>
            <a:ext cx="0" cy="2857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pt-BR" sz="1350" b="1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456383" y="3297088"/>
            <a:ext cx="904876" cy="346471"/>
            <a:chOff x="2976" y="3609"/>
            <a:chExt cx="760" cy="291"/>
          </a:xfrm>
        </p:grpSpPr>
        <p:sp>
          <p:nvSpPr>
            <p:cNvPr id="13341" name="Rectangle 29"/>
            <p:cNvSpPr>
              <a:spLocks noChangeArrowheads="1"/>
            </p:cNvSpPr>
            <p:nvPr/>
          </p:nvSpPr>
          <p:spPr bwMode="auto">
            <a:xfrm>
              <a:off x="3350" y="3609"/>
              <a:ext cx="38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>
                  <a:solidFill>
                    <a:srgbClr val="FF0000"/>
                  </a:solidFill>
                  <a:latin typeface="+mj-lt"/>
                </a:rPr>
                <a:t>2,3</a:t>
              </a:r>
            </a:p>
          </p:txBody>
        </p:sp>
        <p:sp>
          <p:nvSpPr>
            <p:cNvPr id="13342" name="Line 30"/>
            <p:cNvSpPr>
              <a:spLocks noChangeShapeType="1"/>
            </p:cNvSpPr>
            <p:nvPr/>
          </p:nvSpPr>
          <p:spPr bwMode="auto">
            <a:xfrm>
              <a:off x="2976" y="3792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7" name="Balão de Pensamento: Nuvem 6">
            <a:extLst>
              <a:ext uri="{FF2B5EF4-FFF2-40B4-BE49-F238E27FC236}">
                <a16:creationId xmlns:a16="http://schemas.microsoft.com/office/drawing/2014/main" id="{456F008A-22CF-4E84-8F70-4AEA3697A1B3}"/>
              </a:ext>
            </a:extLst>
          </p:cNvPr>
          <p:cNvSpPr/>
          <p:nvPr/>
        </p:nvSpPr>
        <p:spPr>
          <a:xfrm>
            <a:off x="5854761" y="2537696"/>
            <a:ext cx="3227712" cy="1575968"/>
          </a:xfrm>
          <a:prstGeom prst="cloudCallout">
            <a:avLst>
              <a:gd name="adj1" fmla="val -52778"/>
              <a:gd name="adj2" fmla="val -63554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 se o algarismo menos significativo for 5?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ED2596-C4D7-42D9-91CB-80D676509E35}"/>
              </a:ext>
            </a:extLst>
          </p:cNvPr>
          <p:cNvSpPr txBox="1"/>
          <p:nvPr/>
        </p:nvSpPr>
        <p:spPr>
          <a:xfrm>
            <a:off x="309282" y="510988"/>
            <a:ext cx="77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Regra: Deve-se registrar o resultado com um número de dígitos significativos que mantenha a precisão do valor E não sugira uma precisão maior que a dos dados.</a:t>
            </a:r>
          </a:p>
        </p:txBody>
      </p:sp>
    </p:spTree>
    <p:extLst>
      <p:ext uri="{BB962C8B-B14F-4D97-AF65-F5344CB8AC3E}">
        <p14:creationId xmlns:p14="http://schemas.microsoft.com/office/powerpoint/2010/main" val="226471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2" grpId="0" autoUpdateAnimBg="0"/>
      <p:bldP spid="13333" grpId="0" autoUpdateAnimBg="0"/>
      <p:bldP spid="13334" grpId="0" autoUpdateAnimBg="0"/>
      <p:bldP spid="13339" grpId="0" autoUpdateAnimBg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49984" y="-45798"/>
            <a:ext cx="48957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002060"/>
                </a:solidFill>
                <a:latin typeface="+mj-lt"/>
              </a:rPr>
              <a:t>Caso Especial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627784" y="1786920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5,45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27784" y="2676060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5,55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547909" y="1803247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5,4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582568" y="2676060"/>
            <a:ext cx="15121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500" dirty="0">
                <a:solidFill>
                  <a:srgbClr val="FF0000"/>
                </a:solidFill>
              </a:rPr>
              <a:t>5,6</a:t>
            </a:r>
            <a:endParaRPr lang="en-US" sz="4500" dirty="0">
              <a:solidFill>
                <a:srgbClr val="FF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07420" y="3332170"/>
            <a:ext cx="7120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205C77"/>
                </a:solidFill>
              </a:rPr>
              <a:t>A aproximação nesse caso é feita tomando o último algarismo par. </a:t>
            </a:r>
            <a:endParaRPr lang="en-US" dirty="0">
              <a:solidFill>
                <a:srgbClr val="205C77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77E6D23-3E16-4E1E-B749-1B93F6A94D9F}"/>
              </a:ext>
            </a:extLst>
          </p:cNvPr>
          <p:cNvSpPr txBox="1"/>
          <p:nvPr/>
        </p:nvSpPr>
        <p:spPr>
          <a:xfrm>
            <a:off x="544605" y="699247"/>
            <a:ext cx="8236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Regra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quando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o valor do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seguinte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algarismo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menos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significativo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for 5, se o </a:t>
            </a:r>
            <a:r>
              <a:rPr lang="pt-BR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menos significativo for ímpar,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adiciona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uma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unidade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caso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contrário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mantém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-se o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+mj-lt"/>
              </a:rPr>
              <a:t>mesmo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 valor.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CEDB5B6-9CAB-4B32-BB44-B1E752CFA8DD}"/>
              </a:ext>
            </a:extLst>
          </p:cNvPr>
          <p:cNvSpPr txBox="1"/>
          <p:nvPr/>
        </p:nvSpPr>
        <p:spPr>
          <a:xfrm>
            <a:off x="907419" y="3759061"/>
            <a:ext cx="77726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 razão disso é elaborada. Ao somar muitas parcelas arredondadas, </a:t>
            </a:r>
          </a:p>
          <a:p>
            <a:r>
              <a:rPr lang="pt-BR" sz="1600" dirty="0"/>
              <a:t>esse procedimento evita a tendência em superestimar a soma</a:t>
            </a:r>
          </a:p>
          <a:p>
            <a:r>
              <a:rPr lang="pt-BR" sz="1600" dirty="0"/>
              <a:t>que existiria se 5 sempre arredondasse para cima.</a:t>
            </a:r>
          </a:p>
          <a:p>
            <a:r>
              <a:rPr lang="pt-BR" sz="1600" dirty="0"/>
              <a:t>Se arredondasse o 5 sempre para baixo, a tendência seria subestimar a soma.</a:t>
            </a:r>
          </a:p>
        </p:txBody>
      </p:sp>
    </p:spTree>
    <p:extLst>
      <p:ext uri="{BB962C8B-B14F-4D97-AF65-F5344CB8AC3E}">
        <p14:creationId xmlns:p14="http://schemas.microsoft.com/office/powerpoint/2010/main" val="26492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3941" y="-210740"/>
            <a:ext cx="6172200" cy="857250"/>
          </a:xfrm>
        </p:spPr>
        <p:txBody>
          <a:bodyPr/>
          <a:lstStyle/>
          <a:p>
            <a:pPr eaLnBrk="1" hangingPunct="1"/>
            <a:r>
              <a:rPr lang="pt-BR" altLang="en-US" sz="2700" dirty="0">
                <a:solidFill>
                  <a:srgbClr val="002060"/>
                </a:solidFill>
              </a:rPr>
              <a:t>Cálculo com algarismos significativos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0338" y="762596"/>
            <a:ext cx="5864897" cy="917972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pt-BR" altLang="en-US" sz="2100" dirty="0"/>
              <a:t>Soma ou diferença:</a:t>
            </a:r>
          </a:p>
          <a:p>
            <a:pPr marL="457200" lvl="1" indent="0" eaLnBrk="1" hangingPunct="1">
              <a:buNone/>
            </a:pPr>
            <a:r>
              <a:rPr lang="pt-BR" altLang="en-US" sz="1800" dirty="0"/>
              <a:t>	Resultado final deve ser escrito até a posição correspondente 	à posição do algarismo duvidoso de maior valor absoluto  </a:t>
            </a:r>
          </a:p>
          <a:p>
            <a:pPr eaLnBrk="1" hangingPunct="1"/>
            <a:endParaRPr lang="pt-BR" altLang="en-US" sz="21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789" y="2763605"/>
            <a:ext cx="7446206" cy="917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  <a:defRPr/>
            </a:pPr>
            <a:r>
              <a:rPr lang="pt-BR" sz="2100" b="1" kern="0" dirty="0">
                <a:solidFill>
                  <a:srgbClr val="003300"/>
                </a:solidFill>
              </a:rPr>
              <a:t>Multiplicação ou divisão:</a:t>
            </a:r>
          </a:p>
          <a:p>
            <a:pPr marL="557213" lvl="1" indent="-214313">
              <a:spcBef>
                <a:spcPct val="20000"/>
              </a:spcBef>
              <a:defRPr/>
            </a:pPr>
            <a:r>
              <a:rPr lang="pt-BR" kern="0" dirty="0">
                <a:solidFill>
                  <a:srgbClr val="3333CC"/>
                </a:solidFill>
              </a:rPr>
              <a:t>Resultado final deve ser escrito com o mesmo número de significativos do componente com menos significativos</a:t>
            </a:r>
          </a:p>
          <a:p>
            <a:pPr marL="257175" indent="-257175">
              <a:spcBef>
                <a:spcPct val="20000"/>
              </a:spcBef>
              <a:defRPr/>
            </a:pPr>
            <a:endParaRPr lang="pt-BR" sz="2100" b="1" kern="0" dirty="0">
              <a:solidFill>
                <a:srgbClr val="003300"/>
              </a:solidFill>
            </a:endParaRPr>
          </a:p>
        </p:txBody>
      </p:sp>
      <p:grpSp>
        <p:nvGrpSpPr>
          <p:cNvPr id="2" name="Grupo 24"/>
          <p:cNvGrpSpPr>
            <a:grpSpLocks/>
          </p:cNvGrpSpPr>
          <p:nvPr/>
        </p:nvGrpSpPr>
        <p:grpSpPr bwMode="auto">
          <a:xfrm>
            <a:off x="1116298" y="1842495"/>
            <a:ext cx="2081479" cy="516777"/>
            <a:chOff x="468313" y="3068638"/>
            <a:chExt cx="2775305" cy="688671"/>
          </a:xfrm>
        </p:grpSpPr>
        <p:sp>
          <p:nvSpPr>
            <p:cNvPr id="5" name="CaixaDeTexto 4"/>
            <p:cNvSpPr txBox="1"/>
            <p:nvPr/>
          </p:nvSpPr>
          <p:spPr>
            <a:xfrm>
              <a:off x="468313" y="3068638"/>
              <a:ext cx="1669688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  + 1234  = 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2484436" y="3357411"/>
              <a:ext cx="759182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1234</a:t>
              </a:r>
            </a:p>
          </p:txBody>
        </p:sp>
        <p:sp>
          <p:nvSpPr>
            <p:cNvPr id="8" name="CaixaDeTexto 7"/>
            <p:cNvSpPr txBox="1"/>
            <p:nvPr/>
          </p:nvSpPr>
          <p:spPr bwMode="auto">
            <a:xfrm>
              <a:off x="2700337" y="3068638"/>
              <a:ext cx="502701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</a:t>
              </a:r>
            </a:p>
          </p:txBody>
        </p:sp>
        <p:cxnSp>
          <p:nvCxnSpPr>
            <p:cNvPr id="19" name="Conector reto 18"/>
            <p:cNvCxnSpPr/>
            <p:nvPr/>
          </p:nvCxnSpPr>
          <p:spPr>
            <a:xfrm flipV="1">
              <a:off x="2371725" y="3735035"/>
              <a:ext cx="715962" cy="31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o 25"/>
          <p:cNvGrpSpPr>
            <a:grpSpLocks/>
          </p:cNvGrpSpPr>
          <p:nvPr/>
        </p:nvGrpSpPr>
        <p:grpSpPr bwMode="auto">
          <a:xfrm>
            <a:off x="1133714" y="3918898"/>
            <a:ext cx="2321932" cy="839435"/>
            <a:chOff x="539750" y="5589588"/>
            <a:chExt cx="3095908" cy="1119247"/>
          </a:xfrm>
        </p:grpSpPr>
        <p:sp>
          <p:nvSpPr>
            <p:cNvPr id="20" name="CaixaDeTexto 19"/>
            <p:cNvSpPr txBox="1"/>
            <p:nvPr/>
          </p:nvSpPr>
          <p:spPr>
            <a:xfrm>
              <a:off x="539750" y="5589588"/>
              <a:ext cx="2389970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2,5 x 10</a:t>
              </a:r>
              <a:r>
                <a:rPr lang="pt-BR" sz="1350" b="1" baseline="30000" dirty="0">
                  <a:solidFill>
                    <a:srgbClr val="FF0000"/>
                  </a:solidFill>
                </a:rPr>
                <a:t>4</a:t>
              </a:r>
              <a:r>
                <a:rPr lang="pt-BR" sz="1350" b="1" dirty="0">
                  <a:solidFill>
                    <a:srgbClr val="FF0000"/>
                  </a:solidFill>
                </a:rPr>
                <a:t>  x  1234  = </a:t>
              </a: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2667612" y="5856228"/>
              <a:ext cx="936581" cy="4001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pt-BR" sz="1000" b="1" dirty="0">
                  <a:solidFill>
                    <a:srgbClr val="FF0000"/>
                  </a:solidFill>
                </a:rPr>
                <a:t>X</a:t>
              </a:r>
              <a:r>
                <a:rPr lang="pt-BR" sz="1350" b="1" dirty="0">
                  <a:solidFill>
                    <a:srgbClr val="FF0000"/>
                  </a:solidFill>
                </a:rPr>
                <a:t> 1234</a:t>
              </a: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555876" y="5589588"/>
              <a:ext cx="1079782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   25000</a:t>
              </a: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2268537" y="6308726"/>
              <a:ext cx="1272142" cy="40010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30850000</a:t>
              </a:r>
            </a:p>
          </p:txBody>
        </p:sp>
        <p:cxnSp>
          <p:nvCxnSpPr>
            <p:cNvPr id="32" name="Conector reto 31"/>
            <p:cNvCxnSpPr/>
            <p:nvPr/>
          </p:nvCxnSpPr>
          <p:spPr>
            <a:xfrm flipV="1">
              <a:off x="2587625" y="6255578"/>
              <a:ext cx="953054" cy="39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o 26"/>
          <p:cNvGrpSpPr>
            <a:grpSpLocks/>
          </p:cNvGrpSpPr>
          <p:nvPr/>
        </p:nvGrpSpPr>
        <p:grpSpPr bwMode="auto">
          <a:xfrm>
            <a:off x="3401855" y="4458255"/>
            <a:ext cx="1235623" cy="300082"/>
            <a:chOff x="3563938" y="6308725"/>
            <a:chExt cx="1647497" cy="400108"/>
          </a:xfrm>
        </p:grpSpPr>
        <p:sp>
          <p:nvSpPr>
            <p:cNvPr id="33" name="CaixaDeTexto 32"/>
            <p:cNvSpPr txBox="1"/>
            <p:nvPr/>
          </p:nvSpPr>
          <p:spPr>
            <a:xfrm>
              <a:off x="4140202" y="6308725"/>
              <a:ext cx="1071233" cy="400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chemeClr val="tx2"/>
                  </a:solidFill>
                </a:rPr>
                <a:t>3,1 × 10</a:t>
              </a:r>
              <a:r>
                <a:rPr lang="pt-BR" sz="1350" b="1" baseline="30000" dirty="0">
                  <a:solidFill>
                    <a:schemeClr val="tx2"/>
                  </a:solidFill>
                </a:rPr>
                <a:t>7</a:t>
              </a:r>
            </a:p>
          </p:txBody>
        </p:sp>
        <p:cxnSp>
          <p:nvCxnSpPr>
            <p:cNvPr id="35" name="Conector de seta reta 34"/>
            <p:cNvCxnSpPr/>
            <p:nvPr/>
          </p:nvCxnSpPr>
          <p:spPr>
            <a:xfrm>
              <a:off x="3563938" y="6524625"/>
              <a:ext cx="4318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upo 24"/>
          <p:cNvGrpSpPr>
            <a:grpSpLocks/>
          </p:cNvGrpSpPr>
          <p:nvPr/>
        </p:nvGrpSpPr>
        <p:grpSpPr bwMode="auto">
          <a:xfrm>
            <a:off x="4516723" y="1842493"/>
            <a:ext cx="2081479" cy="809670"/>
            <a:chOff x="468313" y="3068638"/>
            <a:chExt cx="2775305" cy="1078989"/>
          </a:xfrm>
        </p:grpSpPr>
        <p:sp>
          <p:nvSpPr>
            <p:cNvPr id="30" name="CaixaDeTexto 29"/>
            <p:cNvSpPr txBox="1"/>
            <p:nvPr/>
          </p:nvSpPr>
          <p:spPr>
            <a:xfrm>
              <a:off x="468313" y="3068638"/>
              <a:ext cx="2204022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 x 10</a:t>
              </a:r>
              <a:r>
                <a:rPr lang="pt-BR" sz="1350" b="1" baseline="30000" dirty="0">
                  <a:solidFill>
                    <a:srgbClr val="FF0000"/>
                  </a:solidFill>
                </a:rPr>
                <a:t>1</a:t>
              </a:r>
              <a:r>
                <a:rPr lang="pt-BR" sz="1350" b="1" dirty="0">
                  <a:solidFill>
                    <a:srgbClr val="FF0000"/>
                  </a:solidFill>
                </a:rPr>
                <a:t> + 1234  = </a:t>
              </a:r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2484436" y="3357411"/>
              <a:ext cx="759182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1234</a:t>
              </a:r>
            </a:p>
          </p:txBody>
        </p:sp>
        <p:sp>
          <p:nvSpPr>
            <p:cNvPr id="34" name="CaixaDeTexto 33"/>
            <p:cNvSpPr txBox="1"/>
            <p:nvPr/>
          </p:nvSpPr>
          <p:spPr bwMode="auto">
            <a:xfrm>
              <a:off x="2628899" y="3068638"/>
              <a:ext cx="502701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pt-BR" sz="1350" b="1" dirty="0">
                  <a:solidFill>
                    <a:srgbClr val="FF0000"/>
                  </a:solidFill>
                </a:rPr>
                <a:t>25</a:t>
              </a:r>
            </a:p>
          </p:txBody>
        </p:sp>
        <p:sp>
          <p:nvSpPr>
            <p:cNvPr id="36" name="CaixaDeTexto 35"/>
            <p:cNvSpPr txBox="1"/>
            <p:nvPr/>
          </p:nvSpPr>
          <p:spPr bwMode="auto">
            <a:xfrm>
              <a:off x="2482850" y="3747729"/>
              <a:ext cx="246308" cy="3998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endParaRPr lang="pt-BR" sz="1350" b="1" dirty="0">
                <a:solidFill>
                  <a:srgbClr val="FF0000"/>
                </a:solidFill>
              </a:endParaRPr>
            </a:p>
          </p:txBody>
        </p:sp>
        <p:cxnSp>
          <p:nvCxnSpPr>
            <p:cNvPr id="37" name="Conector reto 36"/>
            <p:cNvCxnSpPr/>
            <p:nvPr/>
          </p:nvCxnSpPr>
          <p:spPr>
            <a:xfrm flipV="1">
              <a:off x="2433823" y="3735035"/>
              <a:ext cx="715963" cy="317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tângulo 37"/>
          <p:cNvSpPr/>
          <p:nvPr/>
        </p:nvSpPr>
        <p:spPr bwMode="auto">
          <a:xfrm>
            <a:off x="6428338" y="1932516"/>
            <a:ext cx="74414" cy="132397"/>
          </a:xfrm>
          <a:prstGeom prst="rect">
            <a:avLst/>
          </a:prstGeom>
          <a:solidFill>
            <a:srgbClr val="FFC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 sz="1350"/>
          </a:p>
        </p:txBody>
      </p:sp>
      <p:sp>
        <p:nvSpPr>
          <p:cNvPr id="40" name="Retângulo 39"/>
          <p:cNvSpPr>
            <a:spLocks noChangeArrowheads="1"/>
          </p:cNvSpPr>
          <p:nvPr/>
        </p:nvSpPr>
        <p:spPr bwMode="auto">
          <a:xfrm>
            <a:off x="5866891" y="2659308"/>
            <a:ext cx="8819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en-US" sz="1200" dirty="0">
                <a:solidFill>
                  <a:srgbClr val="FF0000"/>
                </a:solidFill>
                <a:latin typeface="Arial" panose="020B0604020202020204" pitchFamily="34" charset="0"/>
              </a:rPr>
              <a:t>1,48 x 10</a:t>
            </a:r>
            <a:r>
              <a:rPr lang="pt-BR" altLang="en-US" sz="1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3" name="Retângulo 2"/>
          <p:cNvSpPr/>
          <p:nvPr/>
        </p:nvSpPr>
        <p:spPr>
          <a:xfrm>
            <a:off x="2500150" y="239482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FF0000"/>
                </a:solidFill>
              </a:rPr>
              <a:t>1259</a:t>
            </a:r>
          </a:p>
        </p:txBody>
      </p:sp>
      <p:grpSp>
        <p:nvGrpSpPr>
          <p:cNvPr id="10" name="Agrupar 9"/>
          <p:cNvGrpSpPr/>
          <p:nvPr/>
        </p:nvGrpSpPr>
        <p:grpSpPr>
          <a:xfrm>
            <a:off x="5955148" y="2352080"/>
            <a:ext cx="547603" cy="447625"/>
            <a:chOff x="5955148" y="2352080"/>
            <a:chExt cx="547603" cy="447625"/>
          </a:xfrm>
        </p:grpSpPr>
        <p:sp>
          <p:nvSpPr>
            <p:cNvPr id="7" name="Retângulo 6"/>
            <p:cNvSpPr/>
            <p:nvPr/>
          </p:nvSpPr>
          <p:spPr>
            <a:xfrm>
              <a:off x="5955148" y="2352080"/>
              <a:ext cx="459346" cy="447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1600" b="1" dirty="0">
                  <a:solidFill>
                    <a:srgbClr val="FF0000"/>
                  </a:solidFill>
                </a:rPr>
                <a:t>148</a:t>
              </a:r>
            </a:p>
          </p:txBody>
        </p:sp>
        <p:sp>
          <p:nvSpPr>
            <p:cNvPr id="41" name="Retângulo 40"/>
            <p:cNvSpPr/>
            <p:nvPr/>
          </p:nvSpPr>
          <p:spPr bwMode="auto">
            <a:xfrm>
              <a:off x="6414494" y="2442614"/>
              <a:ext cx="88257" cy="15912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 sz="1350"/>
            </a:p>
          </p:txBody>
        </p:sp>
      </p:grpSp>
    </p:spTree>
    <p:extLst>
      <p:ext uri="{BB962C8B-B14F-4D97-AF65-F5344CB8AC3E}">
        <p14:creationId xmlns:p14="http://schemas.microsoft.com/office/powerpoint/2010/main" val="304306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/>
      <p:bldP spid="4" grpId="0" build="p"/>
      <p:bldP spid="38" grpId="0" animBg="1"/>
      <p:bldP spid="40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13317" y="0"/>
            <a:ext cx="5400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700" b="1" dirty="0">
                <a:solidFill>
                  <a:srgbClr val="002060"/>
                </a:solidFill>
                <a:latin typeface="+mj-lt"/>
              </a:rPr>
              <a:t>Exemplos do livro RHK</a:t>
            </a:r>
            <a:endParaRPr lang="en-US" sz="27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70633" y="486057"/>
            <a:ext cx="4525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2,3 × 3,14159 = 7,225657</a:t>
            </a:r>
            <a:r>
              <a:rPr lang="pt-BR" sz="2400" dirty="0">
                <a:sym typeface="Wingdings" panose="05000000000000000000" pitchFamily="2" charset="2"/>
              </a:rPr>
              <a:t>7,2</a:t>
            </a:r>
            <a:r>
              <a:rPr lang="pt-BR" sz="2400" dirty="0"/>
              <a:t> </a:t>
            </a:r>
            <a:endParaRPr lang="en-US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75018" y="903911"/>
            <a:ext cx="3754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/>
              <a:t>9,8 × 1,03 =10,094</a:t>
            </a:r>
            <a:r>
              <a:rPr lang="pt-BR" sz="2400" dirty="0">
                <a:sym typeface="Wingdings" panose="05000000000000000000" pitchFamily="2" charset="2"/>
              </a:rPr>
              <a:t>10,1</a:t>
            </a:r>
            <a:r>
              <a:rPr lang="pt-BR" sz="2400" dirty="0"/>
              <a:t> </a:t>
            </a:r>
            <a:endParaRPr lang="en-US" sz="2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0E5A56C-6D25-4C88-AF06-E96EBFEC2C72}"/>
              </a:ext>
            </a:extLst>
          </p:cNvPr>
          <p:cNvSpPr txBox="1"/>
          <p:nvPr/>
        </p:nvSpPr>
        <p:spPr>
          <a:xfrm>
            <a:off x="194982" y="2784909"/>
            <a:ext cx="8505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FF0000"/>
                </a:solidFill>
              </a:rPr>
              <a:t>Regra adicional:</a:t>
            </a:r>
          </a:p>
          <a:p>
            <a:r>
              <a:rPr lang="pt-BR" sz="1600" dirty="0">
                <a:solidFill>
                  <a:srgbClr val="FF0000"/>
                </a:solidFill>
              </a:rPr>
              <a:t>Se o dígito mais significativo do </a:t>
            </a:r>
            <a:r>
              <a:rPr lang="pt-BR" sz="1600" b="1" dirty="0">
                <a:solidFill>
                  <a:srgbClr val="FF0000"/>
                </a:solidFill>
              </a:rPr>
              <a:t>resultado</a:t>
            </a:r>
            <a:r>
              <a:rPr lang="pt-BR" sz="1600" dirty="0">
                <a:solidFill>
                  <a:srgbClr val="FF0000"/>
                </a:solidFill>
              </a:rPr>
              <a:t> for 1 ou 2, reteremos um significativo a mais desde que não fique com mais significativos que qualquer parcela começando com 1 ou 2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D731A5-6FD6-483F-A73F-3AB56A1B1BB1}"/>
              </a:ext>
            </a:extLst>
          </p:cNvPr>
          <p:cNvSpPr txBox="1"/>
          <p:nvPr/>
        </p:nvSpPr>
        <p:spPr>
          <a:xfrm>
            <a:off x="1145065" y="1430883"/>
            <a:ext cx="2061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9,8 </a:t>
            </a:r>
            <a:r>
              <a:rPr lang="pt-BR" dirty="0">
                <a:sym typeface="Wingdings" panose="05000000000000000000" pitchFamily="2" charset="2"/>
              </a:rPr>
              <a:t> 9,75&lt; </a:t>
            </a:r>
            <a:r>
              <a:rPr lang="pt-BR" i="1" dirty="0">
                <a:sym typeface="Wingdings" panose="05000000000000000000" pitchFamily="2" charset="2"/>
              </a:rPr>
              <a:t>x</a:t>
            </a:r>
            <a:r>
              <a:rPr lang="pt-BR" dirty="0">
                <a:sym typeface="Wingdings" panose="05000000000000000000" pitchFamily="2" charset="2"/>
              </a:rPr>
              <a:t> &lt;9,85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79CAD9-B6A3-45A3-A3F5-3AA385B58C8E}"/>
              </a:ext>
            </a:extLst>
          </p:cNvPr>
          <p:cNvSpPr txBox="1"/>
          <p:nvPr/>
        </p:nvSpPr>
        <p:spPr>
          <a:xfrm>
            <a:off x="3820092" y="1430883"/>
            <a:ext cx="2043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10 </a:t>
            </a:r>
            <a:r>
              <a:rPr lang="pt-BR" dirty="0">
                <a:sym typeface="Wingdings" panose="05000000000000000000" pitchFamily="2" charset="2"/>
              </a:rPr>
              <a:t>9,5&lt; </a:t>
            </a:r>
            <a:r>
              <a:rPr lang="pt-BR" i="1" dirty="0">
                <a:sym typeface="Wingdings" panose="05000000000000000000" pitchFamily="2" charset="2"/>
              </a:rPr>
              <a:t>y</a:t>
            </a:r>
            <a:r>
              <a:rPr lang="pt-BR" dirty="0">
                <a:sym typeface="Wingdings" panose="05000000000000000000" pitchFamily="2" charset="2"/>
              </a:rPr>
              <a:t> &lt;10,5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32A7BEB-72D9-442B-BDC6-36E71248245C}"/>
              </a:ext>
            </a:extLst>
          </p:cNvPr>
          <p:cNvSpPr txBox="1"/>
          <p:nvPr/>
        </p:nvSpPr>
        <p:spPr>
          <a:xfrm>
            <a:off x="194982" y="4003336"/>
            <a:ext cx="8754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Outros exemplos:</a:t>
            </a:r>
          </a:p>
          <a:p>
            <a:r>
              <a:rPr lang="pt-BR" sz="1600" dirty="0"/>
              <a:t>2,37 × 5,2 = 12,324 deve ser arredondado para 12,3 (5,2 tem 2% de precisão e 12 teria 8%)</a:t>
            </a:r>
          </a:p>
          <a:p>
            <a:r>
              <a:rPr lang="pt-BR" sz="1600" dirty="0"/>
              <a:t>2,37 × 2,1 =  4,977 deve ser arredondado para 5,0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2987883-0A3F-4433-B573-1582BAC63956}"/>
              </a:ext>
            </a:extLst>
          </p:cNvPr>
          <p:cNvSpPr txBox="1"/>
          <p:nvPr/>
        </p:nvSpPr>
        <p:spPr>
          <a:xfrm>
            <a:off x="221876" y="3634004"/>
            <a:ext cx="76648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Assim, 1,123 × 1,81 = 2,03263 deve ser arredondado para 2,03</a:t>
            </a:r>
          </a:p>
        </p:txBody>
      </p:sp>
      <p:sp>
        <p:nvSpPr>
          <p:cNvPr id="15" name="Chave Esquerda 14">
            <a:extLst>
              <a:ext uri="{FF2B5EF4-FFF2-40B4-BE49-F238E27FC236}">
                <a16:creationId xmlns:a16="http://schemas.microsoft.com/office/drawing/2014/main" id="{B69FB3F5-53ED-4FCC-8D0F-829BEC7B628B}"/>
              </a:ext>
            </a:extLst>
          </p:cNvPr>
          <p:cNvSpPr/>
          <p:nvPr/>
        </p:nvSpPr>
        <p:spPr>
          <a:xfrm rot="16200000">
            <a:off x="2321926" y="1249534"/>
            <a:ext cx="203366" cy="1139507"/>
          </a:xfrm>
          <a:prstGeom prst="leftBrace">
            <a:avLst>
              <a:gd name="adj1" fmla="val 8333"/>
              <a:gd name="adj2" fmla="val 47657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8202B7F-2D1E-49D6-AA38-D03882E6E2FF}"/>
                  </a:ext>
                </a:extLst>
              </p:cNvPr>
              <p:cNvSpPr txBox="1"/>
              <p:nvPr/>
            </p:nvSpPr>
            <p:spPr>
              <a:xfrm>
                <a:off x="1853855" y="1926221"/>
                <a:ext cx="1464119" cy="826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=0,1→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9,8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18202B7F-2D1E-49D6-AA38-D03882E6E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855" y="1926221"/>
                <a:ext cx="1464119" cy="8267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84496C5-2BD4-47A2-BF12-4687E227E753}"/>
                  </a:ext>
                </a:extLst>
              </p:cNvPr>
              <p:cNvSpPr txBox="1"/>
              <p:nvPr/>
            </p:nvSpPr>
            <p:spPr>
              <a:xfrm>
                <a:off x="3820092" y="1898764"/>
                <a:ext cx="1723997" cy="8447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=1→ </m:t>
                      </m:r>
                    </m:oMath>
                  </m:oMathPara>
                </a14:m>
                <a:endParaRPr lang="pt-BR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10,1</m:t>
                          </m:r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~10%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84496C5-2BD4-47A2-BF12-4687E227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092" y="1898764"/>
                <a:ext cx="1723997" cy="844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aixaDeTexto 17">
            <a:extLst>
              <a:ext uri="{FF2B5EF4-FFF2-40B4-BE49-F238E27FC236}">
                <a16:creationId xmlns:a16="http://schemas.microsoft.com/office/drawing/2014/main" id="{9AF98658-5803-4F07-8162-B8540F4766F9}"/>
              </a:ext>
            </a:extLst>
          </p:cNvPr>
          <p:cNvSpPr txBox="1"/>
          <p:nvPr/>
        </p:nvSpPr>
        <p:spPr>
          <a:xfrm>
            <a:off x="5864045" y="807511"/>
            <a:ext cx="3020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Opa, resultado com 3 dígitos, mas uma parcela tem 2!</a:t>
            </a:r>
          </a:p>
        </p:txBody>
      </p:sp>
    </p:spTree>
    <p:extLst>
      <p:ext uri="{BB962C8B-B14F-4D97-AF65-F5344CB8AC3E}">
        <p14:creationId xmlns:p14="http://schemas.microsoft.com/office/powerpoint/2010/main" val="365157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4" grpId="0"/>
      <p:bldP spid="15" grpId="0" animBg="1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2687A-4947-47D2-8A80-532DA8631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53" y="18222"/>
            <a:ext cx="6931959" cy="479319"/>
          </a:xfrm>
        </p:spPr>
        <p:txBody>
          <a:bodyPr>
            <a:noAutofit/>
          </a:bodyPr>
          <a:lstStyle/>
          <a:p>
            <a:r>
              <a:rPr lang="pt-BR" sz="2800" dirty="0"/>
              <a:t>Como arredondar constantes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E9D1DE69-D0B2-4CE7-9049-9C1207B16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8247" y="1746664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3 sig</a:t>
            </a:r>
          </a:p>
        </p:txBody>
      </p:sp>
      <p:grpSp>
        <p:nvGrpSpPr>
          <p:cNvPr id="6" name="Group 15">
            <a:extLst>
              <a:ext uri="{FF2B5EF4-FFF2-40B4-BE49-F238E27FC236}">
                <a16:creationId xmlns:a16="http://schemas.microsoft.com/office/drawing/2014/main" id="{8561BE3D-7AE4-4A22-8FBA-A4A86F8EA661}"/>
              </a:ext>
            </a:extLst>
          </p:cNvPr>
          <p:cNvGrpSpPr>
            <a:grpSpLocks/>
          </p:cNvGrpSpPr>
          <p:nvPr/>
        </p:nvGrpSpPr>
        <p:grpSpPr bwMode="auto">
          <a:xfrm>
            <a:off x="3963103" y="1764522"/>
            <a:ext cx="1003698" cy="346472"/>
            <a:chOff x="1488" y="1752"/>
            <a:chExt cx="843" cy="291"/>
          </a:xfrm>
        </p:grpSpPr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83C71700-AF97-4628-9D3E-89A2E6FE1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" y="1752"/>
              <a:ext cx="49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3,14</a:t>
              </a:r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126A9300-E319-4D78-80B3-B283D18118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920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sz="1350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9" name="Rectangle 16">
            <a:extLst>
              <a:ext uri="{FF2B5EF4-FFF2-40B4-BE49-F238E27FC236}">
                <a16:creationId xmlns:a16="http://schemas.microsoft.com/office/drawing/2014/main" id="{DA621E86-EBDD-4DCD-B049-F01EDBC41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447" y="1746664"/>
            <a:ext cx="665246" cy="34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69056" tIns="34529" rIns="69056" bIns="34529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5 sig</a:t>
            </a:r>
          </a:p>
        </p:txBody>
      </p:sp>
      <p:grpSp>
        <p:nvGrpSpPr>
          <p:cNvPr id="10" name="Group 19">
            <a:extLst>
              <a:ext uri="{FF2B5EF4-FFF2-40B4-BE49-F238E27FC236}">
                <a16:creationId xmlns:a16="http://schemas.microsoft.com/office/drawing/2014/main" id="{211DCF18-A85A-4D78-945F-65B591264CAC}"/>
              </a:ext>
            </a:extLst>
          </p:cNvPr>
          <p:cNvGrpSpPr>
            <a:grpSpLocks/>
          </p:cNvGrpSpPr>
          <p:nvPr/>
        </p:nvGrpSpPr>
        <p:grpSpPr bwMode="auto">
          <a:xfrm>
            <a:off x="6706304" y="1746663"/>
            <a:ext cx="1290638" cy="346471"/>
            <a:chOff x="3792" y="1737"/>
            <a:chExt cx="1084" cy="291"/>
          </a:xfrm>
        </p:grpSpPr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E34B7D1E-36CE-46DD-B946-2F9DD38DB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6" y="1737"/>
              <a:ext cx="71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FF0000"/>
                  </a:solidFill>
                  <a:latin typeface="+mj-lt"/>
                </a:rPr>
                <a:t>3,1416</a:t>
              </a: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81CB51CD-6686-4581-8B1B-40346D4E4E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920"/>
              <a:ext cx="2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pt-BR" b="1">
                <a:solidFill>
                  <a:srgbClr val="FF0000"/>
                </a:solidFill>
                <a:latin typeface="+mj-lt"/>
              </a:endParaRPr>
            </a:p>
          </p:txBody>
        </p:sp>
      </p:grpSp>
      <p:sp>
        <p:nvSpPr>
          <p:cNvPr id="13" name="Retângulo 12">
            <a:extLst>
              <a:ext uri="{FF2B5EF4-FFF2-40B4-BE49-F238E27FC236}">
                <a16:creationId xmlns:a16="http://schemas.microsoft.com/office/drawing/2014/main" id="{C9B358DE-3802-419A-BD30-217B89F104FE}"/>
              </a:ext>
            </a:extLst>
          </p:cNvPr>
          <p:cNvSpPr/>
          <p:nvPr/>
        </p:nvSpPr>
        <p:spPr>
          <a:xfrm>
            <a:off x="2818206" y="764387"/>
            <a:ext cx="47110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defRPr/>
            </a:pPr>
            <a:r>
              <a:rPr lang="en-US" sz="2400" dirty="0"/>
              <a:t>Como </a:t>
            </a:r>
            <a:r>
              <a:rPr lang="en-US" sz="2400" dirty="0" err="1"/>
              <a:t>representar</a:t>
            </a:r>
            <a:r>
              <a:rPr lang="en-US" sz="2400" dirty="0"/>
              <a:t> o </a:t>
            </a:r>
            <a:r>
              <a:rPr lang="en-US" sz="2400" dirty="0" err="1"/>
              <a:t>número</a:t>
            </a:r>
            <a:r>
              <a:rPr lang="en-US" sz="2400" dirty="0"/>
              <a:t> pi ?</a:t>
            </a:r>
          </a:p>
          <a:p>
            <a:pPr lvl="1">
              <a:defRPr/>
            </a:pPr>
            <a:r>
              <a:rPr lang="el-GR" sz="2400" dirty="0"/>
              <a:t>π=3,14159265358979323846</a:t>
            </a:r>
            <a:r>
              <a:rPr lang="pt-BR" sz="2400" dirty="0"/>
              <a:t>...</a:t>
            </a:r>
            <a:endParaRPr lang="en-US" sz="2400" dirty="0"/>
          </a:p>
        </p:txBody>
      </p:sp>
      <p:sp>
        <p:nvSpPr>
          <p:cNvPr id="15" name="Balão de Pensamento: Nuvem 14">
            <a:extLst>
              <a:ext uri="{FF2B5EF4-FFF2-40B4-BE49-F238E27FC236}">
                <a16:creationId xmlns:a16="http://schemas.microsoft.com/office/drawing/2014/main" id="{2368802A-B651-4524-AF4F-F94CDAD6D1E7}"/>
              </a:ext>
            </a:extLst>
          </p:cNvPr>
          <p:cNvSpPr/>
          <p:nvPr/>
        </p:nvSpPr>
        <p:spPr>
          <a:xfrm>
            <a:off x="93893" y="491651"/>
            <a:ext cx="2724314" cy="1619343"/>
          </a:xfrm>
          <a:prstGeom prst="cloudCallout">
            <a:avLst>
              <a:gd name="adj1" fmla="val 63810"/>
              <a:gd name="adj2" fmla="val 38417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22/7=3,142857... com 3 dígitos é 3,14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C4B27A18-2808-43FA-9737-8AEBEA2FF533}"/>
              </a:ext>
            </a:extLst>
          </p:cNvPr>
          <p:cNvSpPr txBox="1"/>
          <p:nvPr/>
        </p:nvSpPr>
        <p:spPr>
          <a:xfrm>
            <a:off x="80681" y="2717288"/>
            <a:ext cx="8767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Nos cálculos intermediários, reter sempre pelo menos um dígito a mais que os significativos, a fim de evitar a propagação dos erros de arredondamento; se você estiver usando um computador, deixe ele reter todos os algarismos que quiser e arredonde só no fim.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B13346E-7B66-4EFB-8A23-53E4F6F269BD}"/>
              </a:ext>
            </a:extLst>
          </p:cNvPr>
          <p:cNvSpPr txBox="1"/>
          <p:nvPr/>
        </p:nvSpPr>
        <p:spPr>
          <a:xfrm>
            <a:off x="93893" y="3763518"/>
            <a:ext cx="8657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070C0"/>
                </a:solidFill>
              </a:rPr>
              <a:t>Usaremos estas regras para arredondar o desvio-padrão, </a:t>
            </a:r>
          </a:p>
          <a:p>
            <a:r>
              <a:rPr lang="pt-BR" b="1" dirty="0">
                <a:solidFill>
                  <a:srgbClr val="0070C0"/>
                </a:solidFill>
              </a:rPr>
              <a:t>e apresentaremos o resultado de forma que o dígito menos significativo esteja </a:t>
            </a:r>
          </a:p>
          <a:p>
            <a:r>
              <a:rPr lang="pt-BR" b="1" dirty="0">
                <a:solidFill>
                  <a:srgbClr val="0070C0"/>
                </a:solidFill>
              </a:rPr>
              <a:t>na mesma posição decimal que o menos significativo do desvio-padrão arredondado.</a:t>
            </a:r>
          </a:p>
        </p:txBody>
      </p:sp>
    </p:spTree>
    <p:extLst>
      <p:ext uri="{BB962C8B-B14F-4D97-AF65-F5344CB8AC3E}">
        <p14:creationId xmlns:p14="http://schemas.microsoft.com/office/powerpoint/2010/main" val="237030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9" grpId="0" autoUpdateAnimBg="0"/>
      <p:bldP spid="15" grpId="0" animBg="1"/>
      <p:bldP spid="16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64AC5-CD0C-A90E-39FA-C3BB2C072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398"/>
            <a:ext cx="7679531" cy="383509"/>
          </a:xfrm>
        </p:spPr>
        <p:txBody>
          <a:bodyPr>
            <a:noAutofit/>
          </a:bodyPr>
          <a:lstStyle/>
          <a:p>
            <a:r>
              <a:rPr lang="pt-BR" sz="2000" dirty="0"/>
              <a:t>Escolha do algarismo menos significativo a partir do desvio-padrão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6108A1-2D6E-4EED-B4D0-5987720D34D3}"/>
              </a:ext>
            </a:extLst>
          </p:cNvPr>
          <p:cNvSpPr txBox="1"/>
          <p:nvPr/>
        </p:nvSpPr>
        <p:spPr>
          <a:xfrm>
            <a:off x="447473" y="583659"/>
            <a:ext cx="5998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Arredonda-se o desvio-padrão ao algarismo que represente </a:t>
            </a:r>
          </a:p>
          <a:p>
            <a:r>
              <a:rPr lang="pt-BR" dirty="0"/>
              <a:t>um valor menor que o desvio padrão do desvio padrão </a:t>
            </a:r>
          </a:p>
          <a:p>
            <a:r>
              <a:rPr lang="pt-BR" dirty="0"/>
              <a:t>calculado na hipótese de dados com distribuição normal.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8B24E90-2541-4DBB-9128-964CD7953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594" y="1635456"/>
            <a:ext cx="1899434" cy="15664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2F8D0B4-F9C8-4F96-A4FB-3EA030131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73" y="2003898"/>
            <a:ext cx="3672099" cy="775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7D8BF09-E748-4ADF-8510-4BAB5FC86E7C}"/>
                  </a:ext>
                </a:extLst>
              </p:cNvPr>
              <p:cNvSpPr txBox="1"/>
              <p:nvPr/>
            </p:nvSpPr>
            <p:spPr>
              <a:xfrm>
                <a:off x="447473" y="3201922"/>
                <a:ext cx="644619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Na prática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~10)</m:t>
                    </m:r>
                  </m:oMath>
                </a14:m>
                <a:r>
                  <a:rPr lang="pt-BR" dirty="0"/>
                  <a:t> isso significa representar o desvio-padrão com</a:t>
                </a:r>
              </a:p>
              <a:p>
                <a:r>
                  <a:rPr lang="pt-BR" dirty="0"/>
                  <a:t>um ou dois significativos: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dois, quando o mais significativo é 1 ou 2 – de (10) até (25)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dirty="0"/>
                  <a:t>um, quando o mais significativo é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pt-BR" dirty="0"/>
                  <a:t> – de (26) até (94)</a:t>
                </a:r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7D8BF09-E748-4ADF-8510-4BAB5FC8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73" y="3201922"/>
                <a:ext cx="6446195" cy="1200329"/>
              </a:xfrm>
              <a:prstGeom prst="rect">
                <a:avLst/>
              </a:prstGeom>
              <a:blipFill>
                <a:blip r:embed="rId4"/>
                <a:stretch>
                  <a:fillRect l="-756" t="-2538" b="-71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alão de Pensamento: Nuvem 8">
            <a:extLst>
              <a:ext uri="{FF2B5EF4-FFF2-40B4-BE49-F238E27FC236}">
                <a16:creationId xmlns:a16="http://schemas.microsoft.com/office/drawing/2014/main" id="{DF14281B-8639-4385-8E2C-AC9E0254AAF4}"/>
              </a:ext>
            </a:extLst>
          </p:cNvPr>
          <p:cNvSpPr/>
          <p:nvPr/>
        </p:nvSpPr>
        <p:spPr>
          <a:xfrm>
            <a:off x="7114162" y="3488414"/>
            <a:ext cx="1964987" cy="1338350"/>
          </a:xfrm>
          <a:prstGeom prst="cloudCallout">
            <a:avLst>
              <a:gd name="adj1" fmla="val -93555"/>
              <a:gd name="adj2" fmla="val 4837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0,95</a:t>
            </a:r>
            <a:r>
              <a:rPr lang="pt-BR" dirty="0">
                <a:sym typeface="Wingdings" panose="05000000000000000000" pitchFamily="2" charset="2"/>
              </a:rPr>
              <a:t>1,0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8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0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2129777-3848-4FEB-AB12-BA5EE1AD70A7}"/>
              </a:ext>
            </a:extLst>
          </p:cNvPr>
          <p:cNvSpPr txBox="1"/>
          <p:nvPr/>
        </p:nvSpPr>
        <p:spPr>
          <a:xfrm>
            <a:off x="251785" y="427874"/>
            <a:ext cx="8757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Atividade:</a:t>
            </a:r>
          </a:p>
          <a:p>
            <a:r>
              <a:rPr lang="pt-BR" sz="1600" dirty="0">
                <a:solidFill>
                  <a:srgbClr val="C00000"/>
                </a:solidFill>
              </a:rPr>
              <a:t>Fazer exercício 3.2 por simulação.</a:t>
            </a:r>
            <a:endParaRPr lang="pt-BR" sz="16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150FDE7-0B92-430D-B881-44110B8CB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83" y="1030096"/>
            <a:ext cx="6143372" cy="13103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93DC96B3-48DF-4DFD-AA3D-6FDFAEC1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55" y="2340396"/>
            <a:ext cx="6279516" cy="237523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A063847-7F8D-4A46-BD22-7538322CD260}"/>
              </a:ext>
            </a:extLst>
          </p:cNvPr>
          <p:cNvSpPr txBox="1"/>
          <p:nvPr/>
        </p:nvSpPr>
        <p:spPr>
          <a:xfrm>
            <a:off x="6630699" y="1789889"/>
            <a:ext cx="2238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Faça um histograma com os valores calculados para  10000 histórias.</a:t>
            </a:r>
          </a:p>
          <a:p>
            <a:r>
              <a:rPr lang="pt-BR" dirty="0"/>
              <a:t>Escolha t para que 68% dos dados fiquem no intervalo.</a:t>
            </a:r>
          </a:p>
        </p:txBody>
      </p:sp>
    </p:spTree>
    <p:extLst>
      <p:ext uri="{BB962C8B-B14F-4D97-AF65-F5344CB8AC3E}">
        <p14:creationId xmlns:p14="http://schemas.microsoft.com/office/powerpoint/2010/main" val="277944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0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2129777-3848-4FEB-AB12-BA5EE1AD70A7}"/>
                  </a:ext>
                </a:extLst>
              </p:cNvPr>
              <p:cNvSpPr txBox="1"/>
              <p:nvPr/>
            </p:nvSpPr>
            <p:spPr>
              <a:xfrm>
                <a:off x="193419" y="427874"/>
                <a:ext cx="875716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Atividade:</a:t>
                </a:r>
              </a:p>
              <a:p>
                <a:r>
                  <a:rPr lang="pt-BR" sz="1600" dirty="0">
                    <a:solidFill>
                      <a:srgbClr val="C00000"/>
                    </a:solidFill>
                  </a:rPr>
                  <a:t>Exercício 3.2. Verificação dos intervalos de confiança por simulação</a:t>
                </a:r>
                <a:endParaRPr lang="pt-BR" sz="1600" dirty="0"/>
              </a:p>
              <a:p>
                <a:endParaRPr lang="pt-BR" sz="1600" dirty="0"/>
              </a:p>
              <a:p>
                <a:r>
                  <a:rPr lang="pt-BR" sz="1600" dirty="0">
                    <a:solidFill>
                      <a:srgbClr val="0070C0"/>
                    </a:solidFill>
                  </a:rPr>
                  <a:t>Exercício 3.4. Usando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1600" dirty="0">
                    <a:solidFill>
                      <a:srgbClr val="0070C0"/>
                    </a:solidFill>
                  </a:rPr>
                  <a:t> de </a:t>
                </a:r>
                <a:r>
                  <a:rPr lang="pt-BR" sz="1600" dirty="0" err="1">
                    <a:solidFill>
                      <a:srgbClr val="0070C0"/>
                    </a:solidFill>
                  </a:rPr>
                  <a:t>Student</a:t>
                </a:r>
                <a:r>
                  <a:rPr lang="pt-BR" sz="1600" dirty="0">
                    <a:solidFill>
                      <a:srgbClr val="0070C0"/>
                    </a:solidFill>
                  </a:rPr>
                  <a:t> em um caso real</a:t>
                </a:r>
              </a:p>
              <a:p>
                <a:endParaRPr lang="pt-BR" sz="1600" dirty="0">
                  <a:solidFill>
                    <a:srgbClr val="0070C0"/>
                  </a:solidFill>
                </a:endParaRPr>
              </a:p>
              <a:p>
                <a:r>
                  <a:rPr lang="pt-BR" sz="1600" dirty="0">
                    <a:solidFill>
                      <a:srgbClr val="0070C0"/>
                    </a:solidFill>
                  </a:rPr>
                  <a:t>Determinação do intervalo de confiança para dados com </a:t>
                </a:r>
                <a:r>
                  <a:rPr lang="pt-BR" sz="1600" dirty="0" err="1">
                    <a:solidFill>
                      <a:srgbClr val="0070C0"/>
                    </a:solidFill>
                  </a:rPr>
                  <a:t>f.d.p</a:t>
                </a:r>
                <a:r>
                  <a:rPr lang="pt-BR" sz="1600" dirty="0">
                    <a:solidFill>
                      <a:srgbClr val="0070C0"/>
                    </a:solidFill>
                  </a:rPr>
                  <a:t>. não gaussiana</a:t>
                </a:r>
              </a:p>
            </p:txBody>
          </p:sp>
        </mc:Choice>
        <mc:Fallback xmlns="">
          <p:sp>
            <p:nvSpPr>
              <p:cNvPr id="4" name="CaixaDeTexto 3">
                <a:extLst>
                  <a:ext uri="{FF2B5EF4-FFF2-40B4-BE49-F238E27FC236}">
                    <a16:creationId xmlns:a16="http://schemas.microsoft.com/office/drawing/2014/main" id="{A2129777-3848-4FEB-AB12-BA5EE1AD7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9" y="427874"/>
                <a:ext cx="8757162" cy="1569660"/>
              </a:xfrm>
              <a:prstGeom prst="rect">
                <a:avLst/>
              </a:prstGeom>
              <a:blipFill>
                <a:blip r:embed="rId2"/>
                <a:stretch>
                  <a:fillRect l="-418" t="-1163" b="-387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3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1183" y="0"/>
            <a:ext cx="7123043" cy="410427"/>
          </a:xfrm>
        </p:spPr>
        <p:txBody>
          <a:bodyPr>
            <a:noAutofit/>
          </a:bodyPr>
          <a:lstStyle/>
          <a:p>
            <a:r>
              <a:rPr lang="pt-BR" sz="2400" dirty="0"/>
              <a:t>Atividade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833F838-51E9-4F32-8AA1-769EDD474B60}"/>
                  </a:ext>
                </a:extLst>
              </p:cNvPr>
              <p:cNvSpPr txBox="1"/>
              <p:nvPr/>
            </p:nvSpPr>
            <p:spPr>
              <a:xfrm>
                <a:off x="245828" y="410427"/>
                <a:ext cx="8757162" cy="329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Atividade:</a:t>
                </a:r>
              </a:p>
              <a:p>
                <a:r>
                  <a:rPr lang="pt-BR" sz="1600" dirty="0">
                    <a:solidFill>
                      <a:srgbClr val="C00000"/>
                    </a:solidFill>
                  </a:rPr>
                  <a:t>(guiada) Verificação dos intervalos de confiança para dados normais por simulação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chemeClr val="tx1"/>
                    </a:solidFill>
                  </a:rPr>
                  <a:t>Simulação de uma medida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</a:rPr>
                  <a:t> dados, </a:t>
                </a:r>
                <a14:m>
                  <m:oMath xmlns:m="http://schemas.openxmlformats.org/officeDocument/2006/math"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</a:rPr>
                  <a:t> 2 (,3,4,8,16,32)</a:t>
                </a: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chemeClr val="tx1"/>
                    </a:solidFill>
                  </a:rPr>
                  <a:t>Determinar a média e o desvio-padrão da média,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solidFill>
                    <a:schemeClr val="tx1"/>
                  </a:solidFill>
                </a:endParaRP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chemeClr val="tx1"/>
                    </a:solidFill>
                  </a:rPr>
                  <a:t>Escrever uma função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𝑚𝑒𝑑𝑖𝑑𝑎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pt-BR" sz="1600" dirty="0">
                    <a:solidFill>
                      <a:schemeClr val="tx1"/>
                    </a:solidFill>
                  </a:rPr>
                  <a:t> que teste se o valor verdadeiro está em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pt-BR" sz="1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pt-BR" sz="1600" dirty="0">
                  <a:solidFill>
                    <a:schemeClr val="tx1"/>
                  </a:solidFill>
                </a:endParaRP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chemeClr val="tx1"/>
                    </a:solidFill>
                  </a:rPr>
                  <a:t>Simular 10000 medidas e determinar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pt-BR" sz="1600" dirty="0">
                            <a:solidFill>
                              <a:srgbClr val="0070C0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160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pt-BR" sz="16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para</m:t>
                        </m:r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n</m:t>
                        </m:r>
                        <m:r>
                          <m:rPr>
                            <m:nor/>
                          </m:rPr>
                          <a:rPr lang="pt-BR" sz="1600" dirty="0"/>
                          <m:t>í</m:t>
                        </m:r>
                        <m:r>
                          <m:rPr>
                            <m:nor/>
                          </m:rPr>
                          <a:rPr lang="pt-BR" sz="1600" dirty="0"/>
                          <m:t>veis</m:t>
                        </m:r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de</m:t>
                        </m:r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confian</m:t>
                        </m:r>
                        <m:r>
                          <m:rPr>
                            <m:nor/>
                          </m:rPr>
                          <a:rPr lang="pt-BR" sz="1600" dirty="0"/>
                          <m:t>ç</m:t>
                        </m:r>
                        <m:r>
                          <m:rPr>
                            <m:nor/>
                          </m:rPr>
                          <a:rPr lang="pt-BR" sz="1600" dirty="0"/>
                          <m:t>a</m:t>
                        </m:r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de</m:t>
                        </m:r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68,3</m:t>
                        </m:r>
                        <m:r>
                          <m:rPr>
                            <m:nor/>
                          </m:rPr>
                          <a:rPr lang="pt-BR" sz="1600" dirty="0"/>
                          <m:t>% </m:t>
                        </m:r>
                        <m:r>
                          <m:rPr>
                            <m:nor/>
                          </m:rPr>
                          <a:rPr lang="pt-BR" sz="1600" dirty="0"/>
                          <m:t>e</m:t>
                        </m:r>
                        <m:r>
                          <m:rPr>
                            <m:nor/>
                          </m:rPr>
                          <a:rPr lang="pt-BR" sz="1600" dirty="0"/>
                          <m:t> </m:t>
                        </m:r>
                        <m:r>
                          <m:rPr>
                            <m:nor/>
                          </m:rPr>
                          <a:rPr lang="pt-BR" sz="1600" dirty="0"/>
                          <m:t>95,5</m:t>
                        </m:r>
                        <m:r>
                          <m:rPr>
                            <m:nor/>
                          </m:rPr>
                          <a:rPr lang="pt-BR" sz="1600" dirty="0"/>
                          <m:t>%.</m:t>
                        </m:r>
                      </m:e>
                      <m:sub/>
                    </m:sSub>
                  </m:oMath>
                </a14:m>
                <a:endParaRPr lang="pt-BR" sz="1600" dirty="0">
                  <a:solidFill>
                    <a:schemeClr val="tx1"/>
                  </a:solidFill>
                </a:endParaRPr>
              </a:p>
              <a:p>
                <a:pPr marL="400050" indent="-400050">
                  <a:buFont typeface="+mj-lt"/>
                  <a:buAutoNum type="romanLcPeriod"/>
                </a:pPr>
                <a:r>
                  <a:rPr lang="pt-BR" sz="1600" dirty="0">
                    <a:solidFill>
                      <a:schemeClr val="tx1"/>
                    </a:solidFill>
                  </a:rPr>
                  <a:t>Comparar os resultados da simulação com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</a:rPr>
                  <a:t> de </a:t>
                </a:r>
                <a:r>
                  <a:rPr lang="pt-BR" sz="1600" dirty="0" err="1">
                    <a:solidFill>
                      <a:schemeClr val="tx1"/>
                    </a:solidFill>
                  </a:rPr>
                  <a:t>Student</a:t>
                </a:r>
                <a:endParaRPr lang="pt-BR" sz="1600" dirty="0">
                  <a:solidFill>
                    <a:schemeClr val="tx1"/>
                  </a:solidFill>
                </a:endParaRPr>
              </a:p>
              <a:p>
                <a:endParaRPr lang="pt-BR" sz="1600" dirty="0"/>
              </a:p>
              <a:p>
                <a:r>
                  <a:rPr lang="pt-BR" sz="1600" dirty="0">
                    <a:solidFill>
                      <a:srgbClr val="0070C0"/>
                    </a:solidFill>
                  </a:rPr>
                  <a:t>Determinação de intervalos de confiança para dados com distribuição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>
                    <a:solidFill>
                      <a:srgbClr val="0070C0"/>
                    </a:solidFill>
                  </a:rPr>
                  <a:t>Uniforme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>
                    <a:solidFill>
                      <a:srgbClr val="0070C0"/>
                    </a:solidFill>
                  </a:rPr>
                  <a:t>Triangular</a:t>
                </a:r>
              </a:p>
              <a:p>
                <a:r>
                  <a:rPr lang="pt-BR" sz="1600" dirty="0">
                    <a:solidFill>
                      <a:schemeClr val="tx1"/>
                    </a:solidFill>
                  </a:rPr>
                  <a:t>Determinar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𝐼𝐼</m:t>
                        </m:r>
                      </m:sub>
                    </m:sSub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para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n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í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veis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de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confian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ç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a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de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68,3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%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e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95,5</m:t>
                    </m:r>
                    <m:r>
                      <m:rPr>
                        <m:nor/>
                      </m:rPr>
                      <a:rPr lang="pt-BR" sz="1600" dirty="0">
                        <a:solidFill>
                          <a:schemeClr val="tx1"/>
                        </a:solidFill>
                      </a:rPr>
                      <m:t>%</m:t>
                    </m:r>
                  </m:oMath>
                </a14:m>
                <a:r>
                  <a:rPr lang="pt-BR" sz="1600" dirty="0">
                    <a:solidFill>
                      <a:schemeClr val="tx1"/>
                    </a:solidFill>
                  </a:rPr>
                  <a:t> por simulação e comparar com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</m:t>
                    </m:r>
                    <m:r>
                      <a:rPr lang="pt-BR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pt-BR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pt-BR" sz="1600" dirty="0">
                    <a:solidFill>
                      <a:schemeClr val="tx1"/>
                    </a:solidFill>
                  </a:rPr>
                  <a:t>.</a:t>
                </a:r>
                <a:endParaRPr lang="pt-BR" sz="1600" dirty="0">
                  <a:solidFill>
                    <a:srgbClr val="0070C0"/>
                  </a:solidFill>
                </a:endParaRPr>
              </a:p>
              <a:p>
                <a:endParaRPr lang="pt-BR" sz="16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E833F838-51E9-4F32-8AA1-769EDD47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28" y="410427"/>
                <a:ext cx="8757162" cy="3293209"/>
              </a:xfrm>
              <a:prstGeom prst="rect">
                <a:avLst/>
              </a:prstGeom>
              <a:blipFill>
                <a:blip r:embed="rId2"/>
                <a:stretch>
                  <a:fillRect l="-348" t="-5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516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034" y="13642"/>
            <a:ext cx="8229600" cy="330914"/>
          </a:xfrm>
        </p:spPr>
        <p:txBody>
          <a:bodyPr>
            <a:noAutofit/>
          </a:bodyPr>
          <a:lstStyle/>
          <a:p>
            <a:r>
              <a:rPr lang="pt-BR" sz="2800" dirty="0"/>
              <a:t>Objetivos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aixaDeTexto 2"/>
              <p:cNvSpPr txBox="1"/>
              <p:nvPr/>
            </p:nvSpPr>
            <p:spPr>
              <a:xfrm>
                <a:off x="546652" y="450574"/>
                <a:ext cx="794799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A </a:t>
                </a:r>
                <a:r>
                  <a:rPr lang="pt-BR" sz="1600" dirty="0" err="1"/>
                  <a:t>f.d.p</a:t>
                </a:r>
                <a:r>
                  <a:rPr lang="pt-BR" sz="1600" dirty="0"/>
                  <a:t>. de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1600" dirty="0"/>
                  <a:t> de </a:t>
                </a:r>
                <a:r>
                  <a:rPr lang="pt-BR" sz="1600" dirty="0" err="1"/>
                  <a:t>Student</a:t>
                </a:r>
                <a:endParaRPr lang="pt-BR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Intervalos de confiança em medida de dados com </a:t>
                </a:r>
                <a:r>
                  <a:rPr lang="pt-BR" sz="1600" dirty="0" err="1"/>
                  <a:t>f.d.p</a:t>
                </a:r>
                <a:r>
                  <a:rPr lang="pt-BR" sz="1600" dirty="0"/>
                  <a:t>. normal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O desvio-padrão do desvio-padrão e o critério de arredondamento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pt-BR" sz="1600" dirty="0"/>
                  <a:t>Determinação de intervalos de confiança por simulação </a:t>
                </a:r>
              </a:p>
            </p:txBody>
          </p:sp>
        </mc:Choice>
        <mc:Fallback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52" y="450574"/>
                <a:ext cx="7947991" cy="1077218"/>
              </a:xfrm>
              <a:prstGeom prst="rect">
                <a:avLst/>
              </a:prstGeom>
              <a:blipFill>
                <a:blip r:embed="rId2"/>
                <a:stretch>
                  <a:fillRect l="-307" t="-1695" b="-62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142066" y="2397481"/>
            <a:ext cx="87571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Atividade:</a:t>
            </a:r>
          </a:p>
          <a:p>
            <a:r>
              <a:rPr lang="pt-BR" sz="1600" dirty="0">
                <a:solidFill>
                  <a:srgbClr val="C00000"/>
                </a:solidFill>
              </a:rPr>
              <a:t>(guiada) Verificação dos intervalos de confiança para dados normais por simulação</a:t>
            </a:r>
            <a:endParaRPr lang="pt-BR" sz="1600" dirty="0"/>
          </a:p>
          <a:p>
            <a:endParaRPr lang="pt-BR" sz="1600" dirty="0"/>
          </a:p>
          <a:p>
            <a:r>
              <a:rPr lang="pt-BR" sz="1600" dirty="0">
                <a:solidFill>
                  <a:srgbClr val="0070C0"/>
                </a:solidFill>
              </a:rPr>
              <a:t>Determinação de intervalos de confiança para dados com distribuição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Uniforme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0070C0"/>
                </a:solidFill>
              </a:rPr>
              <a:t>Triangular</a:t>
            </a:r>
          </a:p>
          <a:p>
            <a:endParaRPr lang="pt-BR" sz="1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FC9C9AD-49FF-7496-E79B-28964DE55956}"/>
              </a:ext>
            </a:extLst>
          </p:cNvPr>
          <p:cNvSpPr txBox="1"/>
          <p:nvPr/>
        </p:nvSpPr>
        <p:spPr>
          <a:xfrm>
            <a:off x="390816" y="4221820"/>
            <a:ext cx="8578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Urgente: definir o tema do trabalho final e a data do seu 1º seminário!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Grupos de duas pessoas são ideais!</a:t>
            </a:r>
          </a:p>
        </p:txBody>
      </p:sp>
    </p:spTree>
    <p:extLst>
      <p:ext uri="{BB962C8B-B14F-4D97-AF65-F5344CB8AC3E}">
        <p14:creationId xmlns:p14="http://schemas.microsoft.com/office/powerpoint/2010/main" val="213727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Avisos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C9C9AD-49FF-7496-E79B-28964DE55956}"/>
              </a:ext>
            </a:extLst>
          </p:cNvPr>
          <p:cNvSpPr txBox="1"/>
          <p:nvPr/>
        </p:nvSpPr>
        <p:spPr>
          <a:xfrm>
            <a:off x="282810" y="2820185"/>
            <a:ext cx="8578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Urgente</a:t>
            </a:r>
            <a:r>
              <a:rPr lang="pt-BR" b="1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pt-BR" b="1">
                <a:solidFill>
                  <a:srgbClr val="FF0000"/>
                </a:solidFill>
              </a:rPr>
              <a:t>definir </a:t>
            </a:r>
            <a:r>
              <a:rPr lang="pt-BR" b="1" dirty="0">
                <a:solidFill>
                  <a:srgbClr val="FF0000"/>
                </a:solidFill>
              </a:rPr>
              <a:t>o tema do trabalho final e a data do seu 1º seminário!</a:t>
            </a:r>
          </a:p>
          <a:p>
            <a:pPr algn="ctr"/>
            <a:r>
              <a:rPr lang="pt-BR" b="1" dirty="0">
                <a:solidFill>
                  <a:srgbClr val="FF0000"/>
                </a:solidFill>
              </a:rPr>
              <a:t>Grupos de duas pessoas são ideais!</a:t>
            </a:r>
          </a:p>
        </p:txBody>
      </p:sp>
    </p:spTree>
    <p:extLst>
      <p:ext uri="{BB962C8B-B14F-4D97-AF65-F5344CB8AC3E}">
        <p14:creationId xmlns:p14="http://schemas.microsoft.com/office/powerpoint/2010/main" val="84043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" y="93155"/>
                <a:ext cx="7474226" cy="264654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Função de probabilidade de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400" dirty="0"/>
                  <a:t> de </a:t>
                </a:r>
                <a:r>
                  <a:rPr lang="pt-BR" sz="2400" dirty="0" err="1"/>
                  <a:t>Student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" y="93155"/>
                <a:ext cx="7474226" cy="264654"/>
              </a:xfrm>
              <a:blipFill>
                <a:blip r:embed="rId2"/>
                <a:stretch>
                  <a:fillRect t="-52273" b="-88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aixaDeTexto 3"/>
          <p:cNvSpPr txBox="1"/>
          <p:nvPr/>
        </p:nvSpPr>
        <p:spPr>
          <a:xfrm>
            <a:off x="4114800" y="2083904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pt-BR" dirty="0"/>
          </a:p>
        </p:txBody>
      </p:sp>
      <p:grpSp>
        <p:nvGrpSpPr>
          <p:cNvPr id="29" name="Agrupar 28"/>
          <p:cNvGrpSpPr/>
          <p:nvPr/>
        </p:nvGrpSpPr>
        <p:grpSpPr>
          <a:xfrm>
            <a:off x="235844" y="352074"/>
            <a:ext cx="8554175" cy="1617455"/>
            <a:chOff x="361636" y="343933"/>
            <a:chExt cx="8554175" cy="1481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361636" y="343933"/>
                  <a:ext cx="8554175" cy="8505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Considere uma medida da grandeza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pt-BR" dirty="0"/>
                    <a:t> com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pt-BR" dirty="0"/>
                    <a:t> dados,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..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</m:oMath>
                  </a14:m>
                  <a:r>
                    <a:rPr lang="pt-BR" dirty="0"/>
                    <a:t>, </a:t>
                  </a:r>
                </a:p>
                <a:p>
                  <a:r>
                    <a:rPr lang="pt-BR" dirty="0"/>
                    <a:t>com </a:t>
                  </a:r>
                  <a:r>
                    <a:rPr lang="pt-BR" dirty="0" err="1"/>
                    <a:t>f.d.p</a:t>
                  </a:r>
                  <a:r>
                    <a:rPr lang="pt-BR" dirty="0"/>
                    <a:t> normal de média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pt-BR" dirty="0"/>
                    <a:t> e variância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a14:m>
                  <a:r>
                    <a:rPr lang="pt-BR" dirty="0"/>
                    <a:t>.</a:t>
                  </a:r>
                </a:p>
                <a:p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pt-BR" dirty="0"/>
                    <a:t> é um número que pode ser pequeno, até mesmo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b="0" i="0" smtClean="0">
                          <a:latin typeface="Cambria Math" panose="02040503050406030204" pitchFamily="18" charset="0"/>
                        </a:rPr>
                        <m:t>ou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a14:m>
                  <a:r>
                    <a:rPr lang="pt-BR" dirty="0"/>
                    <a:t> (acontece!).</a:t>
                  </a:r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6" y="343933"/>
                  <a:ext cx="8554175" cy="850505"/>
                </a:xfrm>
                <a:prstGeom prst="rect">
                  <a:avLst/>
                </a:prstGeom>
                <a:blipFill>
                  <a:blip r:embed="rId3"/>
                  <a:stretch>
                    <a:fillRect l="-641" t="-3947" b="-986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361636" y="1233213"/>
                  <a:ext cx="7672695" cy="5918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dirty="0"/>
                    <a:t>Para um valor pequeno de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pt-BR" dirty="0"/>
                    <a:t>, sabemos que a estimativa do desvio-padrão tende a subestimar a grandeza (veja aula anterior, o desvio-padrão do desvio-padrão:</a:t>
                  </a:r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636" y="1233213"/>
                  <a:ext cx="7672695" cy="591860"/>
                </a:xfrm>
                <a:prstGeom prst="rect">
                  <a:avLst/>
                </a:prstGeom>
                <a:blipFill>
                  <a:blip r:embed="rId4"/>
                  <a:stretch>
                    <a:fillRect l="-715" t="-4717" r="-874" b="-1415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16364" y="3442066"/>
                <a:ext cx="4539450" cy="1239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Por isso,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pt-BR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68</m:t>
                    </m:r>
                    <m:r>
                      <a:rPr lang="pt-BR" b="0" i="0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pt-BR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pt-BR" dirty="0"/>
                  <a:t> )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é </a:t>
                </a:r>
                <a:r>
                  <a:rPr lang="pt-BR" i="1" dirty="0"/>
                  <a:t>pequeno</a:t>
                </a:r>
                <a:r>
                  <a:rPr lang="pt-BR" dirty="0"/>
                  <a:t>;</a:t>
                </a:r>
              </a:p>
              <a:p>
                <a:r>
                  <a:rPr lang="pt-BR" dirty="0"/>
                  <a:t>o significado de </a:t>
                </a:r>
                <a:r>
                  <a:rPr lang="pt-BR" i="1" dirty="0"/>
                  <a:t>pequeno</a:t>
                </a:r>
                <a:r>
                  <a:rPr lang="pt-BR" dirty="0"/>
                  <a:t> depende do caso e é precisamente o assunto a seguir.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4" y="3442066"/>
                <a:ext cx="4539450" cy="1239250"/>
              </a:xfrm>
              <a:prstGeom prst="rect">
                <a:avLst/>
              </a:prstGeom>
              <a:blipFill>
                <a:blip r:embed="rId5"/>
                <a:stretch>
                  <a:fillRect l="-1074" t="-2956" r="-671" b="-59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91" y="2246243"/>
            <a:ext cx="4150166" cy="2507392"/>
          </a:xfrm>
          <a:prstGeom prst="rect">
            <a:avLst/>
          </a:prstGeom>
        </p:spPr>
      </p:pic>
      <p:grpSp>
        <p:nvGrpSpPr>
          <p:cNvPr id="15" name="Agrupar 14">
            <a:extLst>
              <a:ext uri="{FF2B5EF4-FFF2-40B4-BE49-F238E27FC236}">
                <a16:creationId xmlns:a16="http://schemas.microsoft.com/office/drawing/2014/main" id="{0F26A8A1-76C2-8A1F-6291-9DE076E0797C}"/>
              </a:ext>
            </a:extLst>
          </p:cNvPr>
          <p:cNvGrpSpPr/>
          <p:nvPr/>
        </p:nvGrpSpPr>
        <p:grpSpPr>
          <a:xfrm>
            <a:off x="216364" y="1953642"/>
            <a:ext cx="4591480" cy="1504311"/>
            <a:chOff x="216364" y="1953642"/>
            <a:chExt cx="4591480" cy="1504311"/>
          </a:xfrm>
        </p:grpSpPr>
        <p:sp>
          <p:nvSpPr>
            <p:cNvPr id="11" name="CaixaDeTexto 10"/>
            <p:cNvSpPr txBox="1"/>
            <p:nvPr/>
          </p:nvSpPr>
          <p:spPr>
            <a:xfrm>
              <a:off x="216364" y="1953642"/>
              <a:ext cx="314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Equação (3.16) do texto: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id="{6934891D-3B2A-1AA8-8D76-FD17D8000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5844" y="2240703"/>
              <a:ext cx="4336156" cy="79254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161824B-4882-E68A-0389-037EE8FAFDB2}"/>
                    </a:ext>
                  </a:extLst>
                </p:cNvPr>
                <p:cNvSpPr txBox="1"/>
                <p:nvPr/>
              </p:nvSpPr>
              <p:spPr>
                <a:xfrm>
                  <a:off x="235844" y="3088621"/>
                  <a:ext cx="4572000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pt-BR" dirty="0"/>
                    <a:t>t</a:t>
                  </a:r>
                  <a:r>
                    <a:rPr lang="pt-BR" b="0" dirty="0"/>
                    <a:t>ransformada para </a:t>
                  </a:r>
                  <a14:m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pt-B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3" name="CaixaDeTexto 12">
                  <a:extLst>
                    <a:ext uri="{FF2B5EF4-FFF2-40B4-BE49-F238E27FC236}">
                      <a16:creationId xmlns:a16="http://schemas.microsoft.com/office/drawing/2014/main" id="{1161824B-4882-E68A-0389-037EE8FAF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844" y="3088621"/>
                  <a:ext cx="4572000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200" t="-10000" b="-2666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4586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314" y="477468"/>
            <a:ext cx="8229600" cy="857250"/>
          </a:xfrm>
        </p:spPr>
        <p:txBody>
          <a:bodyPr/>
          <a:lstStyle/>
          <a:p>
            <a:r>
              <a:rPr lang="pt-BR" dirty="0"/>
              <a:t>Por que t de </a:t>
            </a:r>
            <a:r>
              <a:rPr lang="pt-BR" dirty="0" err="1">
                <a:solidFill>
                  <a:srgbClr val="FF0000"/>
                </a:solidFill>
              </a:rPr>
              <a:t>Student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86000" y="141758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02124"/>
                </a:solidFill>
                <a:latin typeface="Google Sans"/>
              </a:rPr>
              <a:t>Student's t-distribution is 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named in honor of William Sealy </a:t>
            </a:r>
            <a:r>
              <a:rPr lang="en-US" dirty="0" err="1">
                <a:solidFill>
                  <a:srgbClr val="FF0000"/>
                </a:solidFill>
                <a:latin typeface="Google Sans"/>
              </a:rPr>
              <a:t>Gosset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(1876-1937), </a:t>
            </a:r>
          </a:p>
          <a:p>
            <a:r>
              <a:rPr lang="en-US" dirty="0">
                <a:solidFill>
                  <a:srgbClr val="040C28"/>
                </a:solidFill>
                <a:latin typeface="Google Sans"/>
              </a:rPr>
              <a:t>who first determined it in 1908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. </a:t>
            </a:r>
          </a:p>
          <a:p>
            <a:r>
              <a:rPr lang="en-US" dirty="0" err="1">
                <a:solidFill>
                  <a:srgbClr val="FF0000"/>
                </a:solidFill>
                <a:latin typeface="Google Sans"/>
              </a:rPr>
              <a:t>Gosset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was one of the best Oxford graduates in chemistry and mathematics 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in his generation. 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In 1899, he took up a job as a brewer at Arthur </a:t>
            </a:r>
            <a:r>
              <a:rPr lang="en-US" dirty="0">
                <a:solidFill>
                  <a:srgbClr val="FF0000"/>
                </a:solidFill>
                <a:latin typeface="Google Sans"/>
              </a:rPr>
              <a:t>Guinness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> Son &amp; Co, Ltd</a:t>
            </a:r>
          </a:p>
          <a:p>
            <a:r>
              <a:rPr lang="en-US" dirty="0">
                <a:solidFill>
                  <a:srgbClr val="202124"/>
                </a:solidFill>
                <a:latin typeface="Google Sans"/>
              </a:rPr>
              <a:t>in Dublin, Ireland.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437860" y="4140087"/>
            <a:ext cx="6473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https://www.geo.fu-berlin.de/en/v/soga/Basics-of-statistics/</a:t>
            </a:r>
          </a:p>
        </p:txBody>
      </p:sp>
    </p:spTree>
    <p:extLst>
      <p:ext uri="{BB962C8B-B14F-4D97-AF65-F5344CB8AC3E}">
        <p14:creationId xmlns:p14="http://schemas.microsoft.com/office/powerpoint/2010/main" val="53808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53008" y="66260"/>
                <a:ext cx="8229600" cy="327553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A variável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400" dirty="0"/>
                  <a:t> de </a:t>
                </a:r>
                <a:r>
                  <a:rPr lang="pt-BR" sz="2400" dirty="0" err="1"/>
                  <a:t>Student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3008" y="66260"/>
                <a:ext cx="8229600" cy="327553"/>
              </a:xfrm>
              <a:blipFill>
                <a:blip r:embed="rId2"/>
                <a:stretch>
                  <a:fillRect t="-35185" b="-6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D7EA624-ED46-D9DB-86FC-7F769319AC4E}"/>
                  </a:ext>
                </a:extLst>
              </p:cNvPr>
              <p:cNvSpPr txBox="1"/>
              <p:nvPr/>
            </p:nvSpPr>
            <p:spPr>
              <a:xfrm>
                <a:off x="364434" y="578644"/>
                <a:ext cx="86081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Defina a variável aleatória                                 . </a:t>
                </a:r>
                <a:r>
                  <a:rPr lang="pt-BR" dirty="0">
                    <a:solidFill>
                      <a:srgbClr val="FF0000"/>
                    </a:solidFill>
                  </a:rPr>
                  <a:t>Lembre, o dado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>
                    <a:solidFill>
                      <a:srgbClr val="FF0000"/>
                    </a:solidFill>
                  </a:rPr>
                  <a:t> tem </a:t>
                </a:r>
                <a:r>
                  <a:rPr lang="pt-BR" dirty="0" err="1">
                    <a:solidFill>
                      <a:srgbClr val="FF0000"/>
                    </a:solidFill>
                  </a:rPr>
                  <a:t>f.d.p</a:t>
                </a:r>
                <a:r>
                  <a:rPr lang="pt-BR" dirty="0">
                    <a:solidFill>
                      <a:srgbClr val="FF0000"/>
                    </a:solidFill>
                  </a:rPr>
                  <a:t>. normal</a:t>
                </a:r>
                <a:r>
                  <a:rPr lang="pt-BR" dirty="0"/>
                  <a:t>.</a:t>
                </a: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D7EA624-ED46-D9DB-86FC-7F769319AC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" y="578644"/>
                <a:ext cx="8608116" cy="369332"/>
              </a:xfrm>
              <a:prstGeom prst="rect">
                <a:avLst/>
              </a:prstGeom>
              <a:blipFill>
                <a:blip r:embed="rId3"/>
                <a:stretch>
                  <a:fillRect l="-637" t="-9836" b="-245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m 10">
            <a:extLst>
              <a:ext uri="{FF2B5EF4-FFF2-40B4-BE49-F238E27FC236}">
                <a16:creationId xmlns:a16="http://schemas.microsoft.com/office/drawing/2014/main" id="{8F98BC1A-9C19-981C-7959-48DB4B64D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457" y="493968"/>
            <a:ext cx="1398283" cy="584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A1C4821-609B-A81F-514D-E8653F5541E9}"/>
                  </a:ext>
                </a:extLst>
              </p:cNvPr>
              <p:cNvSpPr txBox="1"/>
              <p:nvPr/>
            </p:nvSpPr>
            <p:spPr>
              <a:xfrm>
                <a:off x="364434" y="1065452"/>
                <a:ext cx="80509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Substitua os dados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t-B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=1..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pt-BR" dirty="0"/>
                  <a:t> e obtenha uma expressão bem complicada, </a:t>
                </a:r>
              </a:p>
              <a:p>
                <a:r>
                  <a:rPr lang="pt-BR" dirty="0"/>
                  <a:t>em que fica claro que é uma função dos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dados, apenas (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pt-BR" dirty="0"/>
                  <a:t> é um dado, também!).</a:t>
                </a:r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A1C4821-609B-A81F-514D-E8653F5541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" y="1065452"/>
                <a:ext cx="8050904" cy="646331"/>
              </a:xfrm>
              <a:prstGeom prst="rect">
                <a:avLst/>
              </a:prstGeom>
              <a:blipFill>
                <a:blip r:embed="rId5"/>
                <a:stretch>
                  <a:fillRect l="-682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2E0BEAE-6CC2-01D5-B8AB-70A4AB48AA7B}"/>
                  </a:ext>
                </a:extLst>
              </p:cNvPr>
              <p:cNvSpPr txBox="1"/>
              <p:nvPr/>
            </p:nvSpPr>
            <p:spPr>
              <a:xfrm>
                <a:off x="364434" y="1750344"/>
                <a:ext cx="8195949" cy="703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Para determinar a </a:t>
                </a:r>
                <a:r>
                  <a:rPr lang="pt-BR" dirty="0" err="1"/>
                  <a:t>f.d.p</a:t>
                </a:r>
                <a:r>
                  <a:rPr lang="pt-BR" dirty="0"/>
                  <a:t>.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pt-BR" dirty="0"/>
                  <a:t>, é melhor não fazer isso, </a:t>
                </a:r>
              </a:p>
              <a:p>
                <a:r>
                  <a:rPr lang="pt-BR" dirty="0"/>
                  <a:t>uma vez que conhecemos as </a:t>
                </a:r>
                <a:r>
                  <a:rPr lang="pt-BR" dirty="0" err="1"/>
                  <a:t>f.d.p.s</a:t>
                </a:r>
                <a:r>
                  <a:rPr lang="pt-BR" dirty="0"/>
                  <a:t> 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pt-BR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pt-BR" dirty="0"/>
                  <a:t>  (</a:t>
                </a:r>
                <a14:m>
                  <m:oMath xmlns:m="http://schemas.openxmlformats.org/officeDocument/2006/math">
                    <m:r>
                      <a:rPr lang="pt-BR" b="0" i="1" dirty="0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pt-BR" dirty="0"/>
                  <a:t> é estimativa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pt-B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2E0BEAE-6CC2-01D5-B8AB-70A4AB48A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34" y="1750344"/>
                <a:ext cx="8195949" cy="703334"/>
              </a:xfrm>
              <a:prstGeom prst="rect">
                <a:avLst/>
              </a:prstGeom>
              <a:blipFill>
                <a:blip r:embed="rId6"/>
                <a:stretch>
                  <a:fillRect l="-670" t="-37931" b="-12241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m 13" descr="Recorte de Tela">
            <a:extLst>
              <a:ext uri="{FF2B5EF4-FFF2-40B4-BE49-F238E27FC236}">
                <a16:creationId xmlns:a16="http://schemas.microsoft.com/office/drawing/2014/main" id="{238408EB-C6D8-E756-C129-BF78B041D2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58" y="2419555"/>
            <a:ext cx="3381677" cy="633133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78EAF327-3A24-D114-5B9C-A7EDC10176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7426" y="2984202"/>
            <a:ext cx="4121843" cy="75337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270EA83C-4C67-F1BB-7F57-0F150C99920C}"/>
              </a:ext>
            </a:extLst>
          </p:cNvPr>
          <p:cNvSpPr txBox="1"/>
          <p:nvPr/>
        </p:nvSpPr>
        <p:spPr>
          <a:xfrm>
            <a:off x="364434" y="3708716"/>
            <a:ext cx="752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transformação que </a:t>
            </a:r>
            <a:r>
              <a:rPr lang="pt-BR" dirty="0" err="1"/>
              <a:t>Student</a:t>
            </a:r>
            <a:r>
              <a:rPr lang="pt-BR" dirty="0"/>
              <a:t> usou é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4830F3E7-7A66-FBD5-99D8-6EE4E27A10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5018" y="4072836"/>
            <a:ext cx="2910112" cy="72972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F764D545-FC94-5C7E-C1C0-0B7A65A1CD3B}"/>
              </a:ext>
            </a:extLst>
          </p:cNvPr>
          <p:cNvSpPr txBox="1"/>
          <p:nvPr/>
        </p:nvSpPr>
        <p:spPr>
          <a:xfrm>
            <a:off x="3414714" y="4257675"/>
            <a:ext cx="2164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que tem o Jacobiano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2DDA30E-D71C-5FFE-29B8-58BAFDFF69A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8853" y="4101468"/>
            <a:ext cx="2142907" cy="67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1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>
              <a:xfrm>
                <a:off x="172279" y="390"/>
                <a:ext cx="8229600" cy="397175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A </a:t>
                </a:r>
                <a:r>
                  <a:rPr lang="pt-BR" sz="2400" dirty="0" err="1"/>
                  <a:t>f.d.p</a:t>
                </a:r>
                <a:r>
                  <a:rPr lang="pt-BR" sz="2400" dirty="0"/>
                  <a:t>. de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pt-BR" sz="2400" dirty="0"/>
                  <a:t> de </a:t>
                </a:r>
                <a:r>
                  <a:rPr lang="pt-BR" sz="2400" dirty="0" err="1"/>
                  <a:t>Student</a:t>
                </a:r>
                <a:endParaRPr lang="pt-BR" sz="2400" dirty="0"/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2279" y="390"/>
                <a:ext cx="8229600" cy="397175"/>
              </a:xfrm>
              <a:blipFill>
                <a:blip r:embed="rId2"/>
                <a:stretch>
                  <a:fillRect t="-20000" b="-4307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9D524485-9475-9714-5731-5177A76AC2F4}"/>
              </a:ext>
            </a:extLst>
          </p:cNvPr>
          <p:cNvSpPr txBox="1"/>
          <p:nvPr/>
        </p:nvSpPr>
        <p:spPr>
          <a:xfrm>
            <a:off x="172279" y="529369"/>
            <a:ext cx="857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Depois de álgebra (não importa se é fácil/difícil, rápida/demorada – é álgebra e cálculo)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D75344A-25DA-B85F-8555-267C4042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6" y="925338"/>
            <a:ext cx="3756986" cy="746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F6554CE-B444-392B-CBF0-98397411F232}"/>
              </a:ext>
            </a:extLst>
          </p:cNvPr>
          <p:cNvSpPr txBox="1"/>
          <p:nvPr/>
        </p:nvSpPr>
        <p:spPr>
          <a:xfrm>
            <a:off x="172279" y="1768307"/>
            <a:ext cx="3671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 as propriedades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0BA4FB3-225B-5089-C005-03F8DECFE8FB}"/>
                  </a:ext>
                </a:extLst>
              </p:cNvPr>
              <p:cNvSpPr txBox="1"/>
              <p:nvPr/>
            </p:nvSpPr>
            <p:spPr>
              <a:xfrm>
                <a:off x="4229100" y="925338"/>
                <a:ext cx="43362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em que </a:t>
                </a: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pt-B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pt-BR" dirty="0"/>
              </a:p>
              <a:p>
                <a:r>
                  <a:rPr lang="pt-BR" dirty="0"/>
                  <a:t>(o número de graus de liberdade).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0BA4FB3-225B-5089-C005-03F8DECFE8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925338"/>
                <a:ext cx="4336256" cy="646331"/>
              </a:xfrm>
              <a:prstGeom prst="rect">
                <a:avLst/>
              </a:prstGeom>
              <a:blipFill>
                <a:blip r:embed="rId4"/>
                <a:stretch>
                  <a:fillRect l="-1266" t="-5660" b="-1415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6155D7B-635D-CF91-9859-A25D394D9AA4}"/>
                  </a:ext>
                </a:extLst>
              </p:cNvPr>
              <p:cNvSpPr txBox="1"/>
              <p:nvPr/>
            </p:nvSpPr>
            <p:spPr>
              <a:xfrm>
                <a:off x="1035844" y="2170971"/>
                <a:ext cx="15424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6155D7B-635D-CF91-9859-A25D394D9A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844" y="2170971"/>
                <a:ext cx="1542474" cy="276999"/>
              </a:xfrm>
              <a:prstGeom prst="rect">
                <a:avLst/>
              </a:prstGeom>
              <a:blipFill>
                <a:blip r:embed="rId5"/>
                <a:stretch>
                  <a:fillRect t="-2174" r="-5138" b="-326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m 14">
            <a:extLst>
              <a:ext uri="{FF2B5EF4-FFF2-40B4-BE49-F238E27FC236}">
                <a16:creationId xmlns:a16="http://schemas.microsoft.com/office/drawing/2014/main" id="{C8060451-855F-1112-57FF-B29749414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56" y="2607284"/>
            <a:ext cx="2300456" cy="5683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DF7E01-C38F-E010-30E0-7988CB49B331}"/>
                  </a:ext>
                </a:extLst>
              </p:cNvPr>
              <p:cNvSpPr txBox="1"/>
              <p:nvPr/>
            </p:nvSpPr>
            <p:spPr>
              <a:xfrm>
                <a:off x="2907506" y="2658533"/>
                <a:ext cx="104298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B6DF7E01-C38F-E010-30E0-7988CB49B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506" y="2658533"/>
                <a:ext cx="1042988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9D961DF4-F9B6-A94E-37A4-502545860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341" y="3334947"/>
            <a:ext cx="2719153" cy="56834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6B331BE-1ACC-690D-C5F4-658153098C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041" y="1571669"/>
            <a:ext cx="4572396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43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" y="90144"/>
            <a:ext cx="7419109" cy="277002"/>
          </a:xfrm>
        </p:spPr>
        <p:txBody>
          <a:bodyPr>
            <a:noAutofit/>
          </a:bodyPr>
          <a:lstStyle/>
          <a:p>
            <a:r>
              <a:rPr lang="pt-BR" sz="2000" dirty="0"/>
              <a:t>Intervalos de confiança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9F2DA631-1E3F-876F-45B9-0A2BBC27243E}"/>
              </a:ext>
            </a:extLst>
          </p:cNvPr>
          <p:cNvGrpSpPr/>
          <p:nvPr/>
        </p:nvGrpSpPr>
        <p:grpSpPr>
          <a:xfrm>
            <a:off x="112977" y="357044"/>
            <a:ext cx="8627486" cy="2535857"/>
            <a:chOff x="159327" y="609601"/>
            <a:chExt cx="8627486" cy="2535857"/>
          </a:xfrm>
        </p:grpSpPr>
        <p:sp>
          <p:nvSpPr>
            <p:cNvPr id="5" name="CaixaDeTexto 4"/>
            <p:cNvSpPr txBox="1"/>
            <p:nvPr/>
          </p:nvSpPr>
          <p:spPr>
            <a:xfrm>
              <a:off x="159327" y="609601"/>
              <a:ext cx="86274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Poderíamos manter os intervalos de confiança usando o desvio-padrão e calcular</a:t>
              </a:r>
            </a:p>
          </p:txBody>
        </p:sp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48C53D6-6F6F-5FC5-936D-C6BFC1C52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328" y="1283018"/>
              <a:ext cx="4684136" cy="612877"/>
            </a:xfrm>
            <a:prstGeom prst="rect">
              <a:avLst/>
            </a:prstGeom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AD4F7DC8-F883-12AD-D17F-E033F208E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1438" y="897363"/>
              <a:ext cx="3535986" cy="2248095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B6EBED8-BD9B-4417-B358-EFA105360BC2}"/>
              </a:ext>
            </a:extLst>
          </p:cNvPr>
          <p:cNvGrpSpPr/>
          <p:nvPr/>
        </p:nvGrpSpPr>
        <p:grpSpPr>
          <a:xfrm>
            <a:off x="112977" y="2855311"/>
            <a:ext cx="8356480" cy="2011776"/>
            <a:chOff x="112977" y="2855311"/>
            <a:chExt cx="8356480" cy="2011776"/>
          </a:xfrm>
        </p:grpSpPr>
        <p:grpSp>
          <p:nvGrpSpPr>
            <p:cNvPr id="17" name="Agrupar 16">
              <a:extLst>
                <a:ext uri="{FF2B5EF4-FFF2-40B4-BE49-F238E27FC236}">
                  <a16:creationId xmlns:a16="http://schemas.microsoft.com/office/drawing/2014/main" id="{D0E628A1-6B3F-E8D9-16F4-7582FA9FDC1F}"/>
                </a:ext>
              </a:extLst>
            </p:cNvPr>
            <p:cNvGrpSpPr/>
            <p:nvPr/>
          </p:nvGrpSpPr>
          <p:grpSpPr>
            <a:xfrm>
              <a:off x="112977" y="2855311"/>
              <a:ext cx="8356480" cy="2011776"/>
              <a:chOff x="112977" y="3187970"/>
              <a:chExt cx="8356480" cy="20117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CaixaDeTexto 6"/>
                  <p:cNvSpPr txBox="1"/>
                  <p:nvPr/>
                </p:nvSpPr>
                <p:spPr>
                  <a:xfrm>
                    <a:off x="112977" y="3999417"/>
                    <a:ext cx="6431324" cy="120032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/>
                      <a:t>em que essa porcentagem corresponde aquela obtida com 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a14:m>
                    <a:r>
                      <a:rPr lang="pt-BR" dirty="0"/>
                      <a:t> com infinitos dados, quando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a14:m>
                    <a:r>
                      <a:rPr lang="pt-BR" dirty="0"/>
                      <a:t>, ou seja</a:t>
                    </a:r>
                  </a:p>
                  <a:p>
                    <a:r>
                      <a:rPr lang="pt-BR" dirty="0"/>
                      <a:t>Existe também um valor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𝐼𝐼</m:t>
                            </m:r>
                          </m:sub>
                        </m:sSub>
                      </m:oMath>
                    </a14:m>
                    <a:r>
                      <a:rPr lang="pt-BR" dirty="0"/>
                      <a:t>, com probabilidade de 95,5%,</a:t>
                    </a:r>
                  </a:p>
                  <a:p>
                    <a:r>
                      <a:rPr lang="pt-BR" dirty="0"/>
                      <a:t>que corresponde a  </a:t>
                    </a:r>
                  </a:p>
                </p:txBody>
              </p:sp>
            </mc:Choice>
            <mc:Fallback xmlns="">
              <p:sp>
                <p:nvSpPr>
                  <p:cNvPr id="7" name="CaixaDeTexto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77" y="3999417"/>
                    <a:ext cx="6431324" cy="120032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853" t="-3061" b="-7653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CaixaDeTexto 10">
                    <a:extLst>
                      <a:ext uri="{FF2B5EF4-FFF2-40B4-BE49-F238E27FC236}">
                        <a16:creationId xmlns:a16="http://schemas.microsoft.com/office/drawing/2014/main" id="{12A53ABB-2BC1-9187-2CCD-3E9BDFB98A9C}"/>
                      </a:ext>
                    </a:extLst>
                  </p:cNvPr>
                  <p:cNvSpPr txBox="1"/>
                  <p:nvPr/>
                </p:nvSpPr>
                <p:spPr>
                  <a:xfrm>
                    <a:off x="112977" y="3187970"/>
                    <a:ext cx="835648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pt-BR" dirty="0"/>
                      <a:t>mas o convencional é buscar o valor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sub>
                        </m:sSub>
                      </m:oMath>
                    </a14:m>
                    <a:r>
                      <a:rPr lang="pt-BR" dirty="0"/>
                      <a:t> tal que a probabilidade dê 68,3%</a:t>
                    </a:r>
                  </a:p>
                </p:txBody>
              </p:sp>
            </mc:Choice>
            <mc:Fallback xmlns="">
              <p:sp>
                <p:nvSpPr>
                  <p:cNvPr id="11" name="CaixaDeTexto 10">
                    <a:extLst>
                      <a:ext uri="{FF2B5EF4-FFF2-40B4-BE49-F238E27FC236}">
                        <a16:creationId xmlns:a16="http://schemas.microsoft.com/office/drawing/2014/main" id="{12A53ABB-2BC1-9187-2CCD-3E9BDFB98A9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2977" y="3187970"/>
                    <a:ext cx="8356480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657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pt-B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3" name="Imagem 12">
                <a:extLst>
                  <a:ext uri="{FF2B5EF4-FFF2-40B4-BE49-F238E27FC236}">
                    <a16:creationId xmlns:a16="http://schemas.microsoft.com/office/drawing/2014/main" id="{9E0C0813-12AF-3BCF-ABCE-7E285BA09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0871" y="4288930"/>
                <a:ext cx="906859" cy="297206"/>
              </a:xfrm>
              <a:prstGeom prst="rect">
                <a:avLst/>
              </a:prstGeom>
            </p:spPr>
          </p:pic>
          <p:pic>
            <p:nvPicPr>
              <p:cNvPr id="15" name="Imagem 14">
                <a:extLst>
                  <a:ext uri="{FF2B5EF4-FFF2-40B4-BE49-F238E27FC236}">
                    <a16:creationId xmlns:a16="http://schemas.microsoft.com/office/drawing/2014/main" id="{717A8FC4-077D-9862-B88B-9E7A941009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4596" y="3517893"/>
                <a:ext cx="5131806" cy="569310"/>
              </a:xfrm>
              <a:prstGeom prst="rect">
                <a:avLst/>
              </a:prstGeom>
            </p:spPr>
          </p:pic>
        </p:grp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5C8A5A97-D535-010C-69EF-B85B18388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69748" y="4510682"/>
              <a:ext cx="1089754" cy="2972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40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39148DC-7B57-34C3-E6E7-A6F5FD054EE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78606" y="23685"/>
                <a:ext cx="7493794" cy="354934"/>
              </a:xfrm>
            </p:spPr>
            <p:txBody>
              <a:bodyPr>
                <a:noAutofit/>
              </a:bodyPr>
              <a:lstStyle/>
              <a:p>
                <a:r>
                  <a:rPr lang="pt-BR" sz="2000" dirty="0"/>
                  <a:t>Tabela de valores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pt-BR" sz="2000" dirty="0"/>
                  <a:t> muito usados</a:t>
                </a:r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id="{B39148DC-7B57-34C3-E6E7-A6F5FD054E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78606" y="23685"/>
                <a:ext cx="7493794" cy="354934"/>
              </a:xfrm>
              <a:blipFill>
                <a:blip r:embed="rId2"/>
                <a:stretch>
                  <a:fillRect t="-15517" b="-362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aixaDeTexto 16"/>
          <p:cNvSpPr txBox="1"/>
          <p:nvPr/>
        </p:nvSpPr>
        <p:spPr>
          <a:xfrm>
            <a:off x="174914" y="477148"/>
            <a:ext cx="843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Tabela dos valores usados para definir intervalos de confiança correspondentes a </a:t>
            </a:r>
          </a:p>
          <a:p>
            <a:r>
              <a:rPr lang="pt-BR" dirty="0"/>
              <a:t>um ou dois desvios-padrões efetivos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1896C0F-37A3-E82D-A4D2-384313232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791" y="1043365"/>
            <a:ext cx="3810330" cy="227095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EA9940C-94CC-B7DE-6F71-CBEDC5B230A5}"/>
              </a:ext>
            </a:extLst>
          </p:cNvPr>
          <p:cNvSpPr txBox="1"/>
          <p:nvPr/>
        </p:nvSpPr>
        <p:spPr>
          <a:xfrm>
            <a:off x="174914" y="3421856"/>
            <a:ext cx="85036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O quanto os desvios-padrões efetivos não diferem muito da estimativa do desvio-padrão</a:t>
            </a:r>
          </a:p>
          <a:p>
            <a:r>
              <a:rPr lang="pt-BR" dirty="0">
                <a:solidFill>
                  <a:srgbClr val="0070C0"/>
                </a:solidFill>
              </a:rPr>
              <a:t>depende do </a:t>
            </a:r>
            <a:r>
              <a:rPr lang="pt-BR" dirty="0">
                <a:solidFill>
                  <a:srgbClr val="FF0000"/>
                </a:solidFill>
              </a:rPr>
              <a:t>nível de confiança</a:t>
            </a:r>
            <a:r>
              <a:rPr lang="pt-BR" dirty="0">
                <a:solidFill>
                  <a:srgbClr val="0070C0"/>
                </a:solidFill>
              </a:rPr>
              <a:t>.</a:t>
            </a:r>
          </a:p>
          <a:p>
            <a:r>
              <a:rPr lang="pt-BR" dirty="0">
                <a:solidFill>
                  <a:srgbClr val="0070C0"/>
                </a:solidFill>
              </a:rPr>
              <a:t>Para níveis de confiança baixos, 3 dados podem bastar, </a:t>
            </a:r>
          </a:p>
          <a:p>
            <a:r>
              <a:rPr lang="pt-BR" dirty="0">
                <a:solidFill>
                  <a:srgbClr val="0070C0"/>
                </a:solidFill>
              </a:rPr>
              <a:t>mas para 95%, são necessários pelo menos 10 dados;</a:t>
            </a:r>
          </a:p>
          <a:p>
            <a:r>
              <a:rPr lang="pt-BR" dirty="0">
                <a:solidFill>
                  <a:srgbClr val="0070C0"/>
                </a:solidFill>
              </a:rPr>
              <a:t>99% pode precisar muitos mais – o quanto é importante o resultado?</a:t>
            </a:r>
          </a:p>
        </p:txBody>
      </p:sp>
    </p:spTree>
    <p:extLst>
      <p:ext uri="{BB962C8B-B14F-4D97-AF65-F5344CB8AC3E}">
        <p14:creationId xmlns:p14="http://schemas.microsoft.com/office/powerpoint/2010/main" val="31519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EBEF81-DE79-49E3-7132-3E8AC47B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93" y="59404"/>
            <a:ext cx="7100888" cy="269209"/>
          </a:xfrm>
        </p:spPr>
        <p:txBody>
          <a:bodyPr>
            <a:noAutofit/>
          </a:bodyPr>
          <a:lstStyle/>
          <a:p>
            <a:r>
              <a:rPr lang="pt-BR" sz="2000" dirty="0"/>
              <a:t>Critérios de arredondamento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/>
              <p:cNvSpPr txBox="1"/>
              <p:nvPr/>
            </p:nvSpPr>
            <p:spPr>
              <a:xfrm>
                <a:off x="172279" y="404194"/>
                <a:ext cx="7732643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dirty="0"/>
                  <a:t>Não existe uma regra universalmente adotada para os significativos,</a:t>
                </a:r>
              </a:p>
              <a:p>
                <a:r>
                  <a:rPr lang="pt-BR" dirty="0"/>
                  <a:t>mas quando se usam dois valores, a média e o desvio-padrão da média,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pt-BR" dirty="0"/>
                  <a:t> </a:t>
                </a:r>
              </a:p>
              <a:p>
                <a:r>
                  <a:rPr lang="pt-BR" dirty="0"/>
                  <a:t>certos problemas </a:t>
                </a:r>
                <a:r>
                  <a:rPr lang="pt-BR" dirty="0">
                    <a:solidFill>
                      <a:srgbClr val="0070C0"/>
                    </a:solidFill>
                  </a:rPr>
                  <a:t>desaparecem</a:t>
                </a:r>
                <a:r>
                  <a:rPr lang="pt-BR" dirty="0"/>
                  <a:t>.</a:t>
                </a:r>
              </a:p>
              <a:p>
                <a:r>
                  <a:rPr lang="pt-BR" dirty="0"/>
                  <a:t>Os algarismos significativos são usados para representar um valor, </a:t>
                </a:r>
                <a:r>
                  <a:rPr lang="pt-BR" dirty="0">
                    <a:solidFill>
                      <a:srgbClr val="0070C0"/>
                    </a:solidFill>
                  </a:rPr>
                  <a:t>mas quando se registra também o desvio-padrão, a confiabilidade e a precisão são definidas pelo desvio-padrão, </a:t>
                </a:r>
                <a:r>
                  <a:rPr lang="pt-BR" dirty="0"/>
                  <a:t>não apenas pelo algarismo menos significativo.</a:t>
                </a:r>
              </a:p>
            </p:txBody>
          </p:sp>
        </mc:Choice>
        <mc:Fallback xmlns="">
          <p:sp>
            <p:nvSpPr>
              <p:cNvPr id="22" name="CaixaDe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9" y="404194"/>
                <a:ext cx="7732643" cy="2031325"/>
              </a:xfrm>
              <a:prstGeom prst="rect">
                <a:avLst/>
              </a:prstGeom>
              <a:blipFill>
                <a:blip r:embed="rId2"/>
                <a:stretch>
                  <a:fillRect l="-630" t="-1497" b="-35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ixaDeTexto 8">
            <a:extLst>
              <a:ext uri="{FF2B5EF4-FFF2-40B4-BE49-F238E27FC236}">
                <a16:creationId xmlns:a16="http://schemas.microsoft.com/office/drawing/2014/main" id="{24F77208-91BA-5EC9-22CB-EFBA51F841AF}"/>
              </a:ext>
            </a:extLst>
          </p:cNvPr>
          <p:cNvSpPr txBox="1"/>
          <p:nvPr/>
        </p:nvSpPr>
        <p:spPr>
          <a:xfrm>
            <a:off x="168292" y="4163032"/>
            <a:ext cx="88074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rgbClr val="FF0000"/>
                </a:solidFill>
              </a:rPr>
              <a:t>Algarismo significativo</a:t>
            </a:r>
            <a:r>
              <a:rPr lang="pt-BR" b="1" dirty="0">
                <a:solidFill>
                  <a:srgbClr val="FF00FF"/>
                </a:solidFill>
              </a:rPr>
              <a:t> </a:t>
            </a:r>
            <a:r>
              <a:rPr lang="pt-BR" b="1" dirty="0">
                <a:solidFill>
                  <a:srgbClr val="3333CC"/>
                </a:solidFill>
              </a:rPr>
              <a:t>em um número pode ser entendido como o algarismo que,</a:t>
            </a:r>
          </a:p>
          <a:p>
            <a:pPr algn="just">
              <a:defRPr/>
            </a:pPr>
            <a:r>
              <a:rPr lang="pt-BR" b="1" dirty="0">
                <a:solidFill>
                  <a:srgbClr val="3333CC"/>
                </a:solidFill>
              </a:rPr>
              <a:t>individualmente, tem significado físico.</a:t>
            </a:r>
            <a:endParaRPr lang="en-US" b="1" dirty="0">
              <a:solidFill>
                <a:srgbClr val="3333CC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A226356-6F27-40A3-974B-18C68199A850}"/>
              </a:ext>
            </a:extLst>
          </p:cNvPr>
          <p:cNvGrpSpPr/>
          <p:nvPr/>
        </p:nvGrpSpPr>
        <p:grpSpPr>
          <a:xfrm>
            <a:off x="168292" y="2571250"/>
            <a:ext cx="8807416" cy="1519427"/>
            <a:chOff x="168292" y="2571250"/>
            <a:chExt cx="8807416" cy="15194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A0B97B1-D2C0-47A2-1808-B49C4F8D4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292" y="2571250"/>
              <a:ext cx="8807416" cy="144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57200" indent="-457200"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indent="0"/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</a:t>
              </a:r>
              <a:r>
                <a:rPr lang="en-US" altLang="pt-BR" sz="18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número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altLang="pt-BR" sz="18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algarismos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18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significativos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1800" b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pt-BR" sz="18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depende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altLang="pt-BR" sz="18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número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casas </a:t>
              </a:r>
              <a:r>
                <a:rPr lang="en-US" altLang="pt-BR" sz="1800" b="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decimais</a:t>
              </a:r>
              <a:r>
                <a:rPr lang="en-US" altLang="pt-BR" sz="1800" b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lvl="1" indent="0"/>
              <a:r>
                <a:rPr lang="en-US" altLang="pt-BR" sz="2100" b="0" dirty="0">
                  <a:latin typeface="Arial" panose="020B0604020202020204" pitchFamily="34" charset="0"/>
                  <a:cs typeface="Arial" panose="020B0604020202020204" pitchFamily="34" charset="0"/>
                </a:rPr>
                <a:t>	345     1200,0      1200     0,0004      43      22,45</a:t>
              </a:r>
            </a:p>
            <a:p>
              <a:pPr marL="457200" lvl="1" indent="0"/>
              <a:r>
                <a:rPr lang="en-US" altLang="pt-BR" sz="2100" b="0" dirty="0">
                  <a:latin typeface="Arial" panose="020B0604020202020204" pitchFamily="34" charset="0"/>
                  <a:cs typeface="Arial" panose="020B0604020202020204" pitchFamily="34" charset="0"/>
                </a:rPr>
                <a:t>	   </a:t>
              </a:r>
              <a:r>
                <a:rPr lang="en-US" altLang="pt-BR" sz="2100" b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        4 ½         1 ½          1             2        3 ½ 	</a:t>
              </a:r>
            </a:p>
            <a:p>
              <a:pPr lvl="1" algn="ctr"/>
              <a:endParaRPr lang="en-US" altLang="pt-BR" sz="21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 algn="ctr"/>
              <a:r>
                <a:rPr lang="en-US" altLang="pt-BR" sz="2100" b="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57AF9D8B-DF32-F2F8-F8B2-3713F453F0B5}"/>
                </a:ext>
              </a:extLst>
            </p:cNvPr>
            <p:cNvSpPr txBox="1"/>
            <p:nvPr/>
          </p:nvSpPr>
          <p:spPr>
            <a:xfrm>
              <a:off x="172279" y="3721345"/>
              <a:ext cx="8671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/>
                <a:t>Esse ½ não importa quando se registra o desvio-padrão!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474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1796</Words>
  <Application>Microsoft Office PowerPoint</Application>
  <PresentationFormat>Apresentação na tela (16:9)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Cambria Math</vt:lpstr>
      <vt:lpstr>Eau</vt:lpstr>
      <vt:lpstr>Eau Sans Bold</vt:lpstr>
      <vt:lpstr>Eau Sans Bold Lining</vt:lpstr>
      <vt:lpstr>Google Sans</vt:lpstr>
      <vt:lpstr>Times-Roman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Tópicos Avançados em Tratamento Estatístico de Dados em Ciências Experimentais - PGF5103</vt:lpstr>
      <vt:lpstr>Objetivos</vt:lpstr>
      <vt:lpstr>Função de probabilidade de t de Student</vt:lpstr>
      <vt:lpstr>Por que t de Student</vt:lpstr>
      <vt:lpstr>A variável t de Student</vt:lpstr>
      <vt:lpstr>A f.d.p. de t de Student</vt:lpstr>
      <vt:lpstr>Intervalos de confiança</vt:lpstr>
      <vt:lpstr>Tabela de valores de t_c muito usados</vt:lpstr>
      <vt:lpstr>Critérios de arredondamento</vt:lpstr>
      <vt:lpstr>Regras convencionais de uso dos significativos*</vt:lpstr>
      <vt:lpstr>Apresentação do PowerPoint</vt:lpstr>
      <vt:lpstr>Apresentação do PowerPoint</vt:lpstr>
      <vt:lpstr>Cálculo com algarismos significativos</vt:lpstr>
      <vt:lpstr>Apresentação do PowerPoint</vt:lpstr>
      <vt:lpstr>Como arredondar constantes</vt:lpstr>
      <vt:lpstr>Escolha do algarismo menos significativo a partir do desvio-padrão</vt:lpstr>
      <vt:lpstr>Atividade</vt:lpstr>
      <vt:lpstr>Atividade</vt:lpstr>
      <vt:lpstr>Atividade</vt:lpstr>
      <vt:lpstr>Avisos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173</cp:revision>
  <dcterms:created xsi:type="dcterms:W3CDTF">2016-03-09T00:36:12Z</dcterms:created>
  <dcterms:modified xsi:type="dcterms:W3CDTF">2023-04-05T13:33:56Z</dcterms:modified>
</cp:coreProperties>
</file>