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/>
    <p:restoredTop sz="94747"/>
  </p:normalViewPr>
  <p:slideViewPr>
    <p:cSldViewPr snapToGrid="0" snapToObjects="1">
      <p:cViewPr>
        <p:scale>
          <a:sx n="74" d="100"/>
          <a:sy n="74" d="100"/>
        </p:scale>
        <p:origin x="93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625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606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659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029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1152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47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333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537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605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746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013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40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912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304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411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259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426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89213" y="1033671"/>
            <a:ext cx="8915399" cy="1126284"/>
          </a:xfrm>
        </p:spPr>
        <p:txBody>
          <a:bodyPr>
            <a:normAutofit/>
          </a:bodyPr>
          <a:lstStyle/>
          <a:p>
            <a:r>
              <a:rPr lang="pt-BR" dirty="0"/>
              <a:t>História Ambiental</a:t>
            </a:r>
          </a:p>
        </p:txBody>
      </p:sp>
      <p:sp>
        <p:nvSpPr>
          <p:cNvPr id="7" name="Subtítulo 6">
            <a:extLst>
              <a:ext uri="{FF2B5EF4-FFF2-40B4-BE49-F238E27FC236}">
                <a16:creationId xmlns:a16="http://schemas.microsoft.com/office/drawing/2014/main" id="{75523360-E590-4D92-A264-71CD2149F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2544417"/>
            <a:ext cx="8915399" cy="3359245"/>
          </a:xfrm>
        </p:spPr>
        <p:txBody>
          <a:bodyPr/>
          <a:lstStyle/>
          <a:p>
            <a:pPr algn="just"/>
            <a:r>
              <a:rPr lang="pt-BR" dirty="0">
                <a:latin typeface="Cambria" panose="02040503050406030204" pitchFamily="18" charset="0"/>
                <a:ea typeface="Cambria" panose="02040503050406030204" pitchFamily="18" charset="0"/>
              </a:rPr>
              <a:t>“A educação é o ponto em que decidimos se amamos o mundo o bastante para assumirmos a responsabilidade por ele e, com tal gesto, salvá-lo da ruína que seria inevitável não fosse a renovação e a vinda dos novos e dos jovens. A educação é, também, onde decidimos se amamos nossas crianças o bastante para não expulsá-las de nosso mundo e abandoná-las a seus próprios recursos, e tampouco arrancar de suas mãos a oportunidade de empreender alguma coisa nova e imprevista para nós, preparando-as em vez disso com antecedência para a tarefa de renovar um mundo comum.”</a:t>
            </a:r>
          </a:p>
          <a:p>
            <a:pPr algn="r"/>
            <a:r>
              <a:rPr lang="pt-BR" dirty="0">
                <a:latin typeface="Cambria" panose="02040503050406030204" pitchFamily="18" charset="0"/>
                <a:ea typeface="Cambria" panose="02040503050406030204" pitchFamily="18" charset="0"/>
              </a:rPr>
              <a:t>Hannah Arendt, A Crise na Educação IV.</a:t>
            </a:r>
          </a:p>
          <a:p>
            <a:pPr algn="r"/>
            <a:r>
              <a:rPr lang="pt-BR" dirty="0">
                <a:latin typeface="Cambria" panose="02040503050406030204" pitchFamily="18" charset="0"/>
                <a:ea typeface="Cambria" panose="02040503050406030204" pitchFamily="18" charset="0"/>
              </a:rPr>
              <a:t>Entre o passado e o futuro. p. 247</a:t>
            </a:r>
          </a:p>
        </p:txBody>
      </p:sp>
    </p:spTree>
    <p:extLst>
      <p:ext uri="{BB962C8B-B14F-4D97-AF65-F5344CB8AC3E}">
        <p14:creationId xmlns:p14="http://schemas.microsoft.com/office/powerpoint/2010/main" val="466621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18345" y="1372112"/>
            <a:ext cx="10828146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O que a História Ambiental pode acrescentar?</a:t>
            </a:r>
          </a:p>
          <a:p>
            <a:endParaRPr lang="pt-BR" sz="3200" dirty="0"/>
          </a:p>
          <a:p>
            <a:pPr marL="457200" indent="-457200">
              <a:buFontTx/>
              <a:buChar char="-"/>
            </a:pPr>
            <a:r>
              <a:rPr lang="pt-BR" sz="2800" dirty="0"/>
              <a:t>Desenvolvimento da concepção de tempo histórico</a:t>
            </a:r>
          </a:p>
          <a:p>
            <a:pPr marL="457200" indent="-457200">
              <a:buFontTx/>
              <a:buChar char="-"/>
            </a:pPr>
            <a:endParaRPr lang="pt-BR" sz="2800" dirty="0"/>
          </a:p>
          <a:p>
            <a:pPr marL="457200" indent="-457200">
              <a:buFontTx/>
              <a:buChar char="-"/>
            </a:pPr>
            <a:r>
              <a:rPr lang="pt-BR" sz="2800" dirty="0"/>
              <a:t>Identificação com a comunidade local e seu passado</a:t>
            </a:r>
          </a:p>
          <a:p>
            <a:pPr marL="457200" indent="-457200">
              <a:buFontTx/>
              <a:buChar char="-"/>
            </a:pPr>
            <a:endParaRPr lang="pt-BR" sz="2800" dirty="0"/>
          </a:p>
          <a:p>
            <a:pPr marL="457200" indent="-457200">
              <a:buFontTx/>
              <a:buChar char="-"/>
            </a:pPr>
            <a:r>
              <a:rPr lang="en-GB" sz="2800" dirty="0"/>
              <a:t>C</a:t>
            </a:r>
            <a:r>
              <a:rPr lang="pt-BR" sz="2800" dirty="0" err="1"/>
              <a:t>ompreensão</a:t>
            </a:r>
            <a:r>
              <a:rPr lang="pt-BR" sz="2800" dirty="0"/>
              <a:t> da ação do homem sobre a Natureza</a:t>
            </a:r>
          </a:p>
          <a:p>
            <a:pPr marL="457200" indent="-457200">
              <a:buFontTx/>
              <a:buChar char="-"/>
            </a:pPr>
            <a:endParaRPr lang="pt-BR" sz="2800" dirty="0"/>
          </a:p>
          <a:p>
            <a:pPr marL="457200" indent="-457200">
              <a:buFontTx/>
              <a:buChar char="-"/>
            </a:pPr>
            <a:r>
              <a:rPr lang="pt-BR" sz="2800" dirty="0" err="1"/>
              <a:t>Interdiscilpinaridade</a:t>
            </a:r>
            <a:r>
              <a:rPr lang="pt-BR" sz="2800" dirty="0"/>
              <a:t> e relação com conteúdos múltiplos</a:t>
            </a:r>
          </a:p>
          <a:p>
            <a:pPr marL="457200" indent="-457200">
              <a:buFontTx/>
              <a:buChar char="-"/>
            </a:pPr>
            <a:endParaRPr lang="pt-BR" sz="2800" dirty="0"/>
          </a:p>
          <a:p>
            <a:endParaRPr lang="pt-BR" sz="3200" dirty="0"/>
          </a:p>
          <a:p>
            <a:endParaRPr lang="pt-BR" sz="3200" dirty="0"/>
          </a:p>
          <a:p>
            <a:endParaRPr lang="pt-BR" sz="3200" dirty="0"/>
          </a:p>
          <a:p>
            <a:endParaRPr lang="pt-BR" sz="3200" dirty="0"/>
          </a:p>
          <a:p>
            <a:endParaRPr lang="pt-BR" sz="3200" dirty="0"/>
          </a:p>
          <a:p>
            <a:endParaRPr lang="pt-BR" sz="3200" dirty="0"/>
          </a:p>
          <a:p>
            <a:endParaRPr lang="pt-BR" sz="3200" dirty="0"/>
          </a:p>
          <a:p>
            <a:endParaRPr lang="pt-BR" sz="3200" dirty="0"/>
          </a:p>
          <a:p>
            <a:r>
              <a:rPr lang="pt-B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6494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1028699"/>
            <a:ext cx="8911687" cy="862445"/>
          </a:xfrm>
        </p:spPr>
        <p:txBody>
          <a:bodyPr>
            <a:normAutofit/>
          </a:bodyPr>
          <a:lstStyle/>
          <a:p>
            <a:r>
              <a:rPr lang="pt-BR" sz="2800" dirty="0"/>
              <a:t>Questões importantes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714500"/>
            <a:ext cx="8915400" cy="4196722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  <a:p>
            <a:r>
              <a:rPr lang="pt-BR" sz="2000" dirty="0"/>
              <a:t>Os Estudos de Meio são estratégias a serem pensadas. Ambientes Naturais e Ambientes Urbanos</a:t>
            </a:r>
          </a:p>
          <a:p>
            <a:r>
              <a:rPr lang="pt-BR" sz="2000" dirty="0"/>
              <a:t>História Ambiental tem um grande potencial  para o ensino </a:t>
            </a:r>
            <a:r>
              <a:rPr lang="pt-BR" sz="2000" dirty="0" err="1"/>
              <a:t>pluridisciplinar</a:t>
            </a:r>
            <a:r>
              <a:rPr lang="pt-BR" sz="2000" dirty="0"/>
              <a:t> mas não se deve perder de vista a historicidade também do meio ambiente</a:t>
            </a:r>
          </a:p>
          <a:p>
            <a:r>
              <a:rPr lang="en-GB" sz="2000" dirty="0"/>
              <a:t>N</a:t>
            </a:r>
            <a:r>
              <a:rPr lang="pt-BR" sz="2000" dirty="0" err="1"/>
              <a:t>atureza</a:t>
            </a:r>
            <a:r>
              <a:rPr lang="pt-BR" sz="2000" dirty="0"/>
              <a:t> vista como: existente antes dos seres humanos</a:t>
            </a:r>
          </a:p>
          <a:p>
            <a:pPr marL="2690813" indent="0">
              <a:buNone/>
            </a:pPr>
            <a:r>
              <a:rPr lang="en-GB" sz="2000" dirty="0"/>
              <a:t>T</a:t>
            </a:r>
            <a:r>
              <a:rPr lang="pt-BR" sz="2000" dirty="0" err="1"/>
              <a:t>ransformada</a:t>
            </a:r>
            <a:r>
              <a:rPr lang="pt-BR" sz="2000" dirty="0"/>
              <a:t> pelas sociedades</a:t>
            </a:r>
          </a:p>
          <a:p>
            <a:pPr marL="2690813" indent="0">
              <a:buNone/>
            </a:pPr>
            <a:r>
              <a:rPr lang="en-GB" sz="2000" dirty="0"/>
              <a:t>V</a:t>
            </a:r>
            <a:r>
              <a:rPr lang="pt-BR" sz="2000" dirty="0" err="1"/>
              <a:t>ista</a:t>
            </a:r>
            <a:r>
              <a:rPr lang="pt-BR" sz="2000" dirty="0"/>
              <a:t> e compreendida culturalmente</a:t>
            </a:r>
          </a:p>
        </p:txBody>
      </p:sp>
    </p:spTree>
    <p:extLst>
      <p:ext uri="{BB962C8B-B14F-4D97-AF65-F5344CB8AC3E}">
        <p14:creationId xmlns:p14="http://schemas.microsoft.com/office/powerpoint/2010/main" val="195826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75360" y="822960"/>
            <a:ext cx="1002792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11213">
              <a:tabLst>
                <a:tab pos="717550" algn="l"/>
                <a:tab pos="811213" algn="l"/>
              </a:tabLst>
            </a:pPr>
            <a:r>
              <a:rPr lang="pt-BR" b="1" dirty="0"/>
              <a:t>Bibliografia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ABREU, Martha e SOIHET, Rachel (</a:t>
            </a:r>
            <a:r>
              <a:rPr lang="pt-BR" dirty="0" err="1"/>
              <a:t>orgs</a:t>
            </a:r>
            <a:r>
              <a:rPr lang="pt-BR" dirty="0"/>
              <a:t>). </a:t>
            </a:r>
            <a:r>
              <a:rPr lang="pt-BR" i="1" dirty="0"/>
              <a:t>Ensino de História: conceitos, temáticas e metodologia</a:t>
            </a:r>
            <a:r>
              <a:rPr lang="pt-BR" dirty="0"/>
              <a:t>. </a:t>
            </a:r>
            <a:r>
              <a:rPr lang="en-US" dirty="0"/>
              <a:t>Rio de Janeiro: Casa da </a:t>
            </a:r>
            <a:r>
              <a:rPr lang="en-US" dirty="0" err="1"/>
              <a:t>Palavra</a:t>
            </a:r>
            <a:r>
              <a:rPr lang="en-US" dirty="0"/>
              <a:t>; FAPERJ, 2003.</a:t>
            </a:r>
            <a:endParaRPr lang="pt-BR" dirty="0"/>
          </a:p>
          <a:p>
            <a:r>
              <a:rPr lang="pt-BR" dirty="0"/>
              <a:t>BITTENCOURT, Circe (</a:t>
            </a:r>
            <a:r>
              <a:rPr lang="pt-BR" dirty="0" err="1"/>
              <a:t>org</a:t>
            </a:r>
            <a:r>
              <a:rPr lang="pt-BR" dirty="0"/>
              <a:t>) </a:t>
            </a:r>
            <a:r>
              <a:rPr lang="pt-BR" i="1" dirty="0"/>
              <a:t>O Saber Histórico na Sala de Aula. </a:t>
            </a:r>
            <a:r>
              <a:rPr lang="pt-BR" dirty="0"/>
              <a:t> 2.ed. São Paulo: Contexto, 1998.</a:t>
            </a:r>
          </a:p>
          <a:p>
            <a:r>
              <a:rPr lang="en-GB" dirty="0"/>
              <a:t>D</a:t>
            </a:r>
            <a:r>
              <a:rPr lang="pt-BR" dirty="0"/>
              <a:t>EAN, Warren. </a:t>
            </a:r>
            <a:r>
              <a:rPr lang="pt-BR" i="1" dirty="0"/>
              <a:t>A ferro e fogo. </a:t>
            </a:r>
            <a:r>
              <a:rPr lang="pt-BR" dirty="0"/>
              <a:t>A História e a devastação da mata atlântica brasileira. São Paulo: Companhia das Letras, 1998.</a:t>
            </a:r>
          </a:p>
          <a:p>
            <a:r>
              <a:rPr lang="pt-BR" dirty="0" err="1"/>
              <a:t>Gerhadt</a:t>
            </a:r>
            <a:r>
              <a:rPr lang="pt-BR" dirty="0"/>
              <a:t>, Marcos; </a:t>
            </a:r>
            <a:r>
              <a:rPr lang="pt-BR" dirty="0" err="1"/>
              <a:t>Nodari</a:t>
            </a:r>
            <a:r>
              <a:rPr lang="pt-BR" dirty="0"/>
              <a:t>, Eunice S. Aproximações entre História Ambiental, Ensino de História e Educação Ambiental. In: </a:t>
            </a:r>
            <a:r>
              <a:rPr lang="pt-BR" i="1" dirty="0"/>
              <a:t>Ensino de História. Desafios Contemporâneos. </a:t>
            </a:r>
            <a:r>
              <a:rPr lang="pt-BR" dirty="0"/>
              <a:t>Porto Alegre: Edições Est, 2010. p. 57- 72.</a:t>
            </a:r>
            <a:r>
              <a:rPr lang="pt-BR" i="1" dirty="0"/>
              <a:t> </a:t>
            </a:r>
            <a:endParaRPr lang="pt-BR" dirty="0"/>
          </a:p>
          <a:p>
            <a:r>
              <a:rPr lang="en-GB" dirty="0"/>
              <a:t>J</a:t>
            </a:r>
            <a:r>
              <a:rPr lang="pt-BR" dirty="0"/>
              <a:t>ORGE, </a:t>
            </a:r>
            <a:r>
              <a:rPr lang="pt-BR" dirty="0" err="1"/>
              <a:t>Janes</a:t>
            </a:r>
            <a:r>
              <a:rPr lang="pt-BR" dirty="0"/>
              <a:t>. </a:t>
            </a:r>
            <a:r>
              <a:rPr lang="pt-BR" i="1" dirty="0"/>
              <a:t>Cidades Paulistas. Estudos de História ambiental urbana. </a:t>
            </a:r>
            <a:r>
              <a:rPr lang="pt-BR" dirty="0"/>
              <a:t> São Paulo: Alameda, 2015.</a:t>
            </a:r>
          </a:p>
          <a:p>
            <a:r>
              <a:rPr lang="pt-BR" dirty="0"/>
              <a:t>JORGE, </a:t>
            </a:r>
            <a:r>
              <a:rPr lang="pt-BR" dirty="0" err="1"/>
              <a:t>Janes</a:t>
            </a:r>
            <a:r>
              <a:rPr lang="pt-BR" dirty="0"/>
              <a:t>.  </a:t>
            </a:r>
            <a:r>
              <a:rPr lang="pt-BR" i="1" dirty="0"/>
              <a:t>Tietê, o rio que a cidade perdeu. </a:t>
            </a:r>
            <a:r>
              <a:rPr lang="pt-BR" dirty="0"/>
              <a:t>São Paulo, 1890-1940. São Paulo: Alameda, 2006.</a:t>
            </a:r>
          </a:p>
          <a:p>
            <a:r>
              <a:rPr lang="pt-BR" dirty="0"/>
              <a:t>MONTEIRO, Ana Maria; GASPARELLO, Arlete M.; MAGALHÃES, Marcelo. </a:t>
            </a:r>
            <a:r>
              <a:rPr lang="pt-BR" i="1" dirty="0"/>
              <a:t>Ensino de História Sujeitos, Saberes e Práticas. </a:t>
            </a:r>
            <a:r>
              <a:rPr lang="pt-BR" dirty="0"/>
              <a:t>Rio de Janeiro: </a:t>
            </a:r>
            <a:r>
              <a:rPr lang="pt-BR" dirty="0" err="1"/>
              <a:t>Mauad</a:t>
            </a:r>
            <a:r>
              <a:rPr lang="pt-BR" dirty="0"/>
              <a:t>; </a:t>
            </a:r>
            <a:r>
              <a:rPr lang="pt-BR" dirty="0" err="1"/>
              <a:t>Faperj</a:t>
            </a:r>
            <a:r>
              <a:rPr lang="pt-BR" dirty="0"/>
              <a:t>, 2004.</a:t>
            </a:r>
          </a:p>
          <a:p>
            <a:r>
              <a:rPr lang="en-GB" dirty="0"/>
              <a:t>T</a:t>
            </a:r>
            <a:r>
              <a:rPr lang="pt-BR" dirty="0"/>
              <a:t>HOMAS, Keith. </a:t>
            </a:r>
            <a:r>
              <a:rPr lang="pt-BR" i="1" dirty="0"/>
              <a:t>O Homem e o mundo natural. Mudanças de atitude em relação as plantas e aos animais (1500-1800). </a:t>
            </a:r>
            <a:r>
              <a:rPr lang="pt-BR" dirty="0"/>
              <a:t>São Paulo: Companhia das Letras, 1988.</a:t>
            </a:r>
          </a:p>
          <a:p>
            <a:endParaRPr lang="pt-BR" dirty="0"/>
          </a:p>
          <a:p>
            <a:r>
              <a:rPr lang="pt-BR" dirty="0"/>
              <a:t> </a:t>
            </a:r>
            <a:r>
              <a:rPr lang="pt-BR" i="1" dirty="0"/>
              <a:t> </a:t>
            </a:r>
            <a:r>
              <a:rPr lang="pt-BR" dirty="0"/>
              <a:t> 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8214278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90</TotalTime>
  <Words>468</Words>
  <Application>Microsoft Office PowerPoint</Application>
  <PresentationFormat>Widescreen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Cambria</vt:lpstr>
      <vt:lpstr>Century Gothic</vt:lpstr>
      <vt:lpstr>Wingdings 3</vt:lpstr>
      <vt:lpstr>Cacho</vt:lpstr>
      <vt:lpstr>História Ambiental</vt:lpstr>
      <vt:lpstr>Apresentação do PowerPoint</vt:lpstr>
      <vt:lpstr>Questões importantes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História Local e História Ambiental</dc:title>
  <dc:creator>Patricia Raffaini</dc:creator>
  <cp:lastModifiedBy>Ricardo Frazatto</cp:lastModifiedBy>
  <cp:revision>6</cp:revision>
  <dcterms:created xsi:type="dcterms:W3CDTF">2017-10-30T11:38:41Z</dcterms:created>
  <dcterms:modified xsi:type="dcterms:W3CDTF">2018-11-06T12:21:38Z</dcterms:modified>
</cp:coreProperties>
</file>