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09" r:id="rId3"/>
    <p:sldId id="311" r:id="rId4"/>
    <p:sldId id="310" r:id="rId5"/>
    <p:sldId id="308" r:id="rId6"/>
    <p:sldId id="280" r:id="rId7"/>
    <p:sldId id="268" r:id="rId8"/>
    <p:sldId id="294" r:id="rId9"/>
    <p:sldId id="293" r:id="rId10"/>
    <p:sldId id="281" r:id="rId11"/>
    <p:sldId id="285" r:id="rId12"/>
    <p:sldId id="283" r:id="rId13"/>
    <p:sldId id="284" r:id="rId14"/>
    <p:sldId id="262" r:id="rId15"/>
    <p:sldId id="261" r:id="rId16"/>
    <p:sldId id="292" r:id="rId17"/>
    <p:sldId id="260" r:id="rId18"/>
    <p:sldId id="289" r:id="rId19"/>
    <p:sldId id="265" r:id="rId20"/>
    <p:sldId id="287" r:id="rId21"/>
    <p:sldId id="288" r:id="rId22"/>
    <p:sldId id="264" r:id="rId23"/>
    <p:sldId id="299" r:id="rId24"/>
    <p:sldId id="307" r:id="rId25"/>
    <p:sldId id="263" r:id="rId26"/>
    <p:sldId id="312" r:id="rId27"/>
    <p:sldId id="258" r:id="rId28"/>
    <p:sldId id="296" r:id="rId29"/>
    <p:sldId id="298" r:id="rId30"/>
    <p:sldId id="297" r:id="rId31"/>
    <p:sldId id="272" r:id="rId32"/>
    <p:sldId id="300" r:id="rId33"/>
    <p:sldId id="270" r:id="rId34"/>
    <p:sldId id="301" r:id="rId35"/>
    <p:sldId id="313" r:id="rId36"/>
    <p:sldId id="314" r:id="rId37"/>
    <p:sldId id="315" r:id="rId38"/>
    <p:sldId id="316" r:id="rId39"/>
    <p:sldId id="271" r:id="rId40"/>
    <p:sldId id="269" r:id="rId41"/>
    <p:sldId id="274" r:id="rId42"/>
    <p:sldId id="282" r:id="rId43"/>
    <p:sldId id="273" r:id="rId44"/>
    <p:sldId id="278" r:id="rId45"/>
    <p:sldId id="279" r:id="rId46"/>
    <p:sldId id="277" r:id="rId47"/>
    <p:sldId id="276" r:id="rId48"/>
    <p:sldId id="275" r:id="rId49"/>
    <p:sldId id="302" r:id="rId50"/>
    <p:sldId id="295" r:id="rId51"/>
    <p:sldId id="303" r:id="rId52"/>
    <p:sldId id="304" r:id="rId53"/>
    <p:sldId id="305" r:id="rId54"/>
    <p:sldId id="317" r:id="rId55"/>
    <p:sldId id="318" r:id="rId56"/>
    <p:sldId id="306" r:id="rId5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6"/>
    <p:restoredTop sz="94539"/>
  </p:normalViewPr>
  <p:slideViewPr>
    <p:cSldViewPr snapToGrid="0">
      <p:cViewPr varScale="1">
        <p:scale>
          <a:sx n="85" d="100"/>
          <a:sy n="85" d="100"/>
        </p:scale>
        <p:origin x="1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19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30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5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62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5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70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0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88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97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82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71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D5393-8E6F-C14C-9229-A85395571846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02B38-7A69-3F4C-AFA5-0E0B8A284D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84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h8BlNmvWNc&amp;list=TLPQMjExMjIwMjIbdZksIczGOQ&amp;index=2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0ABB39E-EA52-A174-80D4-014ECD98228B}"/>
              </a:ext>
            </a:extLst>
          </p:cNvPr>
          <p:cNvSpPr txBox="1"/>
          <p:nvPr/>
        </p:nvSpPr>
        <p:spPr>
          <a:xfrm>
            <a:off x="794481" y="959375"/>
            <a:ext cx="8672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Alfredo Volpi: articulações entre o conceito de “boa pintura”, abstração e cultura popular</a:t>
            </a:r>
          </a:p>
          <a:p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109864-4D77-EA8C-F356-679E9806B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736" y="2503253"/>
            <a:ext cx="838200" cy="24511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D185139-C0D7-2284-82FF-711DAC813AAE}"/>
              </a:ext>
            </a:extLst>
          </p:cNvPr>
          <p:cNvSpPr txBox="1"/>
          <p:nvPr/>
        </p:nvSpPr>
        <p:spPr>
          <a:xfrm>
            <a:off x="4287188" y="3702572"/>
            <a:ext cx="27254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Alfredo Volpi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Mané Gostoso , c. 1953</a:t>
            </a:r>
          </a:p>
          <a:p>
            <a:pPr algn="l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êmpera sobre tela, 96,3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32,5 cm</a:t>
            </a:r>
          </a:p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Theon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Spanudis</a:t>
            </a:r>
            <a:endParaRPr lang="pt-BR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Coleção MAC USP</a:t>
            </a:r>
          </a:p>
        </p:txBody>
      </p:sp>
    </p:spTree>
    <p:extLst>
      <p:ext uri="{BB962C8B-B14F-4D97-AF65-F5344CB8AC3E}">
        <p14:creationId xmlns:p14="http://schemas.microsoft.com/office/powerpoint/2010/main" val="380625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0348D8-4A84-8775-7744-A77BBD2D2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72" y="889000"/>
            <a:ext cx="4203700" cy="5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1BFA1F-0A2B-AA50-0970-A4849D08C0CC}"/>
              </a:ext>
            </a:extLst>
          </p:cNvPr>
          <p:cNvSpPr txBox="1"/>
          <p:nvPr/>
        </p:nvSpPr>
        <p:spPr>
          <a:xfrm>
            <a:off x="5531371" y="4527031"/>
            <a:ext cx="29498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Ardengo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Soffici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strada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[O caminho] , 1908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óleo sobre papelão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59,2 cm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48,5 cm</a:t>
            </a:r>
          </a:p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Francisco Matarazzo Sobrinho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288235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08EAD7-968F-B71C-E7E1-352F7178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1" y="0"/>
            <a:ext cx="577215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ADCD311-6D10-1629-072F-C43D4BF87212}"/>
              </a:ext>
            </a:extLst>
          </p:cNvPr>
          <p:cNvSpPr txBox="1"/>
          <p:nvPr/>
        </p:nvSpPr>
        <p:spPr>
          <a:xfrm>
            <a:off x="6745577" y="1154242"/>
            <a:ext cx="25651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Ardengo</a:t>
            </a:r>
            <a:r>
              <a:rPr lang="pt-BR" sz="1400" dirty="0"/>
              <a:t> </a:t>
            </a:r>
            <a:r>
              <a:rPr lang="pt-BR" sz="1400" dirty="0" err="1"/>
              <a:t>Soficci</a:t>
            </a:r>
            <a:endParaRPr lang="pt-BR" sz="1400" dirty="0"/>
          </a:p>
          <a:p>
            <a:pPr algn="l" fontAlgn="base"/>
            <a:r>
              <a:rPr lang="pt-BR" sz="1400" i="0" dirty="0">
                <a:effectLst/>
              </a:rPr>
              <a:t>Strada </a:t>
            </a:r>
            <a:r>
              <a:rPr lang="pt-BR" sz="1400" i="0" dirty="0" err="1">
                <a:effectLst/>
              </a:rPr>
              <a:t>del</a:t>
            </a:r>
            <a:r>
              <a:rPr lang="pt-BR" sz="1400" i="0" dirty="0">
                <a:effectLst/>
              </a:rPr>
              <a:t> </a:t>
            </a:r>
            <a:r>
              <a:rPr lang="pt-BR" sz="1400" i="0" dirty="0" err="1">
                <a:effectLst/>
              </a:rPr>
              <a:t>poggio</a:t>
            </a:r>
            <a:r>
              <a:rPr lang="pt-BR" sz="1400" i="0" cap="all" dirty="0">
                <a:effectLst/>
              </a:rPr>
              <a:t>, 1910</a:t>
            </a:r>
          </a:p>
          <a:p>
            <a:pPr algn="l" fontAlgn="base"/>
            <a:r>
              <a:rPr lang="pt-BR" sz="1400" i="0" dirty="0" err="1">
                <a:effectLst/>
              </a:rPr>
              <a:t>Olio</a:t>
            </a:r>
            <a:r>
              <a:rPr lang="pt-BR" sz="1400" i="0" dirty="0">
                <a:effectLst/>
              </a:rPr>
              <a:t> </a:t>
            </a:r>
            <a:r>
              <a:rPr lang="pt-BR" sz="1400" i="0" dirty="0" err="1">
                <a:effectLst/>
              </a:rPr>
              <a:t>su</a:t>
            </a:r>
            <a:r>
              <a:rPr lang="pt-BR" sz="1400" i="0" dirty="0">
                <a:effectLst/>
              </a:rPr>
              <a:t> cartone </a:t>
            </a:r>
            <a:r>
              <a:rPr lang="pt-BR" sz="1400" i="0" dirty="0" err="1">
                <a:effectLst/>
              </a:rPr>
              <a:t>applicato</a:t>
            </a:r>
            <a:r>
              <a:rPr lang="pt-BR" sz="1400" i="0" dirty="0">
                <a:effectLst/>
              </a:rPr>
              <a:t> </a:t>
            </a:r>
            <a:r>
              <a:rPr lang="pt-BR" sz="1400" i="0" dirty="0" err="1">
                <a:effectLst/>
              </a:rPr>
              <a:t>su</a:t>
            </a:r>
            <a:r>
              <a:rPr lang="pt-BR" sz="1400" i="0" dirty="0">
                <a:effectLst/>
              </a:rPr>
              <a:t> tela</a:t>
            </a:r>
            <a:br>
              <a:rPr lang="pt-BR" sz="1400" i="0" dirty="0">
                <a:effectLst/>
              </a:rPr>
            </a:br>
            <a:r>
              <a:rPr lang="pt-BR" sz="1400" i="0" dirty="0">
                <a:effectLst/>
              </a:rPr>
              <a:t>cm. 57,5x48,3</a:t>
            </a:r>
            <a:br>
              <a:rPr lang="pt-BR" sz="1400" i="0" dirty="0">
                <a:effectLst/>
              </a:rPr>
            </a:br>
            <a:r>
              <a:rPr lang="pt-BR" sz="1400" i="0" dirty="0">
                <a:effectLst/>
              </a:rPr>
              <a:t>Coleção privada</a:t>
            </a:r>
          </a:p>
        </p:txBody>
      </p:sp>
    </p:spTree>
    <p:extLst>
      <p:ext uri="{BB962C8B-B14F-4D97-AF65-F5344CB8AC3E}">
        <p14:creationId xmlns:p14="http://schemas.microsoft.com/office/powerpoint/2010/main" val="78662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313497-DE5D-D54B-DA0B-67A520692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238" y="411516"/>
            <a:ext cx="6585523" cy="52172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8F92398-A0CF-4114-D896-2DE381A40098}"/>
              </a:ext>
            </a:extLst>
          </p:cNvPr>
          <p:cNvSpPr txBox="1"/>
          <p:nvPr/>
        </p:nvSpPr>
        <p:spPr>
          <a:xfrm>
            <a:off x="1633929" y="5651295"/>
            <a:ext cx="48294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Paul </a:t>
            </a:r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Cèzanne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Casas em Provence: The </a:t>
            </a:r>
            <a:r>
              <a:rPr lang="pt-BR" sz="14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Riaux</a:t>
            </a:r>
            <a:r>
              <a:rPr lang="pt-BR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Valley próximo </a:t>
            </a:r>
            <a:r>
              <a:rPr lang="pt-BR" sz="14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L'Estaque</a:t>
            </a:r>
            <a:r>
              <a:rPr lang="pt-BR" sz="14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c. 1883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Óleo sobre tela, 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65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81.3 cm</a:t>
            </a:r>
          </a:p>
          <a:p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Gallery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, Washington</a:t>
            </a:r>
          </a:p>
        </p:txBody>
      </p:sp>
    </p:spTree>
    <p:extLst>
      <p:ext uri="{BB962C8B-B14F-4D97-AF65-F5344CB8AC3E}">
        <p14:creationId xmlns:p14="http://schemas.microsoft.com/office/powerpoint/2010/main" val="1322872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2ABDDC-66D6-39CA-BC1B-84222EC6D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28" y="380020"/>
            <a:ext cx="6333344" cy="53101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EC5A905-7EA3-BB59-7F54-ADC8EDED6AB4}"/>
              </a:ext>
            </a:extLst>
          </p:cNvPr>
          <p:cNvSpPr txBox="1"/>
          <p:nvPr/>
        </p:nvSpPr>
        <p:spPr>
          <a:xfrm>
            <a:off x="1786328" y="5724013"/>
            <a:ext cx="6333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Paul </a:t>
            </a:r>
            <a:r>
              <a:rPr lang="pt-BR" sz="1400" dirty="0" err="1"/>
              <a:t>Cèzanne</a:t>
            </a:r>
            <a:endParaRPr lang="pt-BR" sz="1400" dirty="0"/>
          </a:p>
          <a:p>
            <a:r>
              <a:rPr lang="pt-BR" sz="1400" dirty="0"/>
              <a:t>Natureza-morta com jarro de leite e frutas, c. 1900</a:t>
            </a:r>
          </a:p>
          <a:p>
            <a:r>
              <a:rPr lang="pt-BR" sz="1400" dirty="0"/>
              <a:t>Óleo sobre tela, </a:t>
            </a:r>
            <a:r>
              <a:rPr lang="pt-BR" sz="1400" b="0" i="0" dirty="0">
                <a:effectLst/>
              </a:rPr>
              <a:t>45.8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54.9 </a:t>
            </a:r>
            <a:r>
              <a:rPr lang="pt-BR" sz="1400" dirty="0"/>
              <a:t>cm</a:t>
            </a:r>
          </a:p>
          <a:p>
            <a:r>
              <a:rPr lang="pt-BR" sz="1400" dirty="0" err="1"/>
              <a:t>National</a:t>
            </a:r>
            <a:r>
              <a:rPr lang="pt-BR" sz="1400" dirty="0"/>
              <a:t> </a:t>
            </a:r>
            <a:r>
              <a:rPr lang="pt-BR" sz="1400" dirty="0" err="1"/>
              <a:t>Gallery</a:t>
            </a:r>
            <a:r>
              <a:rPr lang="pt-BR" sz="1400" dirty="0"/>
              <a:t>, Washington</a:t>
            </a:r>
          </a:p>
        </p:txBody>
      </p:sp>
    </p:spTree>
    <p:extLst>
      <p:ext uri="{BB962C8B-B14F-4D97-AF65-F5344CB8AC3E}">
        <p14:creationId xmlns:p14="http://schemas.microsoft.com/office/powerpoint/2010/main" val="300143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62AD913-A35D-E75A-01FD-4308309C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37" y="314790"/>
            <a:ext cx="6541725" cy="543780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E9F9A7-8814-D4D0-1C8D-80F0B2D3F047}"/>
              </a:ext>
            </a:extLst>
          </p:cNvPr>
          <p:cNvSpPr txBox="1"/>
          <p:nvPr/>
        </p:nvSpPr>
        <p:spPr>
          <a:xfrm>
            <a:off x="1688806" y="5818365"/>
            <a:ext cx="2702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Paul </a:t>
            </a:r>
            <a:r>
              <a:rPr lang="pt-BR" sz="1400" dirty="0" err="1"/>
              <a:t>Cèzanne</a:t>
            </a:r>
            <a:endParaRPr lang="pt-BR" sz="1400" dirty="0"/>
          </a:p>
          <a:p>
            <a:r>
              <a:rPr lang="pt-BR" sz="1400" dirty="0"/>
              <a:t>Os jogadores de cartas, 1890-1895</a:t>
            </a:r>
          </a:p>
          <a:p>
            <a:r>
              <a:rPr lang="pt-BR" sz="1400" dirty="0"/>
              <a:t>Óleo sobre tela, 47 </a:t>
            </a:r>
            <a:r>
              <a:rPr lang="pt-BR" sz="1400" dirty="0" err="1"/>
              <a:t>x</a:t>
            </a:r>
            <a:r>
              <a:rPr lang="pt-BR" sz="1400" dirty="0"/>
              <a:t> 57,5 cm</a:t>
            </a:r>
          </a:p>
          <a:p>
            <a:r>
              <a:rPr lang="pt-BR" sz="1400" dirty="0"/>
              <a:t>Musée d’Orsay</a:t>
            </a:r>
          </a:p>
        </p:txBody>
      </p:sp>
    </p:spTree>
    <p:extLst>
      <p:ext uri="{BB962C8B-B14F-4D97-AF65-F5344CB8AC3E}">
        <p14:creationId xmlns:p14="http://schemas.microsoft.com/office/powerpoint/2010/main" val="4624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27D7D3-5E35-4E83-4BF7-9A600D9405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637" y="297418"/>
            <a:ext cx="7526645" cy="55997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F0C339-C6A9-7D01-A3CA-2452595DB453}"/>
              </a:ext>
            </a:extLst>
          </p:cNvPr>
          <p:cNvSpPr txBox="1"/>
          <p:nvPr/>
        </p:nvSpPr>
        <p:spPr>
          <a:xfrm>
            <a:off x="1284076" y="5938285"/>
            <a:ext cx="2581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Paul </a:t>
            </a:r>
            <a:r>
              <a:rPr lang="pt-BR" sz="1600" dirty="0" err="1"/>
              <a:t>Cèzanne</a:t>
            </a:r>
            <a:endParaRPr lang="pt-BR" sz="1600" dirty="0"/>
          </a:p>
          <a:p>
            <a:r>
              <a:rPr lang="pt-BR" sz="1600" dirty="0"/>
              <a:t>Os jogadores de cartas, 1890</a:t>
            </a:r>
          </a:p>
          <a:p>
            <a:r>
              <a:rPr lang="pt-BR" sz="1600" dirty="0"/>
              <a:t>Óleo sobre tela, 50 </a:t>
            </a:r>
            <a:r>
              <a:rPr lang="pt-BR" sz="1600" dirty="0" err="1"/>
              <a:t>x</a:t>
            </a:r>
            <a:r>
              <a:rPr lang="pt-BR" sz="1600" dirty="0"/>
              <a:t> 68 cm</a:t>
            </a:r>
          </a:p>
        </p:txBody>
      </p:sp>
    </p:spTree>
    <p:extLst>
      <p:ext uri="{BB962C8B-B14F-4D97-AF65-F5344CB8AC3E}">
        <p14:creationId xmlns:p14="http://schemas.microsoft.com/office/powerpoint/2010/main" val="244587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186B73-E703-DE41-B64F-07BD34806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38" y="1644650"/>
            <a:ext cx="5080000" cy="35687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07F9BF-8BF8-9D5C-04FE-E9E3E6023FA0}"/>
              </a:ext>
            </a:extLst>
          </p:cNvPr>
          <p:cNvSpPr txBox="1"/>
          <p:nvPr/>
        </p:nvSpPr>
        <p:spPr>
          <a:xfrm>
            <a:off x="6505734" y="4167261"/>
            <a:ext cx="2299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Francisco Rebolo Gonzales</a:t>
            </a:r>
          </a:p>
          <a:p>
            <a:pPr algn="l"/>
            <a:r>
              <a:rPr lang="pt-BR" sz="1400" b="0" i="0" dirty="0">
                <a:effectLst/>
              </a:rPr>
              <a:t>Cena de Jogo num Bar, 1938</a:t>
            </a:r>
          </a:p>
          <a:p>
            <a:pPr algn="l"/>
            <a:r>
              <a:rPr lang="pt-BR" sz="1400" b="0" i="0" dirty="0">
                <a:effectLst/>
              </a:rPr>
              <a:t>Óleo sobre tela, 45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61,5 cm</a:t>
            </a:r>
          </a:p>
          <a:p>
            <a:pPr algn="just"/>
            <a:r>
              <a:rPr lang="pt-BR" sz="1400" b="0" i="0" dirty="0">
                <a:effectLst/>
              </a:rPr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1166832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0A9DA17-71FD-E738-BF0E-49A9D37DC21D}"/>
              </a:ext>
            </a:extLst>
          </p:cNvPr>
          <p:cNvSpPr txBox="1"/>
          <p:nvPr/>
        </p:nvSpPr>
        <p:spPr>
          <a:xfrm>
            <a:off x="5663389" y="4454008"/>
            <a:ext cx="29498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pPr algn="l"/>
            <a:r>
              <a:rPr lang="pt-BR" sz="1400" b="0" i="0" dirty="0">
                <a:effectLst/>
              </a:rPr>
              <a:t>Reunião à Mesa , 1943</a:t>
            </a:r>
          </a:p>
          <a:p>
            <a:pPr algn="l"/>
            <a:r>
              <a:rPr lang="pt-BR" sz="1400" b="0" i="0" dirty="0">
                <a:effectLst/>
              </a:rPr>
              <a:t>óleo sobre tela</a:t>
            </a:r>
          </a:p>
          <a:p>
            <a:pPr algn="l"/>
            <a:r>
              <a:rPr lang="pt-BR" sz="1400" b="0" i="0" dirty="0">
                <a:effectLst/>
              </a:rPr>
              <a:t>81,4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60,3 cm</a:t>
            </a:r>
          </a:p>
          <a:p>
            <a:pPr algn="just"/>
            <a:r>
              <a:rPr lang="pt-BR" sz="1400" b="0" i="0" dirty="0">
                <a:effectLst/>
              </a:rPr>
              <a:t>Doação Francisco Matarazzo Sobrinho</a:t>
            </a:r>
          </a:p>
          <a:p>
            <a:r>
              <a:rPr lang="pt-BR" sz="1400" dirty="0"/>
              <a:t>MAC USP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D91EC9-D073-1BBA-4CE5-B1B05CCF29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4" y="0"/>
            <a:ext cx="5121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7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F0B474-05BE-219C-A36F-A921DDF22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315390"/>
            <a:ext cx="5080000" cy="36576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5D7A891-4FFD-33DB-28FF-61D9968CE0EB}"/>
              </a:ext>
            </a:extLst>
          </p:cNvPr>
          <p:cNvSpPr txBox="1"/>
          <p:nvPr/>
        </p:nvSpPr>
        <p:spPr>
          <a:xfrm>
            <a:off x="2443397" y="5036699"/>
            <a:ext cx="35453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Mário Zanini</a:t>
            </a:r>
          </a:p>
          <a:p>
            <a:pPr algn="l"/>
            <a:r>
              <a:rPr lang="pt-BR" sz="1400" b="0" i="0" dirty="0">
                <a:solidFill>
                  <a:srgbClr val="454545"/>
                </a:solidFill>
                <a:effectLst/>
              </a:rPr>
              <a:t>Canindé , c. 1940</a:t>
            </a:r>
          </a:p>
          <a:p>
            <a:pPr algn="l"/>
            <a:r>
              <a:rPr lang="pt-BR" sz="1400" dirty="0">
                <a:solidFill>
                  <a:srgbClr val="454545"/>
                </a:solidFill>
              </a:rPr>
              <a:t>Ó</a:t>
            </a:r>
            <a:r>
              <a:rPr lang="pt-BR" sz="1400" b="0" i="0" dirty="0">
                <a:solidFill>
                  <a:srgbClr val="454545"/>
                </a:solidFill>
                <a:effectLst/>
              </a:rPr>
              <a:t>leo sobre tela, 33 cm </a:t>
            </a:r>
            <a:r>
              <a:rPr lang="pt-BR" sz="1400" b="0" i="0" dirty="0" err="1">
                <a:solidFill>
                  <a:srgbClr val="454545"/>
                </a:solidFill>
                <a:effectLst/>
              </a:rPr>
              <a:t>x</a:t>
            </a:r>
            <a:r>
              <a:rPr lang="pt-BR" sz="1400" b="0" i="0" dirty="0">
                <a:solidFill>
                  <a:srgbClr val="454545"/>
                </a:solidFill>
                <a:effectLst/>
              </a:rPr>
              <a:t> 46,3 cm</a:t>
            </a:r>
          </a:p>
          <a:p>
            <a:pPr algn="just"/>
            <a:r>
              <a:rPr lang="pt-BR" sz="1400" b="0" i="0" dirty="0">
                <a:solidFill>
                  <a:srgbClr val="454545"/>
                </a:solidFill>
                <a:effectLst/>
              </a:rPr>
              <a:t>Doação Museu de Arte Moderna de São Paulo</a:t>
            </a:r>
          </a:p>
          <a:p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1223752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1680C7-3EE5-95AF-A2F3-C844C44CC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42" y="1593248"/>
            <a:ext cx="4510790" cy="364152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6D9DE8B-D362-D1B2-0B59-5E2067E7B0BB}"/>
              </a:ext>
            </a:extLst>
          </p:cNvPr>
          <p:cNvSpPr txBox="1"/>
          <p:nvPr/>
        </p:nvSpPr>
        <p:spPr>
          <a:xfrm>
            <a:off x="5996065" y="3912436"/>
            <a:ext cx="2754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Mário Zanini</a:t>
            </a:r>
          </a:p>
          <a:p>
            <a:pPr algn="l"/>
            <a:r>
              <a:rPr lang="pt-BR" sz="1600" b="0" i="0" dirty="0">
                <a:effectLst/>
              </a:rPr>
              <a:t>Casas , 1936</a:t>
            </a:r>
          </a:p>
          <a:p>
            <a:pPr algn="l"/>
            <a:r>
              <a:rPr lang="pt-BR" sz="1600" dirty="0"/>
              <a:t>Ó</a:t>
            </a:r>
            <a:r>
              <a:rPr lang="pt-BR" sz="1600" b="0" i="0" dirty="0">
                <a:effectLst/>
              </a:rPr>
              <a:t>leo sobre tela, 40,1 </a:t>
            </a:r>
            <a:r>
              <a:rPr lang="pt-BR" sz="1600" b="0" i="0" dirty="0" err="1">
                <a:effectLst/>
              </a:rPr>
              <a:t>x</a:t>
            </a:r>
            <a:r>
              <a:rPr lang="pt-BR" sz="1600" b="0" i="0" dirty="0">
                <a:effectLst/>
              </a:rPr>
              <a:t> 50,5 cm</a:t>
            </a:r>
          </a:p>
          <a:p>
            <a:pPr algn="just"/>
            <a:r>
              <a:rPr lang="pt-BR" sz="1600" b="0" i="0" dirty="0">
                <a:effectLst/>
              </a:rPr>
              <a:t>Doação família Zanini</a:t>
            </a:r>
          </a:p>
          <a:p>
            <a:pPr algn="just"/>
            <a:r>
              <a:rPr lang="pt-BR" sz="1600" dirty="0"/>
              <a:t>MAC USP</a:t>
            </a:r>
            <a:endParaRPr lang="pt-BR" sz="1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648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0B9CDF-A0B4-8F25-B3E2-87705085EA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115" y="914400"/>
            <a:ext cx="3657600" cy="50292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4BDABD-F5D9-F83E-9937-ED5B13305AEB}"/>
              </a:ext>
            </a:extLst>
          </p:cNvPr>
          <p:cNvSpPr txBox="1"/>
          <p:nvPr/>
        </p:nvSpPr>
        <p:spPr>
          <a:xfrm>
            <a:off x="5621313" y="4676929"/>
            <a:ext cx="30588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Pedro Alexandrino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 copa, 1905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Óleo sobre tela, 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213,80 cm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178,70 cm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Museu Nacional de Belas Artes</a:t>
            </a:r>
          </a:p>
        </p:txBody>
      </p:sp>
    </p:spTree>
    <p:extLst>
      <p:ext uri="{BB962C8B-B14F-4D97-AF65-F5344CB8AC3E}">
        <p14:creationId xmlns:p14="http://schemas.microsoft.com/office/powerpoint/2010/main" val="279908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E9E855-8B4E-6074-A9F4-CD69AFE07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440" y="889000"/>
            <a:ext cx="3860800" cy="508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C682871-E512-CE2A-DAC1-077E7C0F1521}"/>
              </a:ext>
            </a:extLst>
          </p:cNvPr>
          <p:cNvSpPr txBox="1"/>
          <p:nvPr/>
        </p:nvSpPr>
        <p:spPr>
          <a:xfrm>
            <a:off x="1747206" y="4497045"/>
            <a:ext cx="2949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Aldo </a:t>
            </a:r>
            <a:r>
              <a:rPr lang="pt-B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Bonadei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Interior com figura , 1943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óleo sobre madeira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30,2 cm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23 cm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Francisco Matarazzo Sobrinho</a:t>
            </a:r>
          </a:p>
          <a:p>
            <a:pPr algn="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2032973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61E2942-ABCE-CD41-7852-ACD2AD17F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30" y="889000"/>
            <a:ext cx="3937000" cy="508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5CE07A4-FAB2-6567-7BCC-E0430008C29A}"/>
              </a:ext>
            </a:extLst>
          </p:cNvPr>
          <p:cNvSpPr txBox="1"/>
          <p:nvPr/>
        </p:nvSpPr>
        <p:spPr>
          <a:xfrm>
            <a:off x="6145971" y="4467068"/>
            <a:ext cx="2242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Clóvis Graciano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Flores , 1937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óleo sobre tela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cm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33,5 cm</a:t>
            </a:r>
          </a:p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Nelita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Alves de Lima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3747841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4FFE5B4-6F72-58ED-0123-C62A83FCD209}"/>
              </a:ext>
            </a:extLst>
          </p:cNvPr>
          <p:cNvSpPr txBox="1"/>
          <p:nvPr/>
        </p:nvSpPr>
        <p:spPr>
          <a:xfrm>
            <a:off x="448253" y="4811840"/>
            <a:ext cx="37305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Alfredo Volpi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Mulata, c. 1927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Óleo sobre tela colada em madeira, 59,6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 cm</a:t>
            </a:r>
          </a:p>
          <a:p>
            <a:pPr algn="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MAM SP</a:t>
            </a:r>
            <a:endParaRPr lang="pt-BR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A30128-8126-EAF5-63EC-51D3CCC2D1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707" y="-18738"/>
            <a:ext cx="5481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43CF33-AB44-1B47-1B22-4BE9B708C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908" y="1739900"/>
            <a:ext cx="5080000" cy="33782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4FFE5B4-6F72-58ED-0123-C62A83FCD209}"/>
              </a:ext>
            </a:extLst>
          </p:cNvPr>
          <p:cNvSpPr txBox="1"/>
          <p:nvPr/>
        </p:nvSpPr>
        <p:spPr>
          <a:xfrm>
            <a:off x="1034559" y="3747540"/>
            <a:ext cx="29493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Alfredo Volpi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Mogi das Cruzes , 1939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Óleo sobre tela, 54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81,4 cm</a:t>
            </a:r>
          </a:p>
          <a:p>
            <a:pPr algn="r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Francisco Matarazzo Sobrinho</a:t>
            </a:r>
          </a:p>
          <a:p>
            <a:pPr algn="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212079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08EAD7-968F-B71C-E7E1-352F7178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1" y="0"/>
            <a:ext cx="577215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ADCD311-6D10-1629-072F-C43D4BF87212}"/>
              </a:ext>
            </a:extLst>
          </p:cNvPr>
          <p:cNvSpPr txBox="1"/>
          <p:nvPr/>
        </p:nvSpPr>
        <p:spPr>
          <a:xfrm>
            <a:off x="6745577" y="1154242"/>
            <a:ext cx="25651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Ardengo</a:t>
            </a:r>
            <a:r>
              <a:rPr lang="pt-BR" sz="1400" dirty="0"/>
              <a:t> </a:t>
            </a:r>
            <a:r>
              <a:rPr lang="pt-BR" sz="1400" dirty="0" err="1"/>
              <a:t>Soficci</a:t>
            </a:r>
            <a:endParaRPr lang="pt-BR" sz="1400" dirty="0"/>
          </a:p>
          <a:p>
            <a:pPr algn="l" fontAlgn="base"/>
            <a:r>
              <a:rPr lang="pt-BR" sz="1400" i="0" dirty="0">
                <a:effectLst/>
              </a:rPr>
              <a:t>Strada </a:t>
            </a:r>
            <a:r>
              <a:rPr lang="pt-BR" sz="1400" i="0" dirty="0" err="1">
                <a:effectLst/>
              </a:rPr>
              <a:t>del</a:t>
            </a:r>
            <a:r>
              <a:rPr lang="pt-BR" sz="1400" i="0" dirty="0">
                <a:effectLst/>
              </a:rPr>
              <a:t> </a:t>
            </a:r>
            <a:r>
              <a:rPr lang="pt-BR" sz="1400" i="0" dirty="0" err="1">
                <a:effectLst/>
              </a:rPr>
              <a:t>poggio</a:t>
            </a:r>
            <a:r>
              <a:rPr lang="pt-BR" sz="1400" i="0" cap="all" dirty="0">
                <a:effectLst/>
              </a:rPr>
              <a:t>, 1910</a:t>
            </a:r>
          </a:p>
          <a:p>
            <a:pPr algn="l" fontAlgn="base"/>
            <a:r>
              <a:rPr lang="pt-BR" sz="1400" i="0" dirty="0" err="1">
                <a:effectLst/>
              </a:rPr>
              <a:t>Olio</a:t>
            </a:r>
            <a:r>
              <a:rPr lang="pt-BR" sz="1400" i="0" dirty="0">
                <a:effectLst/>
              </a:rPr>
              <a:t> </a:t>
            </a:r>
            <a:r>
              <a:rPr lang="pt-BR" sz="1400" i="0" dirty="0" err="1">
                <a:effectLst/>
              </a:rPr>
              <a:t>su</a:t>
            </a:r>
            <a:r>
              <a:rPr lang="pt-BR" sz="1400" i="0" dirty="0">
                <a:effectLst/>
              </a:rPr>
              <a:t> cartone </a:t>
            </a:r>
            <a:r>
              <a:rPr lang="pt-BR" sz="1400" i="0" dirty="0" err="1">
                <a:effectLst/>
              </a:rPr>
              <a:t>applicato</a:t>
            </a:r>
            <a:r>
              <a:rPr lang="pt-BR" sz="1400" i="0" dirty="0">
                <a:effectLst/>
              </a:rPr>
              <a:t> </a:t>
            </a:r>
            <a:r>
              <a:rPr lang="pt-BR" sz="1400" i="0" dirty="0" err="1">
                <a:effectLst/>
              </a:rPr>
              <a:t>su</a:t>
            </a:r>
            <a:r>
              <a:rPr lang="pt-BR" sz="1400" i="0" dirty="0">
                <a:effectLst/>
              </a:rPr>
              <a:t> tela</a:t>
            </a:r>
            <a:br>
              <a:rPr lang="pt-BR" sz="1400" i="0" dirty="0">
                <a:effectLst/>
              </a:rPr>
            </a:br>
            <a:r>
              <a:rPr lang="pt-BR" sz="1400" i="0" dirty="0">
                <a:effectLst/>
              </a:rPr>
              <a:t>cm. 57,5x48,3</a:t>
            </a:r>
            <a:br>
              <a:rPr lang="pt-BR" sz="1400" i="0" dirty="0">
                <a:effectLst/>
              </a:rPr>
            </a:br>
            <a:r>
              <a:rPr lang="pt-BR" sz="1400" i="0" dirty="0">
                <a:effectLst/>
              </a:rPr>
              <a:t>Coleção privada</a:t>
            </a:r>
          </a:p>
        </p:txBody>
      </p:sp>
    </p:spTree>
    <p:extLst>
      <p:ext uri="{BB962C8B-B14F-4D97-AF65-F5344CB8AC3E}">
        <p14:creationId xmlns:p14="http://schemas.microsoft.com/office/powerpoint/2010/main" val="224559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83D3CB-BF87-F9CC-E6FB-B1AAA46C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34" y="1651000"/>
            <a:ext cx="5080000" cy="3556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B87C6E-C7E0-87B2-652D-B7879E4D61DB}"/>
              </a:ext>
            </a:extLst>
          </p:cNvPr>
          <p:cNvSpPr txBox="1"/>
          <p:nvPr/>
        </p:nvSpPr>
        <p:spPr>
          <a:xfrm>
            <a:off x="6190940" y="3777523"/>
            <a:ext cx="2949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pPr algn="l"/>
            <a:r>
              <a:rPr lang="pt-BR" sz="1400" b="0" i="0" dirty="0">
                <a:effectLst/>
              </a:rPr>
              <a:t>Mogi das Cruzes , 1940</a:t>
            </a:r>
          </a:p>
          <a:p>
            <a:pPr algn="l"/>
            <a:r>
              <a:rPr lang="pt-BR" sz="1400" b="0" i="0" dirty="0">
                <a:effectLst/>
              </a:rPr>
              <a:t>óleo sobre tela</a:t>
            </a:r>
          </a:p>
          <a:p>
            <a:pPr algn="l"/>
            <a:r>
              <a:rPr lang="pt-BR" sz="1400" b="0" i="0" dirty="0">
                <a:effectLst/>
              </a:rPr>
              <a:t>45,7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64,5 cm</a:t>
            </a:r>
          </a:p>
          <a:p>
            <a:pPr algn="just"/>
            <a:r>
              <a:rPr lang="pt-BR" sz="1400" b="0" i="0" dirty="0">
                <a:effectLst/>
              </a:rPr>
              <a:t>Doação Francisco Matarazzo Sobrinho</a:t>
            </a:r>
          </a:p>
          <a:p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102011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AA265DE-DA62-23E0-C495-9267C6D3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1" y="1524000"/>
            <a:ext cx="5080000" cy="381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17F0DCE-016E-D20B-1BBD-01EE07ABF40A}"/>
              </a:ext>
            </a:extLst>
          </p:cNvPr>
          <p:cNvSpPr txBox="1"/>
          <p:nvPr/>
        </p:nvSpPr>
        <p:spPr>
          <a:xfrm>
            <a:off x="5966085" y="3747544"/>
            <a:ext cx="2949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Oswaldo Goeldi</a:t>
            </a:r>
          </a:p>
          <a:p>
            <a:pPr algn="l"/>
            <a:r>
              <a:rPr lang="pt-BR" sz="1400" b="0" i="0" dirty="0">
                <a:effectLst/>
              </a:rPr>
              <a:t>Olhar ao longe , c. 1950-1951</a:t>
            </a:r>
          </a:p>
          <a:p>
            <a:pPr algn="l"/>
            <a:r>
              <a:rPr lang="pt-BR" sz="1400" b="0" i="0" dirty="0">
                <a:effectLst/>
              </a:rPr>
              <a:t>xilografia sobre papel</a:t>
            </a:r>
          </a:p>
          <a:p>
            <a:pPr algn="l"/>
            <a:r>
              <a:rPr lang="pt-BR" sz="1400" b="0" i="0" dirty="0">
                <a:effectLst/>
              </a:rPr>
              <a:t>26,1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38,8 cm</a:t>
            </a:r>
          </a:p>
          <a:p>
            <a:pPr algn="just"/>
            <a:r>
              <a:rPr lang="pt-BR" sz="1400" b="0" i="0" dirty="0">
                <a:effectLst/>
              </a:rPr>
              <a:t>Doação Francisco Matarazzo Sobrinho</a:t>
            </a:r>
          </a:p>
          <a:p>
            <a:pPr algn="just"/>
            <a:r>
              <a:rPr lang="pt-BR" sz="1400" dirty="0"/>
              <a:t>Col. MAC USP</a:t>
            </a:r>
            <a:endParaRPr lang="pt-BR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7435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C48DF0-4EC4-F8D8-A76A-62437D2E4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89000"/>
            <a:ext cx="4064000" cy="508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F7E3E0-49BA-E2D4-223F-985C0CE464BD}"/>
              </a:ext>
            </a:extLst>
          </p:cNvPr>
          <p:cNvSpPr txBox="1"/>
          <p:nvPr/>
        </p:nvSpPr>
        <p:spPr>
          <a:xfrm>
            <a:off x="5225143" y="4743975"/>
            <a:ext cx="2526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Ernesto de Fiori</a:t>
            </a:r>
          </a:p>
          <a:p>
            <a:pPr algn="l"/>
            <a:r>
              <a:rPr lang="pt-BR" sz="1400" dirty="0"/>
              <a:t>Arlequim dançando , 1942</a:t>
            </a:r>
          </a:p>
          <a:p>
            <a:pPr algn="l"/>
            <a:r>
              <a:rPr lang="pt-BR" sz="1400" dirty="0"/>
              <a:t>Óleo sobre tela, 109,2 </a:t>
            </a:r>
            <a:r>
              <a:rPr lang="pt-BR" sz="1400" dirty="0" err="1"/>
              <a:t>x</a:t>
            </a:r>
            <a:r>
              <a:rPr lang="pt-BR" sz="1400" dirty="0"/>
              <a:t> 90,1 cm</a:t>
            </a:r>
          </a:p>
          <a:p>
            <a:pPr algn="just"/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166481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000AD28-64F8-4FBA-D5F5-03D334BA425C}"/>
              </a:ext>
            </a:extLst>
          </p:cNvPr>
          <p:cNvSpPr txBox="1"/>
          <p:nvPr/>
        </p:nvSpPr>
        <p:spPr>
          <a:xfrm>
            <a:off x="5606328" y="4467073"/>
            <a:ext cx="3369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Paul Cézanne</a:t>
            </a:r>
          </a:p>
          <a:p>
            <a:r>
              <a:rPr lang="pt-BR" sz="1400" dirty="0"/>
              <a:t>Madame Cézanne em vermelho, 1888-1890</a:t>
            </a:r>
          </a:p>
          <a:p>
            <a:r>
              <a:rPr lang="pt-BR" sz="1400" dirty="0"/>
              <a:t>Óleo sobre tela, </a:t>
            </a:r>
            <a:r>
              <a:rPr lang="pt-BR" sz="1400" b="0" i="0" dirty="0">
                <a:solidFill>
                  <a:srgbClr val="000000"/>
                </a:solidFill>
                <a:effectLst/>
                <a:cs typeface="Futura-Book" panose="020B0602020204020303" pitchFamily="34" charset="-79"/>
              </a:rPr>
              <a:t>93 </a:t>
            </a:r>
            <a:r>
              <a:rPr lang="pt-BR" sz="1400" b="0" i="0" dirty="0" err="1">
                <a:solidFill>
                  <a:srgbClr val="000000"/>
                </a:solidFill>
                <a:effectLst/>
                <a:cs typeface="Futura-Book" panose="020B0602020204020303" pitchFamily="34" charset="-79"/>
              </a:rPr>
              <a:t>x</a:t>
            </a:r>
            <a:r>
              <a:rPr lang="pt-BR" sz="1400" b="0" i="0" dirty="0">
                <a:solidFill>
                  <a:srgbClr val="000000"/>
                </a:solidFill>
                <a:effectLst/>
                <a:cs typeface="Futura-Book" panose="020B0602020204020303" pitchFamily="34" charset="-79"/>
              </a:rPr>
              <a:t> 74 </a:t>
            </a:r>
            <a:r>
              <a:rPr lang="pt-BR" sz="1400" dirty="0">
                <a:solidFill>
                  <a:srgbClr val="000000"/>
                </a:solidFill>
                <a:cs typeface="Futura-Book" panose="020B0602020204020303" pitchFamily="34" charset="-79"/>
              </a:rPr>
              <a:t>cm</a:t>
            </a:r>
          </a:p>
          <a:p>
            <a:r>
              <a:rPr lang="pt-BR" sz="1400" dirty="0">
                <a:solidFill>
                  <a:srgbClr val="000000"/>
                </a:solidFill>
                <a:cs typeface="Futura-Book" panose="020B0602020204020303" pitchFamily="34" charset="-79"/>
              </a:rPr>
              <a:t>Coleção MASP</a:t>
            </a:r>
            <a:endParaRPr lang="pt-BR" sz="1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358959A-ED7D-31E6-EA8A-C1B5EA1010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1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8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981F89-0C49-B5C7-C616-B87D12619D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758" y="0"/>
            <a:ext cx="5400242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265E85D-E8A3-A77C-FBD3-B5612064B431}"/>
              </a:ext>
            </a:extLst>
          </p:cNvPr>
          <p:cNvSpPr txBox="1"/>
          <p:nvPr/>
        </p:nvSpPr>
        <p:spPr>
          <a:xfrm>
            <a:off x="2029442" y="5156616"/>
            <a:ext cx="23407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/>
              <a:t>Alfredo Volpi</a:t>
            </a:r>
          </a:p>
          <a:p>
            <a:pPr algn="r"/>
            <a:r>
              <a:rPr lang="pt-BR" sz="1400" dirty="0"/>
              <a:t>Sem título, meados </a:t>
            </a:r>
            <a:r>
              <a:rPr lang="pt-BR" sz="1400" dirty="0" err="1"/>
              <a:t>déc</a:t>
            </a:r>
            <a:r>
              <a:rPr lang="pt-BR" sz="1400" dirty="0"/>
              <a:t>. 1940</a:t>
            </a:r>
          </a:p>
          <a:p>
            <a:pPr algn="r"/>
            <a:r>
              <a:rPr lang="pt-BR" sz="1400" dirty="0"/>
              <a:t>Óleo sobre tela, 80 </a:t>
            </a:r>
            <a:r>
              <a:rPr lang="pt-BR" sz="1400" dirty="0" err="1"/>
              <a:t>x</a:t>
            </a:r>
            <a:r>
              <a:rPr lang="pt-BR" sz="1400" dirty="0"/>
              <a:t> 64 cm</a:t>
            </a:r>
          </a:p>
          <a:p>
            <a:pPr algn="r"/>
            <a:r>
              <a:rPr lang="pt-BR" sz="1400" dirty="0"/>
              <a:t>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409105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652A7C-2CE7-0DEE-5348-2EB50EE0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84" y="0"/>
            <a:ext cx="401934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F9A026-6388-CD5C-BC6B-A14FBBFDC8AE}"/>
              </a:ext>
            </a:extLst>
          </p:cNvPr>
          <p:cNvSpPr txBox="1"/>
          <p:nvPr/>
        </p:nvSpPr>
        <p:spPr>
          <a:xfrm>
            <a:off x="4811847" y="1019329"/>
            <a:ext cx="44326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Oscar Pereira da Silva</a:t>
            </a:r>
          </a:p>
          <a:p>
            <a:r>
              <a:rPr lang="pt-BR" sz="14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Retrato de Joaquim José da Silva Xavier – Tiradentes, 1922</a:t>
            </a:r>
          </a:p>
          <a:p>
            <a:r>
              <a:rPr lang="pt-BR" sz="14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Óleo sobre tela, 154 × 71 cm</a:t>
            </a:r>
          </a:p>
          <a:p>
            <a:r>
              <a:rPr lang="pt-BR" sz="14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Col. Museu Paulista USP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3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BE6C124-E38F-EB12-B922-90CA591E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659776"/>
            <a:ext cx="5461000" cy="4699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962ED2-96FA-91CC-D950-5D8840ADCD6B}"/>
              </a:ext>
            </a:extLst>
          </p:cNvPr>
          <p:cNvSpPr txBox="1"/>
          <p:nvPr/>
        </p:nvSpPr>
        <p:spPr>
          <a:xfrm>
            <a:off x="2222501" y="5396463"/>
            <a:ext cx="546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0" dirty="0">
                <a:solidFill>
                  <a:srgbClr val="000000"/>
                </a:solidFill>
                <a:effectLst/>
              </a:rPr>
              <a:t>Henri Matisse</a:t>
            </a:r>
          </a:p>
          <a:p>
            <a:r>
              <a:rPr lang="pt-BR" sz="1400" b="0" i="1" dirty="0" err="1">
                <a:solidFill>
                  <a:srgbClr val="000000"/>
                </a:solidFill>
                <a:effectLst/>
              </a:rPr>
              <a:t>Intérieur</a:t>
            </a:r>
            <a:r>
              <a:rPr lang="pt-BR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pt-BR" sz="1400" b="0" i="1" dirty="0" err="1">
                <a:solidFill>
                  <a:srgbClr val="000000"/>
                </a:solidFill>
                <a:effectLst/>
              </a:rPr>
              <a:t>aux</a:t>
            </a:r>
            <a:r>
              <a:rPr lang="pt-BR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pt-BR" sz="1400" b="0" i="1" dirty="0" err="1">
                <a:solidFill>
                  <a:srgbClr val="000000"/>
                </a:solidFill>
                <a:effectLst/>
              </a:rPr>
              <a:t>aubergines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 (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Eggplant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Interior), 1911, 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glue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tempera 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on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canvas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, 82 1/2 × 96 7/8". © 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Succession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H. Matisse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7997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302CC3-81EA-AC51-3659-E627064A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48" y="1493352"/>
            <a:ext cx="3149189" cy="38712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7CA244C-7543-4133-F722-6F9487D10CF8}"/>
              </a:ext>
            </a:extLst>
          </p:cNvPr>
          <p:cNvSpPr txBox="1"/>
          <p:nvPr/>
        </p:nvSpPr>
        <p:spPr>
          <a:xfrm>
            <a:off x="4791776" y="3915696"/>
            <a:ext cx="419057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Alfredo Volpi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Cadeirinha , 1953</a:t>
            </a:r>
          </a:p>
          <a:p>
            <a:pPr algn="l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êmpera sobre aglomerado de madeira, 41,1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33,2 cm</a:t>
            </a:r>
          </a:p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Theon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Spanudis</a:t>
            </a:r>
            <a:endParaRPr lang="pt-BR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MAC USP</a:t>
            </a:r>
            <a:endParaRPr lang="pt-BR" sz="1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5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04EF65-1B2B-CABD-D4DC-920A694F7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3" y="1579329"/>
            <a:ext cx="4202266" cy="33748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8CE070F-CE45-E165-4692-D6BC966E6B08}"/>
              </a:ext>
            </a:extLst>
          </p:cNvPr>
          <p:cNvSpPr txBox="1"/>
          <p:nvPr/>
        </p:nvSpPr>
        <p:spPr>
          <a:xfrm>
            <a:off x="1395274" y="3644539"/>
            <a:ext cx="27255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/>
              <a:t>Alfredo Volpi</a:t>
            </a:r>
          </a:p>
          <a:p>
            <a:pPr algn="r"/>
            <a:r>
              <a:rPr lang="pt-BR" sz="1400" b="0" i="0" dirty="0">
                <a:effectLst/>
              </a:rPr>
              <a:t>Casas de Itanhaém , 1948</a:t>
            </a:r>
          </a:p>
          <a:p>
            <a:pPr algn="r"/>
            <a:r>
              <a:rPr lang="pt-BR" sz="1400" b="0" i="0" dirty="0">
                <a:effectLst/>
              </a:rPr>
              <a:t>Têmpera sobre tela, 65,2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81,5 cm</a:t>
            </a:r>
          </a:p>
          <a:p>
            <a:pPr algn="r"/>
            <a:r>
              <a:rPr lang="pt-BR" sz="1400" b="0" i="0" dirty="0">
                <a:effectLst/>
              </a:rPr>
              <a:t>Doação </a:t>
            </a:r>
            <a:r>
              <a:rPr lang="pt-BR" sz="1400" b="0" i="0" dirty="0" err="1">
                <a:effectLst/>
              </a:rPr>
              <a:t>Theon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Spanudis</a:t>
            </a:r>
            <a:endParaRPr lang="pt-BR" sz="1400" b="0" i="0" dirty="0">
              <a:effectLst/>
            </a:endParaRPr>
          </a:p>
          <a:p>
            <a:pPr algn="r"/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2787678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49B484-8B4E-F4E7-5EFB-CC0835FDD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141" y="1074029"/>
            <a:ext cx="7441717" cy="57984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CFC708A-7042-249A-62DC-FC9F0467E720}"/>
              </a:ext>
            </a:extLst>
          </p:cNvPr>
          <p:cNvSpPr txBox="1"/>
          <p:nvPr/>
        </p:nvSpPr>
        <p:spPr>
          <a:xfrm>
            <a:off x="1289153" y="119922"/>
            <a:ext cx="2725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c. 1948</a:t>
            </a:r>
          </a:p>
          <a:p>
            <a:r>
              <a:rPr lang="pt-BR" sz="1400" dirty="0"/>
              <a:t>Têmpera sobre tela, 54,5 </a:t>
            </a:r>
            <a:r>
              <a:rPr lang="pt-BR" sz="1400" dirty="0" err="1"/>
              <a:t>x</a:t>
            </a:r>
            <a:r>
              <a:rPr lang="pt-BR" sz="1400" dirty="0"/>
              <a:t> 73,3 cm</a:t>
            </a:r>
          </a:p>
          <a:p>
            <a:r>
              <a:rPr lang="pt-BR" sz="1400" dirty="0"/>
              <a:t>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3298651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FDEF7A-2547-7F31-D74A-FFE276BE2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0841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EA3E768-89EB-EABB-B7EB-C65CC48C8254}"/>
              </a:ext>
            </a:extLst>
          </p:cNvPr>
          <p:cNvSpPr txBox="1"/>
          <p:nvPr/>
        </p:nvSpPr>
        <p:spPr>
          <a:xfrm>
            <a:off x="509666" y="6175952"/>
            <a:ext cx="6076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Fachada com canoa, c. 1948 | Têmpera sobre tela, 37,4 </a:t>
            </a:r>
            <a:r>
              <a:rPr lang="pt-BR" sz="1400" dirty="0" err="1"/>
              <a:t>x</a:t>
            </a:r>
            <a:r>
              <a:rPr lang="pt-BR" sz="1400" dirty="0"/>
              <a:t> 61,1 cm | 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2133289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5967618-2416-4A2A-0104-EDB75EEB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0"/>
            <a:ext cx="7620000" cy="381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50A95B-F844-D0C9-F350-1BEF1B562F20}"/>
              </a:ext>
            </a:extLst>
          </p:cNvPr>
          <p:cNvSpPr txBox="1"/>
          <p:nvPr/>
        </p:nvSpPr>
        <p:spPr>
          <a:xfrm>
            <a:off x="1184222" y="5396461"/>
            <a:ext cx="4657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Capela Degli </a:t>
            </a:r>
            <a:r>
              <a:rPr lang="pt-BR" sz="1400" dirty="0" err="1"/>
              <a:t>Scrovegni</a:t>
            </a:r>
            <a:r>
              <a:rPr lang="pt-BR" sz="1400" dirty="0"/>
              <a:t>, Pádua. Afrescos de </a:t>
            </a:r>
            <a:r>
              <a:rPr lang="pt-BR" sz="1400" dirty="0" err="1"/>
              <a:t>Giotto</a:t>
            </a:r>
            <a:r>
              <a:rPr lang="pt-BR" sz="1400" dirty="0"/>
              <a:t>, 1304-1306</a:t>
            </a:r>
          </a:p>
        </p:txBody>
      </p:sp>
    </p:spTree>
    <p:extLst>
      <p:ext uri="{BB962C8B-B14F-4D97-AF65-F5344CB8AC3E}">
        <p14:creationId xmlns:p14="http://schemas.microsoft.com/office/powerpoint/2010/main" val="1576913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C64D2B9-94A6-125C-1E6C-69088AE5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65" y="0"/>
            <a:ext cx="7394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0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A2CCC7-CB4F-C552-68A8-54898460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77" y="0"/>
            <a:ext cx="7033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5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5A2DD20-B54B-2C4D-8FAE-BEB6837A6A04}"/>
              </a:ext>
            </a:extLst>
          </p:cNvPr>
          <p:cNvSpPr txBox="1"/>
          <p:nvPr/>
        </p:nvSpPr>
        <p:spPr>
          <a:xfrm>
            <a:off x="3028136" y="4437089"/>
            <a:ext cx="20865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Margaritone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d'Arezzo</a:t>
            </a:r>
          </a:p>
          <a:p>
            <a:pPr algn="r"/>
            <a:r>
              <a:rPr lang="pt-BR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São Francisco, século XIII </a:t>
            </a:r>
          </a:p>
          <a:p>
            <a:pPr algn="r"/>
            <a:r>
              <a:rPr lang="pt-B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Museu do Vaticano, Roma</a:t>
            </a:r>
            <a:endParaRPr lang="pt-BR" sz="1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9272ED-6BE5-DE68-0325-61E686C8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706" y="0"/>
            <a:ext cx="2656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55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854CF0-7EAE-499F-5848-74BB56304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296834"/>
            <a:ext cx="5080000" cy="36449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798E61-D47F-6BC8-802D-C13E6E660795}"/>
              </a:ext>
            </a:extLst>
          </p:cNvPr>
          <p:cNvSpPr txBox="1"/>
          <p:nvPr/>
        </p:nvSpPr>
        <p:spPr>
          <a:xfrm>
            <a:off x="2413000" y="5043951"/>
            <a:ext cx="50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Alfredo Volpi</a:t>
            </a:r>
          </a:p>
          <a:p>
            <a:pPr algn="l"/>
            <a:r>
              <a:rPr lang="pt-BR" sz="1600" b="0" i="0" dirty="0">
                <a:effectLst/>
              </a:rPr>
              <a:t>Casas na Praia (Itanhaém) , 1952</a:t>
            </a:r>
          </a:p>
          <a:p>
            <a:pPr algn="l"/>
            <a:r>
              <a:rPr lang="pt-BR" sz="1600" dirty="0"/>
              <a:t>T</a:t>
            </a:r>
            <a:r>
              <a:rPr lang="pt-BR" sz="1600" b="0" i="0" dirty="0">
                <a:effectLst/>
              </a:rPr>
              <a:t>êmpera sobre tela, 46,1 </a:t>
            </a:r>
            <a:r>
              <a:rPr lang="pt-BR" sz="1600" b="0" i="0" dirty="0" err="1">
                <a:effectLst/>
              </a:rPr>
              <a:t>x</a:t>
            </a:r>
            <a:r>
              <a:rPr lang="pt-BR" sz="1600" b="0" i="0" dirty="0">
                <a:effectLst/>
              </a:rPr>
              <a:t> 64,8 cm</a:t>
            </a:r>
          </a:p>
          <a:p>
            <a:pPr algn="just"/>
            <a:r>
              <a:rPr lang="pt-BR" sz="1600" b="0" i="0" dirty="0">
                <a:effectLst/>
              </a:rPr>
              <a:t>Doação </a:t>
            </a:r>
            <a:r>
              <a:rPr lang="pt-BR" sz="1600" b="0" i="0" dirty="0" err="1">
                <a:effectLst/>
              </a:rPr>
              <a:t>Theon</a:t>
            </a:r>
            <a:r>
              <a:rPr lang="pt-BR" sz="1600" b="0" i="0" dirty="0">
                <a:effectLst/>
              </a:rPr>
              <a:t> </a:t>
            </a:r>
            <a:r>
              <a:rPr lang="pt-BR" sz="1600" b="0" i="0" dirty="0" err="1">
                <a:effectLst/>
              </a:rPr>
              <a:t>Spanudis</a:t>
            </a:r>
            <a:endParaRPr lang="pt-BR" sz="1600" b="0" i="0" dirty="0">
              <a:effectLst/>
            </a:endParaRPr>
          </a:p>
          <a:p>
            <a:r>
              <a:rPr lang="pt-BR" sz="16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404976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CCE2CDF-F657-D2F5-F05D-B09A955CDF1D}"/>
              </a:ext>
            </a:extLst>
          </p:cNvPr>
          <p:cNvSpPr txBox="1"/>
          <p:nvPr/>
        </p:nvSpPr>
        <p:spPr>
          <a:xfrm>
            <a:off x="2221205" y="5426442"/>
            <a:ext cx="5463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Giuseppe </a:t>
            </a:r>
            <a:r>
              <a:rPr lang="pt-BR" sz="1400" dirty="0" err="1"/>
              <a:t>Abbati</a:t>
            </a:r>
            <a:endParaRPr lang="pt-BR" sz="1400" dirty="0"/>
          </a:p>
          <a:p>
            <a:r>
              <a:rPr lang="pt-BR" sz="1400" dirty="0"/>
              <a:t>Strada </a:t>
            </a:r>
            <a:r>
              <a:rPr lang="pt-BR" sz="1400" dirty="0" err="1"/>
              <a:t>di</a:t>
            </a:r>
            <a:r>
              <a:rPr lang="pt-BR" sz="1400" dirty="0"/>
              <a:t> </a:t>
            </a:r>
            <a:r>
              <a:rPr lang="pt-BR" sz="1400" dirty="0" err="1"/>
              <a:t>Paese</a:t>
            </a:r>
            <a:r>
              <a:rPr lang="pt-BR" sz="1400" dirty="0"/>
              <a:t>, c. 1861</a:t>
            </a:r>
          </a:p>
          <a:p>
            <a:r>
              <a:rPr lang="pt-BR" sz="1400" i="0" dirty="0">
                <a:effectLst/>
              </a:rPr>
              <a:t>Galleria d'Arte Moderna, Palazzo Pitti, Firenze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566B894-D23C-941F-1960-A197BF2293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206" y="852364"/>
            <a:ext cx="5463588" cy="45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73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94BB15-1DFA-6022-43AA-B6F4844F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27" y="748924"/>
            <a:ext cx="3043003" cy="53601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845C3A9-5361-AF8C-2B02-A5192F6587CC}"/>
              </a:ext>
            </a:extLst>
          </p:cNvPr>
          <p:cNvSpPr txBox="1"/>
          <p:nvPr/>
        </p:nvSpPr>
        <p:spPr>
          <a:xfrm>
            <a:off x="4811844" y="4257207"/>
            <a:ext cx="37475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Alfredo Volpi</a:t>
            </a:r>
          </a:p>
          <a:p>
            <a:pPr algn="l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Casas , 1953</a:t>
            </a:r>
          </a:p>
          <a:p>
            <a:pPr algn="l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êmpera sobre tela, 80,4 </a:t>
            </a:r>
            <a:r>
              <a:rPr lang="pt-BR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46,2 cm</a:t>
            </a:r>
          </a:p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Doação Museu de Arte Moderna de São Paulo</a:t>
            </a:r>
          </a:p>
          <a:p>
            <a:pPr algn="just"/>
            <a:r>
              <a:rPr lang="pt-BR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Prêmio Regulamentar Pintura Nacional II Bienal de São Paulo, 1953</a:t>
            </a:r>
          </a:p>
          <a:p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865182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2885899-2BCE-BC5D-232A-AC3DF271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66" y="889000"/>
            <a:ext cx="3797300" cy="508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757D85A-7034-8E94-FDA6-17A3A7AA0401}"/>
              </a:ext>
            </a:extLst>
          </p:cNvPr>
          <p:cNvSpPr txBox="1"/>
          <p:nvPr/>
        </p:nvSpPr>
        <p:spPr>
          <a:xfrm>
            <a:off x="2205158" y="4336023"/>
            <a:ext cx="19319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/>
              <a:t>Alfredo Volpi</a:t>
            </a:r>
          </a:p>
          <a:p>
            <a:pPr algn="r"/>
            <a:r>
              <a:rPr lang="pt-BR" sz="1400" b="0" i="0" dirty="0">
                <a:effectLst/>
              </a:rPr>
              <a:t>Fachada , c. 1955</a:t>
            </a:r>
          </a:p>
          <a:p>
            <a:pPr algn="r"/>
            <a:r>
              <a:rPr lang="pt-BR" sz="1400" b="0" i="0" dirty="0">
                <a:effectLst/>
              </a:rPr>
              <a:t>têmpera sobre tela</a:t>
            </a:r>
          </a:p>
          <a:p>
            <a:pPr algn="r"/>
            <a:r>
              <a:rPr lang="pt-BR" sz="1400" b="0" i="0" dirty="0">
                <a:effectLst/>
              </a:rPr>
              <a:t>73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54,3 cm</a:t>
            </a:r>
          </a:p>
          <a:p>
            <a:pPr algn="r"/>
            <a:r>
              <a:rPr lang="pt-BR" sz="1400" b="0" i="0" dirty="0">
                <a:effectLst/>
              </a:rPr>
              <a:t>Doação </a:t>
            </a:r>
            <a:r>
              <a:rPr lang="pt-BR" sz="1400" b="0" i="0" dirty="0" err="1">
                <a:effectLst/>
              </a:rPr>
              <a:t>Theon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Spanudis</a:t>
            </a:r>
            <a:endParaRPr lang="pt-BR" sz="1400" b="0" i="0" dirty="0">
              <a:effectLst/>
            </a:endParaRPr>
          </a:p>
          <a:p>
            <a:pPr algn="r"/>
            <a:r>
              <a:rPr lang="pt-BR" sz="1400" dirty="0"/>
              <a:t>MAC USP</a:t>
            </a:r>
            <a:endParaRPr lang="pt-BR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337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BE6C124-E38F-EB12-B922-90CA591E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659776"/>
            <a:ext cx="5461000" cy="4699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962ED2-96FA-91CC-D950-5D8840ADCD6B}"/>
              </a:ext>
            </a:extLst>
          </p:cNvPr>
          <p:cNvSpPr txBox="1"/>
          <p:nvPr/>
        </p:nvSpPr>
        <p:spPr>
          <a:xfrm>
            <a:off x="2222501" y="5396463"/>
            <a:ext cx="546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0" dirty="0">
                <a:solidFill>
                  <a:srgbClr val="000000"/>
                </a:solidFill>
                <a:effectLst/>
              </a:rPr>
              <a:t>Henri Matisse</a:t>
            </a:r>
          </a:p>
          <a:p>
            <a:r>
              <a:rPr lang="pt-BR" sz="1400" b="0" i="1" dirty="0" err="1">
                <a:solidFill>
                  <a:srgbClr val="000000"/>
                </a:solidFill>
                <a:effectLst/>
              </a:rPr>
              <a:t>Intérieur</a:t>
            </a:r>
            <a:r>
              <a:rPr lang="pt-BR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pt-BR" sz="1400" b="0" i="1" dirty="0" err="1">
                <a:solidFill>
                  <a:srgbClr val="000000"/>
                </a:solidFill>
                <a:effectLst/>
              </a:rPr>
              <a:t>aux</a:t>
            </a:r>
            <a:r>
              <a:rPr lang="pt-BR" sz="1400" b="0" i="1" dirty="0">
                <a:solidFill>
                  <a:srgbClr val="000000"/>
                </a:solidFill>
                <a:effectLst/>
              </a:rPr>
              <a:t> </a:t>
            </a:r>
            <a:r>
              <a:rPr lang="pt-BR" sz="1400" b="0" i="1" dirty="0" err="1">
                <a:solidFill>
                  <a:srgbClr val="000000"/>
                </a:solidFill>
                <a:effectLst/>
              </a:rPr>
              <a:t>aubergines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 (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Eggplant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Interior), 1911, 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glue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tempera 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on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canvas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, 82 1/2 × 96 7/8". © </a:t>
            </a:r>
            <a:r>
              <a:rPr lang="pt-BR" sz="1400" b="0" i="0" dirty="0" err="1">
                <a:solidFill>
                  <a:srgbClr val="000000"/>
                </a:solidFill>
                <a:effectLst/>
              </a:rPr>
              <a:t>Succession</a:t>
            </a:r>
            <a:r>
              <a:rPr lang="pt-BR" sz="1400" b="0" i="0" dirty="0">
                <a:solidFill>
                  <a:srgbClr val="000000"/>
                </a:solidFill>
                <a:effectLst/>
              </a:rPr>
              <a:t> H. Matisse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538155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0AEBAB-D3F4-5B21-A5C7-878BB4C7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40893"/>
            <a:ext cx="2856271" cy="41762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DBB56C-32F7-A264-3D10-E0BC58E8873D}"/>
              </a:ext>
            </a:extLst>
          </p:cNvPr>
          <p:cNvSpPr txBox="1"/>
          <p:nvPr/>
        </p:nvSpPr>
        <p:spPr>
          <a:xfrm>
            <a:off x="2259999" y="4173787"/>
            <a:ext cx="25875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/>
              <a:t>Alfredo Volpi</a:t>
            </a:r>
          </a:p>
          <a:p>
            <a:pPr algn="r"/>
            <a:r>
              <a:rPr lang="pt-BR" sz="1400" b="0" i="0" dirty="0">
                <a:effectLst/>
              </a:rPr>
              <a:t>Carrinho de Sorvete , 1953</a:t>
            </a:r>
          </a:p>
          <a:p>
            <a:pPr algn="r"/>
            <a:r>
              <a:rPr lang="pt-BR" sz="1400" dirty="0"/>
              <a:t>T</a:t>
            </a:r>
            <a:r>
              <a:rPr lang="pt-BR" sz="1400" b="0" i="0" dirty="0">
                <a:effectLst/>
              </a:rPr>
              <a:t>êmpera sobre tela, 55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38,2 cm</a:t>
            </a:r>
          </a:p>
          <a:p>
            <a:pPr algn="r"/>
            <a:r>
              <a:rPr lang="pt-BR" sz="1400" b="0" i="0" dirty="0">
                <a:effectLst/>
              </a:rPr>
              <a:t>Doação </a:t>
            </a:r>
            <a:r>
              <a:rPr lang="pt-BR" sz="1400" b="0" i="0" dirty="0" err="1">
                <a:effectLst/>
              </a:rPr>
              <a:t>Theon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Spanudis</a:t>
            </a:r>
            <a:endParaRPr lang="pt-BR" sz="1400" b="0" i="0" dirty="0">
              <a:effectLst/>
            </a:endParaRPr>
          </a:p>
          <a:p>
            <a:pPr algn="r"/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2026769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FF7A77-0E07-32ED-F5BE-966541BE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29" y="1869811"/>
            <a:ext cx="4128171" cy="282341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6D82D88-F84A-DBCF-CE02-8B170F0692F8}"/>
              </a:ext>
            </a:extLst>
          </p:cNvPr>
          <p:cNvSpPr txBox="1"/>
          <p:nvPr/>
        </p:nvSpPr>
        <p:spPr>
          <a:xfrm>
            <a:off x="5840365" y="3436377"/>
            <a:ext cx="28472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pPr algn="l"/>
            <a:r>
              <a:rPr lang="pt-BR" sz="1400" b="0" i="0" dirty="0">
                <a:effectLst/>
              </a:rPr>
              <a:t>Pássaro de Papelão , 1955</a:t>
            </a:r>
          </a:p>
          <a:p>
            <a:pPr algn="l"/>
            <a:r>
              <a:rPr lang="pt-BR" sz="1400" dirty="0"/>
              <a:t>T</a:t>
            </a:r>
            <a:r>
              <a:rPr lang="pt-BR" sz="1400" b="0" i="0" dirty="0">
                <a:effectLst/>
              </a:rPr>
              <a:t>êmpera sobre tela, 49,8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73 cm</a:t>
            </a:r>
          </a:p>
          <a:p>
            <a:pPr algn="just"/>
            <a:r>
              <a:rPr lang="pt-BR" sz="1400" b="0" i="0" dirty="0">
                <a:effectLst/>
              </a:rPr>
              <a:t>Doação </a:t>
            </a:r>
            <a:r>
              <a:rPr lang="pt-BR" sz="1400" b="0" i="0" dirty="0" err="1">
                <a:effectLst/>
              </a:rPr>
              <a:t>Theon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Spanudis</a:t>
            </a:r>
            <a:endParaRPr lang="pt-BR" sz="1400" b="0" i="0" dirty="0">
              <a:effectLst/>
            </a:endParaRPr>
          </a:p>
          <a:p>
            <a:pPr algn="just"/>
            <a:r>
              <a:rPr lang="pt-BR" sz="1400" dirty="0"/>
              <a:t>MAC USP</a:t>
            </a:r>
            <a:endParaRPr lang="pt-BR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7532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6AB50C3-DA97-91E7-0B14-9DA9AEB6B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46" y="2164326"/>
            <a:ext cx="3864436" cy="28833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DCD09D9-3C0F-8AEC-A61F-9B961BFF051C}"/>
              </a:ext>
            </a:extLst>
          </p:cNvPr>
          <p:cNvSpPr txBox="1"/>
          <p:nvPr/>
        </p:nvSpPr>
        <p:spPr>
          <a:xfrm>
            <a:off x="1012303" y="3613352"/>
            <a:ext cx="36631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dirty="0"/>
              <a:t>Alfredo Volpi</a:t>
            </a:r>
            <a:br>
              <a:rPr lang="pt-BR" sz="1600" b="0" i="0" dirty="0">
                <a:effectLst/>
              </a:rPr>
            </a:br>
            <a:r>
              <a:rPr lang="pt-BR" sz="1600" b="0" i="0" dirty="0">
                <a:effectLst/>
              </a:rPr>
              <a:t>Barco com Bandeirinhas e Pássaros , 1955</a:t>
            </a:r>
          </a:p>
          <a:p>
            <a:pPr algn="r"/>
            <a:r>
              <a:rPr lang="pt-BR" sz="1600" b="0" i="0" dirty="0">
                <a:effectLst/>
              </a:rPr>
              <a:t>têmpera sobre tela, 54,2 </a:t>
            </a:r>
            <a:r>
              <a:rPr lang="pt-BR" sz="1600" b="0" i="0" dirty="0" err="1">
                <a:effectLst/>
              </a:rPr>
              <a:t>x</a:t>
            </a:r>
            <a:r>
              <a:rPr lang="pt-BR" sz="1600" b="0" i="0" dirty="0">
                <a:effectLst/>
              </a:rPr>
              <a:t> 73 cm</a:t>
            </a:r>
          </a:p>
          <a:p>
            <a:pPr algn="r"/>
            <a:r>
              <a:rPr lang="pt-BR" sz="1600" b="0" i="0" dirty="0">
                <a:effectLst/>
              </a:rPr>
              <a:t>Doação </a:t>
            </a:r>
            <a:r>
              <a:rPr lang="pt-BR" sz="1600" b="0" i="0" dirty="0" err="1">
                <a:effectLst/>
              </a:rPr>
              <a:t>Theon</a:t>
            </a:r>
            <a:r>
              <a:rPr lang="pt-BR" sz="1600" b="0" i="0" dirty="0">
                <a:effectLst/>
              </a:rPr>
              <a:t> </a:t>
            </a:r>
            <a:r>
              <a:rPr lang="pt-BR" sz="1600" b="0" i="0" dirty="0" err="1">
                <a:effectLst/>
              </a:rPr>
              <a:t>Spanudis</a:t>
            </a:r>
            <a:endParaRPr lang="pt-BR" sz="1600" b="0" i="0" dirty="0">
              <a:effectLst/>
            </a:endParaRPr>
          </a:p>
          <a:p>
            <a:pPr algn="r"/>
            <a:r>
              <a:rPr lang="pt-BR" sz="16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821264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0D26F34-4365-8E02-22DF-B2276C24E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237" y="0"/>
            <a:ext cx="438912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9831854-3DE8-FBEF-AF6F-D88ECF22396B}"/>
              </a:ext>
            </a:extLst>
          </p:cNvPr>
          <p:cNvSpPr txBox="1"/>
          <p:nvPr/>
        </p:nvSpPr>
        <p:spPr>
          <a:xfrm>
            <a:off x="6086009" y="5411447"/>
            <a:ext cx="29546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</a:t>
            </a:r>
            <a:r>
              <a:rPr lang="pt-BR" sz="1400" dirty="0" err="1"/>
              <a:t>déc</a:t>
            </a:r>
            <a:r>
              <a:rPr lang="pt-BR" sz="1400" dirty="0"/>
              <a:t>. 1950</a:t>
            </a:r>
          </a:p>
          <a:p>
            <a:r>
              <a:rPr lang="pt-BR" sz="1400" dirty="0"/>
              <a:t>Têmpera sobre tela, 116 </a:t>
            </a:r>
            <a:r>
              <a:rPr lang="pt-BR" sz="1400" dirty="0" err="1"/>
              <a:t>x</a:t>
            </a:r>
            <a:r>
              <a:rPr lang="pt-BR" sz="1400" dirty="0"/>
              <a:t> 73 cm</a:t>
            </a:r>
          </a:p>
          <a:p>
            <a:r>
              <a:rPr lang="pt-BR" sz="1400" dirty="0"/>
              <a:t>Acervo </a:t>
            </a:r>
            <a:r>
              <a:rPr lang="pt-BR" sz="1400" dirty="0" err="1"/>
              <a:t>Museum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Fine </a:t>
            </a:r>
            <a:r>
              <a:rPr lang="pt-BR" sz="1400" dirty="0" err="1"/>
              <a:t>Arts</a:t>
            </a:r>
            <a:r>
              <a:rPr lang="pt-BR" sz="1400" dirty="0"/>
              <a:t>, Houston</a:t>
            </a:r>
          </a:p>
        </p:txBody>
      </p:sp>
    </p:spTree>
    <p:extLst>
      <p:ext uri="{BB962C8B-B14F-4D97-AF65-F5344CB8AC3E}">
        <p14:creationId xmlns:p14="http://schemas.microsoft.com/office/powerpoint/2010/main" val="3251141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F7DC7D-6363-60B8-B400-FF6895BF5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19" y="889000"/>
            <a:ext cx="2476500" cy="508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3F4E68-2F30-14D7-839D-009767B175A4}"/>
              </a:ext>
            </a:extLst>
          </p:cNvPr>
          <p:cNvSpPr txBox="1"/>
          <p:nvPr/>
        </p:nvSpPr>
        <p:spPr>
          <a:xfrm>
            <a:off x="4920913" y="4824664"/>
            <a:ext cx="27254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pPr algn="l"/>
            <a:r>
              <a:rPr lang="pt-BR" sz="1400" b="0" i="0" dirty="0">
                <a:effectLst/>
              </a:rPr>
              <a:t>Bandeirinha , 1958</a:t>
            </a:r>
          </a:p>
          <a:p>
            <a:pPr algn="l"/>
            <a:r>
              <a:rPr lang="pt-BR" sz="1400" dirty="0"/>
              <a:t>T</a:t>
            </a:r>
            <a:r>
              <a:rPr lang="pt-BR" sz="1400" b="0" i="0" dirty="0">
                <a:effectLst/>
              </a:rPr>
              <a:t>êmpera sobre tela, 44,2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22,1 cm</a:t>
            </a:r>
          </a:p>
          <a:p>
            <a:pPr algn="just"/>
            <a:r>
              <a:rPr lang="pt-BR" sz="1400" b="0" i="0" dirty="0">
                <a:effectLst/>
              </a:rPr>
              <a:t>Doação </a:t>
            </a:r>
            <a:r>
              <a:rPr lang="pt-BR" sz="1400" b="0" i="0" dirty="0" err="1">
                <a:effectLst/>
              </a:rPr>
              <a:t>Theon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Spanudis</a:t>
            </a:r>
            <a:endParaRPr lang="pt-BR" sz="1400" b="0" i="0" dirty="0">
              <a:effectLst/>
            </a:endParaRPr>
          </a:p>
          <a:p>
            <a:pPr algn="just"/>
            <a:r>
              <a:rPr lang="pt-BR" sz="1400" dirty="0"/>
              <a:t>MAC USP</a:t>
            </a:r>
            <a:endParaRPr lang="pt-BR" sz="1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5701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A32988-8A6D-70D0-D30F-AF7FC17B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70" y="2452848"/>
            <a:ext cx="3041779" cy="16706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597185-FDD5-192F-275A-0D45F8F90BCA}"/>
              </a:ext>
            </a:extLst>
          </p:cNvPr>
          <p:cNvSpPr txBox="1"/>
          <p:nvPr/>
        </p:nvSpPr>
        <p:spPr>
          <a:xfrm>
            <a:off x="5633643" y="3144240"/>
            <a:ext cx="2847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pPr algn="l"/>
            <a:r>
              <a:rPr lang="pt-BR" sz="1400" dirty="0"/>
              <a:t>Barco da Morte , c. 1955-1959</a:t>
            </a:r>
          </a:p>
          <a:p>
            <a:pPr algn="l"/>
            <a:r>
              <a:rPr lang="pt-BR" sz="1400" dirty="0"/>
              <a:t>Têmpera sobre tela, 40 cm </a:t>
            </a:r>
            <a:r>
              <a:rPr lang="pt-BR" sz="1400" dirty="0" err="1"/>
              <a:t>x</a:t>
            </a:r>
            <a:r>
              <a:rPr lang="pt-BR" sz="1400" dirty="0"/>
              <a:t> 72,2 cm</a:t>
            </a:r>
          </a:p>
          <a:p>
            <a:pPr algn="l"/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2882102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BECA1E8-BD45-6392-F8EC-115794191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31" y="0"/>
            <a:ext cx="4837941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3258FEF-7E4D-3CF7-50D2-BA83D45AA68F}"/>
              </a:ext>
            </a:extLst>
          </p:cNvPr>
          <p:cNvSpPr txBox="1"/>
          <p:nvPr/>
        </p:nvSpPr>
        <p:spPr>
          <a:xfrm>
            <a:off x="5996069" y="5411447"/>
            <a:ext cx="25426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início </a:t>
            </a:r>
            <a:r>
              <a:rPr lang="pt-BR" sz="1400" dirty="0" err="1"/>
              <a:t>déc</a:t>
            </a:r>
            <a:r>
              <a:rPr lang="pt-BR" sz="1400" dirty="0"/>
              <a:t>. 1960</a:t>
            </a:r>
          </a:p>
          <a:p>
            <a:r>
              <a:rPr lang="pt-BR" sz="1400" dirty="0"/>
              <a:t>Têmpera sobre tela, 105 </a:t>
            </a:r>
            <a:r>
              <a:rPr lang="pt-BR" sz="1400" dirty="0" err="1"/>
              <a:t>x</a:t>
            </a:r>
            <a:r>
              <a:rPr lang="pt-BR" sz="1400" dirty="0"/>
              <a:t> 74 cm</a:t>
            </a:r>
          </a:p>
          <a:p>
            <a:r>
              <a:rPr lang="pt-BR" sz="1400" dirty="0"/>
              <a:t>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155876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32D3387-DD76-FA9B-54FF-E44A94468B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63" y="271999"/>
            <a:ext cx="8509473" cy="560414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485D1E-DDAD-22C0-6582-C4DDB13EA4DE}"/>
              </a:ext>
            </a:extLst>
          </p:cNvPr>
          <p:cNvSpPr txBox="1"/>
          <p:nvPr/>
        </p:nvSpPr>
        <p:spPr>
          <a:xfrm>
            <a:off x="839449" y="5861156"/>
            <a:ext cx="22995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final </a:t>
            </a:r>
            <a:r>
              <a:rPr lang="pt-BR" sz="1400" dirty="0" err="1"/>
              <a:t>déc</a:t>
            </a:r>
            <a:r>
              <a:rPr lang="pt-BR" sz="1400" dirty="0"/>
              <a:t>. 1910</a:t>
            </a:r>
          </a:p>
          <a:p>
            <a:r>
              <a:rPr lang="pt-BR" sz="1400" dirty="0"/>
              <a:t>Óleo sobre tela, 16 </a:t>
            </a:r>
            <a:r>
              <a:rPr lang="pt-BR" sz="1400" dirty="0" err="1"/>
              <a:t>x</a:t>
            </a:r>
            <a:r>
              <a:rPr lang="pt-BR" sz="1400" dirty="0"/>
              <a:t> 25,6 cm</a:t>
            </a:r>
          </a:p>
          <a:p>
            <a:r>
              <a:rPr lang="pt-BR" sz="1400" dirty="0"/>
              <a:t>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1267168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CD95E4-2213-B278-D7A7-1BF003A6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33" y="7177"/>
            <a:ext cx="541782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7A38639-BD92-F0D9-D1E2-3552C6FC1D8B}"/>
              </a:ext>
            </a:extLst>
          </p:cNvPr>
          <p:cNvSpPr txBox="1"/>
          <p:nvPr/>
        </p:nvSpPr>
        <p:spPr>
          <a:xfrm>
            <a:off x="6340839" y="5126636"/>
            <a:ext cx="277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effectLst/>
                <a:latin typeface="UniversNext"/>
              </a:rPr>
              <a:t>Henri Matisse, « La </a:t>
            </a:r>
            <a:r>
              <a:rPr lang="pt-BR" b="0" i="0" dirty="0" err="1">
                <a:effectLst/>
                <a:latin typeface="UniversNext"/>
              </a:rPr>
              <a:t>Blouse</a:t>
            </a:r>
            <a:r>
              <a:rPr lang="pt-BR" b="0" i="0" dirty="0">
                <a:effectLst/>
                <a:latin typeface="UniversNext"/>
              </a:rPr>
              <a:t> </a:t>
            </a:r>
            <a:r>
              <a:rPr lang="pt-BR" b="0" i="0" dirty="0" err="1">
                <a:effectLst/>
                <a:latin typeface="UniversNext"/>
              </a:rPr>
              <a:t>roumaine</a:t>
            </a:r>
            <a:r>
              <a:rPr lang="pt-BR" b="0" i="0" dirty="0">
                <a:effectLst/>
                <a:latin typeface="UniversNext"/>
              </a:rPr>
              <a:t> », </a:t>
            </a:r>
            <a:r>
              <a:rPr lang="pt-BR" b="0" i="0" dirty="0" err="1">
                <a:effectLst/>
                <a:latin typeface="UniversNext"/>
              </a:rPr>
              <a:t>avril</a:t>
            </a:r>
            <a:r>
              <a:rPr lang="pt-BR" b="0" i="0" dirty="0">
                <a:effectLst/>
                <a:latin typeface="UniversNext"/>
              </a:rPr>
              <a:t> 1940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7660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83CB024-FBD0-2275-7DDF-BC9D7AA92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333" y="974361"/>
            <a:ext cx="5563334" cy="42991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10184EE-A86B-639C-0DD7-F2F4971E3E0E}"/>
              </a:ext>
            </a:extLst>
          </p:cNvPr>
          <p:cNvSpPr txBox="1"/>
          <p:nvPr/>
        </p:nvSpPr>
        <p:spPr>
          <a:xfrm>
            <a:off x="2188564" y="5336501"/>
            <a:ext cx="2453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final </a:t>
            </a:r>
            <a:r>
              <a:rPr lang="pt-BR" sz="1400" dirty="0" err="1"/>
              <a:t>déc</a:t>
            </a:r>
            <a:r>
              <a:rPr lang="pt-BR" sz="1400" dirty="0"/>
              <a:t>. 1960</a:t>
            </a:r>
          </a:p>
          <a:p>
            <a:r>
              <a:rPr lang="pt-BR" sz="1400" dirty="0"/>
              <a:t>Têmpera sobre tela, 27 </a:t>
            </a:r>
            <a:r>
              <a:rPr lang="pt-BR" sz="1400" dirty="0" err="1"/>
              <a:t>x</a:t>
            </a:r>
            <a:r>
              <a:rPr lang="pt-BR" sz="1400" dirty="0"/>
              <a:t> 36 cm</a:t>
            </a:r>
          </a:p>
          <a:p>
            <a:r>
              <a:rPr lang="pt-BR" sz="1400" dirty="0"/>
              <a:t>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3769972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440C47B-46A1-D911-5E5B-2224CD9588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90332" y="1094284"/>
            <a:ext cx="7325336" cy="406167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AF182A-54A4-2EB3-2954-ED2A1F6BCA5D}"/>
              </a:ext>
            </a:extLst>
          </p:cNvPr>
          <p:cNvSpPr txBox="1"/>
          <p:nvPr/>
        </p:nvSpPr>
        <p:spPr>
          <a:xfrm>
            <a:off x="1439057" y="5336501"/>
            <a:ext cx="2678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</a:t>
            </a:r>
            <a:r>
              <a:rPr lang="pt-BR" sz="1400" dirty="0" err="1"/>
              <a:t>déc</a:t>
            </a:r>
            <a:r>
              <a:rPr lang="pt-BR" sz="1400" dirty="0"/>
              <a:t>. 1960</a:t>
            </a:r>
          </a:p>
          <a:p>
            <a:r>
              <a:rPr lang="pt-BR" sz="1400" dirty="0"/>
              <a:t>Têmpera sobre tela, 73 </a:t>
            </a:r>
            <a:r>
              <a:rPr lang="pt-BR" sz="1400" dirty="0" err="1"/>
              <a:t>x</a:t>
            </a:r>
            <a:r>
              <a:rPr lang="pt-BR" sz="1400" dirty="0"/>
              <a:t> 136,3 cm</a:t>
            </a:r>
          </a:p>
          <a:p>
            <a:r>
              <a:rPr lang="pt-BR" sz="1400" dirty="0"/>
              <a:t>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1364062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DF7243-7324-3B3F-31F2-592BF78F3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13" y="0"/>
            <a:ext cx="8951173" cy="60660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07EC26-F736-C8FC-CC92-958F9A6ECCAF}"/>
              </a:ext>
            </a:extLst>
          </p:cNvPr>
          <p:cNvSpPr txBox="1"/>
          <p:nvPr/>
        </p:nvSpPr>
        <p:spPr>
          <a:xfrm>
            <a:off x="449706" y="6071019"/>
            <a:ext cx="3905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</a:t>
            </a:r>
            <a:r>
              <a:rPr lang="pt-BR" sz="1400" dirty="0" err="1"/>
              <a:t>déc</a:t>
            </a:r>
            <a:r>
              <a:rPr lang="pt-BR" sz="1400" dirty="0"/>
              <a:t>. 1950</a:t>
            </a:r>
          </a:p>
          <a:p>
            <a:r>
              <a:rPr lang="pt-BR" sz="1400" dirty="0"/>
              <a:t>Têmpera sobre tela, 67,5 </a:t>
            </a:r>
            <a:r>
              <a:rPr lang="pt-BR" sz="1400" dirty="0" err="1"/>
              <a:t>x</a:t>
            </a:r>
            <a:r>
              <a:rPr lang="pt-BR" sz="1400" dirty="0"/>
              <a:t>  106 cm | 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3183042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E38740-D9E7-59A7-8A03-C3A6E84BDE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2"/>
            <a:ext cx="9906000" cy="59931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6F5D353-55B2-940F-B9FD-81BD40E0ED3F}"/>
              </a:ext>
            </a:extLst>
          </p:cNvPr>
          <p:cNvSpPr txBox="1"/>
          <p:nvPr/>
        </p:nvSpPr>
        <p:spPr>
          <a:xfrm>
            <a:off x="449706" y="6071019"/>
            <a:ext cx="37721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Barcos e velas, final </a:t>
            </a:r>
            <a:r>
              <a:rPr lang="pt-BR" sz="1400" dirty="0" err="1"/>
              <a:t>déc</a:t>
            </a:r>
            <a:r>
              <a:rPr lang="pt-BR" sz="1400" dirty="0"/>
              <a:t>. 1950</a:t>
            </a:r>
          </a:p>
          <a:p>
            <a:r>
              <a:rPr lang="pt-BR" sz="1400" dirty="0"/>
              <a:t>Têmpera sobre tela, 43 </a:t>
            </a:r>
            <a:r>
              <a:rPr lang="pt-BR" sz="1400" dirty="0" err="1"/>
              <a:t>x</a:t>
            </a:r>
            <a:r>
              <a:rPr lang="pt-BR" sz="1400" dirty="0"/>
              <a:t> 72,3 cm | 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656962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ED7900-38AA-3E7D-C420-A1C264264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5533"/>
            <a:ext cx="9906000" cy="508693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40844A3-7123-E701-6C98-EEF8EC0370AB}"/>
              </a:ext>
            </a:extLst>
          </p:cNvPr>
          <p:cNvSpPr txBox="1"/>
          <p:nvPr/>
        </p:nvSpPr>
        <p:spPr>
          <a:xfrm>
            <a:off x="329786" y="5981079"/>
            <a:ext cx="37322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Alfredo Volpi</a:t>
            </a:r>
          </a:p>
          <a:p>
            <a:r>
              <a:rPr lang="pt-BR" sz="1400" dirty="0"/>
              <a:t>Sem título, </a:t>
            </a:r>
            <a:r>
              <a:rPr lang="pt-BR" sz="1400" dirty="0" err="1"/>
              <a:t>déc</a:t>
            </a:r>
            <a:r>
              <a:rPr lang="pt-BR" sz="1400" dirty="0"/>
              <a:t>. 1960</a:t>
            </a:r>
          </a:p>
          <a:p>
            <a:r>
              <a:rPr lang="pt-BR" sz="1400" dirty="0"/>
              <a:t>Têmpera sobre tela, 73 </a:t>
            </a:r>
            <a:r>
              <a:rPr lang="pt-BR" sz="1400" dirty="0" err="1"/>
              <a:t>x</a:t>
            </a:r>
            <a:r>
              <a:rPr lang="pt-BR" sz="1400" dirty="0"/>
              <a:t> 144 cm | Col. particular</a:t>
            </a:r>
          </a:p>
        </p:txBody>
      </p:sp>
    </p:spTree>
    <p:extLst>
      <p:ext uri="{BB962C8B-B14F-4D97-AF65-F5344CB8AC3E}">
        <p14:creationId xmlns:p14="http://schemas.microsoft.com/office/powerpoint/2010/main" val="636503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FE52A3-6F3B-7CE0-C7E7-CA6B8E563F36}"/>
              </a:ext>
            </a:extLst>
          </p:cNvPr>
          <p:cNvSpPr txBox="1"/>
          <p:nvPr/>
        </p:nvSpPr>
        <p:spPr>
          <a:xfrm>
            <a:off x="599609" y="1034325"/>
            <a:ext cx="86493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BIBLIOGRAFIA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KLABIN, Vanda 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al..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perguntas sobre Volpi: um debate sobre arte brasileira.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São Paulo: Instituto Moreira Salles, 2009.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MAMMÍ, Lorenzo. </a:t>
            </a:r>
            <a:r>
              <a:rPr lang="pt-BR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Volpi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São Paulo: Cosac </a:t>
            </a:r>
            <a:r>
              <a:rPr lang="pt-B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Naify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2006.</a:t>
            </a:r>
          </a:p>
          <a:p>
            <a:pPr>
              <a:lnSpc>
                <a:spcPct val="200000"/>
              </a:lnSpc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ZANINI, Walter. </a:t>
            </a:r>
            <a:r>
              <a:rPr lang="pt-BR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Arte no Brasil nas </a:t>
            </a:r>
            <a:r>
              <a:rPr lang="pt-BR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Décadas</a:t>
            </a:r>
            <a:r>
              <a:rPr lang="pt-BR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1930-40. O Grupo Santa Helena. </a:t>
            </a:r>
            <a:r>
              <a:rPr lang="pt-B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São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Paulo: Nobel, Edusp, 1991.</a:t>
            </a:r>
          </a:p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https://www.youtube.com/watch?v=lh8BlNmvWNc&amp;list=TLPQMjExMjIwMjIbdZksIczGOQ&amp;index=2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1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C32C755-D6CE-1004-5CFA-18511B53E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907" y="889000"/>
            <a:ext cx="4102100" cy="508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E0599DC-BBEE-AAB8-B8F5-539FFA95A7BD}"/>
              </a:ext>
            </a:extLst>
          </p:cNvPr>
          <p:cNvSpPr txBox="1"/>
          <p:nvPr/>
        </p:nvSpPr>
        <p:spPr>
          <a:xfrm>
            <a:off x="1447403" y="4317165"/>
            <a:ext cx="29493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/>
              <a:t>Mário </a:t>
            </a:r>
            <a:r>
              <a:rPr lang="pt-BR" sz="1400" dirty="0" err="1"/>
              <a:t>Sironi</a:t>
            </a:r>
            <a:endParaRPr lang="pt-BR" sz="1400" dirty="0"/>
          </a:p>
          <a:p>
            <a:pPr algn="r"/>
            <a:r>
              <a:rPr lang="pt-BR" sz="1400" b="0" i="0" dirty="0" err="1">
                <a:effectLst/>
              </a:rPr>
              <a:t>I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pescatori</a:t>
            </a:r>
            <a:r>
              <a:rPr lang="pt-BR" sz="1400" b="0" i="0" dirty="0">
                <a:effectLst/>
              </a:rPr>
              <a:t> [Os pescadores] , 1924</a:t>
            </a:r>
          </a:p>
          <a:p>
            <a:pPr algn="r"/>
            <a:r>
              <a:rPr lang="pt-BR" sz="1400" dirty="0"/>
              <a:t>Ó</a:t>
            </a:r>
            <a:r>
              <a:rPr lang="pt-BR" sz="1400" b="0" i="0" dirty="0">
                <a:effectLst/>
              </a:rPr>
              <a:t>leo sobre tela, 108,8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89 cm</a:t>
            </a:r>
          </a:p>
          <a:p>
            <a:pPr algn="r"/>
            <a:r>
              <a:rPr lang="pt-BR" sz="1400" b="0" i="0" dirty="0">
                <a:effectLst/>
              </a:rPr>
              <a:t>Doação Francisco Matarazzo Sobrinho</a:t>
            </a:r>
          </a:p>
          <a:p>
            <a:pPr algn="r"/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398992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08832FD-645B-DDD2-89BE-8E2C0B7C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994035"/>
            <a:ext cx="5080000" cy="4000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93FF7D-9602-59A2-E8FD-976238D89184}"/>
              </a:ext>
            </a:extLst>
          </p:cNvPr>
          <p:cNvSpPr txBox="1"/>
          <p:nvPr/>
        </p:nvSpPr>
        <p:spPr>
          <a:xfrm>
            <a:off x="2398428" y="5036698"/>
            <a:ext cx="508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Arturo Tosi</a:t>
            </a:r>
          </a:p>
          <a:p>
            <a:pPr algn="l"/>
            <a:r>
              <a:rPr lang="pt-BR" sz="1400" b="0" i="0" dirty="0">
                <a:effectLst/>
              </a:rPr>
              <a:t>Ponte </a:t>
            </a:r>
            <a:r>
              <a:rPr lang="pt-BR" sz="1400" b="0" i="0" dirty="0" err="1">
                <a:effectLst/>
              </a:rPr>
              <a:t>di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Zoagli</a:t>
            </a:r>
            <a:r>
              <a:rPr lang="pt-BR" sz="1400" b="0" i="0" dirty="0">
                <a:effectLst/>
              </a:rPr>
              <a:t> [Ponte de </a:t>
            </a:r>
            <a:r>
              <a:rPr lang="pt-BR" sz="1400" b="0" i="0" dirty="0" err="1">
                <a:effectLst/>
              </a:rPr>
              <a:t>Zoagli</a:t>
            </a:r>
            <a:r>
              <a:rPr lang="pt-BR" sz="1400" b="0" i="0" dirty="0">
                <a:effectLst/>
              </a:rPr>
              <a:t>] , 1937</a:t>
            </a:r>
          </a:p>
          <a:p>
            <a:pPr algn="l"/>
            <a:r>
              <a:rPr lang="pt-BR" sz="1400" dirty="0"/>
              <a:t>Ó</a:t>
            </a:r>
            <a:r>
              <a:rPr lang="pt-BR" sz="1400" b="0" i="0" dirty="0">
                <a:effectLst/>
              </a:rPr>
              <a:t>leo sobre tela, 70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90 cm</a:t>
            </a:r>
          </a:p>
          <a:p>
            <a:pPr algn="just"/>
            <a:r>
              <a:rPr lang="pt-BR" sz="1400" b="0" i="0" dirty="0">
                <a:effectLst/>
              </a:rPr>
              <a:t>Doação Francisco Matarazzo Sobrinho</a:t>
            </a:r>
          </a:p>
          <a:p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3080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60B765-0D24-33BC-3EC5-6FA70D67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52" y="1447800"/>
            <a:ext cx="5080000" cy="39624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045817B-51AA-0652-C65D-C140915585AC}"/>
              </a:ext>
            </a:extLst>
          </p:cNvPr>
          <p:cNvSpPr txBox="1"/>
          <p:nvPr/>
        </p:nvSpPr>
        <p:spPr>
          <a:xfrm>
            <a:off x="6175948" y="3972393"/>
            <a:ext cx="29498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Arturo Tosi</a:t>
            </a:r>
          </a:p>
          <a:p>
            <a:pPr algn="l"/>
            <a:r>
              <a:rPr lang="pt-BR" sz="1400" b="0" i="0" dirty="0" err="1">
                <a:effectLst/>
              </a:rPr>
              <a:t>Ulivi</a:t>
            </a:r>
            <a:r>
              <a:rPr lang="pt-BR" sz="1400" b="0" i="0" dirty="0">
                <a:effectLst/>
              </a:rPr>
              <a:t> sul Lago d'</a:t>
            </a:r>
            <a:r>
              <a:rPr lang="pt-BR" sz="1400" b="0" i="0" dirty="0" err="1">
                <a:effectLst/>
              </a:rPr>
              <a:t>Iseo</a:t>
            </a:r>
            <a:r>
              <a:rPr lang="pt-BR" sz="1400" b="0" i="0" dirty="0">
                <a:effectLst/>
              </a:rPr>
              <a:t> [Paisagem] , 1946</a:t>
            </a:r>
          </a:p>
          <a:p>
            <a:pPr algn="l"/>
            <a:r>
              <a:rPr lang="pt-BR" sz="1400" b="0" i="0" dirty="0">
                <a:effectLst/>
              </a:rPr>
              <a:t>Óleo sobre tela</a:t>
            </a:r>
          </a:p>
          <a:p>
            <a:pPr algn="l"/>
            <a:r>
              <a:rPr lang="pt-BR" sz="1400" b="0" i="0" dirty="0">
                <a:effectLst/>
              </a:rPr>
              <a:t>70,1 cm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90,3 cm</a:t>
            </a:r>
          </a:p>
          <a:p>
            <a:pPr algn="just"/>
            <a:r>
              <a:rPr lang="pt-BR" sz="1400" b="0" i="0" dirty="0">
                <a:effectLst/>
              </a:rPr>
              <a:t>Doação Francisco Matarazzo Sobrinho</a:t>
            </a:r>
          </a:p>
          <a:p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103688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6FDF4A-F1C8-499F-4F95-83F369B7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889000"/>
            <a:ext cx="3314700" cy="508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23818F-F797-2E46-9848-37F5BD4A9D05}"/>
              </a:ext>
            </a:extLst>
          </p:cNvPr>
          <p:cNvSpPr txBox="1"/>
          <p:nvPr/>
        </p:nvSpPr>
        <p:spPr>
          <a:xfrm>
            <a:off x="5081669" y="4661939"/>
            <a:ext cx="294984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Mario </a:t>
            </a:r>
            <a:r>
              <a:rPr lang="pt-BR" sz="1400" dirty="0" err="1"/>
              <a:t>Mafai</a:t>
            </a:r>
            <a:endParaRPr lang="pt-BR" sz="1400" dirty="0"/>
          </a:p>
          <a:p>
            <a:pPr algn="l"/>
            <a:r>
              <a:rPr lang="pt-BR" sz="1400" b="0" i="0" dirty="0">
                <a:effectLst/>
              </a:rPr>
              <a:t>Testa </a:t>
            </a:r>
            <a:r>
              <a:rPr lang="pt-BR" sz="1400" b="0" i="0" dirty="0" err="1">
                <a:effectLst/>
              </a:rPr>
              <a:t>di</a:t>
            </a:r>
            <a:r>
              <a:rPr lang="pt-BR" sz="1400" b="0" i="0" dirty="0">
                <a:effectLst/>
              </a:rPr>
              <a:t> </a:t>
            </a:r>
            <a:r>
              <a:rPr lang="pt-BR" sz="1400" b="0" i="0" dirty="0" err="1">
                <a:effectLst/>
              </a:rPr>
              <a:t>Balilla</a:t>
            </a:r>
            <a:r>
              <a:rPr lang="pt-BR" sz="1400" b="0" i="0" dirty="0">
                <a:effectLst/>
              </a:rPr>
              <a:t> [Rapaz] , c. 1935</a:t>
            </a:r>
          </a:p>
          <a:p>
            <a:pPr algn="l"/>
            <a:r>
              <a:rPr lang="pt-BR" sz="1400" b="0" i="0" dirty="0">
                <a:effectLst/>
              </a:rPr>
              <a:t>Óleo sobre cartão, 46 </a:t>
            </a:r>
            <a:r>
              <a:rPr lang="pt-BR" sz="1400" b="0" i="0" dirty="0" err="1">
                <a:effectLst/>
              </a:rPr>
              <a:t>x</a:t>
            </a:r>
            <a:r>
              <a:rPr lang="pt-BR" sz="1400" b="0" i="0" dirty="0">
                <a:effectLst/>
              </a:rPr>
              <a:t> 29,9 cm</a:t>
            </a:r>
          </a:p>
          <a:p>
            <a:pPr algn="just"/>
            <a:r>
              <a:rPr lang="pt-BR" sz="1400" b="0" i="0" dirty="0">
                <a:effectLst/>
              </a:rPr>
              <a:t>Doação Francisco Matarazzo Sobrinho</a:t>
            </a:r>
          </a:p>
          <a:p>
            <a:r>
              <a:rPr lang="pt-BR" sz="1400" dirty="0"/>
              <a:t>MAC USP</a:t>
            </a:r>
          </a:p>
        </p:txBody>
      </p:sp>
    </p:spTree>
    <p:extLst>
      <p:ext uri="{BB962C8B-B14F-4D97-AF65-F5344CB8AC3E}">
        <p14:creationId xmlns:p14="http://schemas.microsoft.com/office/powerpoint/2010/main" val="1620752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1547</TotalTime>
  <Words>1224</Words>
  <Application>Microsoft Macintosh PowerPoint</Application>
  <PresentationFormat>Papel A4 (210 x 297 mm)</PresentationFormat>
  <Paragraphs>229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UniversNext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60</cp:revision>
  <dcterms:created xsi:type="dcterms:W3CDTF">2022-12-20T13:34:04Z</dcterms:created>
  <dcterms:modified xsi:type="dcterms:W3CDTF">2022-12-21T15:32:38Z</dcterms:modified>
</cp:coreProperties>
</file>