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364" r:id="rId2"/>
    <p:sldId id="391" r:id="rId3"/>
    <p:sldId id="410" r:id="rId4"/>
    <p:sldId id="435" r:id="rId5"/>
    <p:sldId id="415" r:id="rId6"/>
    <p:sldId id="413" r:id="rId7"/>
    <p:sldId id="417" r:id="rId8"/>
    <p:sldId id="436" r:id="rId9"/>
    <p:sldId id="437" r:id="rId10"/>
    <p:sldId id="409" r:id="rId11"/>
    <p:sldId id="422" r:id="rId12"/>
    <p:sldId id="423" r:id="rId13"/>
    <p:sldId id="424" r:id="rId14"/>
  </p:sldIdLst>
  <p:sldSz cx="9144000" cy="6858000" type="screen4x3"/>
  <p:notesSz cx="6858000" cy="97742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60"/>
  </p:normalViewPr>
  <p:slideViewPr>
    <p:cSldViewPr>
      <p:cViewPr varScale="1">
        <p:scale>
          <a:sx n="111" d="100"/>
          <a:sy n="111" d="100"/>
        </p:scale>
        <p:origin x="1680" y="200"/>
      </p:cViewPr>
      <p:guideLst>
        <p:guide orient="horz" pos="3936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78" y="-78"/>
      </p:cViewPr>
      <p:guideLst>
        <p:guide orient="horz" pos="3078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C9D5F23-6344-C76A-581D-E54BD99737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0A1EA2C-E070-A9F8-FF64-12C12C3F83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C22B5B30-223E-DA8B-2BC8-11EB7FF97A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7825"/>
            <a:ext cx="2960688" cy="47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415D3B67-CBD9-DC56-20E8-B3062555711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267825"/>
            <a:ext cx="2960687" cy="47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1">
                <a:solidFill>
                  <a:schemeClr val="bg1"/>
                </a:solidFill>
                <a:latin typeface="Eurostile" panose="020B0504020202050204" pitchFamily="34" charset="77"/>
              </a:defRPr>
            </a:lvl1pPr>
          </a:lstStyle>
          <a:p>
            <a:pPr>
              <a:defRPr/>
            </a:pPr>
            <a:fld id="{477C9CEB-2F9C-4D4F-9362-2D54227B30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17F1B7F-403C-37A7-FED9-3B2C2A710F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6B8370D-5C2F-BB1D-F978-99E17CDA6B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6AB5917-DFB2-BDC2-1595-1196B836E34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65200" y="719138"/>
            <a:ext cx="490220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89A89DF2-B1E4-4E61-4FE7-E006D6CC48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633913"/>
            <a:ext cx="5010150" cy="4395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6CE13556-7CD6-95DB-BE39-7D1FDDC28F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7825"/>
            <a:ext cx="2960688" cy="47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A7F6CB7D-0F47-3D55-E23F-C6E3FF059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267825"/>
            <a:ext cx="2960687" cy="47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1">
                <a:solidFill>
                  <a:schemeClr val="bg1"/>
                </a:solidFill>
                <a:latin typeface="Eurostile" panose="020B0504020202050204" pitchFamily="34" charset="77"/>
              </a:defRPr>
            </a:lvl1pPr>
          </a:lstStyle>
          <a:p>
            <a:pPr>
              <a:defRPr/>
            </a:pPr>
            <a:fld id="{B3455DC8-2C23-2342-B712-F416025012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E3EA98A-88F5-287E-AA2D-60A46AFC8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pt-BR" altLang="pt-BR" sz="24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A854597B-DEF2-2986-D3F9-EBC185836B3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05D7EFEC-58B0-839F-B149-C44A0625A72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1CD3EB1F-FAF9-CB2C-6CEE-4C5C18D0F42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9F181B81-1C2D-2F92-884D-8F9738741B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32DFCC2C-ED5F-9BEC-2A21-BB0003BA5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AD04D85A-D51A-3E1C-E405-234A87D886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4DF62864-6DE3-71CC-5C4B-89C41D58F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</p:grpSp>
      <p:sp>
        <p:nvSpPr>
          <p:cNvPr id="337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</a:defRPr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D24D62D-2B8B-41FD-C302-AD9018240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13E5AA1-B179-180A-7932-9AC1560CE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A18F495F-482F-C922-A206-6FC316FD7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2A0EB742-7067-134B-8C0C-DBC98F4F41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849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36A177-6461-532C-6DBB-1A292D8CB3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48832E-4746-2479-BC2E-32269B8C4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B0C7E-A92F-76BF-89E0-0D2E91459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20D2B-2CAB-604D-AD72-C1131048DBB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824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88D602-0B0E-2B11-89F2-268835A26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4A9CE5-1B02-7814-20CC-06DF4299D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8E4976-2664-406B-DCD3-1D299BCB8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5652C-D9FB-CB40-BDE1-9AF2A3A11E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824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3B640E-12BC-8C56-0CC3-FF14E027B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036068-1E5C-9DF4-0BE0-693982F3F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D777EB-6D94-603F-80D1-015A3172D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3451F-E4D7-4D44-9D2F-81294D0207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403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FC284F-D881-869A-2280-EB964D7F0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571AC8-4709-FADE-27A6-D73AE3B98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792D5B-29A5-A7AC-C83B-9CBA4E365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87CE-7A7E-6E4B-B99D-7D473D8373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222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53BCF-7DA5-2374-F8C1-B10E53AB7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C3C5A-00A1-9521-0ACD-EB70143E8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8D8A29-B94B-8A50-3944-E64027045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D3B2F-2799-0447-933B-57AD12B8D4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701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236ACD-418F-2FD6-3D6D-FDDF4847F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75427C-66E0-BF9F-B8C4-2C4163C62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941343-CEA0-5E30-81C5-DE1F95DF3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85CB-5A9B-4A49-9272-D4A08D2FE33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49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08EC47-DC3A-F2F8-4EDA-45C21F406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145312-D0A5-4A6D-9E2B-465B60238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6A5F84-9754-1A1D-BCD6-CD369A2F3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434A1-BB2E-1041-8444-4DF43C9B9C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657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3F5C7D-65AD-98BA-59F7-7079DCCD0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D92ED8-4375-B39E-5F91-F582EE43C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D8331C-D159-2949-3BAB-41ED9B68C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1241-0D90-5146-98E6-2F1930C8D43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722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7C5641-F7BA-A541-570F-8FC0FD10C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32EA4-6B39-48D5-01E3-8C46A2AB5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99FC5-46E5-DA2B-7B7B-D29B176A6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29825-6B5D-2247-AD71-07D3E7CBD11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496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C6BD7-3543-6C08-9081-472658D62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282A90-B16E-2069-B75C-59C64E7A5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82582-301C-2D94-6731-24CCC2C11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C201-B584-904D-86E1-F9693CADA2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68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380837-FE84-24CF-38C7-7E070E9DF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FCFE4A-EFC2-3271-027D-795A6FBE0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36900" name="Rectangle 4">
            <a:extLst>
              <a:ext uri="{FF2B5EF4-FFF2-40B4-BE49-F238E27FC236}">
                <a16:creationId xmlns:a16="http://schemas.microsoft.com/office/drawing/2014/main" id="{86C855BD-095D-4906-0798-B13A4A4992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36901" name="Rectangle 5">
            <a:extLst>
              <a:ext uri="{FF2B5EF4-FFF2-40B4-BE49-F238E27FC236}">
                <a16:creationId xmlns:a16="http://schemas.microsoft.com/office/drawing/2014/main" id="{CA34950B-4950-38A2-9141-E726178049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36902" name="Rectangle 6">
            <a:extLst>
              <a:ext uri="{FF2B5EF4-FFF2-40B4-BE49-F238E27FC236}">
                <a16:creationId xmlns:a16="http://schemas.microsoft.com/office/drawing/2014/main" id="{91294EBC-0AD6-1590-53E0-8CCD7646A0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DE231C-2C96-F54A-9F59-D95B52490D1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07CF3222-29DC-79EF-8E04-32546C4835AA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>
              <a:extLst>
                <a:ext uri="{FF2B5EF4-FFF2-40B4-BE49-F238E27FC236}">
                  <a16:creationId xmlns:a16="http://schemas.microsoft.com/office/drawing/2014/main" id="{3FDBBAC6-9E97-B8A7-4968-3248C9B827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" name="Rectangle 9">
              <a:extLst>
                <a:ext uri="{FF2B5EF4-FFF2-40B4-BE49-F238E27FC236}">
                  <a16:creationId xmlns:a16="http://schemas.microsoft.com/office/drawing/2014/main" id="{C237FAE8-7285-F753-6B16-CF78B909F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1034" name="Rectangle 10">
              <a:extLst>
                <a:ext uri="{FF2B5EF4-FFF2-40B4-BE49-F238E27FC236}">
                  <a16:creationId xmlns:a16="http://schemas.microsoft.com/office/drawing/2014/main" id="{53892D54-DADD-8589-016E-555EA8590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1035" name="Rectangle 11">
              <a:extLst>
                <a:ext uri="{FF2B5EF4-FFF2-40B4-BE49-F238E27FC236}">
                  <a16:creationId xmlns:a16="http://schemas.microsoft.com/office/drawing/2014/main" id="{01999FDB-C50C-94F4-D061-4A01B98BA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1036" name="Rectangle 12">
              <a:extLst>
                <a:ext uri="{FF2B5EF4-FFF2-40B4-BE49-F238E27FC236}">
                  <a16:creationId xmlns:a16="http://schemas.microsoft.com/office/drawing/2014/main" id="{B7E26367-7C2C-FB83-41B7-60DA11A58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8" name="Text Box 2058">
            <a:extLst>
              <a:ext uri="{FF2B5EF4-FFF2-40B4-BE49-F238E27FC236}">
                <a16:creationId xmlns:a16="http://schemas.microsoft.com/office/drawing/2014/main" id="{1E5E8976-AEC0-D8D0-44E6-DB2093775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9144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 sz="4800" b="1">
              <a:latin typeface="City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latin typeface="City" pitchFamily="2" charset="0"/>
              </a:rPr>
              <a:t>CARTOGRAFIA ESCOLAR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4000" b="1">
              <a:latin typeface="City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latin typeface="City" pitchFamily="2" charset="0"/>
              </a:rPr>
              <a:t>Profa. Ana Paula Gomes Seferian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1026">
            <a:extLst>
              <a:ext uri="{FF2B5EF4-FFF2-40B4-BE49-F238E27FC236}">
                <a16:creationId xmlns:a16="http://schemas.microsoft.com/office/drawing/2014/main" id="{AE731083-CB36-9E0B-4DA7-CF991F4E5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81200"/>
            <a:ext cx="3733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 b="1">
                <a:latin typeface="Arial" panose="020B0604020202020204" pitchFamily="34" charset="0"/>
              </a:rPr>
              <a:t>CONCEITOS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ESCALA;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LEGENDA;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ORIENTAÇÃO;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DIREÇÃO;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ÁREA, PONTO E LINHA;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VISÃO VERTICAL E OBLÍQUA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IMAGEM BIDIMENSIONAL E TRIDIMENSIONAL;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PONTO DE REFERÊNCIA</a:t>
            </a:r>
          </a:p>
        </p:txBody>
      </p:sp>
      <p:sp>
        <p:nvSpPr>
          <p:cNvPr id="332803" name="Rectangle 1027">
            <a:extLst>
              <a:ext uri="{FF2B5EF4-FFF2-40B4-BE49-F238E27FC236}">
                <a16:creationId xmlns:a16="http://schemas.microsoft.com/office/drawing/2014/main" id="{43C6229D-1AC5-7ED8-DD81-3236FCB09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4038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 b="1">
                <a:latin typeface="Arial" panose="020B0604020202020204" pitchFamily="34" charset="0"/>
              </a:rPr>
              <a:t>MAPAS COGNITIVOS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REPRESENTAÇÃO GRÁFICA;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pt-BR" altLang="pt-BR" sz="20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pt-BR" altLang="pt-BR" sz="20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pt-BR" altLang="pt-BR" sz="2000" b="1">
                <a:latin typeface="Arial" panose="020B0604020202020204" pitchFamily="34" charset="0"/>
              </a:rPr>
              <a:t>MAPAS MENTAIS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sz="2000">
                <a:latin typeface="Arial" panose="020B0604020202020204" pitchFamily="34" charset="0"/>
              </a:rPr>
              <a:t>DIMENSÃO CULTURAL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sz="2000">
                <a:latin typeface="Arial" panose="020B0604020202020204" pitchFamily="34" charset="0"/>
              </a:rPr>
              <a:t>DIMENSÃO AFETIVA; E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sz="2000">
                <a:latin typeface="Arial" panose="020B0604020202020204" pitchFamily="34" charset="0"/>
              </a:rPr>
              <a:t>DIMENSÃO POLÍTICA.</a:t>
            </a:r>
          </a:p>
        </p:txBody>
      </p:sp>
      <p:sp>
        <p:nvSpPr>
          <p:cNvPr id="332805" name="Rectangle 1029">
            <a:extLst>
              <a:ext uri="{FF2B5EF4-FFF2-40B4-BE49-F238E27FC236}">
                <a16:creationId xmlns:a16="http://schemas.microsoft.com/office/drawing/2014/main" id="{D9A15364-19D2-82E4-887D-71A16EF16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2400" b="1">
                <a:latin typeface="Arial" panose="020B0604020202020204" pitchFamily="34" charset="0"/>
              </a:rPr>
              <a:t>CONCEITOS CARTOGRÁFICOS E O </a:t>
            </a:r>
          </a:p>
          <a:p>
            <a:pPr algn="ctr">
              <a:spcBef>
                <a:spcPct val="20000"/>
              </a:spcBef>
            </a:pPr>
            <a:r>
              <a:rPr lang="pt-BR" altLang="pt-BR" sz="2400" b="1">
                <a:latin typeface="Arial" panose="020B0604020202020204" pitchFamily="34" charset="0"/>
              </a:rPr>
              <a:t>CONHECIMENTO GEOGRÁFICO </a:t>
            </a:r>
            <a:endParaRPr lang="pt-BR" altLang="pt-BR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 autoUpdateAnimBg="0"/>
      <p:bldP spid="332803" grpId="0" autoUpdateAnimBg="0"/>
      <p:bldP spid="3328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95442BC1-5B43-DCA3-EE04-AAD6DE6EE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/>
              <a:t>Relações Espaciais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6126CE77-58B7-E83D-74DE-86DDB57CE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/>
              <a:t>Segundo Piaget a compreensão do espaço pela criança acontece por meio das relações </a:t>
            </a:r>
            <a:r>
              <a:rPr lang="pt-BR" altLang="pt-BR" sz="2400" b="1"/>
              <a:t>topológicas, projetivas e euclidianas</a:t>
            </a:r>
            <a:r>
              <a:rPr lang="pt-BR" altLang="pt-BR" sz="240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/>
          </a:p>
          <a:p>
            <a:pPr eaLnBrk="1" hangingPunct="1">
              <a:lnSpc>
                <a:spcPct val="90000"/>
              </a:lnSpc>
            </a:pPr>
            <a:r>
              <a:rPr lang="pt-BR" altLang="pt-BR" sz="2400" b="1"/>
              <a:t>Relações topológicas</a:t>
            </a:r>
            <a:r>
              <a:rPr lang="pt-BR" altLang="pt-BR" sz="2400"/>
              <a:t> – reforçam a idéia de ordem, separação, sequência, proximidade e continuidade (entre, antes, depois, ao lado...).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/>
          </a:p>
          <a:p>
            <a:pPr eaLnBrk="1" hangingPunct="1">
              <a:lnSpc>
                <a:spcPct val="90000"/>
              </a:lnSpc>
            </a:pPr>
            <a:r>
              <a:rPr lang="pt-BR" altLang="pt-BR" sz="2400" b="1"/>
              <a:t>Relações projetivas – </a:t>
            </a:r>
            <a:r>
              <a:rPr lang="pt-BR" altLang="pt-BR" sz="2400"/>
              <a:t>esquerda, direita, frente e atrás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/>
          </a:p>
          <a:p>
            <a:pPr eaLnBrk="1" hangingPunct="1">
              <a:lnSpc>
                <a:spcPct val="90000"/>
              </a:lnSpc>
            </a:pPr>
            <a:r>
              <a:rPr lang="pt-BR" altLang="pt-BR" sz="2400" b="1"/>
              <a:t>Relações euclidianas</a:t>
            </a:r>
            <a:r>
              <a:rPr lang="pt-BR" altLang="pt-BR" sz="2400"/>
              <a:t> – área, tamanho, distância (perto, longe...)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AE09C7B9-402E-6415-471E-899D96E916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123950"/>
            <a:ext cx="7772400" cy="822325"/>
          </a:xfrm>
        </p:spPr>
        <p:txBody>
          <a:bodyPr/>
          <a:lstStyle/>
          <a:p>
            <a:pPr eaLnBrk="1" hangingPunct="1"/>
            <a:r>
              <a:rPr lang="pt-BR" altLang="pt-BR" sz="2800" b="1"/>
              <a:t>Relações Espaciais e o Letramento </a:t>
            </a:r>
            <a:endParaRPr lang="pt-BR" altLang="pt-BR" sz="280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5C97CD8E-5F9B-504D-3661-3977399732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3716338"/>
            <a:ext cx="6840537" cy="14414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/>
              <a:t>As relações espaciais possibilitam ao indivíduo fazer a </a:t>
            </a:r>
            <a:r>
              <a:rPr lang="pt-BR" altLang="pt-BR" sz="2400" b="1"/>
              <a:t>leitura da</a:t>
            </a:r>
            <a:r>
              <a:rPr lang="pt-BR" altLang="pt-BR" sz="2400"/>
              <a:t> </a:t>
            </a:r>
            <a:r>
              <a:rPr lang="pt-BR" altLang="pt-BR" sz="2400" b="1"/>
              <a:t>realidade</a:t>
            </a:r>
            <a:r>
              <a:rPr lang="pt-BR" altLang="pt-BR" sz="2400"/>
              <a:t>,  bem como,  compreender os diferentes tipos de </a:t>
            </a:r>
            <a:r>
              <a:rPr lang="pt-BR" altLang="pt-BR" sz="2400" b="1"/>
              <a:t>representações gráficas</a:t>
            </a:r>
            <a:r>
              <a:rPr lang="pt-BR" altLang="pt-BR" sz="2400"/>
              <a:t> e </a:t>
            </a:r>
            <a:r>
              <a:rPr lang="pt-BR" altLang="pt-BR" sz="2400" b="1"/>
              <a:t>cartográficas.</a:t>
            </a:r>
            <a:r>
              <a:rPr lang="pt-BR" altLang="pt-BR" sz="2400"/>
              <a:t>  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282" name="Object 2">
            <a:extLst>
              <a:ext uri="{FF2B5EF4-FFF2-40B4-BE49-F238E27FC236}">
                <a16:creationId xmlns:a16="http://schemas.microsoft.com/office/drawing/2014/main" id="{3292361E-0B20-DBF8-8C1E-69F55BAA72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20663"/>
          <a:ext cx="8370888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Org Chart" r:id="rId2" imgW="10858500" imgH="9969500" progId="OrgPlusWOPX.4">
                  <p:embed followColorScheme="full"/>
                </p:oleObj>
              </mc:Choice>
              <mc:Fallback>
                <p:oleObj name="Microsoft Org Chart" r:id="rId2" imgW="10858500" imgH="9969500" progId="OrgPlusWOPX.4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663"/>
                        <a:ext cx="8370888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7" name="Picture 1031" descr="Digitalizar0005">
            <a:extLst>
              <a:ext uri="{FF2B5EF4-FFF2-40B4-BE49-F238E27FC236}">
                <a16:creationId xmlns:a16="http://schemas.microsoft.com/office/drawing/2014/main" id="{44C55E10-D254-9562-2AA8-AF883EC2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5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AA0EC6E-1BFF-848C-3356-12C9249EB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Cartografia e a Semiologia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2DB805A5-EF81-9FB7-872C-E569ACA21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800"/>
              <a:t>Jacques Bertin (1967) Semiologie Graphique, na qual se encontram sistematizada as regras de construção de imagens racionais, as únicas cabíveis, na comunicação de informação de caráter científico.</a:t>
            </a:r>
          </a:p>
          <a:p>
            <a:pPr eaLnBrk="1" hangingPunct="1"/>
            <a:r>
              <a:rPr lang="pt-BR" altLang="pt-BR" sz="2800"/>
              <a:t>A contribuição de Bertin dá-se em dois níveis: a criação de um código visual e o tratamento gráfico da informação. A linguagem destinada ao olho e, portanto, sua ênfase está nos mapas para ver.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>
            <a:extLst>
              <a:ext uri="{FF2B5EF4-FFF2-40B4-BE49-F238E27FC236}">
                <a16:creationId xmlns:a16="http://schemas.microsoft.com/office/drawing/2014/main" id="{1BFFF16A-2982-57D3-E266-57F65B0BF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8434" name="Espaço Reservado para Conteúdo 3">
            <a:extLst>
              <a:ext uri="{FF2B5EF4-FFF2-40B4-BE49-F238E27FC236}">
                <a16:creationId xmlns:a16="http://schemas.microsoft.com/office/drawing/2014/main" id="{E5A27EEF-962E-83AC-56D1-9D17EB7FAD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989138"/>
            <a:ext cx="4392613" cy="38941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56329AAC-E535-57F2-7EA3-7D35A016C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Conceito de Cartografia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B5E439D7-318E-A5F2-2004-5B6E74755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/>
              <a:t>A partir das décadas de  60-70, a definição de cartografia passa a ser “ o conjunto dos estudos e das operações científicas, artísticas e técnicas que intervêm a partir dos resultados de observações diretas ou da exploração de uma documentação, em vista da elaboração e do estabelecimento de mapas e planos”.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/>
              <a:t>O usuário é considerado parte ativa do processo de comunicação cartográfica.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EBE37EB-7FBA-193F-0F12-39272D5C2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Leitura de mapas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7627F1B4-2318-C289-6C68-B6DFDAFC0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Para ler um texto: aprendemos a ler criticamente e podemos até desvendá-lo ideologicamente, suas intenções e opções teórico-metodológicas.</a:t>
            </a:r>
          </a:p>
          <a:p>
            <a:pPr eaLnBrk="1" hangingPunct="1"/>
            <a:r>
              <a:rPr lang="pt-BR" altLang="pt-BR"/>
              <a:t>Para ler um mapa isso não ocorre, copiamos ou produzimos sob um conjunto rígido de técnicas. Muitas vezes não se percebe o caráter ideológico e mitológico.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3BC8A253-2784-DBCF-A445-80B975BB6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Educação Geográfica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F24C61E-F959-D37F-E9C2-9816DAF36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É no campo da educação geográfica que devemos olhar com maior interesse a pesquisa do uso geográfico do mapa. Para isso é necessário melhorar a capacidade leitora do mapa, desenvolver habilidades úteis para cidadãos de um mundo incrivelmente complexo.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>
            <a:extLst>
              <a:ext uri="{FF2B5EF4-FFF2-40B4-BE49-F238E27FC236}">
                <a16:creationId xmlns:a16="http://schemas.microsoft.com/office/drawing/2014/main" id="{08A70925-63FB-C805-DC2F-E5C6B78ED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Mapa Mental como recurso</a:t>
            </a:r>
          </a:p>
        </p:txBody>
      </p:sp>
      <p:pic>
        <p:nvPicPr>
          <p:cNvPr id="22530" name="Espaço Reservado para Conteúdo 3">
            <a:extLst>
              <a:ext uri="{FF2B5EF4-FFF2-40B4-BE49-F238E27FC236}">
                <a16:creationId xmlns:a16="http://schemas.microsoft.com/office/drawing/2014/main" id="{92718906-87BD-71E1-496F-B73456D39F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030413"/>
            <a:ext cx="5710237" cy="4302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m 1">
            <a:extLst>
              <a:ext uri="{FF2B5EF4-FFF2-40B4-BE49-F238E27FC236}">
                <a16:creationId xmlns:a16="http://schemas.microsoft.com/office/drawing/2014/main" id="{3733DE35-42A3-F8D1-2FC4-FA999FCE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67056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adrante">
  <a:themeElements>
    <a:clrScheme name="Quadrante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Quadran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3506</TotalTime>
  <Words>404</Words>
  <Application>Microsoft Macintosh PowerPoint</Application>
  <PresentationFormat>Apresentação na tela (4:3)</PresentationFormat>
  <Paragraphs>45</Paragraphs>
  <Slides>13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Wingdings</vt:lpstr>
      <vt:lpstr>Eurostile</vt:lpstr>
      <vt:lpstr>City</vt:lpstr>
      <vt:lpstr>Quadrante</vt:lpstr>
      <vt:lpstr>Microsoft Organization Chart 2.0</vt:lpstr>
      <vt:lpstr>Apresentação do PowerPoint</vt:lpstr>
      <vt:lpstr>Apresentação do PowerPoint</vt:lpstr>
      <vt:lpstr>Cartografia e a Semiologia</vt:lpstr>
      <vt:lpstr>Apresentação do PowerPoint</vt:lpstr>
      <vt:lpstr>Conceito de Cartografia</vt:lpstr>
      <vt:lpstr>Leitura de mapas</vt:lpstr>
      <vt:lpstr>Educação Geográfica</vt:lpstr>
      <vt:lpstr>Mapa Mental como recurso</vt:lpstr>
      <vt:lpstr>Apresentação do PowerPoint</vt:lpstr>
      <vt:lpstr>Apresentação do PowerPoint</vt:lpstr>
      <vt:lpstr>Relações Espaciais</vt:lpstr>
      <vt:lpstr>Relações Espaciais e o Letramento </vt:lpstr>
      <vt:lpstr>Apresentação do PowerPoint</vt:lpstr>
    </vt:vector>
  </TitlesOfParts>
  <Company>Soluções e Informática Ltda.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Priscilla Nicolazzi Bez</dc:creator>
  <cp:lastModifiedBy>Claudio Gabriel Seferian</cp:lastModifiedBy>
  <cp:revision>330</cp:revision>
  <cp:lastPrinted>1998-03-18T18:16:49Z</cp:lastPrinted>
  <dcterms:created xsi:type="dcterms:W3CDTF">1998-03-13T12:11:21Z</dcterms:created>
  <dcterms:modified xsi:type="dcterms:W3CDTF">2022-05-20T12:59:56Z</dcterms:modified>
</cp:coreProperties>
</file>