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31"/>
  </p:notesMasterIdLst>
  <p:sldIdLst>
    <p:sldId id="256" r:id="rId2"/>
    <p:sldId id="307" r:id="rId3"/>
    <p:sldId id="284" r:id="rId4"/>
    <p:sldId id="380" r:id="rId5"/>
    <p:sldId id="354" r:id="rId6"/>
    <p:sldId id="381" r:id="rId7"/>
    <p:sldId id="288" r:id="rId8"/>
    <p:sldId id="285" r:id="rId9"/>
    <p:sldId id="257" r:id="rId10"/>
    <p:sldId id="258" r:id="rId11"/>
    <p:sldId id="259" r:id="rId12"/>
    <p:sldId id="260" r:id="rId13"/>
    <p:sldId id="263" r:id="rId14"/>
    <p:sldId id="266" r:id="rId15"/>
    <p:sldId id="382" r:id="rId16"/>
    <p:sldId id="289" r:id="rId17"/>
    <p:sldId id="290" r:id="rId18"/>
    <p:sldId id="383" r:id="rId19"/>
    <p:sldId id="384" r:id="rId20"/>
    <p:sldId id="385" r:id="rId21"/>
    <p:sldId id="461" r:id="rId22"/>
    <p:sldId id="467" r:id="rId23"/>
    <p:sldId id="468" r:id="rId24"/>
    <p:sldId id="460" r:id="rId25"/>
    <p:sldId id="462" r:id="rId26"/>
    <p:sldId id="463" r:id="rId27"/>
    <p:sldId id="464" r:id="rId28"/>
    <p:sldId id="465" r:id="rId29"/>
    <p:sldId id="466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10A74-FE87-43EC-980C-975E8FDEDFED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21911-EA80-43F6-AE25-410DFCCFB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833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/>
              <a:t>Este histórico não está certo. O ponto 1 se refere ao estabelecimento do curso de graduacao em eng. de petroleo. </a:t>
            </a:r>
          </a:p>
          <a:p>
            <a:endParaRPr lang="pt-BR" altLang="pt-BR"/>
          </a:p>
          <a:p>
            <a:r>
              <a:rPr lang="pt-BR" altLang="pt-BR"/>
              <a:t>Depois, a Poli entende que Santos é eixo de estrategico de desenvolvimento da escola: aponta para questoes não so de petroleo, mas de logistica (porto), meio ambiente, mobilidade, desenvolvimento regional e distruibuição de renda, industrialização, inovacao tecnologica. Há o CBS, o parque tecnólogico de Santos, serviços, a mudança do perfil populacional, a conurbação que avança na rregiacao metropolitana, etc etc.</a:t>
            </a:r>
          </a:p>
          <a:p>
            <a:endParaRPr lang="pt-BR" altLang="pt-BR"/>
          </a:p>
          <a:p>
            <a:r>
              <a:rPr lang="pt-BR" altLang="pt-BR"/>
              <a:t>Santos está em distância ideal da metr´pole paulistana: perto do polo cultural e intelectual, longe para abrir novos eixos de desenvolvimento</a:t>
            </a:r>
          </a:p>
          <a:p>
            <a:endParaRPr lang="pt-BR" altLang="pt-BR"/>
          </a:p>
          <a:p>
            <a:r>
              <a:rPr lang="pt-BR" altLang="pt-BR"/>
              <a:t>Quantos duplos diplomas com a GEC?</a:t>
            </a:r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8DF2032-7D64-42FC-9FF3-97CE37BA5217}" type="slidenum">
              <a:rPr altLang="pt-BR" smtClean="0"/>
              <a:pPr>
                <a:spcBef>
                  <a:spcPct val="0"/>
                </a:spcBef>
              </a:pPr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72529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/>
              <a:t>Este histórico não está certo. O ponto 1 se refere ao estabelecimento do curso de graduacao em eng. de petroleo. </a:t>
            </a:r>
          </a:p>
          <a:p>
            <a:endParaRPr lang="pt-BR" altLang="pt-BR"/>
          </a:p>
          <a:p>
            <a:r>
              <a:rPr lang="pt-BR" altLang="pt-BR"/>
              <a:t>Depois, a Poli entende que Santos é eixo de estrategico de desenvolvimento da escola: aponta para questoes não so de petroleo, mas de logistica (porto), meio ambiente, mobilidade, desenvolvimento regional e distruibuição de renda, industrialização, inovacao tecnologica. Há o CBS, o parque tecnólogico de Santos, serviços, a mudança do perfil populacional, a conurbação que avança na rregiacao metropolitana, etc etc.</a:t>
            </a:r>
          </a:p>
          <a:p>
            <a:endParaRPr lang="pt-BR" altLang="pt-BR"/>
          </a:p>
          <a:p>
            <a:r>
              <a:rPr lang="pt-BR" altLang="pt-BR"/>
              <a:t>Santos está em distância ideal da metr´pole paulistana: perto do polo cultural e intelectual, longe para abrir novos eixos de desenvolvimento</a:t>
            </a:r>
          </a:p>
          <a:p>
            <a:endParaRPr lang="pt-BR" altLang="pt-BR"/>
          </a:p>
          <a:p>
            <a:r>
              <a:rPr lang="pt-BR" altLang="pt-BR"/>
              <a:t>Quantos duplos diplomas com a GEC?</a:t>
            </a:r>
          </a:p>
        </p:txBody>
      </p:sp>
      <p:sp>
        <p:nvSpPr>
          <p:cNvPr id="1229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1C000CE-0B67-4E7D-B3CF-1A2D6FE39C30}" type="slidenum">
              <a:rPr altLang="pt-BR" smtClean="0"/>
              <a:pPr>
                <a:spcBef>
                  <a:spcPct val="0"/>
                </a:spcBef>
              </a:pPr>
              <a:t>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77299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643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06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5692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2220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796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089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4615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4848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1AA0BD1-7F05-438D-954E-805872EFCE90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215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58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344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88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10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143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47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706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11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0BD1-7F05-438D-954E-805872EFCE90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3732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  <p:sldLayoutId id="2147483934" r:id="rId12"/>
    <p:sldLayoutId id="2147483935" r:id="rId13"/>
    <p:sldLayoutId id="2147483936" r:id="rId14"/>
    <p:sldLayoutId id="2147483937" r:id="rId15"/>
    <p:sldLayoutId id="2147483938" r:id="rId16"/>
    <p:sldLayoutId id="214748393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16/0375-9601(95)00867-5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40EB3-6C45-4612-9ACB-1CBA33F74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>
                <a:latin typeface="Arial Black" panose="020B0A04020102020204" pitchFamily="34" charset="0"/>
              </a:rPr>
              <a:t>PTC3566-Tópicos de Controle Avançado</a:t>
            </a: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Aula de 24/04/2020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B2D143-E542-486C-8132-887342E08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José Roberto Castilho Piqueira</a:t>
            </a:r>
          </a:p>
          <a:p>
            <a:r>
              <a:rPr lang="pt-BR" dirty="0"/>
              <a:t>(piqueira@lac.usp.br)</a:t>
            </a:r>
          </a:p>
        </p:txBody>
      </p:sp>
    </p:spTree>
    <p:extLst>
      <p:ext uri="{BB962C8B-B14F-4D97-AF65-F5344CB8AC3E}">
        <p14:creationId xmlns:p14="http://schemas.microsoft.com/office/powerpoint/2010/main" val="212413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606AE-80EA-4E1C-9AF0-60CCD9B4F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Complexidade: amostras e probabilidades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47F66BB-FE96-49CD-9F91-646380735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25987"/>
            <a:ext cx="9613861" cy="3599316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BA060F3-EB0C-47C7-9E5C-91CA64123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314" y="2325987"/>
            <a:ext cx="7038486" cy="32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777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E24FED-FD0A-4232-9623-596BF704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Aumentando o número de amostras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BF29572B-79EA-4641-8DA5-0EAF65ABD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6CC1D45-66D9-44FF-A7F0-3109EFBB9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825" y="2391301"/>
            <a:ext cx="4871318" cy="364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859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6DA225-E596-41DE-A921-9D1924F1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SDL=f(p)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870892-C341-4D75-9643-00C27677D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N como parâmetro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C83D6EC-6E5C-4EF3-9060-01FE725231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881" y="2904660"/>
            <a:ext cx="4842489" cy="353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749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LMC=f(p)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732" y="2081439"/>
            <a:ext cx="9393011" cy="4145189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N como parâmetro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47BEAFA-2D7B-4027-A299-D806EF829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628" y="2756566"/>
            <a:ext cx="4482572" cy="317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597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5C2D0-6941-4E1A-88FE-A4BF7FB5F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Conclusões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A98004-E36F-4749-B053-00233F9E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Increasing the number of trials, the informational entropy decreases.</a:t>
            </a:r>
          </a:p>
          <a:p>
            <a:pPr marL="0" indent="0">
              <a:buNone/>
            </a:pPr>
            <a:r>
              <a:rPr lang="en-US" dirty="0"/>
              <a:t>• Maximum SDL and LMC complexity measures occur for unbalanced success probability of the trials.</a:t>
            </a:r>
          </a:p>
          <a:p>
            <a:pPr marL="0" indent="0">
              <a:buNone/>
            </a:pPr>
            <a:r>
              <a:rPr lang="en-US" dirty="0"/>
              <a:t>• SDL and LMC complexity measures decrease with the number of trials.</a:t>
            </a:r>
          </a:p>
          <a:p>
            <a:pPr marL="0" indent="0">
              <a:buNone/>
            </a:pPr>
            <a:r>
              <a:rPr lang="en-US" dirty="0"/>
              <a:t>• The maximum values of SDL and LMC measures do not depend on the number of trials.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736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F9CC75-7BB6-4FD5-9843-EEEE56993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Tarefa 4 – entrega 22/05/2020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D40277-0311-461B-85B0-B235CB6AC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Escolhar</a:t>
            </a:r>
            <a:r>
              <a:rPr lang="pt-BR" dirty="0"/>
              <a:t> uma distribuição discreta de probabilidades: Poisson ou Geométrica (por exemplo)</a:t>
            </a:r>
          </a:p>
          <a:p>
            <a:r>
              <a:rPr lang="pt-BR" dirty="0"/>
              <a:t>Atribuir valores para os parâmetros</a:t>
            </a:r>
          </a:p>
          <a:p>
            <a:r>
              <a:rPr lang="pt-BR" dirty="0"/>
              <a:t>Calcular as complexidades SDL e LMC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168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Pesando ordem e desordem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7186D94-C046-40F3-9E23-06B648C180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136" y="2467336"/>
            <a:ext cx="5380203" cy="201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890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Pesos iguais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2701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N=1                                                        N=10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EE65017-2172-4368-A6AA-D2977AF39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76" y="2979240"/>
            <a:ext cx="4160325" cy="288816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0BBDD053-1307-4411-8D5A-0634075A41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0256" y="3011897"/>
            <a:ext cx="3886895" cy="285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518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Pesos diferentes (</a:t>
            </a:r>
            <a:r>
              <a:rPr lang="el-GR" dirty="0"/>
              <a:t>α</a:t>
            </a:r>
            <a:r>
              <a:rPr lang="pt-BR" dirty="0"/>
              <a:t> = 0,5)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2701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N=1                                                        N=10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184C7193-EF62-45B4-B2B9-586109C2A4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0492" y="2968355"/>
            <a:ext cx="3680337" cy="2735608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AE42580F-6221-4AAD-A53A-83B64D9F07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28" y="2900660"/>
            <a:ext cx="3812085" cy="291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086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Pesos diferentes (</a:t>
            </a:r>
            <a:r>
              <a:rPr lang="el-GR" dirty="0"/>
              <a:t>α</a:t>
            </a:r>
            <a:r>
              <a:rPr lang="pt-BR" dirty="0"/>
              <a:t> = 1,5)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2701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N=1                                                        N=10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535FD66-6450-4B04-A8CE-87CEC99BA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675" y="2955265"/>
            <a:ext cx="4467554" cy="317883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C1872E1-B5FC-4A01-9AA1-802116E38E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2942999"/>
            <a:ext cx="4005943" cy="315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52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470FF-37B7-4743-9073-3964838AB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B16E11-0A82-4A53-9AE7-166F6F409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065" y="4484915"/>
            <a:ext cx="10325134" cy="1850572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Emmanuel </a:t>
            </a:r>
            <a:r>
              <a:rPr lang="pt-BR" dirty="0" err="1"/>
              <a:t>Desurvire</a:t>
            </a:r>
            <a:r>
              <a:rPr lang="pt-BR" dirty="0"/>
              <a:t> – </a:t>
            </a:r>
            <a:r>
              <a:rPr lang="pt-BR" dirty="0" err="1"/>
              <a:t>Classical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Quantum </a:t>
            </a:r>
            <a:r>
              <a:rPr lang="pt-BR" dirty="0" err="1"/>
              <a:t>Information</a:t>
            </a:r>
            <a:r>
              <a:rPr lang="pt-BR" dirty="0"/>
              <a:t> </a:t>
            </a:r>
            <a:r>
              <a:rPr lang="pt-BR" dirty="0" err="1"/>
              <a:t>Theory</a:t>
            </a:r>
            <a:r>
              <a:rPr lang="pt-BR" dirty="0"/>
              <a:t> – Cambridge </a:t>
            </a:r>
            <a:r>
              <a:rPr lang="pt-BR" dirty="0" err="1"/>
              <a:t>University</a:t>
            </a:r>
            <a:r>
              <a:rPr lang="pt-BR" dirty="0"/>
              <a:t> Press – 2009</a:t>
            </a:r>
          </a:p>
          <a:p>
            <a:r>
              <a:rPr lang="en-US" dirty="0"/>
              <a:t>  Kolmogorov AN. Three approaches to the definition of the concept “quantity of information”, </a:t>
            </a:r>
            <a:r>
              <a:rPr lang="en-US" i="1" dirty="0" err="1"/>
              <a:t>Problemy</a:t>
            </a:r>
            <a:endParaRPr lang="en-US" i="1" dirty="0"/>
          </a:p>
          <a:p>
            <a:r>
              <a:rPr lang="it-IT" i="1" dirty="0"/>
              <a:t>Peredachi Informatsii</a:t>
            </a:r>
            <a:r>
              <a:rPr lang="it-IT" dirty="0"/>
              <a:t>, 1 (1965) pp. 3±11.</a:t>
            </a:r>
          </a:p>
          <a:p>
            <a:r>
              <a:rPr lang="en-US" dirty="0"/>
              <a:t>López-Ruiz R, Mancini HL, </a:t>
            </a:r>
            <a:r>
              <a:rPr lang="en-US" dirty="0" err="1"/>
              <a:t>Calbet</a:t>
            </a:r>
            <a:r>
              <a:rPr lang="en-US" dirty="0"/>
              <a:t> X. “A statistical measure of complexity”, </a:t>
            </a:r>
            <a:r>
              <a:rPr lang="en-US" i="1" dirty="0"/>
              <a:t>Physics Letters A</a:t>
            </a:r>
            <a:r>
              <a:rPr lang="en-US" dirty="0"/>
              <a:t>, 209</a:t>
            </a:r>
          </a:p>
          <a:p>
            <a:r>
              <a:rPr lang="pt-BR" dirty="0"/>
              <a:t>(1995) pp. 321±326. </a:t>
            </a:r>
            <a:r>
              <a:rPr lang="pt-BR" dirty="0">
                <a:hlinkClick r:id="rId2"/>
              </a:rPr>
              <a:t>https://doi.org/10.1016/0375-9601(95)00867-5</a:t>
            </a:r>
            <a:endParaRPr lang="pt-BR" dirty="0"/>
          </a:p>
          <a:p>
            <a:r>
              <a:rPr lang="en-US" dirty="0"/>
              <a:t>J. Shiner, M. Davison, P. Landsberg, Simple measure for complexity, Phys. Rev. E 59 (2) (1999) 1459–1464.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4598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 = 10 – exagerando pesos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2701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el-GR" dirty="0"/>
              <a:t>α</a:t>
            </a:r>
            <a:r>
              <a:rPr lang="pt-BR" dirty="0"/>
              <a:t>=0,02                                                       </a:t>
            </a:r>
            <a:r>
              <a:rPr lang="el-GR" dirty="0"/>
              <a:t>α</a:t>
            </a:r>
            <a:r>
              <a:rPr lang="pt-BR" dirty="0"/>
              <a:t>=1,98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311F90E-69A5-49AA-B195-BB3317818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37" y="3042349"/>
            <a:ext cx="4447849" cy="308569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A917482E-FAF2-4147-9663-0A72FD908E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065" y="2949278"/>
            <a:ext cx="3970117" cy="315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120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Variando p e α com N=10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2701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SDL                                                           LMC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637FA7E-E48B-43C2-BE76-C4FC1C48E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053" y="3058472"/>
            <a:ext cx="4471290" cy="270473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1E3ED65-BE98-4946-A159-081E617808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8162" y="3058471"/>
            <a:ext cx="4476797" cy="270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508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C1168A-C5A7-40D0-8505-E785C8335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 e aplicações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61FA1EC6-5E36-4B7F-97CF-4D89CC7D9E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596" y="2401746"/>
            <a:ext cx="9071781" cy="331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82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C1168A-C5A7-40D0-8505-E785C8335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 e aplicações II</a:t>
            </a:r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E3BFB850-170C-4FE2-ADF0-FD2747AF4D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321" y="2246112"/>
            <a:ext cx="6994108" cy="319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34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40CC2C56-32C6-4B18-A400-CF09590F3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9" y="1989138"/>
            <a:ext cx="3836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52EE335-1D91-45D2-80DF-4CB295533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4883" y="3500439"/>
            <a:ext cx="261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C44B0A33-4EAD-4AFB-82E8-466B987CF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5195" y="3198814"/>
            <a:ext cx="261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48E9311E-0F6D-4C64-B470-2225EE605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188914"/>
            <a:ext cx="4032250" cy="833437"/>
          </a:xfrm>
          <a:prstGeom prst="rect">
            <a:avLst/>
          </a:prstGeom>
          <a:noFill/>
          <a:ln>
            <a:noFill/>
          </a:ln>
          <a:effectLst>
            <a:outerShdw blurRad="63500" dist="46662" dir="3284183" algn="ctr" rotWithShape="0">
              <a:schemeClr val="bg2">
                <a:alpha val="79999"/>
              </a:scheme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BR" altLang="pt-BR" b="1" dirty="0">
                <a:solidFill>
                  <a:srgbClr val="660066"/>
                </a:solidFill>
                <a:latin typeface="Century Gothic" panose="020B0502020202020204" pitchFamily="34" charset="0"/>
              </a:rPr>
              <a:t>Aplicação a séries temporais</a:t>
            </a:r>
          </a:p>
        </p:txBody>
      </p:sp>
      <p:sp>
        <p:nvSpPr>
          <p:cNvPr id="21511" name="TextBox 1">
            <a:extLst>
              <a:ext uri="{FF2B5EF4-FFF2-40B4-BE49-F238E27FC236}">
                <a16:creationId xmlns:a16="http://schemas.microsoft.com/office/drawing/2014/main" id="{6D0FCC06-AD78-4C57-9C55-D6B0F75E5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844675"/>
            <a:ext cx="8459788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 b="1">
                <a:solidFill>
                  <a:srgbClr val="000090"/>
                </a:solidFill>
              </a:rPr>
              <a:t>Construção da Fonte</a:t>
            </a:r>
            <a:r>
              <a:rPr lang="en-US" altLang="pt-BR" sz="2000">
                <a:solidFill>
                  <a:srgbClr val="00009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000">
              <a:solidFill>
                <a:srgbClr val="00009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solidFill>
                  <a:srgbClr val="000090"/>
                </a:solidFill>
              </a:rPr>
              <a:t> Série temporal: x(t)</a:t>
            </a:r>
            <a:r>
              <a:rPr lang="en-US" altLang="pt-BR" sz="2000">
                <a:solidFill>
                  <a:srgbClr val="000090"/>
                </a:solidFill>
                <a:sym typeface="Wingdings" panose="05000000000000000000" pitchFamily="2" charset="2"/>
              </a:rPr>
              <a:t>: (a,b) em R</a:t>
            </a:r>
            <a:endParaRPr lang="en-US" altLang="pt-BR" sz="2000">
              <a:solidFill>
                <a:srgbClr val="00009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000">
              <a:solidFill>
                <a:srgbClr val="00009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solidFill>
                  <a:srgbClr val="000090"/>
                </a:solidFill>
              </a:rPr>
              <a:t>Intervalo de amortragem (T), n amostras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000">
              <a:solidFill>
                <a:srgbClr val="00009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solidFill>
                  <a:srgbClr val="000090"/>
                </a:solidFill>
              </a:rPr>
              <a:t>Dividir o contra-domínio em N partes disjuntas (potência de 2, de expoente k)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000">
              <a:solidFill>
                <a:srgbClr val="00009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solidFill>
                  <a:srgbClr val="000090"/>
                </a:solidFill>
              </a:rPr>
              <a:t> Fonte: {A1, A2,………,AN}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000">
              <a:solidFill>
                <a:srgbClr val="00009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solidFill>
                  <a:srgbClr val="000090"/>
                </a:solidFill>
              </a:rPr>
              <a:t> Em cada instante de amostragem: x(n) é associado a um intervalo Ai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solidFill>
                  <a:srgbClr val="000090"/>
                </a:solidFill>
              </a:rPr>
              <a:t> Cada intervalo aparece associado a x(n) ni vezes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solidFill>
                  <a:srgbClr val="000090"/>
                </a:solidFill>
              </a:rPr>
              <a:t> Assim pi = ni / (n + 1)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52DA8323-B8CD-49A6-A95B-D4A2D46F7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9" y="1989138"/>
            <a:ext cx="3836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9F88064-1285-4CD1-9932-C69A45281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4883" y="3500439"/>
            <a:ext cx="261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D7BAD802-EB6F-4BB6-A00B-CA959C011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5195" y="3198814"/>
            <a:ext cx="261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C32A797C-4906-4093-8987-0B8C2C38B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161925"/>
            <a:ext cx="4032250" cy="463550"/>
          </a:xfrm>
          <a:prstGeom prst="rect">
            <a:avLst/>
          </a:prstGeom>
          <a:noFill/>
          <a:ln>
            <a:noFill/>
          </a:ln>
          <a:effectLst>
            <a:outerShdw blurRad="63500" dist="46662" dir="3284183" algn="ctr" rotWithShape="0">
              <a:schemeClr val="bg2">
                <a:alpha val="79999"/>
              </a:scheme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BR" altLang="pt-BR" b="1" dirty="0">
                <a:solidFill>
                  <a:srgbClr val="660066"/>
                </a:solidFill>
                <a:latin typeface="Century Gothic" panose="020B0502020202020204" pitchFamily="34" charset="0"/>
              </a:rPr>
              <a:t>Exemplo</a:t>
            </a:r>
          </a:p>
        </p:txBody>
      </p:sp>
      <p:sp>
        <p:nvSpPr>
          <p:cNvPr id="22535" name="TextBox 1">
            <a:extLst>
              <a:ext uri="{FF2B5EF4-FFF2-40B4-BE49-F238E27FC236}">
                <a16:creationId xmlns:a16="http://schemas.microsoft.com/office/drawing/2014/main" id="{20DFAD6B-1815-47E8-9C66-7A478C1C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844675"/>
            <a:ext cx="8459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000">
              <a:solidFill>
                <a:srgbClr val="000090"/>
              </a:solidFill>
            </a:endParaRPr>
          </a:p>
        </p:txBody>
      </p:sp>
      <p:pic>
        <p:nvPicPr>
          <p:cNvPr id="22536" name="Imagem 1">
            <a:extLst>
              <a:ext uri="{FF2B5EF4-FFF2-40B4-BE49-F238E27FC236}">
                <a16:creationId xmlns:a16="http://schemas.microsoft.com/office/drawing/2014/main" id="{BC4E306C-047E-4DF5-A509-F00F16BB8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224" y="1322389"/>
            <a:ext cx="6081712" cy="39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1A5288A8-621F-4053-AD6A-F8C7CA64E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9" y="1989138"/>
            <a:ext cx="3836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DC3F9CA-D8B5-4066-B60B-CE8230AA0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4883" y="3500439"/>
            <a:ext cx="261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3F3B95CD-A826-4B2D-9A4A-E6CA5D2D4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5195" y="3198814"/>
            <a:ext cx="261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61911C93-85B1-43D3-9CE8-46F8A9630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161925"/>
            <a:ext cx="4032250" cy="833438"/>
          </a:xfrm>
          <a:prstGeom prst="rect">
            <a:avLst/>
          </a:prstGeom>
          <a:noFill/>
          <a:ln>
            <a:noFill/>
          </a:ln>
          <a:effectLst>
            <a:outerShdw blurRad="63500" dist="46662" dir="3284183" algn="ctr" rotWithShape="0">
              <a:schemeClr val="bg2">
                <a:alpha val="79999"/>
              </a:scheme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BR" altLang="pt-BR" b="1" dirty="0">
                <a:solidFill>
                  <a:srgbClr val="660066"/>
                </a:solidFill>
                <a:latin typeface="Century Gothic" panose="020B0502020202020204" pitchFamily="34" charset="0"/>
              </a:rPr>
              <a:t>Divisão do </a:t>
            </a:r>
            <a:r>
              <a:rPr lang="pt-BR" altLang="pt-BR" b="1" dirty="0" err="1">
                <a:solidFill>
                  <a:srgbClr val="660066"/>
                </a:solidFill>
                <a:latin typeface="Century Gothic" panose="020B0502020202020204" pitchFamily="34" charset="0"/>
              </a:rPr>
              <a:t>Contra-domínio</a:t>
            </a:r>
            <a:r>
              <a:rPr lang="pt-BR" altLang="pt-BR" b="1" dirty="0">
                <a:solidFill>
                  <a:srgbClr val="660066"/>
                </a:solidFill>
                <a:latin typeface="Century Gothic" panose="020B0502020202020204" pitchFamily="34" charset="0"/>
              </a:rPr>
              <a:t> em 8 partes</a:t>
            </a:r>
          </a:p>
        </p:txBody>
      </p:sp>
      <p:pic>
        <p:nvPicPr>
          <p:cNvPr id="23559" name="Imagem 1">
            <a:extLst>
              <a:ext uri="{FF2B5EF4-FFF2-40B4-BE49-F238E27FC236}">
                <a16:creationId xmlns:a16="http://schemas.microsoft.com/office/drawing/2014/main" id="{4ADB423B-9A9D-434B-A9E5-32BD4D8D4B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1420812"/>
            <a:ext cx="828040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D51530B8-B8F9-46D5-BEDA-7C4100A1B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9" y="1989138"/>
            <a:ext cx="3836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23ED98F-7866-4A69-88AB-2239DA800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4883" y="3500439"/>
            <a:ext cx="261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F0F26B63-93C7-43B9-B3E4-8CB324779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5195" y="3198814"/>
            <a:ext cx="261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6DA5DA8B-61CE-4A4C-BF6E-9FF972F0E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161925"/>
            <a:ext cx="4032250" cy="833438"/>
          </a:xfrm>
          <a:prstGeom prst="rect">
            <a:avLst/>
          </a:prstGeom>
          <a:noFill/>
          <a:ln>
            <a:noFill/>
          </a:ln>
          <a:effectLst>
            <a:outerShdw blurRad="63500" dist="46662" dir="3284183" algn="ctr" rotWithShape="0">
              <a:schemeClr val="bg2">
                <a:alpha val="79999"/>
              </a:scheme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BR" altLang="pt-BR" b="1" dirty="0">
                <a:solidFill>
                  <a:srgbClr val="660066"/>
                </a:solidFill>
                <a:latin typeface="Century Gothic" panose="020B0502020202020204" pitchFamily="34" charset="0"/>
              </a:rPr>
              <a:t>Divisão do </a:t>
            </a:r>
            <a:r>
              <a:rPr lang="pt-BR" altLang="pt-BR" b="1" dirty="0" err="1">
                <a:solidFill>
                  <a:srgbClr val="660066"/>
                </a:solidFill>
                <a:latin typeface="Century Gothic" panose="020B0502020202020204" pitchFamily="34" charset="0"/>
              </a:rPr>
              <a:t>Contra-domínio</a:t>
            </a:r>
            <a:r>
              <a:rPr lang="pt-BR" altLang="pt-BR" b="1" dirty="0">
                <a:solidFill>
                  <a:srgbClr val="660066"/>
                </a:solidFill>
                <a:latin typeface="Century Gothic" panose="020B0502020202020204" pitchFamily="34" charset="0"/>
              </a:rPr>
              <a:t> em 16 partes</a:t>
            </a:r>
          </a:p>
        </p:txBody>
      </p:sp>
      <p:pic>
        <p:nvPicPr>
          <p:cNvPr id="24583" name="Imagem 2">
            <a:extLst>
              <a:ext uri="{FF2B5EF4-FFF2-40B4-BE49-F238E27FC236}">
                <a16:creationId xmlns:a16="http://schemas.microsoft.com/office/drawing/2014/main" id="{9EAF223F-15BA-4D97-AC92-97479D518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0" y="1420812"/>
            <a:ext cx="833120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449421BA-3E7D-444E-BE57-8EE2DF893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9" y="1989138"/>
            <a:ext cx="3836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82765C7-EF46-4FC0-A33E-3CCED2952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4883" y="3500439"/>
            <a:ext cx="261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70DF1E89-92C6-425E-A859-B21766694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5195" y="3198814"/>
            <a:ext cx="261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217F83D0-3FE4-4011-9C28-271FBA876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161925"/>
            <a:ext cx="4032250" cy="1201738"/>
          </a:xfrm>
          <a:prstGeom prst="rect">
            <a:avLst/>
          </a:prstGeom>
          <a:noFill/>
          <a:ln>
            <a:noFill/>
          </a:ln>
          <a:effectLst>
            <a:outerShdw blurRad="63500" dist="46662" dir="3284183" algn="ctr" rotWithShape="0">
              <a:schemeClr val="bg2">
                <a:alpha val="79999"/>
              </a:scheme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BR" altLang="pt-BR" b="1" dirty="0">
                <a:solidFill>
                  <a:srgbClr val="660066"/>
                </a:solidFill>
                <a:latin typeface="Century Gothic" panose="020B0502020202020204" pitchFamily="34" charset="0"/>
              </a:rPr>
              <a:t>Divisão do </a:t>
            </a:r>
            <a:r>
              <a:rPr lang="pt-BR" altLang="pt-BR" b="1" dirty="0" err="1">
                <a:solidFill>
                  <a:srgbClr val="660066"/>
                </a:solidFill>
                <a:latin typeface="Century Gothic" panose="020B0502020202020204" pitchFamily="34" charset="0"/>
              </a:rPr>
              <a:t>Contra-domínio</a:t>
            </a:r>
            <a:r>
              <a:rPr lang="pt-BR" altLang="pt-BR" b="1" dirty="0">
                <a:solidFill>
                  <a:srgbClr val="660066"/>
                </a:solidFill>
                <a:latin typeface="Century Gothic" panose="020B0502020202020204" pitchFamily="34" charset="0"/>
              </a:rPr>
              <a:t> em 32 e 64 partes</a:t>
            </a:r>
          </a:p>
        </p:txBody>
      </p:sp>
      <p:pic>
        <p:nvPicPr>
          <p:cNvPr id="25607" name="Imagem 1">
            <a:extLst>
              <a:ext uri="{FF2B5EF4-FFF2-40B4-BE49-F238E27FC236}">
                <a16:creationId xmlns:a16="http://schemas.microsoft.com/office/drawing/2014/main" id="{05230EC7-40CF-4F26-B106-3BC6F97BC0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420" y="1520033"/>
            <a:ext cx="7961312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0EC16455-13FD-4062-B099-D956EE876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9" y="1989138"/>
            <a:ext cx="3836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2D75D80-A925-400A-8CC8-3A6542A86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4883" y="3500439"/>
            <a:ext cx="261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A89A2092-0252-4054-A5FC-2A02BE002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5195" y="3198814"/>
            <a:ext cx="261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C79AF366-AF44-4B7E-984B-902C5EFB4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161925"/>
            <a:ext cx="4032250" cy="833438"/>
          </a:xfrm>
          <a:prstGeom prst="rect">
            <a:avLst/>
          </a:prstGeom>
          <a:noFill/>
          <a:ln>
            <a:noFill/>
          </a:ln>
          <a:effectLst>
            <a:outerShdw blurRad="63500" dist="46662" dir="3284183" algn="ctr" rotWithShape="0">
              <a:schemeClr val="bg2">
                <a:alpha val="79999"/>
              </a:scheme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BR" altLang="pt-BR" b="1" dirty="0">
                <a:solidFill>
                  <a:srgbClr val="660066"/>
                </a:solidFill>
                <a:latin typeface="Century Gothic" panose="020B0502020202020204" pitchFamily="34" charset="0"/>
              </a:rPr>
              <a:t>Intervalos de tempo menores</a:t>
            </a:r>
          </a:p>
        </p:txBody>
      </p:sp>
      <p:pic>
        <p:nvPicPr>
          <p:cNvPr id="26631" name="Imagem 2">
            <a:extLst>
              <a:ext uri="{FF2B5EF4-FFF2-40B4-BE49-F238E27FC236}">
                <a16:creationId xmlns:a16="http://schemas.microsoft.com/office/drawing/2014/main" id="{AE2B0E6F-C8D5-40B2-A8EC-1CDD165A4E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947738"/>
            <a:ext cx="7129462" cy="585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Medidas de Complexidade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33DC4-0175-4A4C-BE0D-35E5C97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dirty="0" err="1"/>
              <a:t>Kolmogorov</a:t>
            </a:r>
            <a:r>
              <a:rPr lang="pt-BR" dirty="0"/>
              <a:t>: algoritmos e entropia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LMC: López-Ruiz, Mancini e </a:t>
            </a:r>
            <a:r>
              <a:rPr lang="pt-BR" dirty="0" err="1"/>
              <a:t>Calbet</a:t>
            </a:r>
            <a:r>
              <a:rPr lang="pt-BR" dirty="0"/>
              <a:t>: </a:t>
            </a:r>
            <a:r>
              <a:rPr lang="pt-BR" dirty="0" err="1"/>
              <a:t>ordem.desordem</a:t>
            </a:r>
            <a:endParaRPr lang="pt-BR" dirty="0"/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SDL: </a:t>
            </a:r>
            <a:r>
              <a:rPr lang="en-US" dirty="0"/>
              <a:t>Shiner, Davison e Landsberg: </a:t>
            </a:r>
            <a:r>
              <a:rPr lang="en-US" dirty="0" err="1"/>
              <a:t>ordem.desordem</a:t>
            </a:r>
            <a:r>
              <a:rPr lang="en-US" dirty="0"/>
              <a:t> (</a:t>
            </a:r>
            <a:r>
              <a:rPr lang="en-US" dirty="0" err="1"/>
              <a:t>simplificação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81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109232" y="254229"/>
            <a:ext cx="4032250" cy="833437"/>
          </a:xfrm>
          <a:prstGeom prst="rect">
            <a:avLst/>
          </a:prstGeom>
          <a:noFill/>
          <a:ln>
            <a:noFill/>
          </a:ln>
          <a:effectLst>
            <a:outerShdw blurRad="63500" dist="46662" dir="3284183" algn="ctr" rotWithShape="0">
              <a:schemeClr val="bg2">
                <a:alpha val="79999"/>
              </a:scheme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BR" altLang="pt-BR" b="1" dirty="0">
                <a:solidFill>
                  <a:srgbClr val="660066"/>
                </a:solidFill>
                <a:latin typeface="Century Gothic" panose="020B0502020202020204" pitchFamily="34" charset="0"/>
              </a:rPr>
              <a:t>Complexidade e Complicação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717675" y="1865314"/>
            <a:ext cx="8770938" cy="2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defTabSz="44926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pt-BR" altLang="pt-BR" sz="2000" b="1">
                <a:solidFill>
                  <a:srgbClr val="061455"/>
                </a:solidFill>
              </a:rPr>
              <a:t>- Carga semântica da palavra complexidade</a:t>
            </a: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pt-BR" altLang="pt-BR" sz="2000" b="1">
                <a:solidFill>
                  <a:srgbClr val="061455"/>
                </a:solidFill>
              </a:rPr>
              <a:t>- Primeira ideia de medida de complexidade</a:t>
            </a: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pt-BR" altLang="pt-BR" sz="2000" b="1">
                <a:solidFill>
                  <a:srgbClr val="061455"/>
                </a:solidFill>
              </a:rPr>
              <a:t> 	Máquina de Turing (complexidade Computacional)</a:t>
            </a: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endParaRPr lang="pt-BR" altLang="pt-BR" sz="2000" b="1">
              <a:solidFill>
                <a:srgbClr val="061455"/>
              </a:solidFill>
            </a:endParaRP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endParaRPr lang="pt-BR" altLang="pt-BR" sz="2000" b="1">
              <a:solidFill>
                <a:srgbClr val="061455"/>
              </a:solidFill>
            </a:endParaRP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endParaRPr lang="pt-BR" altLang="pt-BR" sz="2000" b="1">
              <a:solidFill>
                <a:srgbClr val="061455"/>
              </a:solidFill>
            </a:endParaRP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endParaRPr lang="pt-BR" altLang="pt-BR" sz="2000" b="1">
              <a:solidFill>
                <a:srgbClr val="061455"/>
              </a:solidFill>
            </a:endParaRPr>
          </a:p>
        </p:txBody>
      </p:sp>
      <p:pic>
        <p:nvPicPr>
          <p:cNvPr id="9221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0" y="3254376"/>
            <a:ext cx="6745288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00375" y="161925"/>
            <a:ext cx="4032250" cy="833438"/>
          </a:xfrm>
          <a:prstGeom prst="rect">
            <a:avLst/>
          </a:prstGeom>
          <a:noFill/>
          <a:ln>
            <a:noFill/>
          </a:ln>
          <a:effectLst>
            <a:outerShdw blurRad="63500" dist="46662" dir="3284183" algn="ctr" rotWithShape="0">
              <a:schemeClr val="bg2">
                <a:alpha val="79999"/>
              </a:scheme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BR" altLang="pt-BR" b="1" dirty="0">
                <a:solidFill>
                  <a:srgbClr val="660066"/>
                </a:solidFill>
                <a:latin typeface="Century Gothic" panose="020B0502020202020204" pitchFamily="34" charset="0"/>
              </a:rPr>
              <a:t>Máquina de Turing Universal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2135189" y="2901950"/>
            <a:ext cx="8137525" cy="24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pt-BR" altLang="pt-BR" sz="2000">
                <a:solidFill>
                  <a:srgbClr val="000090"/>
                </a:solidFill>
              </a:rPr>
              <a:t> Endereços com Simuladores de Máquinas de Turing (acima)</a:t>
            </a: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endParaRPr lang="pt-BR" altLang="pt-BR" sz="2000">
              <a:solidFill>
                <a:srgbClr val="000090"/>
              </a:solidFill>
            </a:endParaRP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pt-BR" altLang="pt-BR" sz="2000">
                <a:solidFill>
                  <a:srgbClr val="000090"/>
                </a:solidFill>
              </a:rPr>
              <a:t>Turing e Church: Máquina de Turing Universal</a:t>
            </a: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endParaRPr lang="pt-BR" altLang="pt-BR" sz="2000">
              <a:solidFill>
                <a:srgbClr val="000090"/>
              </a:solidFill>
            </a:endParaRP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pt-BR" altLang="pt-BR" sz="2000">
                <a:solidFill>
                  <a:srgbClr val="000090"/>
                </a:solidFill>
              </a:rPr>
              <a:t>Kolmogorov: complexidade computacional medida por número de operações de uma UTM</a:t>
            </a:r>
          </a:p>
        </p:txBody>
      </p:sp>
      <p:pic>
        <p:nvPicPr>
          <p:cNvPr id="11269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20938"/>
            <a:ext cx="8013700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BC1171-DACE-4006-AFA3-CCFAE91BE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LMC/SDL: Medida de desordem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EEE1E2-446F-4ACC-AEDB-64EAA46DD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Distribuição de probabilidade e entropia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Entropia máxima</a:t>
            </a:r>
          </a:p>
          <a:p>
            <a:endParaRPr lang="pt-BR" dirty="0"/>
          </a:p>
          <a:p>
            <a:r>
              <a:rPr lang="pt-BR" dirty="0"/>
              <a:t>Desordem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Espaço Reservado para Conteúdo 2">
            <a:extLst>
              <a:ext uri="{FF2B5EF4-FFF2-40B4-BE49-F238E27FC236}">
                <a16:creationId xmlns:a16="http://schemas.microsoft.com/office/drawing/2014/main" id="{10DB5831-6531-4E78-BF66-02D311D49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765" y="2798731"/>
            <a:ext cx="2692972" cy="100578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477D087-ADEA-404B-AE09-DB8BD66A3C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200" y="4136531"/>
            <a:ext cx="3100537" cy="47700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3835535-FBC9-4179-AE3E-6E7F45308A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371" y="5295832"/>
            <a:ext cx="2888915" cy="82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257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Complexidade: </a:t>
            </a:r>
            <a:r>
              <a:rPr lang="pt-BR" dirty="0" err="1"/>
              <a:t>ordem.desordem</a:t>
            </a: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E0C0A00-EC62-4E79-8F7F-14F37372D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SDL ....ordem(complemento da desordem)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LMC ....ordem(afastamento da média)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5435C6A-36A1-4586-9733-00B52AA8DB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27" y="2996052"/>
            <a:ext cx="3126543" cy="73697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57806348-0684-45B4-965F-A3A58D36AE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6034" y="3992714"/>
            <a:ext cx="2010137" cy="729872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F18121A-2B73-4AE5-8B08-C2BDC802D6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8093" y="4939497"/>
            <a:ext cx="2130273" cy="68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108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distribuição binomial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33DC4-0175-4A4C-BE0D-35E5C97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671AD89-E5AC-491F-ABAF-5DF3242D8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285" y="2479599"/>
            <a:ext cx="8727816" cy="797001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0B37B896-87ED-4824-8C08-3CE518D585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410" y="3428999"/>
            <a:ext cx="2889194" cy="51162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B73F8F86-AF97-4E93-9154-2CF3B304E9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8410" y="4467774"/>
            <a:ext cx="4284384" cy="125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184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Desordem da binomial</a:t>
            </a:r>
          </a:p>
        </p:txBody>
      </p:sp>
      <p:pic>
        <p:nvPicPr>
          <p:cNvPr id="3" name="Espaço Reservado para Conteúdo 2">
            <a:extLst>
              <a:ext uri="{FF2B5EF4-FFF2-40B4-BE49-F238E27FC236}">
                <a16:creationId xmlns:a16="http://schemas.microsoft.com/office/drawing/2014/main" id="{C082B3A7-9185-4F34-AC7E-A0B053B4C6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8022" y="2284759"/>
            <a:ext cx="4928535" cy="345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62519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m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m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m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Berlim</Template>
  <TotalTime>888</TotalTime>
  <Words>857</Words>
  <Application>Microsoft Office PowerPoint</Application>
  <PresentationFormat>Widescreen</PresentationFormat>
  <Paragraphs>139</Paragraphs>
  <Slides>29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6" baseType="lpstr">
      <vt:lpstr>Arial</vt:lpstr>
      <vt:lpstr>Arial Black</vt:lpstr>
      <vt:lpstr>Calibri</vt:lpstr>
      <vt:lpstr>Century Gothic</vt:lpstr>
      <vt:lpstr>Times New Roman</vt:lpstr>
      <vt:lpstr>Trebuchet MS</vt:lpstr>
      <vt:lpstr>Berlim</vt:lpstr>
      <vt:lpstr>PTC3566-Tópicos de Controle Avançado Aula de 24/04/2020</vt:lpstr>
      <vt:lpstr>Referências</vt:lpstr>
      <vt:lpstr>Medidas de Complexidade</vt:lpstr>
      <vt:lpstr>Apresentação do PowerPoint</vt:lpstr>
      <vt:lpstr>Apresentação do PowerPoint</vt:lpstr>
      <vt:lpstr>LMC/SDL: Medida de desordem</vt:lpstr>
      <vt:lpstr>Complexidade: ordem.desordem</vt:lpstr>
      <vt:lpstr>Exemplo: distribuição binomial</vt:lpstr>
      <vt:lpstr>Desordem da binomial</vt:lpstr>
      <vt:lpstr>Complexidade: amostras e probabilidades</vt:lpstr>
      <vt:lpstr>Aumentando o número de amostras</vt:lpstr>
      <vt:lpstr>SDL=f(p) </vt:lpstr>
      <vt:lpstr>LMC=f(p)</vt:lpstr>
      <vt:lpstr>Conclusões </vt:lpstr>
      <vt:lpstr>Tarefa 4 – entrega 22/05/2020</vt:lpstr>
      <vt:lpstr>Pesando ordem e desordem</vt:lpstr>
      <vt:lpstr>Pesos iguais</vt:lpstr>
      <vt:lpstr>Pesos diferentes (α = 0,5)</vt:lpstr>
      <vt:lpstr>Pesos diferentes (α = 1,5)</vt:lpstr>
      <vt:lpstr>N = 10 – exagerando pesos</vt:lpstr>
      <vt:lpstr>Variando p e α com N=10</vt:lpstr>
      <vt:lpstr>Metodologia e aplicações</vt:lpstr>
      <vt:lpstr>Metodologia e aplicações II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quântica da informação: impossibilidade de copia, entrelaçamento e teletransporte</dc:title>
  <dc:creator>José Roberto Piqueira</dc:creator>
  <cp:lastModifiedBy>José Roberto Piqueira</cp:lastModifiedBy>
  <cp:revision>83</cp:revision>
  <dcterms:created xsi:type="dcterms:W3CDTF">2019-06-28T19:51:26Z</dcterms:created>
  <dcterms:modified xsi:type="dcterms:W3CDTF">2020-04-24T13:51:16Z</dcterms:modified>
</cp:coreProperties>
</file>