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BADA6-64B0-4BD1-769B-479A50A79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F8E032-897C-8444-18B6-80078300A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9E4546-1868-616D-74B7-FA82EF1CB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97C477-DB94-FB3F-10EB-F1CF6FA0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E8DD4D-7BD4-C241-D7A3-9AB64A3A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47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702DE-03F0-5DB3-9679-AD15CDCE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7CEBA8-E39D-6BAC-6FDA-8D7FEFDCC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FB22D8-B807-4CF2-FFC9-B11C3E46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9FCECC-AFA4-69B0-16A2-3DA1EF3B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28E9D2-A741-D9F7-4860-FD9089E9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03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493984-3BCC-883F-78F1-B3D390E82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53E9F7-70AF-D1F0-AB6D-7E0D029D4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44F9F1-CB93-ABD6-389D-EB67843F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53A777-F91F-2821-903F-1B4C02BF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B960F7-3D28-4577-1CC6-7BB61513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60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EBC25-4CB3-A47F-60DE-E0D3E328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1CF92-0AD9-B491-C205-EAE62305F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62D226-5253-9380-F991-25B21B66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F0FEC4-5E59-964D-F65F-E01CA9929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157105-5986-A75E-C9AC-8DBF670C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97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F8E3B-B0B4-87A1-DA9B-66AA31B2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AB2AA1-135D-1EC1-8E6A-8FDA9783B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C5E1F6-BFAB-4B90-568C-1A6937EE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D8F9F4-CFBF-B766-7D40-B471A4D0A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4568E7-CAB3-4669-F5CD-DFE489802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4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A5B4C-6963-C608-EEF0-73FFC0B4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397B5F-CB11-9439-3C5F-58625F0A2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5284E7-0936-B939-0D87-171FAE2CA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8C90EE-88BC-8FCA-35F3-1B1F6B276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DB0014-FD53-4201-E177-26749F50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1C7ACB-E447-342A-EDBC-BEAA8D63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6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7DB4A-8543-57D2-DEC2-773BC9BC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2C41D2D-DB16-00AD-62A1-E2CF86561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2CBBDD-42F7-4596-F6EB-F6EC28E1D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922A64D-5B1B-715C-F27E-9EB9D6450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296D9EC-0F59-A7BD-10E5-B90F618A4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3D76794-1A31-17EB-C116-BB564249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EE6E300-EE23-D45E-1B81-F1957F62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5A4ED00-06FC-764B-6D2B-794314AF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84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0423D-9E44-958D-D909-5D33B123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AAC6195-46B2-3000-192C-72054802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4F2660F-76B5-520B-7C1F-D1A8555ED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CB8317-0752-27D7-AF99-B79B3F5A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56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E6432EF-59BC-0507-E69F-8DB8E5828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F3CF95E-1605-B290-8F15-4CACF6EF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111012F-127E-41C8-923E-E8FE958D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47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6FE96B-C611-9CD6-145C-EC79A7E16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3D6DD1-2C9C-86D5-556F-43091744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9D34352-DF8B-D1FC-C4F9-F945CE4AF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9E583E-7CA4-4D06-CB39-61E6B61E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4C063C-0841-6D5B-835D-3B4B5A08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658F5E-6DF8-6DF3-91BB-A78169F8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41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3CDCA-0720-C2AC-C988-60968627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2E47981-7E59-BF8E-77C8-28DA92216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1C3410-571C-39EA-590B-4C68483F3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6E384-7664-B6AD-2A3F-260C2C61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CC9070-0809-922A-6C4F-EBD63113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69B4E1-138B-7989-C3FF-CAFFB285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77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5CAF815-7C59-CB32-94E1-F857946AC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9FCDEF-0380-42BF-60C6-B1F0917AB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EEA198-ED58-FB68-27DD-EA0A06A6F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C9FD4-0C2B-4862-AB9E-9709BF012CA7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17C81E-7C85-7535-ED14-AE6B02B83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9C94CD-3145-5FDD-5863-376559A1A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2E0C-C3A3-496D-BF2A-1EB4E4F4C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29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73F6C75-4F5A-D238-C0E7-D3F079D5C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457201"/>
            <a:ext cx="11430000" cy="6225988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/>
            <a:r>
              <a:rPr lang="pt-BR" sz="2800" dirty="0"/>
              <a:t>“O escritor de </a:t>
            </a:r>
            <a:r>
              <a:rPr lang="pt-BR" sz="2800" dirty="0" err="1"/>
              <a:t>minificções</a:t>
            </a:r>
            <a:r>
              <a:rPr lang="pt-BR" sz="2800" dirty="0"/>
              <a:t>, como todos, tem as suas ilusões. Acredita que há um detalhe do universo que o explica e o contém; com a sua rede e seu laço, ele sai para caçar esse ínfimo detalhe esquivo. O universo, no entanto, não tem explicação nem tem limites. Desse fracasso nasce a </a:t>
            </a:r>
            <a:r>
              <a:rPr lang="pt-BR" sz="2800" dirty="0" err="1"/>
              <a:t>minificção</a:t>
            </a:r>
            <a:r>
              <a:rPr lang="pt-BR" sz="2800" dirty="0"/>
              <a:t>”.</a:t>
            </a:r>
          </a:p>
          <a:p>
            <a:pPr algn="r"/>
            <a:r>
              <a:rPr lang="pt-BR" dirty="0"/>
              <a:t>Ana </a:t>
            </a:r>
            <a:r>
              <a:rPr lang="pt-BR" dirty="0" err="1"/>
              <a:t>María</a:t>
            </a:r>
            <a:r>
              <a:rPr lang="pt-BR" dirty="0"/>
              <a:t> </a:t>
            </a:r>
            <a:r>
              <a:rPr lang="pt-BR" dirty="0" err="1"/>
              <a:t>Shua</a:t>
            </a: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sz="2800" dirty="0" err="1"/>
              <a:t>Minificção</a:t>
            </a:r>
            <a:r>
              <a:rPr lang="pt-BR" sz="2800" dirty="0"/>
              <a:t>: gênero degenerado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/>
              <a:t>Poesia: o ajuste e balance da linguagem, ritmo, som, mas possui núcleo narrativo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/>
              <a:t>E </a:t>
            </a:r>
            <a:r>
              <a:rPr lang="pt-BR" sz="2800" dirty="0" err="1"/>
              <a:t>sChiste</a:t>
            </a:r>
            <a:r>
              <a:rPr lang="pt-BR" sz="2800" dirty="0"/>
              <a:t>: a surpresa, a ironia, mas não o riso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/>
              <a:t>Aforismo: o estímulo para a reflexão, mas possui um núcleo narrativo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57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73F6C75-4F5A-D238-C0E7-D3F079D5C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457201"/>
            <a:ext cx="11430000" cy="6225988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/>
            <a:r>
              <a:rPr lang="pt-BR" sz="3200" i="1" dirty="0" err="1"/>
              <a:t>Fenónemos</a:t>
            </a:r>
            <a:r>
              <a:rPr lang="pt-BR" sz="3200" i="1" dirty="0"/>
              <a:t> de circo </a:t>
            </a:r>
            <a:r>
              <a:rPr lang="pt-BR" sz="3200" dirty="0"/>
              <a:t>(2011)</a:t>
            </a:r>
          </a:p>
          <a:p>
            <a:pPr algn="just"/>
            <a:endParaRPr lang="pt-BR" sz="32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Todo es circo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Los </a:t>
            </a:r>
            <a:r>
              <a:rPr lang="pt-BR" sz="3200" dirty="0" err="1"/>
              <a:t>oficios</a:t>
            </a:r>
            <a:endParaRPr lang="pt-BR" sz="32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Los </a:t>
            </a:r>
            <a:r>
              <a:rPr lang="pt-BR" sz="3200" dirty="0" err="1"/>
              <a:t>freaks</a:t>
            </a:r>
            <a:endParaRPr lang="pt-BR" sz="32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Los </a:t>
            </a:r>
            <a:r>
              <a:rPr lang="pt-BR" sz="3200" dirty="0" err="1"/>
              <a:t>animales</a:t>
            </a:r>
            <a:endParaRPr lang="pt-BR" sz="32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Historia </a:t>
            </a:r>
            <a:r>
              <a:rPr lang="pt-BR" sz="3200" dirty="0" err="1"/>
              <a:t>del</a:t>
            </a:r>
            <a:r>
              <a:rPr lang="pt-BR" sz="3200" dirty="0"/>
              <a:t> circo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 err="1"/>
              <a:t>Datos</a:t>
            </a:r>
            <a:r>
              <a:rPr lang="pt-BR" sz="3200" dirty="0"/>
              <a:t> </a:t>
            </a:r>
            <a:r>
              <a:rPr lang="pt-BR" sz="3200" dirty="0" err="1"/>
              <a:t>fehacientes</a:t>
            </a:r>
            <a:r>
              <a:rPr lang="pt-BR" sz="3200" dirty="0"/>
              <a:t> y </a:t>
            </a:r>
            <a:r>
              <a:rPr lang="pt-BR" sz="3200" dirty="0" err="1"/>
              <a:t>comprobables</a:t>
            </a:r>
            <a:r>
              <a:rPr lang="pt-BR" sz="3200" dirty="0"/>
              <a:t> acerca de </a:t>
            </a:r>
            <a:r>
              <a:rPr lang="pt-BR" sz="3200" dirty="0" err="1"/>
              <a:t>algunas</a:t>
            </a:r>
            <a:r>
              <a:rPr lang="pt-BR" sz="3200" dirty="0"/>
              <a:t> personas </a:t>
            </a:r>
            <a:r>
              <a:rPr lang="pt-BR" sz="3200" dirty="0" err="1"/>
              <a:t>reales</a:t>
            </a:r>
            <a:r>
              <a:rPr lang="pt-BR" sz="3200" dirty="0"/>
              <a:t> y/o famosas mencionadas </a:t>
            </a:r>
            <a:r>
              <a:rPr lang="pt-BR" sz="3200" dirty="0" err="1"/>
              <a:t>en</a:t>
            </a:r>
            <a:r>
              <a:rPr lang="pt-BR" sz="3200" dirty="0"/>
              <a:t> este libro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8519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73F6C75-4F5A-D238-C0E7-D3F079D5C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457201"/>
            <a:ext cx="11430000" cy="6225988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/>
            <a:r>
              <a:rPr lang="pt-BR" sz="3200" dirty="0"/>
              <a:t>Questionamentos </a:t>
            </a:r>
          </a:p>
          <a:p>
            <a:pPr algn="just"/>
            <a:endParaRPr lang="pt-BR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da ideia do humano como o oposto ao animal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do corpo como organismo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da captura e exibição do animal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1626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73F6C75-4F5A-D238-C0E7-D3F079D5C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457201"/>
            <a:ext cx="11430000" cy="6225988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3200" dirty="0"/>
              <a:t>O monstro humano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Domínio jurídico-biológico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Infração da lei natural (o impossível)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Infração da lei civil ou religiosa (o proibido)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Emudece a lei: suscita a violência (a supressão)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Duas categorias: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1. A deformidade (</a:t>
            </a:r>
            <a:r>
              <a:rPr lang="pt-BR" sz="2800" dirty="0" err="1"/>
              <a:t>portentum</a:t>
            </a:r>
            <a:r>
              <a:rPr lang="pt-BR" sz="2800" dirty="0"/>
              <a:t>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2. O monstro propriamente dito: o misto de dois reinos (animal-humano (o homem-elefante); duas espécies (o porco com cabeça de cordeiro); dois indivíduos (os siameses); dois sexos (hermafrodita)</a:t>
            </a:r>
          </a:p>
          <a:p>
            <a:pPr lvl="1" algn="r"/>
            <a:endParaRPr lang="pt-BR" sz="2400" dirty="0"/>
          </a:p>
          <a:p>
            <a:pPr lvl="1" algn="r"/>
            <a:r>
              <a:rPr lang="pt-BR" sz="2400" dirty="0"/>
              <a:t>Foucault, </a:t>
            </a:r>
            <a:r>
              <a:rPr lang="pt-BR" sz="2400" i="1" dirty="0"/>
              <a:t> Os anormais </a:t>
            </a:r>
            <a:r>
              <a:rPr lang="pt-BR" sz="2400" dirty="0"/>
              <a:t>(cap.2 – 22 janeiro 1975)</a:t>
            </a:r>
            <a:r>
              <a:rPr lang="pt-BR" sz="2400" i="1" dirty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1771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73F6C75-4F5A-D238-C0E7-D3F079D5C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457201"/>
            <a:ext cx="11430000" cy="6225988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/>
            <a:endParaRPr lang="pt-B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que denominamos monstros não o são perante Deus, pois só Deus distingue e aprecia, na imensidade de Suas obras, as formas infinitas que imaginou. É provável que tal ou qual que nos espanta se prenda a outra do mesmo gênero, desconhecida do homem e que, no entanto, d’Ele provenha. Tudo o que emana de Sua infinita sabedoria é belo e decorre de leis gerais; mas, as relações dessas coisas entre si e sua ordenação escapam-nos. “O homem não se admira com o que vê amiúde, ainda que lhe ignore a origem; mas se ocorre o que nunca viu, considera-o um prodígio” (Cícero). Dizemos daquilo que se afasta do que vemos habitualmente que é contrário à natureza; tudo, entretanto, obedece às suas leis. A razão universal e natural deve, pois, expulsar de nós a surpresa que a novidade provoca.</a:t>
            </a:r>
          </a:p>
          <a:p>
            <a:pPr algn="just"/>
            <a:endParaRPr lang="pt-B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pt-BR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Montaigne, Da criança monstruosa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4113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73F6C75-4F5A-D238-C0E7-D3F079D5C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457201"/>
            <a:ext cx="11430000" cy="6225988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30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Passemos agora do jardim zoológico da realidade ao jardim zoológico das mitologias, ao jardim cuja fauna não é de leões, mas de esfinges, grifos e centauros. A população desse segundo jardim deveria superar a do primeiro, pois um monstro nada mais é do que uma combinação de elementos de seres reais e as possibilidades da arte combinatória beiram o infinito. No centauro conjugam-se o cavalo e o homem, no minotauro o touro e o homem (Dante o imaginou com rosto humano e corpo de touro) e assim poderíamos produzir, parece-nos, um número indefinido de monstros , combinações de peixe, de ave e de réptil, sem outro limite senão o tédio ou o nojo. Isso, porém, não acontece; nossos monstros seriam natimortos, graças a Deus. Flaubert reuniu, nas últimas páginas da Tentação, todos os monstros medievais e clássicos e tentou, dizem seus comentaristas, fabricar alguns; o número total não é considerável e são pouquíssimos os que podem atuar na imaginação das pessoas. Quem passar por nosso manual verificará que a zoologia dos sonhos é mais pobre que a zoologia de Deus.</a:t>
            </a:r>
            <a:r>
              <a:rPr lang="pt-PT" sz="3200" kern="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2800" kern="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Jorge Luis Borges e Margarita Guerero, </a:t>
            </a:r>
            <a:r>
              <a:rPr lang="pt-PT" sz="2800" i="1" kern="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de zoologia fantástica</a:t>
            </a:r>
            <a:endParaRPr lang="pt-B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PT" sz="3000" kern="0" dirty="0">
              <a:solidFill>
                <a:srgbClr val="20212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PT" sz="2000" kern="0" dirty="0">
              <a:solidFill>
                <a:srgbClr val="2021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PT" sz="2000" kern="0" dirty="0">
              <a:solidFill>
                <a:srgbClr val="2021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4919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73F6C75-4F5A-D238-C0E7-D3F079D5C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457201"/>
            <a:ext cx="11430000" cy="6225988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PT" sz="3000" kern="0" dirty="0">
              <a:solidFill>
                <a:srgbClr val="20212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PT" sz="3000" kern="0" dirty="0">
              <a:solidFill>
                <a:srgbClr val="202124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PT" sz="3000" kern="0" dirty="0">
              <a:solidFill>
                <a:srgbClr val="20212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Cuando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despertó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dinosaurio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todavía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estaba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allí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Monterroso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Obras completas (y </a:t>
            </a:r>
            <a:r>
              <a:rPr lang="pt-BR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otros</a:t>
            </a:r>
            <a:r>
              <a:rPr lang="pt-BR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cuentos</a:t>
            </a:r>
            <a:r>
              <a:rPr 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kern="0" dirty="0">
              <a:solidFill>
                <a:srgbClr val="2021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PT" sz="2000" kern="0" dirty="0">
              <a:solidFill>
                <a:srgbClr val="2021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52013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670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Cecília</dc:creator>
  <cp:lastModifiedBy>Ana Cecília</cp:lastModifiedBy>
  <cp:revision>7</cp:revision>
  <dcterms:created xsi:type="dcterms:W3CDTF">2023-06-01T11:18:47Z</dcterms:created>
  <dcterms:modified xsi:type="dcterms:W3CDTF">2023-06-15T15:57:17Z</dcterms:modified>
</cp:coreProperties>
</file>