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sldIdLst>
    <p:sldId id="256" r:id="rId2"/>
    <p:sldId id="327" r:id="rId3"/>
    <p:sldId id="262" r:id="rId4"/>
    <p:sldId id="338" r:id="rId5"/>
    <p:sldId id="365" r:id="rId6"/>
    <p:sldId id="366" r:id="rId7"/>
    <p:sldId id="339" r:id="rId8"/>
    <p:sldId id="336" r:id="rId9"/>
    <p:sldId id="329" r:id="rId10"/>
    <p:sldId id="330" r:id="rId11"/>
    <p:sldId id="331" r:id="rId12"/>
    <p:sldId id="332" r:id="rId13"/>
    <p:sldId id="334" r:id="rId14"/>
    <p:sldId id="333" r:id="rId15"/>
    <p:sldId id="335" r:id="rId16"/>
    <p:sldId id="342" r:id="rId17"/>
    <p:sldId id="341" r:id="rId18"/>
    <p:sldId id="337" r:id="rId19"/>
    <p:sldId id="258" r:id="rId20"/>
    <p:sldId id="340" r:id="rId21"/>
    <p:sldId id="257" r:id="rId22"/>
    <p:sldId id="349" r:id="rId23"/>
    <p:sldId id="260" r:id="rId24"/>
    <p:sldId id="343" r:id="rId25"/>
    <p:sldId id="345" r:id="rId26"/>
    <p:sldId id="346" r:id="rId27"/>
    <p:sldId id="344" r:id="rId28"/>
    <p:sldId id="347" r:id="rId29"/>
    <p:sldId id="348" r:id="rId30"/>
    <p:sldId id="350" r:id="rId31"/>
    <p:sldId id="352" r:id="rId32"/>
    <p:sldId id="353" r:id="rId33"/>
    <p:sldId id="355" r:id="rId34"/>
    <p:sldId id="351" r:id="rId35"/>
    <p:sldId id="357" r:id="rId36"/>
    <p:sldId id="259" r:id="rId37"/>
    <p:sldId id="358" r:id="rId38"/>
    <p:sldId id="359" r:id="rId39"/>
    <p:sldId id="360" r:id="rId40"/>
    <p:sldId id="361" r:id="rId41"/>
    <p:sldId id="323" r:id="rId42"/>
    <p:sldId id="319" r:id="rId43"/>
    <p:sldId id="304"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7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483B8-FC54-4849-B0F0-CEA65DA94169}" type="datetimeFigureOut">
              <a:rPr lang="pt-BR" smtClean="0"/>
              <a:t>28/11/2023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D8845-EA13-471B-AF32-1BC6B7F573BA}" type="slidenum">
              <a:rPr lang="pt-BR" smtClean="0"/>
              <a:t>‹nº›</a:t>
            </a:fld>
            <a:endParaRPr lang="pt-BR"/>
          </a:p>
        </p:txBody>
      </p:sp>
    </p:spTree>
    <p:extLst>
      <p:ext uri="{BB962C8B-B14F-4D97-AF65-F5344CB8AC3E}">
        <p14:creationId xmlns:p14="http://schemas.microsoft.com/office/powerpoint/2010/main" val="291012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a:t>
            </a:fld>
            <a:endParaRPr lang="pt-BR"/>
          </a:p>
        </p:txBody>
      </p:sp>
    </p:spTree>
    <p:extLst>
      <p:ext uri="{BB962C8B-B14F-4D97-AF65-F5344CB8AC3E}">
        <p14:creationId xmlns:p14="http://schemas.microsoft.com/office/powerpoint/2010/main" val="200400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12</a:t>
            </a:fld>
            <a:endParaRPr lang="pt-BR"/>
          </a:p>
        </p:txBody>
      </p:sp>
    </p:spTree>
    <p:extLst>
      <p:ext uri="{BB962C8B-B14F-4D97-AF65-F5344CB8AC3E}">
        <p14:creationId xmlns:p14="http://schemas.microsoft.com/office/powerpoint/2010/main" val="332106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13</a:t>
            </a:fld>
            <a:endParaRPr lang="pt-BR"/>
          </a:p>
        </p:txBody>
      </p:sp>
    </p:spTree>
    <p:extLst>
      <p:ext uri="{BB962C8B-B14F-4D97-AF65-F5344CB8AC3E}">
        <p14:creationId xmlns:p14="http://schemas.microsoft.com/office/powerpoint/2010/main" val="303723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14</a:t>
            </a:fld>
            <a:endParaRPr lang="pt-BR"/>
          </a:p>
        </p:txBody>
      </p:sp>
    </p:spTree>
    <p:extLst>
      <p:ext uri="{BB962C8B-B14F-4D97-AF65-F5344CB8AC3E}">
        <p14:creationId xmlns:p14="http://schemas.microsoft.com/office/powerpoint/2010/main" val="174677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15</a:t>
            </a:fld>
            <a:endParaRPr lang="pt-BR"/>
          </a:p>
        </p:txBody>
      </p:sp>
    </p:spTree>
    <p:extLst>
      <p:ext uri="{BB962C8B-B14F-4D97-AF65-F5344CB8AC3E}">
        <p14:creationId xmlns:p14="http://schemas.microsoft.com/office/powerpoint/2010/main" val="112266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16</a:t>
            </a:fld>
            <a:endParaRPr lang="pt-BR"/>
          </a:p>
        </p:txBody>
      </p:sp>
    </p:spTree>
    <p:extLst>
      <p:ext uri="{BB962C8B-B14F-4D97-AF65-F5344CB8AC3E}">
        <p14:creationId xmlns:p14="http://schemas.microsoft.com/office/powerpoint/2010/main" val="186454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17</a:t>
            </a:fld>
            <a:endParaRPr lang="pt-BR"/>
          </a:p>
        </p:txBody>
      </p:sp>
    </p:spTree>
    <p:extLst>
      <p:ext uri="{BB962C8B-B14F-4D97-AF65-F5344CB8AC3E}">
        <p14:creationId xmlns:p14="http://schemas.microsoft.com/office/powerpoint/2010/main" val="297515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18</a:t>
            </a:fld>
            <a:endParaRPr lang="pt-BR"/>
          </a:p>
        </p:txBody>
      </p:sp>
    </p:spTree>
    <p:extLst>
      <p:ext uri="{BB962C8B-B14F-4D97-AF65-F5344CB8AC3E}">
        <p14:creationId xmlns:p14="http://schemas.microsoft.com/office/powerpoint/2010/main" val="196159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20</a:t>
            </a:fld>
            <a:endParaRPr lang="pt-BR"/>
          </a:p>
        </p:txBody>
      </p:sp>
    </p:spTree>
    <p:extLst>
      <p:ext uri="{BB962C8B-B14F-4D97-AF65-F5344CB8AC3E}">
        <p14:creationId xmlns:p14="http://schemas.microsoft.com/office/powerpoint/2010/main" val="299162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3</a:t>
            </a:fld>
            <a:endParaRPr lang="pt-BR"/>
          </a:p>
        </p:txBody>
      </p:sp>
    </p:spTree>
    <p:extLst>
      <p:ext uri="{BB962C8B-B14F-4D97-AF65-F5344CB8AC3E}">
        <p14:creationId xmlns:p14="http://schemas.microsoft.com/office/powerpoint/2010/main" val="255080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4</a:t>
            </a:fld>
            <a:endParaRPr lang="pt-BR"/>
          </a:p>
        </p:txBody>
      </p:sp>
    </p:spTree>
    <p:extLst>
      <p:ext uri="{BB962C8B-B14F-4D97-AF65-F5344CB8AC3E}">
        <p14:creationId xmlns:p14="http://schemas.microsoft.com/office/powerpoint/2010/main" val="173032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5</a:t>
            </a:fld>
            <a:endParaRPr lang="pt-BR"/>
          </a:p>
        </p:txBody>
      </p:sp>
    </p:spTree>
    <p:extLst>
      <p:ext uri="{BB962C8B-B14F-4D97-AF65-F5344CB8AC3E}">
        <p14:creationId xmlns:p14="http://schemas.microsoft.com/office/powerpoint/2010/main" val="351606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6</a:t>
            </a:fld>
            <a:endParaRPr lang="pt-BR"/>
          </a:p>
        </p:txBody>
      </p:sp>
    </p:spTree>
    <p:extLst>
      <p:ext uri="{BB962C8B-B14F-4D97-AF65-F5344CB8AC3E}">
        <p14:creationId xmlns:p14="http://schemas.microsoft.com/office/powerpoint/2010/main" val="168619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8</a:t>
            </a:fld>
            <a:endParaRPr lang="pt-BR"/>
          </a:p>
        </p:txBody>
      </p:sp>
    </p:spTree>
    <p:extLst>
      <p:ext uri="{BB962C8B-B14F-4D97-AF65-F5344CB8AC3E}">
        <p14:creationId xmlns:p14="http://schemas.microsoft.com/office/powerpoint/2010/main" val="426826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9</a:t>
            </a:fld>
            <a:endParaRPr lang="pt-BR"/>
          </a:p>
        </p:txBody>
      </p:sp>
    </p:spTree>
    <p:extLst>
      <p:ext uri="{BB962C8B-B14F-4D97-AF65-F5344CB8AC3E}">
        <p14:creationId xmlns:p14="http://schemas.microsoft.com/office/powerpoint/2010/main" val="239982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10</a:t>
            </a:fld>
            <a:endParaRPr lang="pt-BR"/>
          </a:p>
        </p:txBody>
      </p:sp>
    </p:spTree>
    <p:extLst>
      <p:ext uri="{BB962C8B-B14F-4D97-AF65-F5344CB8AC3E}">
        <p14:creationId xmlns:p14="http://schemas.microsoft.com/office/powerpoint/2010/main" val="217744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9D8845-EA13-471B-AF32-1BC6B7F573BA}" type="slidenum">
              <a:rPr lang="pt-BR" smtClean="0"/>
              <a:t>11</a:t>
            </a:fld>
            <a:endParaRPr lang="pt-BR"/>
          </a:p>
        </p:txBody>
      </p:sp>
    </p:spTree>
    <p:extLst>
      <p:ext uri="{BB962C8B-B14F-4D97-AF65-F5344CB8AC3E}">
        <p14:creationId xmlns:p14="http://schemas.microsoft.com/office/powerpoint/2010/main" val="214233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205E88C-79EE-4CC0-B41C-3E0BB064079B}" type="datetime1">
              <a:rPr lang="pt-BR" smtClean="0"/>
              <a:t>28/11/2023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404321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C2276A81-8477-4ADA-98BE-EFD438FACD18}" type="datetime1">
              <a:rPr lang="pt-BR" smtClean="0"/>
              <a:t>28/11/2023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380773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4" name="Date Placeholder 3"/>
          <p:cNvSpPr>
            <a:spLocks noGrp="1"/>
          </p:cNvSpPr>
          <p:nvPr>
            <p:ph type="dt" sz="half" idx="10"/>
          </p:nvPr>
        </p:nvSpPr>
        <p:spPr/>
        <p:txBody>
          <a:bodyPr/>
          <a:lstStyle/>
          <a:p>
            <a:fld id="{9A793B00-86DA-46B5-99C5-2401D7363E08}" type="datetime1">
              <a:rPr lang="pt-BR" smtClean="0"/>
              <a:t>28/11/2023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163818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Clique para editar o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4" name="Date Placeholder 3"/>
          <p:cNvSpPr>
            <a:spLocks noGrp="1"/>
          </p:cNvSpPr>
          <p:nvPr>
            <p:ph type="dt" sz="half" idx="10"/>
          </p:nvPr>
        </p:nvSpPr>
        <p:spPr/>
        <p:txBody>
          <a:bodyPr/>
          <a:lstStyle/>
          <a:p>
            <a:fld id="{F7207B0F-DAEF-4B69-BC80-DA3649AF6FAB}" type="datetime1">
              <a:rPr lang="pt-BR" smtClean="0"/>
              <a:t>28/11/2023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9288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5A7146E-E369-4F4D-BA2F-5174EA48E050}" type="datetime1">
              <a:rPr lang="pt-BR" smtClean="0"/>
              <a:t>28/11/2023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330055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B242FA-95B2-4377-AC23-56F61707639D}" type="datetime1">
              <a:rPr lang="pt-BR" smtClean="0"/>
              <a:t>28/11/2023</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311591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E761B5-E988-47C7-907F-4DBAE39FA49F}" type="datetime1">
              <a:rPr lang="pt-BR" smtClean="0"/>
              <a:t>28/11/2023</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2555216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703853F-02F3-4776-86BD-97F064E6497D}" type="datetime1">
              <a:rPr lang="pt-BR" smtClean="0"/>
              <a:t>28/11/2023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1315966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85131D-5C4B-4EA9-8CD9-5088092C9D60}" type="datetime1">
              <a:rPr lang="pt-BR" smtClean="0"/>
              <a:t>28/11/2023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218662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312710C2-5DEC-4674-861B-656FD0A653F4}" type="datetime1">
              <a:rPr lang="pt-BR" smtClean="0"/>
              <a:t>28/11/2023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379505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4C163CB7-51FD-4C14-A0D4-F1C1CECB4D98}" type="datetime1">
              <a:rPr lang="pt-BR" smtClean="0"/>
              <a:t>28/11/2023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207521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9F28103-756E-468E-93CC-78F472AFEAA9}" type="datetime1">
              <a:rPr lang="pt-BR" smtClean="0"/>
              <a:t>28/11/2023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310553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9F7E29F-4EBE-46B3-9FCF-FFE159700643}" type="datetime1">
              <a:rPr lang="pt-BR" smtClean="0"/>
              <a:t>28/11/2023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383825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2707FDB2-4037-451C-9338-67F3999A713F}" type="datetime1">
              <a:rPr lang="pt-BR" smtClean="0"/>
              <a:t>28/11/2023</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305754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87A67C-FF6A-4BA2-B1F0-C2277A9C513C}" type="datetime1">
              <a:rPr lang="pt-BR" smtClean="0"/>
              <a:t>28/11/2023</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87191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7" name="Date Placeholder 4"/>
          <p:cNvSpPr>
            <a:spLocks noGrp="1"/>
          </p:cNvSpPr>
          <p:nvPr>
            <p:ph type="dt" sz="half" idx="10"/>
          </p:nvPr>
        </p:nvSpPr>
        <p:spPr/>
        <p:txBody>
          <a:bodyPr/>
          <a:lstStyle/>
          <a:p>
            <a:fld id="{E0EFF284-87C3-448D-B2F0-A4FFA2CD270B}" type="datetime1">
              <a:rPr lang="pt-BR" smtClean="0"/>
              <a:t>28/11/2023</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378312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53CEDC21-FF38-47CD-8A10-1FD8E9EFF1B7}" type="datetime1">
              <a:rPr lang="pt-BR" smtClean="0"/>
              <a:t>28/11/2023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E3A602-4D62-4C9A-B76A-FA3F6EC10567}" type="slidenum">
              <a:rPr lang="pt-BR" smtClean="0"/>
              <a:t>‹nº›</a:t>
            </a:fld>
            <a:endParaRPr lang="pt-BR"/>
          </a:p>
        </p:txBody>
      </p:sp>
    </p:spTree>
    <p:extLst>
      <p:ext uri="{BB962C8B-B14F-4D97-AF65-F5344CB8AC3E}">
        <p14:creationId xmlns:p14="http://schemas.microsoft.com/office/powerpoint/2010/main" val="185416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70B58B-9A71-4AEE-BA9B-EDFC8BB73AC4}" type="datetime1">
              <a:rPr lang="pt-BR" smtClean="0"/>
              <a:t>28/11/2023</a:t>
            </a:fld>
            <a:endParaRPr lang="pt-B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FE3A602-4D62-4C9A-B76A-FA3F6EC10567}" type="slidenum">
              <a:rPr lang="pt-BR" smtClean="0"/>
              <a:t>‹nº›</a:t>
            </a:fld>
            <a:endParaRPr lang="pt-BR"/>
          </a:p>
        </p:txBody>
      </p:sp>
    </p:spTree>
    <p:extLst>
      <p:ext uri="{BB962C8B-B14F-4D97-AF65-F5344CB8AC3E}">
        <p14:creationId xmlns:p14="http://schemas.microsoft.com/office/powerpoint/2010/main" val="286460734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rcsb.org/pdb/explore/explore.do?structureId=1HL5"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File:DBH_mechanism.png"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14336" y="2232455"/>
            <a:ext cx="2991525" cy="1200329"/>
          </a:xfrm>
          <a:prstGeom prst="rect">
            <a:avLst/>
          </a:prstGeom>
          <a:noFill/>
        </p:spPr>
        <p:txBody>
          <a:bodyPr wrap="none" rtlCol="0">
            <a:spAutoFit/>
          </a:bodyPr>
          <a:lstStyle/>
          <a:p>
            <a:r>
              <a:rPr lang="pt-BR" sz="7200" b="1" dirty="0"/>
              <a:t>Cobre</a:t>
            </a:r>
          </a:p>
        </p:txBody>
      </p:sp>
      <p:sp>
        <p:nvSpPr>
          <p:cNvPr id="6" name="Espaço Reservado para Número de Slide 5"/>
          <p:cNvSpPr>
            <a:spLocks noGrp="1"/>
          </p:cNvSpPr>
          <p:nvPr>
            <p:ph type="sldNum" sz="quarter" idx="12"/>
          </p:nvPr>
        </p:nvSpPr>
        <p:spPr/>
        <p:txBody>
          <a:bodyPr/>
          <a:lstStyle/>
          <a:p>
            <a:fld id="{8FE3A602-4D62-4C9A-B76A-FA3F6EC10567}" type="slidenum">
              <a:rPr lang="pt-BR" smtClean="0"/>
              <a:t>1</a:t>
            </a:fld>
            <a:endParaRPr lang="pt-BR"/>
          </a:p>
        </p:txBody>
      </p:sp>
      <p:sp>
        <p:nvSpPr>
          <p:cNvPr id="2" name="Elipse 1"/>
          <p:cNvSpPr/>
          <p:nvPr/>
        </p:nvSpPr>
        <p:spPr>
          <a:xfrm>
            <a:off x="4096859" y="1143948"/>
            <a:ext cx="3826477" cy="3377341"/>
          </a:xfrm>
          <a:prstGeom prst="ellipse">
            <a:avLst/>
          </a:prstGeom>
          <a:solidFill>
            <a:schemeClr val="accent2">
              <a:lumMod val="75000"/>
              <a:alpha val="36000"/>
            </a:schemeClr>
          </a:solidFill>
          <a:ln>
            <a:noFill/>
          </a:ln>
          <a:effectLst>
            <a:glow rad="63500">
              <a:schemeClr val="accent2">
                <a:satMod val="175000"/>
                <a:alpha val="40000"/>
              </a:schemeClr>
            </a:glow>
          </a:effectLst>
          <a:scene3d>
            <a:camera prst="orthographicFront"/>
            <a:lightRig rig="threePt" dir="t"/>
          </a:scene3d>
          <a:sp3d>
            <a:bevelT w="101600" prst="ribl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431058" y="4105790"/>
            <a:ext cx="5158077" cy="830997"/>
          </a:xfrm>
          <a:prstGeom prst="rect">
            <a:avLst/>
          </a:prstGeom>
          <a:noFill/>
        </p:spPr>
        <p:txBody>
          <a:bodyPr wrap="square" rtlCol="0">
            <a:spAutoFit/>
          </a:bodyPr>
          <a:lstStyle/>
          <a:p>
            <a:pPr algn="ctr"/>
            <a:r>
              <a:rPr lang="pt-BR" sz="2400" b="1" dirty="0"/>
              <a:t>Papel redox e catalítico no mundo aeróbico</a:t>
            </a:r>
          </a:p>
        </p:txBody>
      </p:sp>
    </p:spTree>
    <p:extLst>
      <p:ext uri="{BB962C8B-B14F-4D97-AF65-F5344CB8AC3E}">
        <p14:creationId xmlns:p14="http://schemas.microsoft.com/office/powerpoint/2010/main" val="176737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10</a:t>
            </a:fld>
            <a:endParaRPr lang="pt-B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369" y="2257167"/>
            <a:ext cx="5945014" cy="375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3393991" y="2759676"/>
            <a:ext cx="634313" cy="50250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4604951" y="2409567"/>
            <a:ext cx="500286" cy="50250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5360452" y="2660821"/>
            <a:ext cx="500286" cy="50250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6942744" y="2660821"/>
            <a:ext cx="500286" cy="50250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7669420" y="2257168"/>
            <a:ext cx="500286" cy="50250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1875614" y="433056"/>
            <a:ext cx="6987537" cy="461665"/>
          </a:xfrm>
          <a:prstGeom prst="rect">
            <a:avLst/>
          </a:prstGeom>
          <a:gradFill>
            <a:gsLst>
              <a:gs pos="0">
                <a:schemeClr val="accent1">
                  <a:tint val="98000"/>
                  <a:lumMod val="114000"/>
                </a:schemeClr>
              </a:gs>
              <a:gs pos="2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b="1" dirty="0"/>
              <a:t>Estado redox e ligantes</a:t>
            </a:r>
          </a:p>
        </p:txBody>
      </p:sp>
    </p:spTree>
    <p:extLst>
      <p:ext uri="{BB962C8B-B14F-4D97-AF65-F5344CB8AC3E}">
        <p14:creationId xmlns:p14="http://schemas.microsoft.com/office/powerpoint/2010/main" val="273415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aixaDeTexto 3"/>
          <p:cNvSpPr txBox="1"/>
          <p:nvPr/>
        </p:nvSpPr>
        <p:spPr>
          <a:xfrm>
            <a:off x="4911601" y="151355"/>
            <a:ext cx="1898277" cy="769441"/>
          </a:xfrm>
          <a:prstGeom prst="rect">
            <a:avLst/>
          </a:prstGeom>
          <a:noFill/>
        </p:spPr>
        <p:txBody>
          <a:bodyPr wrap="none" rtlCol="0">
            <a:spAutoFit/>
          </a:bodyPr>
          <a:lstStyle/>
          <a:p>
            <a:r>
              <a:rPr lang="pt-BR" sz="4400" b="1" dirty="0"/>
              <a:t>Cobre</a:t>
            </a:r>
          </a:p>
        </p:txBody>
      </p:sp>
      <p:sp>
        <p:nvSpPr>
          <p:cNvPr id="6" name="Espaço Reservado para Número de Slide 5"/>
          <p:cNvSpPr>
            <a:spLocks noGrp="1"/>
          </p:cNvSpPr>
          <p:nvPr>
            <p:ph type="sldNum" sz="quarter" idx="12"/>
          </p:nvPr>
        </p:nvSpPr>
        <p:spPr/>
        <p:txBody>
          <a:bodyPr/>
          <a:lstStyle/>
          <a:p>
            <a:fld id="{8FE3A602-4D62-4C9A-B76A-FA3F6EC10567}" type="slidenum">
              <a:rPr lang="pt-BR" smtClean="0"/>
              <a:t>11</a:t>
            </a:fld>
            <a:endParaRPr lang="pt-BR"/>
          </a:p>
        </p:txBody>
      </p:sp>
      <p:pic>
        <p:nvPicPr>
          <p:cNvPr id="24578" name="Picture 2" descr="Resultado de imagem para pep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604" y="2076631"/>
            <a:ext cx="5982258" cy="2148628"/>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3961863" y="2010728"/>
            <a:ext cx="510746" cy="402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5316987" y="2615165"/>
            <a:ext cx="510746" cy="402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p:cNvSpPr/>
          <p:nvPr/>
        </p:nvSpPr>
        <p:spPr>
          <a:xfrm>
            <a:off x="6672110" y="2212207"/>
            <a:ext cx="510746" cy="402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1880881" y="3743412"/>
            <a:ext cx="1338828" cy="369332"/>
          </a:xfrm>
          <a:prstGeom prst="rect">
            <a:avLst/>
          </a:prstGeom>
          <a:noFill/>
        </p:spPr>
        <p:txBody>
          <a:bodyPr wrap="none" rtlCol="0">
            <a:spAutoFit/>
          </a:bodyPr>
          <a:lstStyle/>
          <a:p>
            <a:r>
              <a:rPr lang="pt-BR" dirty="0">
                <a:solidFill>
                  <a:schemeClr val="bg1"/>
                </a:solidFill>
              </a:rPr>
              <a:t>N-terminal</a:t>
            </a:r>
          </a:p>
        </p:txBody>
      </p:sp>
      <p:sp>
        <p:nvSpPr>
          <p:cNvPr id="16" name="CaixaDeTexto 15"/>
          <p:cNvSpPr txBox="1"/>
          <p:nvPr/>
        </p:nvSpPr>
        <p:spPr>
          <a:xfrm>
            <a:off x="8587410" y="3743412"/>
            <a:ext cx="1354858" cy="369332"/>
          </a:xfrm>
          <a:prstGeom prst="rect">
            <a:avLst/>
          </a:prstGeom>
          <a:noFill/>
        </p:spPr>
        <p:txBody>
          <a:bodyPr wrap="none" rtlCol="0">
            <a:spAutoFit/>
          </a:bodyPr>
          <a:lstStyle/>
          <a:p>
            <a:r>
              <a:rPr lang="pt-BR" dirty="0">
                <a:solidFill>
                  <a:schemeClr val="bg1"/>
                </a:solidFill>
              </a:rPr>
              <a:t>C-terminal</a:t>
            </a:r>
          </a:p>
        </p:txBody>
      </p:sp>
      <p:cxnSp>
        <p:nvCxnSpPr>
          <p:cNvPr id="17" name="Conector de seta reta 16"/>
          <p:cNvCxnSpPr/>
          <p:nvPr/>
        </p:nvCxnSpPr>
        <p:spPr>
          <a:xfrm flipH="1" flipV="1">
            <a:off x="8665669" y="3402228"/>
            <a:ext cx="98855" cy="45308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3033049" y="3535403"/>
            <a:ext cx="353139" cy="2869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4526737" y="3217570"/>
            <a:ext cx="510746" cy="402958"/>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Elipse 21"/>
          <p:cNvSpPr/>
          <p:nvPr/>
        </p:nvSpPr>
        <p:spPr>
          <a:xfrm>
            <a:off x="5014618" y="3427637"/>
            <a:ext cx="510746" cy="402958"/>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1875614" y="433056"/>
            <a:ext cx="6987537" cy="461665"/>
          </a:xfrm>
          <a:prstGeom prst="rect">
            <a:avLst/>
          </a:prstGeom>
          <a:gradFill>
            <a:gsLst>
              <a:gs pos="0">
                <a:schemeClr val="accent1">
                  <a:tint val="98000"/>
                  <a:lumMod val="114000"/>
                </a:schemeClr>
              </a:gs>
              <a:gs pos="2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b="1" dirty="0"/>
              <a:t>Estado redox e ligantes</a:t>
            </a:r>
          </a:p>
        </p:txBody>
      </p:sp>
    </p:spTree>
    <p:extLst>
      <p:ext uri="{BB962C8B-B14F-4D97-AF65-F5344CB8AC3E}">
        <p14:creationId xmlns:p14="http://schemas.microsoft.com/office/powerpoint/2010/main" val="284957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12</a:t>
            </a:fld>
            <a:endParaRPr lang="pt-BR"/>
          </a:p>
        </p:txBody>
      </p:sp>
      <p:pic>
        <p:nvPicPr>
          <p:cNvPr id="25606" name="Picture 6" descr="http://www.e-learning.chemie.fu-berlin.de/en/bioanorganik/bilder/cutyp1_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817" y="1901765"/>
            <a:ext cx="2132549" cy="162997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847498" y="1286260"/>
            <a:ext cx="3029997" cy="461665"/>
          </a:xfrm>
          <a:prstGeom prst="rect">
            <a:avLst/>
          </a:prstGeom>
          <a:noFill/>
        </p:spPr>
        <p:txBody>
          <a:bodyPr wrap="none" rtlCol="0">
            <a:spAutoFit/>
          </a:bodyPr>
          <a:lstStyle/>
          <a:p>
            <a:r>
              <a:rPr lang="pt-BR" sz="2400" dirty="0"/>
              <a:t>Tipo 1: </a:t>
            </a:r>
            <a:r>
              <a:rPr lang="pt-BR" sz="2400" b="1" i="1" u="sng" dirty="0"/>
              <a:t>Blue </a:t>
            </a:r>
            <a:r>
              <a:rPr lang="pt-BR" sz="2400" b="1" i="1" u="sng" dirty="0" err="1"/>
              <a:t>copper</a:t>
            </a:r>
            <a:endParaRPr lang="pt-BR" sz="2400" b="1" i="1" u="sng" dirty="0"/>
          </a:p>
        </p:txBody>
      </p:sp>
      <p:sp>
        <p:nvSpPr>
          <p:cNvPr id="11" name="CaixaDeTexto 10"/>
          <p:cNvSpPr txBox="1"/>
          <p:nvPr/>
        </p:nvSpPr>
        <p:spPr>
          <a:xfrm>
            <a:off x="674045" y="3795893"/>
            <a:ext cx="3572640" cy="2862322"/>
          </a:xfrm>
          <a:prstGeom prst="rect">
            <a:avLst/>
          </a:prstGeom>
          <a:noFill/>
        </p:spPr>
        <p:txBody>
          <a:bodyPr wrap="square" rtlCol="0">
            <a:spAutoFit/>
          </a:bodyPr>
          <a:lstStyle/>
          <a:p>
            <a:r>
              <a:rPr lang="pt-BR" sz="2000" b="1" dirty="0" err="1"/>
              <a:t>Mono-nuclear</a:t>
            </a:r>
            <a:r>
              <a:rPr lang="pt-BR" sz="2000" b="1" dirty="0"/>
              <a:t> (NC=4)</a:t>
            </a:r>
          </a:p>
          <a:p>
            <a:r>
              <a:rPr lang="pt-BR" sz="2000" dirty="0"/>
              <a:t> </a:t>
            </a:r>
            <a:r>
              <a:rPr lang="pt-BR" sz="2000" dirty="0" err="1"/>
              <a:t>Lig</a:t>
            </a:r>
            <a:r>
              <a:rPr lang="pt-BR" sz="2000" dirty="0"/>
              <a:t>: 2 N (His), 2 S(</a:t>
            </a:r>
            <a:r>
              <a:rPr lang="pt-BR" sz="2000" dirty="0" err="1"/>
              <a:t>Cis</a:t>
            </a:r>
            <a:r>
              <a:rPr lang="pt-BR" sz="2000" dirty="0"/>
              <a:t>, </a:t>
            </a:r>
            <a:r>
              <a:rPr lang="pt-BR" sz="2000" dirty="0" err="1"/>
              <a:t>Met</a:t>
            </a:r>
            <a:r>
              <a:rPr lang="pt-BR" sz="2000" dirty="0"/>
              <a:t>)</a:t>
            </a:r>
          </a:p>
          <a:p>
            <a:endParaRPr lang="pt-BR" sz="2000" dirty="0"/>
          </a:p>
          <a:p>
            <a:r>
              <a:rPr lang="pt-BR" sz="2000" dirty="0" err="1"/>
              <a:t>Geom</a:t>
            </a:r>
            <a:r>
              <a:rPr lang="pt-BR" sz="2000" dirty="0"/>
              <a:t>: </a:t>
            </a:r>
            <a:r>
              <a:rPr lang="pt-BR" sz="2000" b="1" dirty="0"/>
              <a:t>PBT destorcida</a:t>
            </a:r>
          </a:p>
          <a:p>
            <a:endParaRPr lang="pt-BR" sz="2000" dirty="0"/>
          </a:p>
          <a:p>
            <a:r>
              <a:rPr lang="pt-BR" sz="2000" dirty="0"/>
              <a:t>Forte absorção: 600 </a:t>
            </a:r>
            <a:r>
              <a:rPr lang="pt-BR" sz="2000" dirty="0" err="1"/>
              <a:t>nm</a:t>
            </a:r>
            <a:endParaRPr lang="pt-BR" sz="2000" dirty="0"/>
          </a:p>
          <a:p>
            <a:endParaRPr lang="pt-BR" sz="2000" dirty="0"/>
          </a:p>
          <a:p>
            <a:r>
              <a:rPr lang="pt-BR" sz="2000" dirty="0"/>
              <a:t>RPE: g e </a:t>
            </a:r>
            <a:r>
              <a:rPr lang="pt-BR" sz="2000" dirty="0" err="1"/>
              <a:t>acop</a:t>
            </a:r>
            <a:r>
              <a:rPr lang="pt-BR" sz="2000" dirty="0"/>
              <a:t>. Pequenos (incomuns)</a:t>
            </a:r>
          </a:p>
        </p:txBody>
      </p:sp>
      <p:sp>
        <p:nvSpPr>
          <p:cNvPr id="16" name="CaixaDeTexto 15"/>
          <p:cNvSpPr txBox="1"/>
          <p:nvPr/>
        </p:nvSpPr>
        <p:spPr>
          <a:xfrm>
            <a:off x="4811463" y="1454630"/>
            <a:ext cx="2234907" cy="461665"/>
          </a:xfrm>
          <a:prstGeom prst="rect">
            <a:avLst/>
          </a:prstGeom>
          <a:noFill/>
        </p:spPr>
        <p:txBody>
          <a:bodyPr wrap="none" rtlCol="0">
            <a:spAutoFit/>
          </a:bodyPr>
          <a:lstStyle/>
          <a:p>
            <a:r>
              <a:rPr lang="pt-BR" sz="2400" dirty="0"/>
              <a:t>Tipo 2: </a:t>
            </a:r>
            <a:r>
              <a:rPr lang="pt-BR" sz="2400" b="1" i="1" u="sng" dirty="0"/>
              <a:t>incolor</a:t>
            </a:r>
          </a:p>
        </p:txBody>
      </p:sp>
      <p:pic>
        <p:nvPicPr>
          <p:cNvPr id="25608" name="Picture 8" descr="http://www.e-learning.chemie.fu-berlin.de/en/bioanorganik/bilder/cutyp2_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643" y="2241216"/>
            <a:ext cx="2132549" cy="1740858"/>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p:cNvSpPr txBox="1"/>
          <p:nvPr/>
        </p:nvSpPr>
        <p:spPr>
          <a:xfrm>
            <a:off x="4558113" y="4135072"/>
            <a:ext cx="3135156" cy="1938992"/>
          </a:xfrm>
          <a:prstGeom prst="rect">
            <a:avLst/>
          </a:prstGeom>
          <a:noFill/>
        </p:spPr>
        <p:txBody>
          <a:bodyPr wrap="square" rtlCol="0">
            <a:spAutoFit/>
          </a:bodyPr>
          <a:lstStyle/>
          <a:p>
            <a:r>
              <a:rPr lang="pt-BR" sz="2000" b="1" dirty="0" err="1"/>
              <a:t>Mono-nuclear</a:t>
            </a:r>
            <a:r>
              <a:rPr lang="pt-BR" sz="2000" b="1" dirty="0"/>
              <a:t> (NC=4)</a:t>
            </a:r>
          </a:p>
          <a:p>
            <a:r>
              <a:rPr lang="pt-BR" sz="2000" dirty="0" err="1"/>
              <a:t>Lig</a:t>
            </a:r>
            <a:r>
              <a:rPr lang="pt-BR" sz="2000" dirty="0"/>
              <a:t>: 3N (His), O(H</a:t>
            </a:r>
            <a:r>
              <a:rPr lang="pt-BR" sz="2000" baseline="-25000" dirty="0"/>
              <a:t>2</a:t>
            </a:r>
            <a:r>
              <a:rPr lang="pt-BR" sz="2000" dirty="0"/>
              <a:t>O,Sub)</a:t>
            </a:r>
          </a:p>
          <a:p>
            <a:endParaRPr lang="pt-BR" sz="2000" dirty="0"/>
          </a:p>
          <a:p>
            <a:r>
              <a:rPr lang="pt-BR" sz="2000" dirty="0" err="1"/>
              <a:t>Geom</a:t>
            </a:r>
            <a:r>
              <a:rPr lang="pt-BR" sz="2000" dirty="0"/>
              <a:t>: </a:t>
            </a:r>
            <a:r>
              <a:rPr lang="pt-BR" sz="2000" b="1" dirty="0"/>
              <a:t>planar</a:t>
            </a:r>
          </a:p>
          <a:p>
            <a:endParaRPr lang="pt-BR" sz="2000" dirty="0"/>
          </a:p>
          <a:p>
            <a:r>
              <a:rPr lang="pt-BR" sz="2000" dirty="0"/>
              <a:t>RPE: axial comum</a:t>
            </a:r>
          </a:p>
        </p:txBody>
      </p:sp>
      <p:sp>
        <p:nvSpPr>
          <p:cNvPr id="20" name="CaixaDeTexto 19"/>
          <p:cNvSpPr txBox="1"/>
          <p:nvPr/>
        </p:nvSpPr>
        <p:spPr>
          <a:xfrm>
            <a:off x="8594571" y="1556233"/>
            <a:ext cx="2622834" cy="461665"/>
          </a:xfrm>
          <a:prstGeom prst="rect">
            <a:avLst/>
          </a:prstGeom>
          <a:noFill/>
        </p:spPr>
        <p:txBody>
          <a:bodyPr wrap="none" rtlCol="0">
            <a:spAutoFit/>
          </a:bodyPr>
          <a:lstStyle/>
          <a:p>
            <a:r>
              <a:rPr lang="pt-BR" sz="2400" dirty="0"/>
              <a:t>Tipo 3: </a:t>
            </a:r>
            <a:r>
              <a:rPr lang="pt-BR" sz="2400" dirty="0" err="1"/>
              <a:t>binuclear</a:t>
            </a:r>
            <a:endParaRPr lang="pt-BR" sz="2400" b="1" i="1" u="sng" dirty="0"/>
          </a:p>
        </p:txBody>
      </p:sp>
      <p:sp>
        <p:nvSpPr>
          <p:cNvPr id="21" name="CaixaDeTexto 20"/>
          <p:cNvSpPr txBox="1"/>
          <p:nvPr/>
        </p:nvSpPr>
        <p:spPr>
          <a:xfrm>
            <a:off x="8483770" y="4103669"/>
            <a:ext cx="3447392" cy="2246769"/>
          </a:xfrm>
          <a:prstGeom prst="rect">
            <a:avLst/>
          </a:prstGeom>
          <a:noFill/>
        </p:spPr>
        <p:txBody>
          <a:bodyPr wrap="square" rtlCol="0">
            <a:spAutoFit/>
          </a:bodyPr>
          <a:lstStyle/>
          <a:p>
            <a:r>
              <a:rPr lang="pt-BR" sz="2000" b="1" dirty="0" err="1"/>
              <a:t>binuclear</a:t>
            </a:r>
            <a:r>
              <a:rPr lang="pt-BR" sz="2000" b="1" dirty="0"/>
              <a:t> (NC=4)</a:t>
            </a:r>
          </a:p>
          <a:p>
            <a:r>
              <a:rPr lang="pt-BR" sz="2000" dirty="0" err="1"/>
              <a:t>Lig</a:t>
            </a:r>
            <a:r>
              <a:rPr lang="pt-BR" sz="2000" dirty="0"/>
              <a:t>: 3N (His), O(ponte)</a:t>
            </a:r>
          </a:p>
          <a:p>
            <a:endParaRPr lang="pt-BR" sz="2000" dirty="0"/>
          </a:p>
          <a:p>
            <a:r>
              <a:rPr lang="pt-BR" sz="2000" dirty="0" err="1"/>
              <a:t>Geom</a:t>
            </a:r>
            <a:r>
              <a:rPr lang="pt-BR" sz="2000" dirty="0"/>
              <a:t>: </a:t>
            </a:r>
            <a:r>
              <a:rPr lang="pt-BR" sz="2000" b="1" dirty="0"/>
              <a:t>planar</a:t>
            </a:r>
          </a:p>
          <a:p>
            <a:r>
              <a:rPr lang="pt-BR" sz="2000" dirty="0"/>
              <a:t>Com O</a:t>
            </a:r>
            <a:r>
              <a:rPr lang="pt-BR" sz="2000" baseline="-25000" dirty="0"/>
              <a:t>2</a:t>
            </a:r>
            <a:r>
              <a:rPr lang="pt-BR" sz="2000" dirty="0"/>
              <a:t> (absorve 600 </a:t>
            </a:r>
            <a:r>
              <a:rPr lang="pt-BR" sz="2000" dirty="0" err="1"/>
              <a:t>nm</a:t>
            </a:r>
            <a:r>
              <a:rPr lang="pt-BR" sz="2000" dirty="0"/>
              <a:t>)</a:t>
            </a:r>
          </a:p>
          <a:p>
            <a:r>
              <a:rPr lang="pt-BR" sz="2000" dirty="0"/>
              <a:t>RPE: sem sinal (antiferromagnética</a:t>
            </a:r>
          </a:p>
        </p:txBody>
      </p:sp>
      <p:pic>
        <p:nvPicPr>
          <p:cNvPr id="25610" name="Picture 10" descr="http://www.e-learning.chemie.fu-berlin.de/en/bioanorganik/bilder/cutyp3_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771" y="2209814"/>
            <a:ext cx="2686507" cy="1717403"/>
          </a:xfrm>
          <a:prstGeom prst="rect">
            <a:avLst/>
          </a:prstGeom>
          <a:noFill/>
          <a:extLst>
            <a:ext uri="{909E8E84-426E-40DD-AFC4-6F175D3DCCD1}">
              <a14:hiddenFill xmlns:a14="http://schemas.microsoft.com/office/drawing/2010/main">
                <a:solidFill>
                  <a:srgbClr val="FFFFFF"/>
                </a:solidFill>
              </a14:hiddenFill>
            </a:ext>
          </a:extLst>
        </p:spPr>
      </p:pic>
      <p:sp>
        <p:nvSpPr>
          <p:cNvPr id="23" name="CaixaDeTexto 22"/>
          <p:cNvSpPr txBox="1"/>
          <p:nvPr/>
        </p:nvSpPr>
        <p:spPr>
          <a:xfrm>
            <a:off x="1802237" y="232427"/>
            <a:ext cx="7488195" cy="830997"/>
          </a:xfrm>
          <a:prstGeom prst="rect">
            <a:avLst/>
          </a:prstGeom>
          <a:gradFill>
            <a:gsLst>
              <a:gs pos="0">
                <a:schemeClr val="accent1">
                  <a:tint val="98000"/>
                  <a:lumMod val="114000"/>
                </a:schemeClr>
              </a:gs>
              <a:gs pos="32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b="1" dirty="0"/>
              <a:t>Classificação: ambiente químico e propriedades espectroscópicas (</a:t>
            </a:r>
            <a:r>
              <a:rPr lang="pt-BR" sz="2400" b="1" dirty="0" err="1"/>
              <a:t>Uv</a:t>
            </a:r>
            <a:r>
              <a:rPr lang="pt-BR" sz="2400" b="1" dirty="0"/>
              <a:t>-Vis e RPE)</a:t>
            </a:r>
          </a:p>
        </p:txBody>
      </p:sp>
    </p:spTree>
    <p:extLst>
      <p:ext uri="{BB962C8B-B14F-4D97-AF65-F5344CB8AC3E}">
        <p14:creationId xmlns:p14="http://schemas.microsoft.com/office/powerpoint/2010/main" val="320549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802237" y="232427"/>
            <a:ext cx="7488195" cy="830997"/>
          </a:xfrm>
          <a:prstGeom prst="rect">
            <a:avLst/>
          </a:prstGeom>
          <a:gradFill>
            <a:gsLst>
              <a:gs pos="0">
                <a:schemeClr val="accent1">
                  <a:tint val="98000"/>
                  <a:lumMod val="114000"/>
                </a:schemeClr>
              </a:gs>
              <a:gs pos="32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b="1" dirty="0"/>
              <a:t>Classificação: ambiente químico e propriedades espectroscópicas (</a:t>
            </a:r>
            <a:r>
              <a:rPr lang="pt-BR" sz="2400" b="1" dirty="0" err="1"/>
              <a:t>Uv</a:t>
            </a:r>
            <a:r>
              <a:rPr lang="pt-BR" sz="2400" b="1" dirty="0"/>
              <a:t>-Vis e RPE)</a:t>
            </a:r>
          </a:p>
        </p:txBody>
      </p:sp>
      <p:sp>
        <p:nvSpPr>
          <p:cNvPr id="6" name="Espaço Reservado para Número de Slide 5"/>
          <p:cNvSpPr>
            <a:spLocks noGrp="1"/>
          </p:cNvSpPr>
          <p:nvPr>
            <p:ph type="sldNum" sz="quarter" idx="12"/>
          </p:nvPr>
        </p:nvSpPr>
        <p:spPr/>
        <p:txBody>
          <a:bodyPr/>
          <a:lstStyle/>
          <a:p>
            <a:fld id="{8FE3A602-4D62-4C9A-B76A-FA3F6EC10567}" type="slidenum">
              <a:rPr lang="pt-BR" smtClean="0"/>
              <a:t>13</a:t>
            </a:fld>
            <a:endParaRPr lang="pt-BR"/>
          </a:p>
        </p:txBody>
      </p:sp>
      <p:sp>
        <p:nvSpPr>
          <p:cNvPr id="3" name="CaixaDeTexto 2"/>
          <p:cNvSpPr txBox="1"/>
          <p:nvPr/>
        </p:nvSpPr>
        <p:spPr>
          <a:xfrm>
            <a:off x="823318" y="1723488"/>
            <a:ext cx="3038011" cy="461665"/>
          </a:xfrm>
          <a:prstGeom prst="rect">
            <a:avLst/>
          </a:prstGeom>
          <a:noFill/>
        </p:spPr>
        <p:txBody>
          <a:bodyPr wrap="none" rtlCol="0">
            <a:spAutoFit/>
          </a:bodyPr>
          <a:lstStyle/>
          <a:p>
            <a:r>
              <a:rPr lang="pt-BR" sz="2400" b="1" dirty="0"/>
              <a:t>Tipo 1: </a:t>
            </a:r>
            <a:r>
              <a:rPr lang="pt-BR" sz="2400" b="1" i="1" u="sng" dirty="0"/>
              <a:t>Blue </a:t>
            </a:r>
            <a:r>
              <a:rPr lang="pt-BR" sz="2400" b="1" i="1" u="sng" dirty="0" err="1"/>
              <a:t>copper</a:t>
            </a:r>
            <a:endParaRPr lang="pt-BR" sz="2400" b="1" i="1" u="sng" dirty="0"/>
          </a:p>
        </p:txBody>
      </p:sp>
      <p:sp>
        <p:nvSpPr>
          <p:cNvPr id="16" name="CaixaDeTexto 15"/>
          <p:cNvSpPr txBox="1"/>
          <p:nvPr/>
        </p:nvSpPr>
        <p:spPr>
          <a:xfrm>
            <a:off x="4080310" y="1723684"/>
            <a:ext cx="2242922" cy="461665"/>
          </a:xfrm>
          <a:prstGeom prst="rect">
            <a:avLst/>
          </a:prstGeom>
          <a:noFill/>
        </p:spPr>
        <p:txBody>
          <a:bodyPr wrap="none" rtlCol="0">
            <a:spAutoFit/>
          </a:bodyPr>
          <a:lstStyle/>
          <a:p>
            <a:r>
              <a:rPr lang="pt-BR" sz="2400" b="1" dirty="0"/>
              <a:t>Tipo 2: </a:t>
            </a:r>
            <a:r>
              <a:rPr lang="pt-BR" sz="2400" b="1" i="1" u="sng" dirty="0"/>
              <a:t>incolor</a:t>
            </a:r>
          </a:p>
        </p:txBody>
      </p:sp>
      <p:sp>
        <p:nvSpPr>
          <p:cNvPr id="20" name="CaixaDeTexto 19"/>
          <p:cNvSpPr txBox="1"/>
          <p:nvPr/>
        </p:nvSpPr>
        <p:spPr>
          <a:xfrm>
            <a:off x="6743366" y="1741268"/>
            <a:ext cx="2637260" cy="461665"/>
          </a:xfrm>
          <a:prstGeom prst="rect">
            <a:avLst/>
          </a:prstGeom>
          <a:noFill/>
        </p:spPr>
        <p:txBody>
          <a:bodyPr wrap="none" rtlCol="0">
            <a:spAutoFit/>
          </a:bodyPr>
          <a:lstStyle/>
          <a:p>
            <a:r>
              <a:rPr lang="pt-BR" sz="2400" b="1" dirty="0"/>
              <a:t>Tipo 3: </a:t>
            </a:r>
            <a:r>
              <a:rPr lang="pt-BR" sz="2400" b="1" dirty="0" err="1"/>
              <a:t>binuclear</a:t>
            </a:r>
            <a:endParaRPr lang="pt-BR" sz="2400" b="1" i="1" u="sng" dirty="0"/>
          </a:p>
        </p:txBody>
      </p:sp>
      <p:pic>
        <p:nvPicPr>
          <p:cNvPr id="30722" name="Picture 2" descr="Resultado de imagem para type i copper pro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204" y="2326660"/>
            <a:ext cx="7310228" cy="397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74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11621" y="460873"/>
            <a:ext cx="7488195" cy="830997"/>
          </a:xfrm>
          <a:prstGeom prst="rect">
            <a:avLst/>
          </a:prstGeom>
          <a:gradFill>
            <a:gsLst>
              <a:gs pos="0">
                <a:schemeClr val="accent1">
                  <a:tint val="98000"/>
                  <a:lumMod val="114000"/>
                </a:schemeClr>
              </a:gs>
              <a:gs pos="33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b="1" dirty="0"/>
              <a:t>Classificação: ambiente químico e propriedades espectroscópicas (</a:t>
            </a:r>
            <a:r>
              <a:rPr lang="pt-BR" sz="2400" b="1" dirty="0" err="1"/>
              <a:t>Uv</a:t>
            </a:r>
            <a:r>
              <a:rPr lang="pt-BR" sz="2400" b="1" dirty="0"/>
              <a:t>-Vis e RPE)</a:t>
            </a:r>
          </a:p>
        </p:txBody>
      </p:sp>
      <p:sp>
        <p:nvSpPr>
          <p:cNvPr id="6" name="Espaço Reservado para Número de Slide 5"/>
          <p:cNvSpPr>
            <a:spLocks noGrp="1"/>
          </p:cNvSpPr>
          <p:nvPr>
            <p:ph type="sldNum" sz="quarter" idx="12"/>
          </p:nvPr>
        </p:nvSpPr>
        <p:spPr/>
        <p:txBody>
          <a:bodyPr/>
          <a:lstStyle/>
          <a:p>
            <a:fld id="{8FE3A602-4D62-4C9A-B76A-FA3F6EC10567}" type="slidenum">
              <a:rPr lang="pt-BR" smtClean="0"/>
              <a:t>14</a:t>
            </a:fld>
            <a:endParaRPr lang="pt-BR"/>
          </a:p>
        </p:txBody>
      </p:sp>
      <p:sp>
        <p:nvSpPr>
          <p:cNvPr id="2" name="CaixaDeTexto 1"/>
          <p:cNvSpPr txBox="1"/>
          <p:nvPr/>
        </p:nvSpPr>
        <p:spPr>
          <a:xfrm>
            <a:off x="1134022" y="1839155"/>
            <a:ext cx="4229043" cy="461665"/>
          </a:xfrm>
          <a:prstGeom prst="rect">
            <a:avLst/>
          </a:prstGeom>
          <a:gradFill>
            <a:gsLst>
              <a:gs pos="0">
                <a:schemeClr val="accent1">
                  <a:tint val="98000"/>
                  <a:lumMod val="114000"/>
                </a:schemeClr>
              </a:gs>
              <a:gs pos="33000">
                <a:srgbClr val="002060"/>
              </a:gs>
            </a:gsLst>
          </a:gradFill>
          <a:ln>
            <a:noFill/>
          </a:ln>
          <a:effectLst>
            <a:outerShdw blurRad="149987" dist="250190" dir="8460000" algn="ctr">
              <a:srgbClr val="000000">
                <a:alpha val="28000"/>
              </a:srgbClr>
            </a:outerShdw>
            <a:softEdge rad="31750"/>
          </a:effectLst>
          <a:scene3d>
            <a:camera prst="orthographicFront">
              <a:rot lat="0" lon="0" rev="0"/>
            </a:camera>
            <a:lightRig rig="contrasting" dir="tl">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b="1" dirty="0"/>
              <a:t>Múltiplos centros metálicos</a:t>
            </a:r>
          </a:p>
        </p:txBody>
      </p:sp>
      <p:sp>
        <p:nvSpPr>
          <p:cNvPr id="7" name="CaixaDeTexto 6"/>
          <p:cNvSpPr txBox="1"/>
          <p:nvPr/>
        </p:nvSpPr>
        <p:spPr>
          <a:xfrm>
            <a:off x="1134022" y="2848105"/>
            <a:ext cx="4721655" cy="2677656"/>
          </a:xfrm>
          <a:prstGeom prst="rect">
            <a:avLst/>
          </a:prstGeom>
          <a:noFill/>
        </p:spPr>
        <p:txBody>
          <a:bodyPr wrap="square" rtlCol="0">
            <a:spAutoFit/>
          </a:bodyPr>
          <a:lstStyle/>
          <a:p>
            <a:r>
              <a:rPr lang="pt-BR" sz="2400" b="1" dirty="0"/>
              <a:t>Diferentes tipos de centros de cobre na mesma proteína</a:t>
            </a:r>
          </a:p>
          <a:p>
            <a:endParaRPr lang="pt-BR" sz="2400" b="1" dirty="0"/>
          </a:p>
          <a:p>
            <a:r>
              <a:rPr lang="pt-BR" sz="2400" b="1" dirty="0" err="1"/>
              <a:t>Trinucleares</a:t>
            </a:r>
            <a:r>
              <a:rPr lang="pt-BR" sz="2400" b="1" dirty="0"/>
              <a:t>;</a:t>
            </a:r>
          </a:p>
          <a:p>
            <a:endParaRPr lang="pt-BR" sz="2400" b="1" dirty="0"/>
          </a:p>
          <a:p>
            <a:r>
              <a:rPr lang="pt-BR" sz="2400" b="1" dirty="0"/>
              <a:t>Não acoplados e acoplados</a:t>
            </a:r>
          </a:p>
          <a:p>
            <a:endParaRPr lang="pt-BR" sz="2400" b="1" dirty="0"/>
          </a:p>
        </p:txBody>
      </p:sp>
      <p:sp>
        <p:nvSpPr>
          <p:cNvPr id="17" name="CaixaDeTexto 16"/>
          <p:cNvSpPr txBox="1"/>
          <p:nvPr/>
        </p:nvSpPr>
        <p:spPr>
          <a:xfrm>
            <a:off x="6927835" y="3429000"/>
            <a:ext cx="4387865" cy="461665"/>
          </a:xfrm>
          <a:prstGeom prst="rect">
            <a:avLst/>
          </a:prstGeom>
          <a:noFill/>
        </p:spPr>
        <p:txBody>
          <a:bodyPr wrap="square" rtlCol="0">
            <a:spAutoFit/>
          </a:bodyPr>
          <a:lstStyle/>
          <a:p>
            <a:r>
              <a:rPr lang="pt-BR" sz="2400" b="1" dirty="0"/>
              <a:t>Centros de Cobre e Ferro</a:t>
            </a:r>
          </a:p>
        </p:txBody>
      </p:sp>
    </p:spTree>
    <p:extLst>
      <p:ext uri="{BB962C8B-B14F-4D97-AF65-F5344CB8AC3E}">
        <p14:creationId xmlns:p14="http://schemas.microsoft.com/office/powerpoint/2010/main" val="365698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15</a:t>
            </a:fld>
            <a:endParaRPr lang="pt-BR"/>
          </a:p>
        </p:txBody>
      </p:sp>
      <p:pic>
        <p:nvPicPr>
          <p:cNvPr id="33796" name="Picture 4" descr="https://upload.wikimedia.org/wikipedia/commons/thumb/5/52/Plastocyanin_copper_binding.png/1024px-Plastocyanin_copper_bin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397272" y="3708707"/>
            <a:ext cx="2172404" cy="2172404"/>
          </a:xfrm>
          <a:prstGeom prst="rect">
            <a:avLst/>
          </a:prstGeom>
          <a:noFill/>
          <a:scene3d>
            <a:camera prst="orthographicFront">
              <a:rot lat="0" lon="0" rev="18600000"/>
            </a:camera>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1182516" y="1300524"/>
            <a:ext cx="10581591" cy="830997"/>
          </a:xfrm>
          <a:prstGeom prst="rect">
            <a:avLst/>
          </a:prstGeom>
          <a:noFill/>
        </p:spPr>
        <p:txBody>
          <a:bodyPr wrap="square" rtlCol="0">
            <a:spAutoFit/>
          </a:bodyPr>
          <a:lstStyle/>
          <a:p>
            <a:r>
              <a:rPr lang="pt-BR" sz="2400" b="1" dirty="0"/>
              <a:t>Origem da cor azul: </a:t>
            </a:r>
          </a:p>
          <a:p>
            <a:r>
              <a:rPr lang="pt-BR" sz="2400" dirty="0"/>
              <a:t>banda de transferência de carga </a:t>
            </a:r>
            <a:r>
              <a:rPr lang="pt-BR" sz="2400" dirty="0">
                <a:sym typeface="Symbol" panose="05050102010706020507" pitchFamily="18" charset="2"/>
              </a:rPr>
              <a:t>ligante  metal (</a:t>
            </a:r>
            <a:r>
              <a:rPr lang="pt-BR" sz="2400" dirty="0" err="1">
                <a:sym typeface="Symbol" panose="05050102010706020507" pitchFamily="18" charset="2"/>
              </a:rPr>
              <a:t>CisS</a:t>
            </a:r>
            <a:r>
              <a:rPr lang="pt-BR" sz="2400" baseline="30000" dirty="0">
                <a:sym typeface="Symbol" panose="05050102010706020507" pitchFamily="18" charset="2"/>
              </a:rPr>
              <a:t></a:t>
            </a:r>
            <a:r>
              <a:rPr lang="pt-BR" sz="2400" dirty="0">
                <a:sym typeface="Symbol" panose="05050102010706020507" pitchFamily="18" charset="2"/>
              </a:rPr>
              <a:t>  </a:t>
            </a:r>
            <a:r>
              <a:rPr lang="pt-BR" sz="2400" dirty="0"/>
              <a:t>Cobre)</a:t>
            </a:r>
          </a:p>
        </p:txBody>
      </p:sp>
      <p:sp>
        <p:nvSpPr>
          <p:cNvPr id="17" name="CaixaDeTexto 16"/>
          <p:cNvSpPr txBox="1"/>
          <p:nvPr/>
        </p:nvSpPr>
        <p:spPr>
          <a:xfrm>
            <a:off x="2238669" y="2749184"/>
            <a:ext cx="3103735" cy="400110"/>
          </a:xfrm>
          <a:prstGeom prst="rect">
            <a:avLst/>
          </a:prstGeom>
          <a:noFill/>
        </p:spPr>
        <p:txBody>
          <a:bodyPr wrap="none" rtlCol="0">
            <a:spAutoFit/>
          </a:bodyPr>
          <a:lstStyle/>
          <a:p>
            <a:r>
              <a:rPr lang="pt-BR" sz="2000" b="1" dirty="0" err="1"/>
              <a:t>Plastocianina</a:t>
            </a:r>
            <a:r>
              <a:rPr lang="pt-BR" sz="2000" b="1" dirty="0"/>
              <a:t>: Cu tipo 1</a:t>
            </a:r>
          </a:p>
        </p:txBody>
      </p:sp>
      <p:pic>
        <p:nvPicPr>
          <p:cNvPr id="33798" name="Picture 6" descr="Resultado de imagem para origin of blue color on blue copper prote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59" y="2354078"/>
            <a:ext cx="2471609" cy="2471609"/>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p:cNvSpPr txBox="1"/>
          <p:nvPr/>
        </p:nvSpPr>
        <p:spPr>
          <a:xfrm>
            <a:off x="6473311" y="4862316"/>
            <a:ext cx="4451860" cy="1323439"/>
          </a:xfrm>
          <a:prstGeom prst="rect">
            <a:avLst/>
          </a:prstGeom>
          <a:noFill/>
        </p:spPr>
        <p:txBody>
          <a:bodyPr wrap="none" rtlCol="0">
            <a:spAutoFit/>
          </a:bodyPr>
          <a:lstStyle/>
          <a:p>
            <a:r>
              <a:rPr lang="pt-BR" sz="2000" b="1" dirty="0"/>
              <a:t>Geometria:</a:t>
            </a:r>
          </a:p>
          <a:p>
            <a:r>
              <a:rPr lang="pt-BR" sz="2000" dirty="0"/>
              <a:t>Pirâmide de Base trigonal </a:t>
            </a:r>
          </a:p>
          <a:p>
            <a:r>
              <a:rPr lang="pt-BR" sz="2000" dirty="0"/>
              <a:t>2 N (His)m 1S(</a:t>
            </a:r>
            <a:r>
              <a:rPr lang="pt-BR" sz="2000" dirty="0" err="1"/>
              <a:t>cis</a:t>
            </a:r>
            <a:r>
              <a:rPr lang="pt-BR" sz="2000" dirty="0"/>
              <a:t>) (plano do metal)</a:t>
            </a:r>
          </a:p>
          <a:p>
            <a:r>
              <a:rPr lang="pt-BR" sz="2000" dirty="0"/>
              <a:t>1 S (</a:t>
            </a:r>
            <a:r>
              <a:rPr lang="pt-BR" sz="2000" dirty="0" err="1"/>
              <a:t>Met</a:t>
            </a:r>
            <a:r>
              <a:rPr lang="pt-BR" sz="2000" dirty="0"/>
              <a:t>) (axial, longa e fraca)</a:t>
            </a:r>
          </a:p>
        </p:txBody>
      </p:sp>
      <p:sp>
        <p:nvSpPr>
          <p:cNvPr id="19" name="CaixaDeTexto 18"/>
          <p:cNvSpPr txBox="1"/>
          <p:nvPr/>
        </p:nvSpPr>
        <p:spPr>
          <a:xfrm>
            <a:off x="1957316" y="412930"/>
            <a:ext cx="6412333"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1: </a:t>
            </a:r>
            <a:r>
              <a:rPr lang="pt-BR" sz="2400" b="1" i="1" dirty="0"/>
              <a:t>Blue </a:t>
            </a:r>
            <a:r>
              <a:rPr lang="pt-BR" sz="2400" b="1" i="1" dirty="0" err="1"/>
              <a:t>copper</a:t>
            </a:r>
            <a:r>
              <a:rPr lang="pt-BR" sz="2400" b="1" i="1" dirty="0"/>
              <a:t>: Propriedades, função</a:t>
            </a:r>
          </a:p>
        </p:txBody>
      </p:sp>
    </p:spTree>
    <p:extLst>
      <p:ext uri="{BB962C8B-B14F-4D97-AF65-F5344CB8AC3E}">
        <p14:creationId xmlns:p14="http://schemas.microsoft.com/office/powerpoint/2010/main" val="382808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16</a:t>
            </a:fld>
            <a:endParaRPr lang="pt-BR"/>
          </a:p>
        </p:txBody>
      </p:sp>
      <p:pic>
        <p:nvPicPr>
          <p:cNvPr id="33796" name="Picture 4" descr="https://upload.wikimedia.org/wikipedia/commons/thumb/5/52/Plastocyanin_copper_binding.png/1024px-Plastocyanin_copper_bin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708" y="2640106"/>
            <a:ext cx="2635539" cy="2635539"/>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1197513" y="1421822"/>
            <a:ext cx="8827619" cy="707886"/>
          </a:xfrm>
          <a:prstGeom prst="rect">
            <a:avLst/>
          </a:prstGeom>
          <a:noFill/>
        </p:spPr>
        <p:txBody>
          <a:bodyPr wrap="square" rtlCol="0">
            <a:spAutoFit/>
          </a:bodyPr>
          <a:lstStyle/>
          <a:p>
            <a:r>
              <a:rPr lang="pt-BR" sz="2000" b="1" dirty="0"/>
              <a:t>Origem da cor azul: </a:t>
            </a:r>
          </a:p>
          <a:p>
            <a:r>
              <a:rPr lang="pt-BR" sz="2000" dirty="0"/>
              <a:t>banda de transferência de carga </a:t>
            </a:r>
            <a:r>
              <a:rPr lang="pt-BR" sz="2000" dirty="0">
                <a:sym typeface="Symbol" panose="05050102010706020507" pitchFamily="18" charset="2"/>
              </a:rPr>
              <a:t>ligante (</a:t>
            </a:r>
            <a:r>
              <a:rPr lang="pt-BR" sz="2000" dirty="0" err="1">
                <a:sym typeface="Symbol" panose="05050102010706020507" pitchFamily="18" charset="2"/>
              </a:rPr>
              <a:t>CisS</a:t>
            </a:r>
            <a:r>
              <a:rPr lang="pt-BR" sz="2000" baseline="30000" dirty="0">
                <a:sym typeface="Symbol" panose="05050102010706020507" pitchFamily="18" charset="2"/>
              </a:rPr>
              <a:t></a:t>
            </a:r>
            <a:r>
              <a:rPr lang="pt-BR" sz="2000" dirty="0">
                <a:sym typeface="Symbol" panose="05050102010706020507" pitchFamily="18" charset="2"/>
              </a:rPr>
              <a:t>  </a:t>
            </a:r>
            <a:r>
              <a:rPr lang="pt-BR" sz="2000" dirty="0"/>
              <a:t>Cobre)</a:t>
            </a:r>
          </a:p>
        </p:txBody>
      </p:sp>
      <p:pic>
        <p:nvPicPr>
          <p:cNvPr id="9" name="Imagem 8"/>
          <p:cNvPicPr>
            <a:picLocks noChangeAspect="1"/>
          </p:cNvPicPr>
          <p:nvPr/>
        </p:nvPicPr>
        <p:blipFill>
          <a:blip r:embed="rId4"/>
          <a:stretch>
            <a:fillRect/>
          </a:stretch>
        </p:blipFill>
        <p:spPr>
          <a:xfrm>
            <a:off x="4911601" y="2785077"/>
            <a:ext cx="5495741" cy="3207245"/>
          </a:xfrm>
          <a:prstGeom prst="rect">
            <a:avLst/>
          </a:prstGeom>
        </p:spPr>
      </p:pic>
      <p:sp>
        <p:nvSpPr>
          <p:cNvPr id="17" name="CaixaDeTexto 16"/>
          <p:cNvSpPr txBox="1"/>
          <p:nvPr/>
        </p:nvSpPr>
        <p:spPr>
          <a:xfrm>
            <a:off x="1399707" y="5497462"/>
            <a:ext cx="3119765" cy="400110"/>
          </a:xfrm>
          <a:prstGeom prst="rect">
            <a:avLst/>
          </a:prstGeom>
          <a:noFill/>
        </p:spPr>
        <p:txBody>
          <a:bodyPr wrap="none" rtlCol="0">
            <a:spAutoFit/>
          </a:bodyPr>
          <a:lstStyle/>
          <a:p>
            <a:r>
              <a:rPr lang="pt-BR" sz="2000" b="1" dirty="0" err="1"/>
              <a:t>Plastocianina</a:t>
            </a:r>
            <a:r>
              <a:rPr lang="pt-BR" sz="2000" b="1" dirty="0"/>
              <a:t>: Cu tipo 1</a:t>
            </a:r>
          </a:p>
        </p:txBody>
      </p:sp>
      <p:sp>
        <p:nvSpPr>
          <p:cNvPr id="11" name="CaixaDeTexto 10"/>
          <p:cNvSpPr txBox="1"/>
          <p:nvPr/>
        </p:nvSpPr>
        <p:spPr>
          <a:xfrm>
            <a:off x="1957316" y="412930"/>
            <a:ext cx="6412333"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1: </a:t>
            </a:r>
            <a:r>
              <a:rPr lang="pt-BR" sz="2400" b="1" i="1" dirty="0"/>
              <a:t>Blue </a:t>
            </a:r>
            <a:r>
              <a:rPr lang="pt-BR" sz="2400" b="1" i="1" dirty="0" err="1"/>
              <a:t>copper</a:t>
            </a:r>
            <a:r>
              <a:rPr lang="pt-BR" sz="2400" b="1" i="1" dirty="0"/>
              <a:t>: Propriedades, função</a:t>
            </a:r>
          </a:p>
        </p:txBody>
      </p:sp>
    </p:spTree>
    <p:extLst>
      <p:ext uri="{BB962C8B-B14F-4D97-AF65-F5344CB8AC3E}">
        <p14:creationId xmlns:p14="http://schemas.microsoft.com/office/powerpoint/2010/main" val="374094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17</a:t>
            </a:fld>
            <a:endParaRPr lang="pt-BR"/>
          </a:p>
        </p:txBody>
      </p:sp>
      <p:pic>
        <p:nvPicPr>
          <p:cNvPr id="33796" name="Picture 4" descr="https://upload.wikimedia.org/wikipedia/commons/thumb/5/52/Plastocyanin_copper_binding.png/1024px-Plastocyanin_copper_bin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870" y="2708464"/>
            <a:ext cx="2635539" cy="2635539"/>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1794622" y="1202360"/>
            <a:ext cx="8827619" cy="646331"/>
          </a:xfrm>
          <a:prstGeom prst="rect">
            <a:avLst/>
          </a:prstGeom>
          <a:noFill/>
        </p:spPr>
        <p:txBody>
          <a:bodyPr wrap="square" rtlCol="0">
            <a:spAutoFit/>
          </a:bodyPr>
          <a:lstStyle/>
          <a:p>
            <a:r>
              <a:rPr lang="pt-BR" b="1" dirty="0"/>
              <a:t>Origem da cor azul: </a:t>
            </a:r>
          </a:p>
          <a:p>
            <a:r>
              <a:rPr lang="pt-BR" dirty="0"/>
              <a:t>banda de transferência de carga </a:t>
            </a:r>
            <a:r>
              <a:rPr lang="pt-BR" dirty="0">
                <a:sym typeface="Symbol" panose="05050102010706020507" pitchFamily="18" charset="2"/>
              </a:rPr>
              <a:t>ligante: </a:t>
            </a:r>
            <a:r>
              <a:rPr lang="pt-BR" dirty="0" err="1">
                <a:sym typeface="Symbol" panose="05050102010706020507" pitchFamily="18" charset="2"/>
              </a:rPr>
              <a:t>CisS</a:t>
            </a:r>
            <a:r>
              <a:rPr lang="pt-BR" baseline="30000" dirty="0">
                <a:sym typeface="Symbol" panose="05050102010706020507" pitchFamily="18" charset="2"/>
              </a:rPr>
              <a:t></a:t>
            </a:r>
            <a:r>
              <a:rPr lang="pt-BR" dirty="0">
                <a:sym typeface="Symbol" panose="05050102010706020507" pitchFamily="18" charset="2"/>
              </a:rPr>
              <a:t>  </a:t>
            </a:r>
            <a:r>
              <a:rPr lang="pt-BR" dirty="0"/>
              <a:t>Cobre(II)</a:t>
            </a:r>
          </a:p>
        </p:txBody>
      </p:sp>
      <p:sp>
        <p:nvSpPr>
          <p:cNvPr id="17" name="CaixaDeTexto 16"/>
          <p:cNvSpPr txBox="1"/>
          <p:nvPr/>
        </p:nvSpPr>
        <p:spPr>
          <a:xfrm>
            <a:off x="2654869" y="5565820"/>
            <a:ext cx="2828018" cy="369332"/>
          </a:xfrm>
          <a:prstGeom prst="rect">
            <a:avLst/>
          </a:prstGeom>
          <a:noFill/>
        </p:spPr>
        <p:txBody>
          <a:bodyPr wrap="none" rtlCol="0">
            <a:spAutoFit/>
          </a:bodyPr>
          <a:lstStyle/>
          <a:p>
            <a:r>
              <a:rPr lang="pt-BR" dirty="0" err="1"/>
              <a:t>Plastocianina</a:t>
            </a:r>
            <a:r>
              <a:rPr lang="pt-BR" dirty="0"/>
              <a:t>: Cu tipo 1</a:t>
            </a:r>
          </a:p>
        </p:txBody>
      </p:sp>
      <p:pic>
        <p:nvPicPr>
          <p:cNvPr id="2" name="Imagem 1"/>
          <p:cNvPicPr>
            <a:picLocks noChangeAspect="1"/>
          </p:cNvPicPr>
          <p:nvPr/>
        </p:nvPicPr>
        <p:blipFill>
          <a:blip r:embed="rId4"/>
          <a:stretch>
            <a:fillRect/>
          </a:stretch>
        </p:blipFill>
        <p:spPr>
          <a:xfrm>
            <a:off x="6096000" y="2176456"/>
            <a:ext cx="4075750" cy="3985782"/>
          </a:xfrm>
          <a:prstGeom prst="rect">
            <a:avLst/>
          </a:prstGeom>
        </p:spPr>
      </p:pic>
      <p:sp>
        <p:nvSpPr>
          <p:cNvPr id="11" name="CaixaDeTexto 10"/>
          <p:cNvSpPr txBox="1"/>
          <p:nvPr/>
        </p:nvSpPr>
        <p:spPr>
          <a:xfrm>
            <a:off x="1957316" y="412930"/>
            <a:ext cx="6412333"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1: </a:t>
            </a:r>
            <a:r>
              <a:rPr lang="pt-BR" sz="2400" b="1" i="1" dirty="0"/>
              <a:t>Blue </a:t>
            </a:r>
            <a:r>
              <a:rPr lang="pt-BR" sz="2400" b="1" i="1" dirty="0" err="1"/>
              <a:t>copper</a:t>
            </a:r>
            <a:r>
              <a:rPr lang="pt-BR" sz="2400" b="1" i="1" dirty="0"/>
              <a:t>: Propriedades, função</a:t>
            </a:r>
          </a:p>
        </p:txBody>
      </p:sp>
    </p:spTree>
    <p:extLst>
      <p:ext uri="{BB962C8B-B14F-4D97-AF65-F5344CB8AC3E}">
        <p14:creationId xmlns:p14="http://schemas.microsoft.com/office/powerpoint/2010/main" val="307947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18</a:t>
            </a:fld>
            <a:endParaRPr lang="pt-BR"/>
          </a:p>
        </p:txBody>
      </p:sp>
      <p:pic>
        <p:nvPicPr>
          <p:cNvPr id="33794" name="Picture 2" descr="https://upload.wikimedia.org/wikipedia/commons/thumb/2/2a/Plastocyanin-from-3BQV-3D-cartoon-balls.png/800px-Plastocyanin-from-3BQV-3D-cartoon-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714" y="2885541"/>
            <a:ext cx="1938959" cy="2193447"/>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936581" y="2373222"/>
            <a:ext cx="3560590" cy="400110"/>
          </a:xfrm>
          <a:prstGeom prst="rect">
            <a:avLst/>
          </a:prstGeom>
          <a:noFill/>
        </p:spPr>
        <p:txBody>
          <a:bodyPr wrap="none" rtlCol="0">
            <a:spAutoFit/>
          </a:bodyPr>
          <a:lstStyle/>
          <a:p>
            <a:r>
              <a:rPr lang="pt-BR" sz="2000" b="1" dirty="0" err="1"/>
              <a:t>Plastocianina</a:t>
            </a:r>
            <a:r>
              <a:rPr lang="pt-BR" sz="2000" b="1" dirty="0"/>
              <a:t>: cloroplastos </a:t>
            </a:r>
          </a:p>
        </p:txBody>
      </p:sp>
      <p:sp>
        <p:nvSpPr>
          <p:cNvPr id="7" name="CaixaDeTexto 6"/>
          <p:cNvSpPr txBox="1"/>
          <p:nvPr/>
        </p:nvSpPr>
        <p:spPr>
          <a:xfrm>
            <a:off x="518339" y="4911935"/>
            <a:ext cx="4282261" cy="1200329"/>
          </a:xfrm>
          <a:prstGeom prst="rect">
            <a:avLst/>
          </a:prstGeom>
          <a:noFill/>
        </p:spPr>
        <p:txBody>
          <a:bodyPr wrap="square" rtlCol="0">
            <a:spAutoFit/>
          </a:bodyPr>
          <a:lstStyle/>
          <a:p>
            <a:r>
              <a:rPr lang="pt-BR" b="1" dirty="0"/>
              <a:t>1. Folhas Betas: </a:t>
            </a:r>
            <a:r>
              <a:rPr lang="pt-BR" dirty="0"/>
              <a:t>Estrutura Rígida;</a:t>
            </a:r>
          </a:p>
          <a:p>
            <a:r>
              <a:rPr lang="pt-BR" b="1" i="1" dirty="0"/>
              <a:t>2. </a:t>
            </a:r>
            <a:r>
              <a:rPr lang="pt-BR" b="1" i="1" dirty="0" err="1"/>
              <a:t>Folding</a:t>
            </a:r>
            <a:r>
              <a:rPr lang="pt-BR" b="1" i="1" dirty="0"/>
              <a:t> </a:t>
            </a:r>
            <a:r>
              <a:rPr lang="pt-BR" dirty="0"/>
              <a:t>independente da presença e do estado de oxidação do Cobre!</a:t>
            </a:r>
          </a:p>
        </p:txBody>
      </p:sp>
      <p:pic>
        <p:nvPicPr>
          <p:cNvPr id="33796" name="Picture 4" descr="https://upload.wikimedia.org/wikipedia/commons/thumb/5/52/Plastocyanin_copper_binding.png/1024px-Plastocyanin_copper_bind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8684" y="3014905"/>
            <a:ext cx="2196276" cy="219627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1912658" y="1199356"/>
            <a:ext cx="3044423" cy="369332"/>
          </a:xfrm>
          <a:prstGeom prst="rect">
            <a:avLst/>
          </a:prstGeom>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b="1" dirty="0"/>
              <a:t>Transferência de elétrons</a:t>
            </a:r>
          </a:p>
        </p:txBody>
      </p:sp>
      <p:sp>
        <p:nvSpPr>
          <p:cNvPr id="3" name="CaixaDeTexto 2"/>
          <p:cNvSpPr txBox="1"/>
          <p:nvPr/>
        </p:nvSpPr>
        <p:spPr>
          <a:xfrm>
            <a:off x="6409594" y="5211182"/>
            <a:ext cx="3722494" cy="1200329"/>
          </a:xfrm>
          <a:prstGeom prst="rect">
            <a:avLst/>
          </a:prstGeom>
          <a:noFill/>
        </p:spPr>
        <p:txBody>
          <a:bodyPr wrap="none" rtlCol="0">
            <a:spAutoFit/>
          </a:bodyPr>
          <a:lstStyle/>
          <a:p>
            <a:r>
              <a:rPr lang="pt-BR" b="1" dirty="0"/>
              <a:t>Geometria:</a:t>
            </a:r>
          </a:p>
          <a:p>
            <a:r>
              <a:rPr lang="pt-BR" dirty="0"/>
              <a:t>Pirâmide de Base trigonal </a:t>
            </a:r>
          </a:p>
          <a:p>
            <a:r>
              <a:rPr lang="pt-BR" dirty="0"/>
              <a:t>(N, His) (S, </a:t>
            </a:r>
            <a:r>
              <a:rPr lang="pt-BR" dirty="0" err="1"/>
              <a:t>Cis</a:t>
            </a:r>
            <a:r>
              <a:rPr lang="pt-BR" dirty="0"/>
              <a:t>) (plano do metal)</a:t>
            </a:r>
          </a:p>
          <a:p>
            <a:r>
              <a:rPr lang="pt-BR" dirty="0"/>
              <a:t> S (</a:t>
            </a:r>
            <a:r>
              <a:rPr lang="pt-BR" dirty="0" err="1"/>
              <a:t>Met</a:t>
            </a:r>
            <a:r>
              <a:rPr lang="pt-BR" dirty="0"/>
              <a:t>) (axial, longa e fraca)</a:t>
            </a:r>
          </a:p>
        </p:txBody>
      </p:sp>
      <p:sp>
        <p:nvSpPr>
          <p:cNvPr id="5" name="Retângulo 4"/>
          <p:cNvSpPr/>
          <p:nvPr/>
        </p:nvSpPr>
        <p:spPr>
          <a:xfrm>
            <a:off x="5631935" y="1269751"/>
            <a:ext cx="5365735" cy="1077218"/>
          </a:xfrm>
          <a:prstGeom prst="rect">
            <a:avLst/>
          </a:prstGeom>
        </p:spPr>
        <p:txBody>
          <a:bodyPr wrap="square">
            <a:spAutoFit/>
          </a:bodyPr>
          <a:lstStyle/>
          <a:p>
            <a:pPr>
              <a:spcAft>
                <a:spcPts val="600"/>
              </a:spcAft>
            </a:pPr>
            <a:r>
              <a:rPr lang="pt-BR" b="1" dirty="0"/>
              <a:t>plantas (fotossíntese);</a:t>
            </a:r>
          </a:p>
          <a:p>
            <a:pPr>
              <a:spcAft>
                <a:spcPts val="600"/>
              </a:spcAft>
            </a:pPr>
            <a:r>
              <a:rPr lang="pt-BR" b="1" dirty="0"/>
              <a:t>bactérias (respiração)</a:t>
            </a:r>
          </a:p>
          <a:p>
            <a:pPr>
              <a:spcAft>
                <a:spcPts val="600"/>
              </a:spcAft>
            </a:pPr>
            <a:r>
              <a:rPr lang="pt-BR" b="1" dirty="0"/>
              <a:t>mamíferos (subunidade) de oxidases</a:t>
            </a:r>
          </a:p>
        </p:txBody>
      </p:sp>
      <p:sp>
        <p:nvSpPr>
          <p:cNvPr id="12" name="CaixaDeTexto 11"/>
          <p:cNvSpPr txBox="1"/>
          <p:nvPr/>
        </p:nvSpPr>
        <p:spPr>
          <a:xfrm>
            <a:off x="1957316" y="412930"/>
            <a:ext cx="6412333"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1: </a:t>
            </a:r>
            <a:r>
              <a:rPr lang="pt-BR" sz="2400" b="1" i="1" dirty="0"/>
              <a:t>Blue </a:t>
            </a:r>
            <a:r>
              <a:rPr lang="pt-BR" sz="2400" b="1" i="1" dirty="0" err="1"/>
              <a:t>copper</a:t>
            </a:r>
            <a:r>
              <a:rPr lang="pt-BR" sz="2400" b="1" i="1" dirty="0"/>
              <a:t>: Propriedades, função</a:t>
            </a:r>
          </a:p>
        </p:txBody>
      </p:sp>
    </p:spTree>
    <p:extLst>
      <p:ext uri="{BB962C8B-B14F-4D97-AF65-F5344CB8AC3E}">
        <p14:creationId xmlns:p14="http://schemas.microsoft.com/office/powerpoint/2010/main" val="220712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19</a:t>
            </a:fld>
            <a:endParaRPr lang="pt-BR"/>
          </a:p>
        </p:txBody>
      </p:sp>
      <p:sp>
        <p:nvSpPr>
          <p:cNvPr id="6" name="CaixaDeTexto 5"/>
          <p:cNvSpPr txBox="1"/>
          <p:nvPr/>
        </p:nvSpPr>
        <p:spPr>
          <a:xfrm>
            <a:off x="1105900" y="647165"/>
            <a:ext cx="8486508" cy="707886"/>
          </a:xfrm>
          <a:prstGeom prst="rect">
            <a:avLst/>
          </a:prstGeom>
          <a:gradFill>
            <a:gsLst>
              <a:gs pos="0">
                <a:schemeClr val="tx1"/>
              </a:gs>
              <a:gs pos="33000">
                <a:srgbClr val="002060"/>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000" b="1" dirty="0"/>
              <a:t>O ambiente da proteína coopera para gerar complexos com diferentes potenciais redox Cu(II)/Cu(I)</a:t>
            </a:r>
          </a:p>
        </p:txBody>
      </p:sp>
      <p:sp>
        <p:nvSpPr>
          <p:cNvPr id="7" name="CaixaDeTexto 6"/>
          <p:cNvSpPr txBox="1"/>
          <p:nvPr/>
        </p:nvSpPr>
        <p:spPr>
          <a:xfrm>
            <a:off x="1541060" y="1789115"/>
            <a:ext cx="7616188" cy="3046988"/>
          </a:xfrm>
          <a:prstGeom prst="rect">
            <a:avLst/>
          </a:prstGeom>
          <a:noFill/>
        </p:spPr>
        <p:txBody>
          <a:bodyPr wrap="none" rtlCol="0">
            <a:spAutoFit/>
          </a:bodyPr>
          <a:lstStyle/>
          <a:p>
            <a:r>
              <a:rPr lang="pt-BR" sz="2400" dirty="0"/>
              <a:t>Microambiente e micro momento dielétrico</a:t>
            </a:r>
          </a:p>
          <a:p>
            <a:r>
              <a:rPr lang="pt-BR" sz="2400" dirty="0"/>
              <a:t>	ligações de Hidrogênio com ligantes do Cu</a:t>
            </a:r>
          </a:p>
          <a:p>
            <a:endParaRPr lang="pt-BR" sz="2400" dirty="0"/>
          </a:p>
          <a:p>
            <a:endParaRPr lang="pt-BR" sz="2400" dirty="0"/>
          </a:p>
          <a:p>
            <a:r>
              <a:rPr lang="pt-BR" sz="2400" dirty="0"/>
              <a:t>Natureza do Ligante axial</a:t>
            </a:r>
          </a:p>
          <a:p>
            <a:endParaRPr lang="pt-BR" sz="2400" dirty="0"/>
          </a:p>
          <a:p>
            <a:endParaRPr lang="pt-BR" sz="2400" dirty="0"/>
          </a:p>
          <a:p>
            <a:r>
              <a:rPr lang="pt-BR" sz="2400" dirty="0"/>
              <a:t>Exposição ao solvente</a:t>
            </a:r>
          </a:p>
        </p:txBody>
      </p:sp>
      <p:sp>
        <p:nvSpPr>
          <p:cNvPr id="10" name="CaixaDeTexto 9"/>
          <p:cNvSpPr txBox="1"/>
          <p:nvPr/>
        </p:nvSpPr>
        <p:spPr>
          <a:xfrm>
            <a:off x="4176585" y="5626060"/>
            <a:ext cx="3805850" cy="584775"/>
          </a:xfrm>
          <a:prstGeom prst="rect">
            <a:avLst/>
          </a:prstGeom>
          <a:gradFill>
            <a:gsLst>
              <a:gs pos="0">
                <a:schemeClr val="accent1">
                  <a:tint val="98000"/>
                  <a:lumMod val="114000"/>
                </a:schemeClr>
              </a:gs>
              <a:gs pos="36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3200" b="1" dirty="0"/>
              <a:t> + 180 a + 380 </a:t>
            </a:r>
            <a:r>
              <a:rPr lang="pt-BR" sz="3200" b="1" dirty="0" err="1"/>
              <a:t>mV</a:t>
            </a:r>
            <a:r>
              <a:rPr lang="pt-BR" sz="3200" b="1" dirty="0"/>
              <a:t> </a:t>
            </a:r>
          </a:p>
        </p:txBody>
      </p:sp>
    </p:spTree>
    <p:extLst>
      <p:ext uri="{BB962C8B-B14F-4D97-AF65-F5344CB8AC3E}">
        <p14:creationId xmlns:p14="http://schemas.microsoft.com/office/powerpoint/2010/main" val="210776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a:t>
            </a:fld>
            <a:endParaRPr lang="pt-BR"/>
          </a:p>
        </p:txBody>
      </p:sp>
      <p:pic>
        <p:nvPicPr>
          <p:cNvPr id="3" name="Picture 5" descr="figure_12_01_labeled.jpg                                       0000298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t="1909" b="1933"/>
          <a:stretch>
            <a:fillRect/>
          </a:stretch>
        </p:blipFill>
        <p:spPr bwMode="auto">
          <a:xfrm>
            <a:off x="2794811" y="971414"/>
            <a:ext cx="6495621" cy="468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60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20</a:t>
            </a:fld>
            <a:endParaRPr lang="pt-BR"/>
          </a:p>
        </p:txBody>
      </p:sp>
      <p:sp>
        <p:nvSpPr>
          <p:cNvPr id="10" name="CaixaDeTexto 9"/>
          <p:cNvSpPr txBox="1"/>
          <p:nvPr/>
        </p:nvSpPr>
        <p:spPr>
          <a:xfrm>
            <a:off x="1957316" y="412930"/>
            <a:ext cx="6412333"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1: </a:t>
            </a:r>
            <a:r>
              <a:rPr lang="pt-BR" sz="2400" b="1" i="1" dirty="0"/>
              <a:t>Blue </a:t>
            </a:r>
            <a:r>
              <a:rPr lang="pt-BR" sz="2400" b="1" i="1" dirty="0" err="1"/>
              <a:t>copper</a:t>
            </a:r>
            <a:r>
              <a:rPr lang="pt-BR" sz="2400" b="1" i="1" dirty="0"/>
              <a:t>: Propriedades, função</a:t>
            </a:r>
          </a:p>
        </p:txBody>
      </p:sp>
      <p:sp>
        <p:nvSpPr>
          <p:cNvPr id="8" name="CaixaDeTexto 7"/>
          <p:cNvSpPr txBox="1"/>
          <p:nvPr/>
        </p:nvSpPr>
        <p:spPr>
          <a:xfrm>
            <a:off x="2038010" y="1520169"/>
            <a:ext cx="5084826" cy="369332"/>
          </a:xfrm>
          <a:prstGeom prst="rect">
            <a:avLst/>
          </a:prstGeom>
          <a:noFill/>
        </p:spPr>
        <p:txBody>
          <a:bodyPr wrap="square" rtlCol="0">
            <a:spAutoFit/>
          </a:bodyPr>
          <a:lstStyle/>
          <a:p>
            <a:r>
              <a:rPr lang="pt-BR" b="1" dirty="0"/>
              <a:t>Transferência de Elétrons é rápida</a:t>
            </a:r>
          </a:p>
        </p:txBody>
      </p:sp>
      <p:pic>
        <p:nvPicPr>
          <p:cNvPr id="35842" name="Picture 2" descr="Resultado de imagem para origin of blue color on blue copper prot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16" y="3060903"/>
            <a:ext cx="5102511" cy="1578747"/>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1821435" y="2535075"/>
            <a:ext cx="3547766" cy="400110"/>
          </a:xfrm>
          <a:prstGeom prst="rect">
            <a:avLst/>
          </a:prstGeom>
          <a:noFill/>
        </p:spPr>
        <p:txBody>
          <a:bodyPr wrap="none" rtlCol="0">
            <a:spAutoFit/>
          </a:bodyPr>
          <a:lstStyle/>
          <a:p>
            <a:r>
              <a:rPr lang="pt-BR" sz="2000" b="1" dirty="0" err="1"/>
              <a:t>Plastocianina</a:t>
            </a:r>
            <a:r>
              <a:rPr lang="pt-BR" sz="2000" b="1" dirty="0"/>
              <a:t>: cloroplastos </a:t>
            </a:r>
          </a:p>
        </p:txBody>
      </p:sp>
      <p:sp>
        <p:nvSpPr>
          <p:cNvPr id="2" name="CaixaDeTexto 1"/>
          <p:cNvSpPr txBox="1"/>
          <p:nvPr/>
        </p:nvSpPr>
        <p:spPr>
          <a:xfrm>
            <a:off x="1742304" y="4925439"/>
            <a:ext cx="8975519" cy="1200329"/>
          </a:xfrm>
          <a:prstGeom prst="rect">
            <a:avLst/>
          </a:prstGeom>
          <a:noFill/>
        </p:spPr>
        <p:txBody>
          <a:bodyPr wrap="square" rtlCol="0">
            <a:spAutoFit/>
          </a:bodyPr>
          <a:lstStyle/>
          <a:p>
            <a:r>
              <a:rPr lang="pt-BR" dirty="0"/>
              <a:t>A geometria é intermediária para Cu(I) e Cu(II) </a:t>
            </a:r>
          </a:p>
          <a:p>
            <a:r>
              <a:rPr lang="pt-BR" dirty="0"/>
              <a:t>e Rígida</a:t>
            </a:r>
          </a:p>
          <a:p>
            <a:r>
              <a:rPr lang="pt-BR" dirty="0"/>
              <a:t>(diminui a energia de ativação)</a:t>
            </a:r>
          </a:p>
          <a:p>
            <a:r>
              <a:rPr lang="pt-BR" b="1" dirty="0"/>
              <a:t>Rápida transferência de elétrons</a:t>
            </a:r>
          </a:p>
        </p:txBody>
      </p:sp>
    </p:spTree>
    <p:extLst>
      <p:ext uri="{BB962C8B-B14F-4D97-AF65-F5344CB8AC3E}">
        <p14:creationId xmlns:p14="http://schemas.microsoft.com/office/powerpoint/2010/main" val="183932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21</a:t>
            </a:fld>
            <a:endParaRPr lang="pt-BR"/>
          </a:p>
        </p:txBody>
      </p:sp>
      <p:pic>
        <p:nvPicPr>
          <p:cNvPr id="29698" name="Picture 2" descr="Resultado de imagem para classification of cooper 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785" y="1482852"/>
            <a:ext cx="6670646" cy="315292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3032379" y="4766706"/>
            <a:ext cx="6078908" cy="461665"/>
          </a:xfrm>
          <a:prstGeom prst="rect">
            <a:avLst/>
          </a:prstGeom>
          <a:noFill/>
        </p:spPr>
        <p:txBody>
          <a:bodyPr wrap="none" rtlCol="0">
            <a:spAutoFit/>
          </a:bodyPr>
          <a:lstStyle/>
          <a:p>
            <a:r>
              <a:rPr lang="pt-BR" sz="2400" b="1" dirty="0"/>
              <a:t>Azul                púrpura               vermelho</a:t>
            </a:r>
          </a:p>
        </p:txBody>
      </p:sp>
    </p:spTree>
    <p:extLst>
      <p:ext uri="{BB962C8B-B14F-4D97-AF65-F5344CB8AC3E}">
        <p14:creationId xmlns:p14="http://schemas.microsoft.com/office/powerpoint/2010/main" val="34930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22</a:t>
            </a:fld>
            <a:endParaRPr lang="pt-BR"/>
          </a:p>
        </p:txBody>
      </p:sp>
      <p:sp>
        <p:nvSpPr>
          <p:cNvPr id="8" name="CaixaDeTexto 7"/>
          <p:cNvSpPr txBox="1"/>
          <p:nvPr/>
        </p:nvSpPr>
        <p:spPr>
          <a:xfrm>
            <a:off x="1957315" y="412930"/>
            <a:ext cx="4560864"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2: Mononuclear, catalise</a:t>
            </a:r>
            <a:endParaRPr lang="pt-BR" sz="2400" b="1" i="1" dirty="0"/>
          </a:p>
        </p:txBody>
      </p:sp>
      <p:sp>
        <p:nvSpPr>
          <p:cNvPr id="10" name="CaixaDeTexto 9"/>
          <p:cNvSpPr txBox="1"/>
          <p:nvPr/>
        </p:nvSpPr>
        <p:spPr>
          <a:xfrm>
            <a:off x="2210028" y="1874215"/>
            <a:ext cx="2234907" cy="461665"/>
          </a:xfrm>
          <a:prstGeom prst="rect">
            <a:avLst/>
          </a:prstGeom>
          <a:noFill/>
        </p:spPr>
        <p:txBody>
          <a:bodyPr wrap="none" rtlCol="0">
            <a:spAutoFit/>
          </a:bodyPr>
          <a:lstStyle/>
          <a:p>
            <a:r>
              <a:rPr lang="pt-BR" sz="2400" dirty="0"/>
              <a:t>Tipo 2: </a:t>
            </a:r>
            <a:r>
              <a:rPr lang="pt-BR" sz="2400" b="1" i="1" u="sng" dirty="0"/>
              <a:t>incolor</a:t>
            </a:r>
          </a:p>
        </p:txBody>
      </p:sp>
      <p:pic>
        <p:nvPicPr>
          <p:cNvPr id="11" name="Picture 8" descr="http://www.e-learning.chemie.fu-berlin.de/en/bioanorganik/bilder/cutyp2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028" y="2558571"/>
            <a:ext cx="2132549" cy="1740858"/>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2034180" y="4614453"/>
            <a:ext cx="3970966" cy="1323439"/>
          </a:xfrm>
          <a:prstGeom prst="rect">
            <a:avLst/>
          </a:prstGeom>
          <a:noFill/>
        </p:spPr>
        <p:txBody>
          <a:bodyPr wrap="square" rtlCol="0">
            <a:spAutoFit/>
          </a:bodyPr>
          <a:lstStyle/>
          <a:p>
            <a:r>
              <a:rPr lang="pt-BR" sz="2000" dirty="0" err="1"/>
              <a:t>Mono-nuclear</a:t>
            </a:r>
            <a:r>
              <a:rPr lang="pt-BR" sz="2000" dirty="0"/>
              <a:t> (NC=4)</a:t>
            </a:r>
          </a:p>
          <a:p>
            <a:r>
              <a:rPr lang="pt-BR" sz="2000" dirty="0" err="1"/>
              <a:t>Lig</a:t>
            </a:r>
            <a:r>
              <a:rPr lang="pt-BR" sz="2000" dirty="0"/>
              <a:t>: 3N (His), O(H</a:t>
            </a:r>
            <a:r>
              <a:rPr lang="pt-BR" sz="2000" baseline="-25000" dirty="0"/>
              <a:t>2</a:t>
            </a:r>
            <a:r>
              <a:rPr lang="pt-BR" sz="2000" dirty="0"/>
              <a:t>O,Sub)</a:t>
            </a:r>
          </a:p>
          <a:p>
            <a:r>
              <a:rPr lang="pt-BR" sz="2000" dirty="0" err="1"/>
              <a:t>Geom</a:t>
            </a:r>
            <a:r>
              <a:rPr lang="pt-BR" sz="2000" dirty="0"/>
              <a:t>: planar</a:t>
            </a:r>
          </a:p>
          <a:p>
            <a:r>
              <a:rPr lang="pt-BR" sz="2000" b="1" dirty="0"/>
              <a:t>RPE: axial comum</a:t>
            </a:r>
          </a:p>
        </p:txBody>
      </p:sp>
    </p:spTree>
    <p:extLst>
      <p:ext uri="{BB962C8B-B14F-4D97-AF65-F5344CB8AC3E}">
        <p14:creationId xmlns:p14="http://schemas.microsoft.com/office/powerpoint/2010/main" val="93747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23</a:t>
            </a:fld>
            <a:endParaRPr lang="pt-BR"/>
          </a:p>
        </p:txBody>
      </p:sp>
      <p:sp>
        <p:nvSpPr>
          <p:cNvPr id="8" name="CaixaDeTexto 7"/>
          <p:cNvSpPr txBox="1"/>
          <p:nvPr/>
        </p:nvSpPr>
        <p:spPr>
          <a:xfrm>
            <a:off x="1957315" y="412930"/>
            <a:ext cx="4560864"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2: Mononuclear, catalise</a:t>
            </a:r>
            <a:endParaRPr lang="pt-BR" sz="2400" b="1" i="1" dirty="0"/>
          </a:p>
        </p:txBody>
      </p:sp>
      <p:sp>
        <p:nvSpPr>
          <p:cNvPr id="9" name="CaixaDeTexto 8"/>
          <p:cNvSpPr txBox="1"/>
          <p:nvPr/>
        </p:nvSpPr>
        <p:spPr>
          <a:xfrm>
            <a:off x="1911386" y="1380876"/>
            <a:ext cx="8007858" cy="461665"/>
          </a:xfrm>
          <a:prstGeom prst="rect">
            <a:avLst/>
          </a:prstGeom>
          <a:gradFill>
            <a:gsLst>
              <a:gs pos="0">
                <a:schemeClr val="tx1"/>
              </a:gs>
              <a:gs pos="30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dirty="0"/>
              <a:t>Exemplo: superóxido </a:t>
            </a:r>
            <a:r>
              <a:rPr lang="pt-BR" sz="2400" dirty="0" err="1"/>
              <a:t>dismutase</a:t>
            </a:r>
            <a:r>
              <a:rPr lang="pt-BR" sz="2400" dirty="0"/>
              <a:t> de Cu e Zn</a:t>
            </a:r>
            <a:endParaRPr lang="pt-BR" sz="2400" b="1" i="1" dirty="0"/>
          </a:p>
        </p:txBody>
      </p:sp>
      <p:sp>
        <p:nvSpPr>
          <p:cNvPr id="10" name="CaixaDeTexto 9"/>
          <p:cNvSpPr txBox="1"/>
          <p:nvPr/>
        </p:nvSpPr>
        <p:spPr>
          <a:xfrm>
            <a:off x="5950942" y="2670097"/>
            <a:ext cx="1723549" cy="369332"/>
          </a:xfrm>
          <a:prstGeom prst="rect">
            <a:avLst/>
          </a:prstGeom>
          <a:noFill/>
        </p:spPr>
        <p:txBody>
          <a:bodyPr wrap="none" rtlCol="0">
            <a:spAutoFit/>
          </a:bodyPr>
          <a:lstStyle/>
          <a:p>
            <a:r>
              <a:rPr lang="pt-BR" dirty="0"/>
              <a:t>Tipo 2: </a:t>
            </a:r>
            <a:r>
              <a:rPr lang="pt-BR" b="1" i="1" u="sng" dirty="0"/>
              <a:t>incolor</a:t>
            </a:r>
          </a:p>
        </p:txBody>
      </p:sp>
      <p:pic>
        <p:nvPicPr>
          <p:cNvPr id="11" name="Picture 8" descr="http://www.e-learning.chemie.fu-berlin.de/en/bioanorganik/bilder/cutyp2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142" y="3258052"/>
            <a:ext cx="2132549" cy="1740858"/>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5840140" y="5217533"/>
            <a:ext cx="3602797" cy="1200329"/>
          </a:xfrm>
          <a:prstGeom prst="rect">
            <a:avLst/>
          </a:prstGeom>
          <a:noFill/>
        </p:spPr>
        <p:txBody>
          <a:bodyPr wrap="square" rtlCol="0">
            <a:spAutoFit/>
          </a:bodyPr>
          <a:lstStyle/>
          <a:p>
            <a:r>
              <a:rPr lang="pt-BR" dirty="0" err="1"/>
              <a:t>Mono-nuclear</a:t>
            </a:r>
            <a:r>
              <a:rPr lang="pt-BR" dirty="0"/>
              <a:t> (NC=4)</a:t>
            </a:r>
          </a:p>
          <a:p>
            <a:r>
              <a:rPr lang="pt-BR" dirty="0" err="1"/>
              <a:t>Lig</a:t>
            </a:r>
            <a:r>
              <a:rPr lang="pt-BR" dirty="0"/>
              <a:t>: 3N (His), O(H</a:t>
            </a:r>
            <a:r>
              <a:rPr lang="pt-BR" baseline="-25000" dirty="0"/>
              <a:t>2</a:t>
            </a:r>
            <a:r>
              <a:rPr lang="pt-BR" dirty="0"/>
              <a:t>O,Sub)</a:t>
            </a:r>
          </a:p>
          <a:p>
            <a:r>
              <a:rPr lang="pt-BR" dirty="0" err="1"/>
              <a:t>Geom</a:t>
            </a:r>
            <a:r>
              <a:rPr lang="pt-BR" dirty="0"/>
              <a:t>: planar</a:t>
            </a:r>
          </a:p>
          <a:p>
            <a:r>
              <a:rPr lang="pt-BR" dirty="0"/>
              <a:t>RPE: axial comum</a:t>
            </a:r>
          </a:p>
        </p:txBody>
      </p:sp>
      <p:sp>
        <p:nvSpPr>
          <p:cNvPr id="3" name="CaixaDeTexto 2"/>
          <p:cNvSpPr txBox="1"/>
          <p:nvPr/>
        </p:nvSpPr>
        <p:spPr>
          <a:xfrm>
            <a:off x="6207624" y="2006788"/>
            <a:ext cx="3902030" cy="400110"/>
          </a:xfrm>
          <a:prstGeom prst="rect">
            <a:avLst/>
          </a:prstGeom>
          <a:gradFill>
            <a:gsLst>
              <a:gs pos="0">
                <a:schemeClr val="accent1">
                  <a:tint val="98000"/>
                  <a:lumMod val="114000"/>
                </a:schemeClr>
              </a:gs>
              <a:gs pos="48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000" dirty="0"/>
              <a:t>Remoção de superóxido, O</a:t>
            </a:r>
            <a:r>
              <a:rPr lang="pt-BR" sz="2000" baseline="-25000" dirty="0"/>
              <a:t>2</a:t>
            </a:r>
            <a:r>
              <a:rPr lang="pt-BR" sz="2000" baseline="30000" dirty="0">
                <a:sym typeface="Symbol" panose="05050102010706020507" pitchFamily="18" charset="2"/>
              </a:rPr>
              <a:t></a:t>
            </a:r>
            <a:endParaRPr lang="pt-BR" sz="2000" dirty="0"/>
          </a:p>
        </p:txBody>
      </p:sp>
    </p:spTree>
    <p:extLst>
      <p:ext uri="{BB962C8B-B14F-4D97-AF65-F5344CB8AC3E}">
        <p14:creationId xmlns:p14="http://schemas.microsoft.com/office/powerpoint/2010/main" val="398966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24</a:t>
            </a:fld>
            <a:endParaRPr lang="pt-BR"/>
          </a:p>
        </p:txBody>
      </p:sp>
      <p:pic>
        <p:nvPicPr>
          <p:cNvPr id="3" name="Picture 2" descr="Cu/Zn Superoxide Dismuta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641" y="1984032"/>
            <a:ext cx="592931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955328" y="1912595"/>
            <a:ext cx="8501062" cy="4214812"/>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002060"/>
              </a:solidFill>
            </a:endParaRPr>
          </a:p>
        </p:txBody>
      </p:sp>
      <p:sp>
        <p:nvSpPr>
          <p:cNvPr id="5" name="CaixaDeTexto 5"/>
          <p:cNvSpPr txBox="1">
            <a:spLocks noChangeArrowheads="1"/>
          </p:cNvSpPr>
          <p:nvPr/>
        </p:nvSpPr>
        <p:spPr bwMode="auto">
          <a:xfrm>
            <a:off x="1955328" y="963528"/>
            <a:ext cx="768564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800" dirty="0" err="1">
                <a:solidFill>
                  <a:srgbClr val="002060"/>
                </a:solidFill>
              </a:rPr>
              <a:t>Cu,Zn</a:t>
            </a:r>
            <a:r>
              <a:rPr lang="pt-BR" altLang="pt-BR" sz="2800" dirty="0">
                <a:solidFill>
                  <a:srgbClr val="002060"/>
                </a:solidFill>
              </a:rPr>
              <a:t>-SOD (SOD1)</a:t>
            </a:r>
          </a:p>
          <a:p>
            <a:pPr eaLnBrk="1" hangingPunct="1">
              <a:spcBef>
                <a:spcPct val="0"/>
              </a:spcBef>
              <a:buFontTx/>
              <a:buNone/>
            </a:pPr>
            <a:r>
              <a:rPr lang="pt-BR" altLang="pt-BR" sz="2800" b="1" dirty="0">
                <a:solidFill>
                  <a:srgbClr val="002060"/>
                </a:solidFill>
              </a:rPr>
              <a:t>Localização:</a:t>
            </a:r>
            <a:r>
              <a:rPr lang="pt-BR" altLang="pt-BR" sz="2800" dirty="0">
                <a:solidFill>
                  <a:srgbClr val="002060"/>
                </a:solidFill>
              </a:rPr>
              <a:t> Bactéria, fungo, plantas, animais</a:t>
            </a:r>
          </a:p>
          <a:p>
            <a:pPr eaLnBrk="1" hangingPunct="1">
              <a:spcBef>
                <a:spcPct val="0"/>
              </a:spcBef>
              <a:buFontTx/>
              <a:buNone/>
            </a:pPr>
            <a:r>
              <a:rPr lang="pt-BR" altLang="pt-BR" sz="2800" b="1" dirty="0">
                <a:solidFill>
                  <a:srgbClr val="002060"/>
                </a:solidFill>
              </a:rPr>
              <a:t>Compartimentalização: </a:t>
            </a:r>
            <a:r>
              <a:rPr lang="pt-BR" altLang="pt-BR" sz="2800" dirty="0">
                <a:solidFill>
                  <a:srgbClr val="002060"/>
                </a:solidFill>
              </a:rPr>
              <a:t>primariamente </a:t>
            </a:r>
            <a:r>
              <a:rPr lang="pt-BR" altLang="pt-BR" sz="2800" dirty="0" err="1">
                <a:solidFill>
                  <a:srgbClr val="002060"/>
                </a:solidFill>
              </a:rPr>
              <a:t>citosólica</a:t>
            </a:r>
            <a:r>
              <a:rPr lang="pt-BR" altLang="pt-BR" sz="2800" dirty="0">
                <a:solidFill>
                  <a:srgbClr val="002060"/>
                </a:solidFill>
              </a:rPr>
              <a:t>, espaço </a:t>
            </a:r>
            <a:r>
              <a:rPr lang="pt-BR" altLang="pt-BR" sz="2800" dirty="0" err="1">
                <a:solidFill>
                  <a:srgbClr val="002060"/>
                </a:solidFill>
              </a:rPr>
              <a:t>intermembranas</a:t>
            </a:r>
            <a:r>
              <a:rPr lang="pt-BR" altLang="pt-BR" sz="2800" dirty="0">
                <a:solidFill>
                  <a:srgbClr val="002060"/>
                </a:solidFill>
              </a:rPr>
              <a:t> de </a:t>
            </a:r>
            <a:r>
              <a:rPr lang="pt-BR" altLang="pt-BR" sz="2800" dirty="0" err="1">
                <a:solidFill>
                  <a:srgbClr val="002060"/>
                </a:solidFill>
              </a:rPr>
              <a:t>mitocondria</a:t>
            </a:r>
            <a:r>
              <a:rPr lang="pt-BR" altLang="pt-BR" sz="2800" dirty="0">
                <a:solidFill>
                  <a:srgbClr val="002060"/>
                </a:solidFill>
              </a:rPr>
              <a:t>.</a:t>
            </a:r>
          </a:p>
          <a:p>
            <a:pPr eaLnBrk="1" hangingPunct="1">
              <a:spcBef>
                <a:spcPct val="0"/>
              </a:spcBef>
              <a:buFontTx/>
              <a:buNone/>
            </a:pPr>
            <a:r>
              <a:rPr lang="pt-BR" altLang="pt-BR" sz="2800" dirty="0">
                <a:solidFill>
                  <a:srgbClr val="002060"/>
                </a:solidFill>
              </a:rPr>
              <a:t>concentração: 10 </a:t>
            </a:r>
            <a:r>
              <a:rPr lang="pt-BR" altLang="pt-BR" sz="2800" dirty="0">
                <a:solidFill>
                  <a:srgbClr val="002060"/>
                </a:solidFill>
                <a:sym typeface="Symbol" panose="05050102010706020507" pitchFamily="18" charset="2"/>
              </a:rPr>
              <a:t>M</a:t>
            </a:r>
          </a:p>
          <a:p>
            <a:pPr eaLnBrk="1" hangingPunct="1">
              <a:spcBef>
                <a:spcPct val="0"/>
              </a:spcBef>
              <a:buFontTx/>
              <a:buNone/>
            </a:pPr>
            <a:endParaRPr lang="pt-BR" altLang="pt-BR" sz="2800" dirty="0">
              <a:solidFill>
                <a:srgbClr val="002060"/>
              </a:solidFill>
            </a:endParaRPr>
          </a:p>
          <a:p>
            <a:pPr eaLnBrk="1" hangingPunct="1">
              <a:spcBef>
                <a:spcPct val="0"/>
              </a:spcBef>
              <a:buFontTx/>
              <a:buNone/>
            </a:pPr>
            <a:r>
              <a:rPr lang="pt-BR" altLang="pt-BR" sz="2800" dirty="0">
                <a:solidFill>
                  <a:srgbClr val="002060"/>
                </a:solidFill>
              </a:rPr>
              <a:t>EC-SOD</a:t>
            </a:r>
          </a:p>
          <a:p>
            <a:pPr eaLnBrk="1" hangingPunct="1">
              <a:spcBef>
                <a:spcPct val="0"/>
              </a:spcBef>
              <a:buFontTx/>
              <a:buNone/>
            </a:pPr>
            <a:endParaRPr lang="pt-BR" altLang="pt-BR" sz="2800" dirty="0">
              <a:solidFill>
                <a:srgbClr val="002060"/>
              </a:solidFill>
            </a:endParaRPr>
          </a:p>
          <a:p>
            <a:pPr eaLnBrk="1" hangingPunct="1">
              <a:spcBef>
                <a:spcPct val="0"/>
              </a:spcBef>
              <a:buFontTx/>
              <a:buNone/>
            </a:pPr>
            <a:r>
              <a:rPr lang="pt-BR" altLang="pt-BR" sz="2800" dirty="0" err="1">
                <a:solidFill>
                  <a:srgbClr val="002060"/>
                </a:solidFill>
              </a:rPr>
              <a:t>Homodímero</a:t>
            </a:r>
            <a:endParaRPr lang="pt-BR" altLang="pt-BR" sz="2800" dirty="0">
              <a:solidFill>
                <a:srgbClr val="002060"/>
              </a:solidFill>
            </a:endParaRPr>
          </a:p>
          <a:p>
            <a:pPr eaLnBrk="1" hangingPunct="1">
              <a:spcBef>
                <a:spcPct val="0"/>
              </a:spcBef>
              <a:buFontTx/>
              <a:buNone/>
            </a:pPr>
            <a:endParaRPr lang="pt-BR" altLang="pt-BR" sz="2800" dirty="0">
              <a:solidFill>
                <a:srgbClr val="002060"/>
              </a:solidFill>
            </a:endParaRPr>
          </a:p>
          <a:p>
            <a:pPr eaLnBrk="1" hangingPunct="1">
              <a:spcBef>
                <a:spcPct val="0"/>
              </a:spcBef>
              <a:buFontTx/>
              <a:buNone/>
            </a:pPr>
            <a:r>
              <a:rPr lang="pt-BR" altLang="pt-BR" sz="2800" dirty="0">
                <a:solidFill>
                  <a:srgbClr val="002060"/>
                </a:solidFill>
              </a:rPr>
              <a:t>Zn</a:t>
            </a:r>
          </a:p>
          <a:p>
            <a:pPr eaLnBrk="1" hangingPunct="1">
              <a:spcBef>
                <a:spcPct val="0"/>
              </a:spcBef>
              <a:buFontTx/>
              <a:buNone/>
            </a:pPr>
            <a:endParaRPr lang="pt-BR" altLang="pt-BR" sz="2800" dirty="0">
              <a:solidFill>
                <a:srgbClr val="002060"/>
              </a:solidFill>
            </a:endParaRPr>
          </a:p>
          <a:p>
            <a:pPr eaLnBrk="1" hangingPunct="1">
              <a:spcBef>
                <a:spcPct val="0"/>
              </a:spcBef>
              <a:buFontTx/>
              <a:buNone/>
            </a:pPr>
            <a:r>
              <a:rPr lang="pt-BR" altLang="pt-BR" sz="2800" dirty="0">
                <a:solidFill>
                  <a:srgbClr val="002060"/>
                </a:solidFill>
                <a:sym typeface="Symbol" panose="05050102010706020507" pitchFamily="18" charset="2"/>
              </a:rPr>
              <a:t>Folhas  (barril). Estrutura rígida</a:t>
            </a:r>
            <a:endParaRPr lang="pt-BR" altLang="pt-BR" sz="2800" dirty="0">
              <a:solidFill>
                <a:srgbClr val="002060"/>
              </a:solidFill>
            </a:endParaRPr>
          </a:p>
        </p:txBody>
      </p:sp>
    </p:spTree>
    <p:extLst>
      <p:ext uri="{BB962C8B-B14F-4D97-AF65-F5344CB8AC3E}">
        <p14:creationId xmlns:p14="http://schemas.microsoft.com/office/powerpoint/2010/main" val="196094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25</a:t>
            </a:fld>
            <a:endParaRPr lang="pt-BR"/>
          </a:p>
        </p:txBody>
      </p:sp>
      <p:pic>
        <p:nvPicPr>
          <p:cNvPr id="40962" name="Picture 2" descr="Resultado de imagem para sod catalytic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16" y="2277462"/>
            <a:ext cx="5166069" cy="2517917"/>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861959" y="448747"/>
            <a:ext cx="5133136" cy="461665"/>
          </a:xfrm>
          <a:prstGeom prst="rect">
            <a:avLst/>
          </a:prstGeom>
          <a:gradFill>
            <a:gsLst>
              <a:gs pos="0">
                <a:schemeClr val="tx1"/>
              </a:gs>
              <a:gs pos="30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Superóxido </a:t>
            </a:r>
            <a:r>
              <a:rPr lang="pt-BR" sz="2400" dirty="0" err="1"/>
              <a:t>dismutase</a:t>
            </a:r>
            <a:r>
              <a:rPr lang="pt-BR" sz="2400" dirty="0"/>
              <a:t> de Cu e Zn</a:t>
            </a:r>
            <a:endParaRPr lang="pt-BR" sz="2400" b="1" i="1" dirty="0"/>
          </a:p>
        </p:txBody>
      </p:sp>
      <p:cxnSp>
        <p:nvCxnSpPr>
          <p:cNvPr id="6" name="Conector de seta reta 5"/>
          <p:cNvCxnSpPr/>
          <p:nvPr/>
        </p:nvCxnSpPr>
        <p:spPr>
          <a:xfrm>
            <a:off x="5577017" y="3352801"/>
            <a:ext cx="2001795" cy="44827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7687324" y="3564567"/>
            <a:ext cx="2494594" cy="461665"/>
          </a:xfrm>
          <a:prstGeom prst="rect">
            <a:avLst/>
          </a:prstGeom>
          <a:noFill/>
        </p:spPr>
        <p:txBody>
          <a:bodyPr wrap="none" rtlCol="0">
            <a:spAutoFit/>
          </a:bodyPr>
          <a:lstStyle/>
          <a:p>
            <a:r>
              <a:rPr lang="pt-BR" sz="2400" b="1" dirty="0"/>
              <a:t>Papel estrutural</a:t>
            </a:r>
          </a:p>
        </p:txBody>
      </p:sp>
      <p:sp>
        <p:nvSpPr>
          <p:cNvPr id="11" name="CaixaDeTexto 10"/>
          <p:cNvSpPr txBox="1"/>
          <p:nvPr/>
        </p:nvSpPr>
        <p:spPr>
          <a:xfrm>
            <a:off x="1861960" y="5022463"/>
            <a:ext cx="4382931" cy="1200329"/>
          </a:xfrm>
          <a:prstGeom prst="rect">
            <a:avLst/>
          </a:prstGeom>
          <a:noFill/>
        </p:spPr>
        <p:txBody>
          <a:bodyPr wrap="none" rtlCol="0">
            <a:spAutoFit/>
          </a:bodyPr>
          <a:lstStyle/>
          <a:p>
            <a:r>
              <a:rPr lang="pt-BR" dirty="0"/>
              <a:t>Cu</a:t>
            </a:r>
            <a:r>
              <a:rPr lang="pt-BR" baseline="30000" dirty="0"/>
              <a:t>2+</a:t>
            </a:r>
            <a:r>
              <a:rPr lang="pt-BR" dirty="0"/>
              <a:t>: NC = 4</a:t>
            </a:r>
          </a:p>
          <a:p>
            <a:r>
              <a:rPr lang="pt-BR" dirty="0"/>
              <a:t>4  N (</a:t>
            </a:r>
            <a:r>
              <a:rPr lang="pt-BR" dirty="0" err="1"/>
              <a:t>his</a:t>
            </a:r>
            <a:r>
              <a:rPr lang="pt-BR" dirty="0"/>
              <a:t>), uma faz ponte com Zn</a:t>
            </a:r>
          </a:p>
          <a:p>
            <a:r>
              <a:rPr lang="pt-BR" dirty="0"/>
              <a:t>1  O, H</a:t>
            </a:r>
            <a:r>
              <a:rPr lang="pt-BR" baseline="-25000" dirty="0"/>
              <a:t>2</a:t>
            </a:r>
            <a:r>
              <a:rPr lang="pt-BR" dirty="0"/>
              <a:t>O</a:t>
            </a:r>
          </a:p>
          <a:p>
            <a:r>
              <a:rPr lang="pt-BR" dirty="0"/>
              <a:t>Geom. Pirâmide de base quadrada</a:t>
            </a:r>
          </a:p>
        </p:txBody>
      </p:sp>
      <p:sp>
        <p:nvSpPr>
          <p:cNvPr id="13" name="CaixaDeTexto 12"/>
          <p:cNvSpPr txBox="1"/>
          <p:nvPr/>
        </p:nvSpPr>
        <p:spPr>
          <a:xfrm>
            <a:off x="1861959" y="1278127"/>
            <a:ext cx="4004622" cy="461665"/>
          </a:xfrm>
          <a:prstGeom prst="rect">
            <a:avLst/>
          </a:prstGeom>
          <a:gradFill>
            <a:gsLst>
              <a:gs pos="0">
                <a:schemeClr val="tx1"/>
              </a:gs>
              <a:gs pos="30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Microambiente e ligantes</a:t>
            </a:r>
            <a:endParaRPr lang="pt-BR" sz="2400" b="1" i="1" dirty="0"/>
          </a:p>
        </p:txBody>
      </p:sp>
      <p:sp>
        <p:nvSpPr>
          <p:cNvPr id="14" name="CaixaDeTexto 13"/>
          <p:cNvSpPr txBox="1"/>
          <p:nvPr/>
        </p:nvSpPr>
        <p:spPr>
          <a:xfrm>
            <a:off x="7346847" y="4095706"/>
            <a:ext cx="3262430" cy="1200329"/>
          </a:xfrm>
          <a:prstGeom prst="rect">
            <a:avLst/>
          </a:prstGeom>
          <a:noFill/>
        </p:spPr>
        <p:txBody>
          <a:bodyPr wrap="square" rtlCol="0">
            <a:spAutoFit/>
          </a:bodyPr>
          <a:lstStyle/>
          <a:p>
            <a:r>
              <a:rPr lang="pt-BR" dirty="0"/>
              <a:t>Zn</a:t>
            </a:r>
            <a:r>
              <a:rPr lang="pt-BR" baseline="30000" dirty="0"/>
              <a:t>2+</a:t>
            </a:r>
            <a:r>
              <a:rPr lang="pt-BR" dirty="0"/>
              <a:t>: NC = 4</a:t>
            </a:r>
          </a:p>
          <a:p>
            <a:pPr marL="342900" indent="-342900">
              <a:buAutoNum type="arabicPlain" startAt="3"/>
            </a:pPr>
            <a:r>
              <a:rPr lang="pt-BR" dirty="0"/>
              <a:t>N (</a:t>
            </a:r>
            <a:r>
              <a:rPr lang="pt-BR" dirty="0" err="1"/>
              <a:t>his</a:t>
            </a:r>
            <a:r>
              <a:rPr lang="pt-BR" dirty="0"/>
              <a:t>), uma faz ponte </a:t>
            </a:r>
          </a:p>
          <a:p>
            <a:r>
              <a:rPr lang="pt-BR" dirty="0"/>
              <a:t>1  O, </a:t>
            </a:r>
            <a:r>
              <a:rPr lang="pt-BR" dirty="0" err="1"/>
              <a:t>Asp</a:t>
            </a:r>
            <a:endParaRPr lang="pt-BR" dirty="0"/>
          </a:p>
          <a:p>
            <a:r>
              <a:rPr lang="pt-BR" dirty="0"/>
              <a:t>Geom. </a:t>
            </a:r>
            <a:r>
              <a:rPr lang="pt-BR" dirty="0" err="1"/>
              <a:t>tetraédria</a:t>
            </a:r>
            <a:endParaRPr lang="pt-BR" dirty="0"/>
          </a:p>
        </p:txBody>
      </p:sp>
    </p:spTree>
    <p:extLst>
      <p:ext uri="{BB962C8B-B14F-4D97-AF65-F5344CB8AC3E}">
        <p14:creationId xmlns:p14="http://schemas.microsoft.com/office/powerpoint/2010/main" val="653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26</a:t>
            </a:fld>
            <a:endParaRPr lang="pt-BR"/>
          </a:p>
        </p:txBody>
      </p:sp>
      <p:sp>
        <p:nvSpPr>
          <p:cNvPr id="5" name="CaixaDeTexto 4"/>
          <p:cNvSpPr txBox="1"/>
          <p:nvPr/>
        </p:nvSpPr>
        <p:spPr>
          <a:xfrm>
            <a:off x="1957315" y="295737"/>
            <a:ext cx="5133136" cy="461665"/>
          </a:xfrm>
          <a:prstGeom prst="rect">
            <a:avLst/>
          </a:prstGeom>
          <a:gradFill>
            <a:gsLst>
              <a:gs pos="0">
                <a:schemeClr val="tx1"/>
              </a:gs>
              <a:gs pos="30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Superóxido </a:t>
            </a:r>
            <a:r>
              <a:rPr lang="pt-BR" sz="2400" dirty="0" err="1"/>
              <a:t>dismutase</a:t>
            </a:r>
            <a:r>
              <a:rPr lang="pt-BR" sz="2400" dirty="0"/>
              <a:t> de Cu e Zn</a:t>
            </a:r>
            <a:endParaRPr lang="pt-BR" sz="2400" b="1" i="1" dirty="0"/>
          </a:p>
        </p:txBody>
      </p:sp>
      <p:pic>
        <p:nvPicPr>
          <p:cNvPr id="45058"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624" y="1658582"/>
            <a:ext cx="5880641" cy="2690996"/>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5498757" y="4492038"/>
            <a:ext cx="4869809" cy="2031325"/>
          </a:xfrm>
          <a:prstGeom prst="rect">
            <a:avLst/>
          </a:prstGeom>
        </p:spPr>
        <p:txBody>
          <a:bodyPr wrap="square">
            <a:spAutoFit/>
          </a:bodyPr>
          <a:lstStyle/>
          <a:p>
            <a:r>
              <a:rPr lang="pt-BR" dirty="0"/>
              <a:t>NC, geometria e potencial redox Cu(II)/Cu(I) alteram com redução do Cu sem alterar muito a posição dos aminoácidos (</a:t>
            </a:r>
            <a:r>
              <a:rPr lang="pt-BR" b="1" dirty="0"/>
              <a:t>estrutura rígida</a:t>
            </a:r>
            <a:r>
              <a:rPr lang="pt-BR" dirty="0"/>
              <a:t>)</a:t>
            </a:r>
          </a:p>
          <a:p>
            <a:endParaRPr lang="pt-BR" dirty="0"/>
          </a:p>
          <a:p>
            <a:r>
              <a:rPr lang="pt-BR" dirty="0"/>
              <a:t>Apropriado para rápida transferência de elétrons</a:t>
            </a:r>
          </a:p>
        </p:txBody>
      </p:sp>
      <p:cxnSp>
        <p:nvCxnSpPr>
          <p:cNvPr id="9" name="Conector de seta reta 8"/>
          <p:cNvCxnSpPr/>
          <p:nvPr/>
        </p:nvCxnSpPr>
        <p:spPr>
          <a:xfrm flipV="1">
            <a:off x="4357816" y="1301112"/>
            <a:ext cx="930876" cy="7919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5361586" y="934400"/>
            <a:ext cx="3603872" cy="646331"/>
          </a:xfrm>
          <a:prstGeom prst="rect">
            <a:avLst/>
          </a:prstGeom>
          <a:noFill/>
        </p:spPr>
        <p:txBody>
          <a:bodyPr wrap="none" rtlCol="0">
            <a:spAutoFit/>
          </a:bodyPr>
          <a:lstStyle/>
          <a:p>
            <a:r>
              <a:rPr lang="pt-BR" dirty="0"/>
              <a:t>Rápida troca de ligantes</a:t>
            </a:r>
          </a:p>
          <a:p>
            <a:r>
              <a:rPr lang="pt-BR" dirty="0"/>
              <a:t>Cu</a:t>
            </a:r>
            <a:r>
              <a:rPr lang="pt-BR" baseline="30000" dirty="0"/>
              <a:t>2+</a:t>
            </a:r>
            <a:r>
              <a:rPr lang="pt-BR" dirty="0"/>
              <a:t> d</a:t>
            </a:r>
            <a:r>
              <a:rPr lang="pt-BR" baseline="30000" dirty="0"/>
              <a:t>9</a:t>
            </a:r>
            <a:r>
              <a:rPr lang="pt-BR" dirty="0"/>
              <a:t> , 1 e</a:t>
            </a:r>
            <a:r>
              <a:rPr lang="pt-BR" baseline="30000" dirty="0"/>
              <a:t>-</a:t>
            </a:r>
            <a:r>
              <a:rPr lang="pt-BR" dirty="0"/>
              <a:t> desemparelhado</a:t>
            </a:r>
          </a:p>
        </p:txBody>
      </p:sp>
      <p:sp>
        <p:nvSpPr>
          <p:cNvPr id="14" name="CaixaDeTexto 13"/>
          <p:cNvSpPr txBox="1"/>
          <p:nvPr/>
        </p:nvSpPr>
        <p:spPr>
          <a:xfrm>
            <a:off x="7735330" y="2497263"/>
            <a:ext cx="2825578" cy="1200329"/>
          </a:xfrm>
          <a:prstGeom prst="rect">
            <a:avLst/>
          </a:prstGeom>
          <a:noFill/>
        </p:spPr>
        <p:txBody>
          <a:bodyPr wrap="square" rtlCol="0">
            <a:spAutoFit/>
          </a:bodyPr>
          <a:lstStyle/>
          <a:p>
            <a:r>
              <a:rPr lang="pt-BR" dirty="0"/>
              <a:t>Rápida transferência de elétrons (</a:t>
            </a:r>
            <a:r>
              <a:rPr lang="pt-BR" b="1" dirty="0" err="1"/>
              <a:t>Esf</a:t>
            </a:r>
            <a:r>
              <a:rPr lang="pt-BR" b="1" dirty="0"/>
              <a:t> Interna</a:t>
            </a:r>
            <a:r>
              <a:rPr lang="pt-BR" dirty="0"/>
              <a:t>)</a:t>
            </a:r>
          </a:p>
          <a:p>
            <a:r>
              <a:rPr lang="pt-BR" dirty="0"/>
              <a:t>e dissociação de O</a:t>
            </a:r>
            <a:r>
              <a:rPr lang="pt-BR" baseline="-25000" dirty="0"/>
              <a:t>2</a:t>
            </a:r>
            <a:r>
              <a:rPr lang="pt-BR" dirty="0"/>
              <a:t> : Cu</a:t>
            </a:r>
            <a:r>
              <a:rPr lang="pt-BR" baseline="30000" dirty="0"/>
              <a:t>+</a:t>
            </a:r>
            <a:r>
              <a:rPr lang="pt-BR" dirty="0"/>
              <a:t> é d</a:t>
            </a:r>
            <a:r>
              <a:rPr lang="pt-BR" baseline="30000" dirty="0"/>
              <a:t>10</a:t>
            </a:r>
            <a:r>
              <a:rPr lang="pt-BR" dirty="0"/>
              <a:t>.</a:t>
            </a:r>
          </a:p>
        </p:txBody>
      </p:sp>
      <p:cxnSp>
        <p:nvCxnSpPr>
          <p:cNvPr id="16" name="Conector de seta reta 15"/>
          <p:cNvCxnSpPr/>
          <p:nvPr/>
        </p:nvCxnSpPr>
        <p:spPr>
          <a:xfrm>
            <a:off x="6832664" y="3033611"/>
            <a:ext cx="902667" cy="638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3435179" y="3652283"/>
            <a:ext cx="263610" cy="1070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de seta reta 20"/>
          <p:cNvCxnSpPr/>
          <p:nvPr/>
        </p:nvCxnSpPr>
        <p:spPr>
          <a:xfrm flipH="1">
            <a:off x="3880023" y="4166315"/>
            <a:ext cx="378317" cy="6514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1432762" y="4852425"/>
            <a:ext cx="3490930" cy="1200329"/>
          </a:xfrm>
          <a:prstGeom prst="rect">
            <a:avLst/>
          </a:prstGeom>
          <a:noFill/>
        </p:spPr>
        <p:txBody>
          <a:bodyPr wrap="square" rtlCol="0">
            <a:spAutoFit/>
          </a:bodyPr>
          <a:lstStyle/>
          <a:p>
            <a:r>
              <a:rPr lang="pt-BR" dirty="0"/>
              <a:t>Rápida transferência de elétrons (</a:t>
            </a:r>
            <a:r>
              <a:rPr lang="pt-BR" b="1" dirty="0" err="1"/>
              <a:t>Esf</a:t>
            </a:r>
            <a:r>
              <a:rPr lang="pt-BR" b="1" dirty="0"/>
              <a:t> Externa</a:t>
            </a:r>
            <a:r>
              <a:rPr lang="pt-BR" dirty="0"/>
              <a:t>)</a:t>
            </a:r>
          </a:p>
          <a:p>
            <a:r>
              <a:rPr lang="pt-BR" dirty="0"/>
              <a:t>Formação de O</a:t>
            </a:r>
            <a:r>
              <a:rPr lang="pt-BR" baseline="-25000" dirty="0"/>
              <a:t>2</a:t>
            </a:r>
            <a:r>
              <a:rPr lang="pt-BR" baseline="30000" dirty="0"/>
              <a:t>2-</a:t>
            </a:r>
            <a:r>
              <a:rPr lang="pt-BR" dirty="0"/>
              <a:t> (peróxido)</a:t>
            </a:r>
          </a:p>
          <a:p>
            <a:r>
              <a:rPr lang="pt-BR" dirty="0"/>
              <a:t>Saída de H</a:t>
            </a:r>
            <a:r>
              <a:rPr lang="pt-BR" baseline="-25000" dirty="0"/>
              <a:t>2</a:t>
            </a:r>
            <a:r>
              <a:rPr lang="pt-BR" dirty="0"/>
              <a:t>O</a:t>
            </a:r>
            <a:r>
              <a:rPr lang="pt-BR" baseline="-25000" dirty="0"/>
              <a:t>2</a:t>
            </a:r>
            <a:endParaRPr lang="pt-BR" dirty="0"/>
          </a:p>
        </p:txBody>
      </p:sp>
    </p:spTree>
    <p:extLst>
      <p:ext uri="{BB962C8B-B14F-4D97-AF65-F5344CB8AC3E}">
        <p14:creationId xmlns:p14="http://schemas.microsoft.com/office/powerpoint/2010/main" val="180051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27</a:t>
            </a:fld>
            <a:endParaRPr lang="pt-BR"/>
          </a:p>
        </p:txBody>
      </p:sp>
      <p:sp>
        <p:nvSpPr>
          <p:cNvPr id="3" name="Retângulo 7"/>
          <p:cNvSpPr>
            <a:spLocks noChangeArrowheads="1"/>
          </p:cNvSpPr>
          <p:nvPr/>
        </p:nvSpPr>
        <p:spPr bwMode="auto">
          <a:xfrm>
            <a:off x="1716792" y="352217"/>
            <a:ext cx="86827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800" dirty="0" err="1"/>
              <a:t>Cu,Zn</a:t>
            </a:r>
            <a:r>
              <a:rPr lang="pt-BR" altLang="pt-BR" sz="2800" dirty="0"/>
              <a:t>-SOD (SOD1):  Ciclo catalítico e cinética</a:t>
            </a:r>
          </a:p>
          <a:p>
            <a:pPr eaLnBrk="1" hangingPunct="1">
              <a:spcBef>
                <a:spcPct val="0"/>
              </a:spcBef>
              <a:buFontTx/>
              <a:buNone/>
            </a:pPr>
            <a:r>
              <a:rPr lang="pt-BR" altLang="pt-BR" sz="2800" dirty="0"/>
              <a:t>atividade independente do pH entre 5 – 10. </a:t>
            </a:r>
          </a:p>
        </p:txBody>
      </p:sp>
      <p:sp>
        <p:nvSpPr>
          <p:cNvPr id="14" name="Arco 13"/>
          <p:cNvSpPr/>
          <p:nvPr/>
        </p:nvSpPr>
        <p:spPr>
          <a:xfrm rot="10800000">
            <a:off x="4272890" y="1403038"/>
            <a:ext cx="3562180" cy="1779373"/>
          </a:xfrm>
          <a:prstGeom prst="arc">
            <a:avLst>
              <a:gd name="adj1" fmla="val 10674285"/>
              <a:gd name="adj2" fmla="val 0"/>
            </a:avLst>
          </a:prstGeom>
          <a:ln w="1905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8" name="Arco 17"/>
          <p:cNvSpPr/>
          <p:nvPr/>
        </p:nvSpPr>
        <p:spPr>
          <a:xfrm>
            <a:off x="4272890" y="5322797"/>
            <a:ext cx="3562180" cy="1779373"/>
          </a:xfrm>
          <a:prstGeom prst="arc">
            <a:avLst>
              <a:gd name="adj1" fmla="val 10674285"/>
              <a:gd name="adj2" fmla="val 0"/>
            </a:avLst>
          </a:prstGeom>
          <a:ln w="1905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nvGrpSpPr>
          <p:cNvPr id="22" name="Grupo 21"/>
          <p:cNvGrpSpPr/>
          <p:nvPr/>
        </p:nvGrpSpPr>
        <p:grpSpPr>
          <a:xfrm>
            <a:off x="3227572" y="1571566"/>
            <a:ext cx="6198932" cy="5164137"/>
            <a:chOff x="1703572" y="1571565"/>
            <a:chExt cx="6198932" cy="5164137"/>
          </a:xfrm>
        </p:grpSpPr>
        <p:sp>
          <p:nvSpPr>
            <p:cNvPr id="4" name="CaixaDeTexto 9"/>
            <p:cNvSpPr txBox="1">
              <a:spLocks noChangeArrowheads="1"/>
            </p:cNvSpPr>
            <p:nvPr/>
          </p:nvSpPr>
          <p:spPr bwMode="auto">
            <a:xfrm>
              <a:off x="3075414" y="2266971"/>
              <a:ext cx="300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dirty="0"/>
                <a:t>k = 2 x 10</a:t>
              </a:r>
              <a:r>
                <a:rPr lang="pt-BR" altLang="pt-BR" baseline="30000" dirty="0"/>
                <a:t>9</a:t>
              </a:r>
              <a:r>
                <a:rPr lang="pt-BR" altLang="pt-BR" dirty="0"/>
                <a:t> M</a:t>
              </a:r>
              <a:r>
                <a:rPr lang="pt-BR" altLang="pt-BR" baseline="30000" dirty="0"/>
                <a:t>-1</a:t>
              </a:r>
              <a:r>
                <a:rPr lang="pt-BR" altLang="pt-BR" dirty="0"/>
                <a:t>s</a:t>
              </a:r>
              <a:r>
                <a:rPr lang="pt-BR" altLang="pt-BR" baseline="30000" dirty="0"/>
                <a:t>-1</a:t>
              </a:r>
            </a:p>
          </p:txBody>
        </p:sp>
        <p:sp>
          <p:nvSpPr>
            <p:cNvPr id="8" name="CaixaDeTexto 21"/>
            <p:cNvSpPr txBox="1">
              <a:spLocks noChangeArrowheads="1"/>
            </p:cNvSpPr>
            <p:nvPr/>
          </p:nvSpPr>
          <p:spPr bwMode="auto">
            <a:xfrm>
              <a:off x="3075413" y="4554039"/>
              <a:ext cx="3000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dirty="0"/>
                <a:t>k = 2 x 10</a:t>
              </a:r>
              <a:r>
                <a:rPr lang="pt-BR" altLang="pt-BR" baseline="30000" dirty="0"/>
                <a:t>9</a:t>
              </a:r>
              <a:r>
                <a:rPr lang="pt-BR" altLang="pt-BR" dirty="0"/>
                <a:t> M</a:t>
              </a:r>
              <a:r>
                <a:rPr lang="pt-BR" altLang="pt-BR" baseline="30000" dirty="0"/>
                <a:t>-1</a:t>
              </a:r>
              <a:r>
                <a:rPr lang="pt-BR" altLang="pt-BR" dirty="0"/>
                <a:t>s</a:t>
              </a:r>
              <a:r>
                <a:rPr lang="pt-BR" altLang="pt-BR" baseline="30000" dirty="0"/>
                <a:t>-1</a:t>
              </a:r>
            </a:p>
          </p:txBody>
        </p:sp>
        <p:sp>
          <p:nvSpPr>
            <p:cNvPr id="10" name="Retângulo 9"/>
            <p:cNvSpPr/>
            <p:nvPr/>
          </p:nvSpPr>
          <p:spPr>
            <a:xfrm>
              <a:off x="1703572" y="3969264"/>
              <a:ext cx="2090637" cy="584775"/>
            </a:xfrm>
            <a:prstGeom prst="rect">
              <a:avLst/>
            </a:prstGeom>
          </p:spPr>
          <p:txBody>
            <a:bodyPr wrap="none">
              <a:spAutoFit/>
            </a:bodyPr>
            <a:lstStyle/>
            <a:p>
              <a:r>
                <a:rPr lang="pt-BR" altLang="pt-BR" sz="3200" dirty="0"/>
                <a:t>SOD-Cu</a:t>
              </a:r>
              <a:r>
                <a:rPr lang="pt-BR" altLang="pt-BR" sz="3200" baseline="30000" dirty="0"/>
                <a:t>2+</a:t>
              </a:r>
              <a:endParaRPr lang="pt-BR" sz="3200" dirty="0"/>
            </a:p>
          </p:txBody>
        </p:sp>
        <p:sp>
          <p:nvSpPr>
            <p:cNvPr id="11" name="Retângulo 10"/>
            <p:cNvSpPr/>
            <p:nvPr/>
          </p:nvSpPr>
          <p:spPr>
            <a:xfrm>
              <a:off x="2214926" y="1616069"/>
              <a:ext cx="761747" cy="523220"/>
            </a:xfrm>
            <a:prstGeom prst="rect">
              <a:avLst/>
            </a:prstGeom>
          </p:spPr>
          <p:txBody>
            <a:bodyPr wrap="none">
              <a:spAutoFit/>
            </a:bodyPr>
            <a:lstStyle/>
            <a:p>
              <a:r>
                <a:rPr lang="pt-BR" altLang="pt-BR" sz="2800" dirty="0"/>
                <a:t>O</a:t>
              </a:r>
              <a:r>
                <a:rPr lang="pt-BR" altLang="pt-BR" sz="2800" baseline="-25000" dirty="0"/>
                <a:t>2</a:t>
              </a:r>
              <a:r>
                <a:rPr lang="pt-BR" altLang="pt-BR" sz="2800" baseline="30000" dirty="0">
                  <a:sym typeface="Symbol" panose="05050102010706020507" pitchFamily="18" charset="2"/>
                </a:rPr>
                <a:t></a:t>
              </a:r>
              <a:endParaRPr lang="pt-BR" sz="2800" dirty="0"/>
            </a:p>
          </p:txBody>
        </p:sp>
        <p:sp>
          <p:nvSpPr>
            <p:cNvPr id="12" name="Retângulo 11"/>
            <p:cNvSpPr/>
            <p:nvPr/>
          </p:nvSpPr>
          <p:spPr>
            <a:xfrm>
              <a:off x="5527976" y="3956065"/>
              <a:ext cx="1938351" cy="584775"/>
            </a:xfrm>
            <a:prstGeom prst="rect">
              <a:avLst/>
            </a:prstGeom>
          </p:spPr>
          <p:txBody>
            <a:bodyPr wrap="none">
              <a:spAutoFit/>
            </a:bodyPr>
            <a:lstStyle/>
            <a:p>
              <a:r>
                <a:rPr lang="pt-BR" altLang="pt-BR" sz="3200" dirty="0"/>
                <a:t>SOD-Cu</a:t>
              </a:r>
              <a:r>
                <a:rPr lang="pt-BR" altLang="pt-BR" sz="3200" baseline="30000" dirty="0"/>
                <a:t>+</a:t>
              </a:r>
              <a:endParaRPr lang="pt-BR" sz="3200" dirty="0"/>
            </a:p>
          </p:txBody>
        </p:sp>
        <p:sp>
          <p:nvSpPr>
            <p:cNvPr id="13" name="Arco 12"/>
            <p:cNvSpPr/>
            <p:nvPr/>
          </p:nvSpPr>
          <p:spPr>
            <a:xfrm>
              <a:off x="2657387" y="3136298"/>
              <a:ext cx="3562180" cy="1779373"/>
            </a:xfrm>
            <a:prstGeom prst="arc">
              <a:avLst>
                <a:gd name="adj1" fmla="val 10674285"/>
                <a:gd name="adj2" fmla="val 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 name="Retângulo 14"/>
            <p:cNvSpPr/>
            <p:nvPr/>
          </p:nvSpPr>
          <p:spPr>
            <a:xfrm>
              <a:off x="6075789" y="1571565"/>
              <a:ext cx="630301" cy="523220"/>
            </a:xfrm>
            <a:prstGeom prst="rect">
              <a:avLst/>
            </a:prstGeom>
          </p:spPr>
          <p:txBody>
            <a:bodyPr wrap="none">
              <a:spAutoFit/>
            </a:bodyPr>
            <a:lstStyle/>
            <a:p>
              <a:r>
                <a:rPr lang="pt-BR" altLang="pt-BR" sz="2800" dirty="0"/>
                <a:t>O</a:t>
              </a:r>
              <a:r>
                <a:rPr lang="pt-BR" altLang="pt-BR" sz="2800" baseline="-25000" dirty="0"/>
                <a:t>2</a:t>
              </a:r>
              <a:endParaRPr lang="pt-BR" sz="2800" dirty="0"/>
            </a:p>
          </p:txBody>
        </p:sp>
        <p:sp>
          <p:nvSpPr>
            <p:cNvPr id="17" name="Arco 16"/>
            <p:cNvSpPr/>
            <p:nvPr/>
          </p:nvSpPr>
          <p:spPr>
            <a:xfrm rot="10800000">
              <a:off x="2657387" y="3590885"/>
              <a:ext cx="3562180" cy="1779373"/>
            </a:xfrm>
            <a:prstGeom prst="arc">
              <a:avLst>
                <a:gd name="adj1" fmla="val 10674285"/>
                <a:gd name="adj2" fmla="val 0"/>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Retângulo 18"/>
            <p:cNvSpPr/>
            <p:nvPr/>
          </p:nvSpPr>
          <p:spPr>
            <a:xfrm>
              <a:off x="1968064" y="6212482"/>
              <a:ext cx="1008609" cy="523220"/>
            </a:xfrm>
            <a:prstGeom prst="rect">
              <a:avLst/>
            </a:prstGeom>
          </p:spPr>
          <p:txBody>
            <a:bodyPr wrap="none">
              <a:spAutoFit/>
            </a:bodyPr>
            <a:lstStyle/>
            <a:p>
              <a:pPr algn="ctr">
                <a:spcBef>
                  <a:spcPct val="0"/>
                </a:spcBef>
              </a:pPr>
              <a:r>
                <a:rPr lang="pt-BR" altLang="pt-BR" sz="2800" dirty="0">
                  <a:sym typeface="Symbol" panose="05050102010706020507" pitchFamily="18" charset="2"/>
                </a:rPr>
                <a:t>H</a:t>
              </a:r>
              <a:r>
                <a:rPr lang="pt-BR" altLang="pt-BR" sz="2800" baseline="-25000" dirty="0">
                  <a:sym typeface="Symbol" panose="05050102010706020507" pitchFamily="18" charset="2"/>
                </a:rPr>
                <a:t>2</a:t>
              </a:r>
              <a:r>
                <a:rPr lang="pt-BR" altLang="pt-BR" sz="2800" dirty="0">
                  <a:sym typeface="Symbol" panose="05050102010706020507" pitchFamily="18" charset="2"/>
                </a:rPr>
                <a:t>O</a:t>
              </a:r>
              <a:r>
                <a:rPr lang="pt-BR" altLang="pt-BR" sz="2800" baseline="-25000" dirty="0">
                  <a:sym typeface="Symbol" panose="05050102010706020507" pitchFamily="18" charset="2"/>
                </a:rPr>
                <a:t>2</a:t>
              </a:r>
              <a:endParaRPr lang="pt-BR" altLang="pt-BR" sz="2800" baseline="-25000" dirty="0"/>
            </a:p>
          </p:txBody>
        </p:sp>
        <p:sp>
          <p:nvSpPr>
            <p:cNvPr id="20" name="Retângulo 19"/>
            <p:cNvSpPr/>
            <p:nvPr/>
          </p:nvSpPr>
          <p:spPr>
            <a:xfrm>
              <a:off x="6075788" y="6209101"/>
              <a:ext cx="761747" cy="523220"/>
            </a:xfrm>
            <a:prstGeom prst="rect">
              <a:avLst/>
            </a:prstGeom>
          </p:spPr>
          <p:txBody>
            <a:bodyPr wrap="none">
              <a:spAutoFit/>
            </a:bodyPr>
            <a:lstStyle/>
            <a:p>
              <a:r>
                <a:rPr lang="pt-BR" altLang="pt-BR" sz="2800" dirty="0"/>
                <a:t>O</a:t>
              </a:r>
              <a:r>
                <a:rPr lang="pt-BR" altLang="pt-BR" sz="2800" baseline="-25000" dirty="0"/>
                <a:t>2</a:t>
              </a:r>
              <a:r>
                <a:rPr lang="pt-BR" altLang="pt-BR" sz="2800" baseline="30000" dirty="0">
                  <a:sym typeface="Symbol" panose="05050102010706020507" pitchFamily="18" charset="2"/>
                </a:rPr>
                <a:t></a:t>
              </a:r>
              <a:endParaRPr lang="pt-BR" sz="2800" dirty="0"/>
            </a:p>
          </p:txBody>
        </p:sp>
        <p:sp>
          <p:nvSpPr>
            <p:cNvPr id="21" name="CaixaDeTexto 20"/>
            <p:cNvSpPr txBox="1"/>
            <p:nvPr/>
          </p:nvSpPr>
          <p:spPr>
            <a:xfrm>
              <a:off x="7030149" y="6209101"/>
              <a:ext cx="872355" cy="523220"/>
            </a:xfrm>
            <a:prstGeom prst="rect">
              <a:avLst/>
            </a:prstGeom>
            <a:noFill/>
          </p:spPr>
          <p:txBody>
            <a:bodyPr wrap="none" rtlCol="0">
              <a:spAutoFit/>
            </a:bodyPr>
            <a:lstStyle/>
            <a:p>
              <a:r>
                <a:rPr lang="pt-BR" sz="2800" dirty="0"/>
                <a:t>2 H</a:t>
              </a:r>
              <a:r>
                <a:rPr lang="pt-BR" sz="2800" baseline="30000" dirty="0"/>
                <a:t>+</a:t>
              </a:r>
              <a:endParaRPr lang="pt-BR" sz="2800" dirty="0"/>
            </a:p>
          </p:txBody>
        </p:sp>
      </p:grpSp>
    </p:spTree>
    <p:extLst>
      <p:ext uri="{BB962C8B-B14F-4D97-AF65-F5344CB8AC3E}">
        <p14:creationId xmlns:p14="http://schemas.microsoft.com/office/powerpoint/2010/main" val="3633059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28</a:t>
            </a:fld>
            <a:endParaRPr lang="pt-BR"/>
          </a:p>
        </p:txBody>
      </p:sp>
      <p:sp>
        <p:nvSpPr>
          <p:cNvPr id="5" name="CaixaDeTexto 4"/>
          <p:cNvSpPr txBox="1"/>
          <p:nvPr/>
        </p:nvSpPr>
        <p:spPr>
          <a:xfrm>
            <a:off x="1957315" y="295737"/>
            <a:ext cx="5133136" cy="461665"/>
          </a:xfrm>
          <a:prstGeom prst="rect">
            <a:avLst/>
          </a:prstGeom>
          <a:gradFill>
            <a:gsLst>
              <a:gs pos="0">
                <a:schemeClr val="tx1"/>
              </a:gs>
              <a:gs pos="30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Superóxido </a:t>
            </a:r>
            <a:r>
              <a:rPr lang="pt-BR" sz="2400" dirty="0" err="1"/>
              <a:t>dismutase</a:t>
            </a:r>
            <a:r>
              <a:rPr lang="pt-BR" sz="2400" dirty="0"/>
              <a:t> de Cu e Zn</a:t>
            </a:r>
            <a:endParaRPr lang="pt-BR" sz="2400" b="1" i="1" dirty="0"/>
          </a:p>
        </p:txBody>
      </p:sp>
      <p:sp>
        <p:nvSpPr>
          <p:cNvPr id="6" name="CaixaDeTexto 5"/>
          <p:cNvSpPr txBox="1">
            <a:spLocks noChangeArrowheads="1"/>
          </p:cNvSpPr>
          <p:nvPr/>
        </p:nvSpPr>
        <p:spPr bwMode="auto">
          <a:xfrm>
            <a:off x="1583349" y="1293570"/>
            <a:ext cx="9125682"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pt-BR" altLang="pt-BR" sz="2800" b="1" dirty="0" err="1"/>
              <a:t>Cu,Zn</a:t>
            </a:r>
            <a:r>
              <a:rPr lang="pt-BR" altLang="pt-BR" sz="2800" b="1" dirty="0"/>
              <a:t>-SOD (SOD1)</a:t>
            </a:r>
          </a:p>
          <a:p>
            <a:pPr>
              <a:spcBef>
                <a:spcPct val="0"/>
              </a:spcBef>
              <a:spcAft>
                <a:spcPts val="1200"/>
              </a:spcAft>
              <a:buNone/>
            </a:pPr>
            <a:r>
              <a:rPr lang="pt-BR" altLang="pt-BR" sz="2000" b="1" dirty="0"/>
              <a:t>SOD1 contendo ambos os centros metálicos é incrivelmente estável. </a:t>
            </a:r>
          </a:p>
          <a:p>
            <a:pPr>
              <a:spcBef>
                <a:spcPct val="0"/>
              </a:spcBef>
              <a:spcAft>
                <a:spcPts val="1200"/>
              </a:spcAft>
              <a:buNone/>
            </a:pPr>
            <a:r>
              <a:rPr lang="pt-BR" altLang="pt-BR" sz="2000" dirty="0"/>
              <a:t>A </a:t>
            </a:r>
            <a:r>
              <a:rPr lang="pt-BR" altLang="pt-BR" sz="2000" dirty="0" err="1"/>
              <a:t>holo</a:t>
            </a:r>
            <a:r>
              <a:rPr lang="pt-BR" altLang="pt-BR" sz="2000" dirty="0"/>
              <a:t>-proteína permanece </a:t>
            </a:r>
            <a:r>
              <a:rPr lang="pt-BR" altLang="pt-BR" sz="2000" b="1" dirty="0"/>
              <a:t>estável a temperaturas próximas a 100</a:t>
            </a:r>
            <a:r>
              <a:rPr lang="pt-BR" altLang="pt-BR" sz="2000" b="1" baseline="30000" dirty="0"/>
              <a:t>0</a:t>
            </a:r>
            <a:r>
              <a:rPr lang="pt-BR" altLang="pt-BR" sz="2000" b="1" dirty="0"/>
              <a:t>C</a:t>
            </a:r>
            <a:r>
              <a:rPr lang="pt-BR" altLang="pt-BR" sz="2000" dirty="0"/>
              <a:t>, </a:t>
            </a:r>
            <a:r>
              <a:rPr lang="pt-BR" altLang="pt-BR" sz="2000" b="1" dirty="0"/>
              <a:t>retém sua estrutura quaternária em 1% SDS</a:t>
            </a:r>
            <a:r>
              <a:rPr lang="pt-BR" altLang="pt-BR" sz="2000" dirty="0"/>
              <a:t>, </a:t>
            </a:r>
            <a:r>
              <a:rPr lang="pt-BR" altLang="pt-BR" sz="2000" b="1" dirty="0"/>
              <a:t>e sua atividade enzimática por uma hora mesmo na presença de 4% SDS</a:t>
            </a:r>
            <a:r>
              <a:rPr lang="pt-BR" altLang="pt-BR" sz="2000" dirty="0"/>
              <a:t>. </a:t>
            </a:r>
          </a:p>
          <a:p>
            <a:pPr>
              <a:spcBef>
                <a:spcPct val="0"/>
              </a:spcBef>
              <a:spcAft>
                <a:spcPts val="1200"/>
              </a:spcAft>
              <a:buNone/>
            </a:pPr>
            <a:r>
              <a:rPr lang="pt-BR" altLang="pt-BR" sz="2000" dirty="0"/>
              <a:t>A elevada </a:t>
            </a:r>
            <a:r>
              <a:rPr lang="pt-BR" altLang="pt-BR" sz="2000" b="1" dirty="0" err="1"/>
              <a:t>termo-estabilidade</a:t>
            </a:r>
            <a:r>
              <a:rPr lang="pt-BR" altLang="pt-BR" sz="2000" b="1" dirty="0"/>
              <a:t> de SOD1 não está relacionada</a:t>
            </a:r>
            <a:r>
              <a:rPr lang="pt-BR" altLang="pt-BR" sz="2000" dirty="0"/>
              <a:t> a características que aparentemente estabilizam </a:t>
            </a:r>
            <a:r>
              <a:rPr lang="pt-BR" altLang="pt-BR" sz="2000" b="1" dirty="0"/>
              <a:t>proteínas de organismos termo est</a:t>
            </a:r>
            <a:r>
              <a:rPr lang="pt-BR" altLang="pt-BR" sz="2000" dirty="0"/>
              <a:t>áveis, como muitas interações iônicas e pontes salinas. Os </a:t>
            </a:r>
            <a:r>
              <a:rPr lang="pt-BR" altLang="pt-BR" sz="2000" b="1" dirty="0"/>
              <a:t>metais Zn e Cu parecem ter importantes papéis </a:t>
            </a:r>
            <a:r>
              <a:rPr lang="pt-BR" altLang="pt-BR" sz="2000" dirty="0"/>
              <a:t>na estabilização de SOD1. Enquanto a Cu,Zn-SOD1 funde a 95</a:t>
            </a:r>
            <a:r>
              <a:rPr lang="pt-BR" altLang="pt-BR" sz="2000" baseline="30000" dirty="0"/>
              <a:t>0</a:t>
            </a:r>
            <a:r>
              <a:rPr lang="pt-BR" altLang="pt-BR" sz="2000" dirty="0"/>
              <a:t>C, E-E-SOD1</a:t>
            </a:r>
            <a:r>
              <a:rPr lang="pt-BR" altLang="pt-BR" sz="2000" baseline="30000" dirty="0"/>
              <a:t>SH</a:t>
            </a:r>
            <a:r>
              <a:rPr lang="pt-BR" altLang="pt-BR" sz="2000" dirty="0"/>
              <a:t> funde a apenas 42</a:t>
            </a:r>
            <a:r>
              <a:rPr lang="pt-BR" altLang="pt-BR" sz="2000" baseline="30000" dirty="0"/>
              <a:t>0</a:t>
            </a:r>
            <a:r>
              <a:rPr lang="pt-BR" altLang="pt-BR" sz="2000" dirty="0"/>
              <a:t>C, e E-E-SOD1</a:t>
            </a:r>
            <a:r>
              <a:rPr lang="pt-BR" altLang="pt-BR" sz="2000" baseline="30000" dirty="0"/>
              <a:t>S-S</a:t>
            </a:r>
            <a:r>
              <a:rPr lang="pt-BR" altLang="pt-BR" sz="2000" dirty="0"/>
              <a:t> a apenas 52</a:t>
            </a:r>
            <a:r>
              <a:rPr lang="pt-BR" altLang="pt-BR" sz="2000" baseline="30000" dirty="0"/>
              <a:t>0</a:t>
            </a:r>
            <a:r>
              <a:rPr lang="pt-BR" altLang="pt-BR" sz="2000" dirty="0"/>
              <a:t>C. </a:t>
            </a:r>
          </a:p>
          <a:p>
            <a:pPr>
              <a:spcBef>
                <a:spcPct val="0"/>
              </a:spcBef>
              <a:spcAft>
                <a:spcPts val="1200"/>
              </a:spcAft>
              <a:buNone/>
            </a:pPr>
            <a:r>
              <a:rPr lang="en-US" altLang="pt-BR" sz="2000" dirty="0"/>
              <a:t>Valentine, JS at al (2007), </a:t>
            </a:r>
            <a:r>
              <a:rPr lang="en-US" altLang="pt-BR" sz="2000" i="1" dirty="0"/>
              <a:t>TRENDS in </a:t>
            </a:r>
            <a:r>
              <a:rPr lang="en-US" altLang="pt-BR" sz="2000" i="1" dirty="0" err="1"/>
              <a:t>Biochem</a:t>
            </a:r>
            <a:r>
              <a:rPr lang="en-US" altLang="pt-BR" sz="2000" i="1" dirty="0"/>
              <a:t>. Sciences </a:t>
            </a:r>
            <a:r>
              <a:rPr lang="en-US" altLang="pt-BR" sz="2000" dirty="0"/>
              <a:t>32: 78-85.</a:t>
            </a:r>
            <a:endParaRPr lang="pt-BR" altLang="pt-BR" sz="2000" dirty="0"/>
          </a:p>
        </p:txBody>
      </p:sp>
    </p:spTree>
    <p:extLst>
      <p:ext uri="{BB962C8B-B14F-4D97-AF65-F5344CB8AC3E}">
        <p14:creationId xmlns:p14="http://schemas.microsoft.com/office/powerpoint/2010/main" val="381190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29</a:t>
            </a:fld>
            <a:endParaRPr lang="pt-BR"/>
          </a:p>
        </p:txBody>
      </p:sp>
      <p:sp>
        <p:nvSpPr>
          <p:cNvPr id="3" name="Retângulo 7"/>
          <p:cNvSpPr>
            <a:spLocks noChangeArrowheads="1"/>
          </p:cNvSpPr>
          <p:nvPr/>
        </p:nvSpPr>
        <p:spPr bwMode="auto">
          <a:xfrm>
            <a:off x="1099038" y="2000251"/>
            <a:ext cx="497224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800" dirty="0" err="1"/>
              <a:t>Cu,Zn</a:t>
            </a:r>
            <a:r>
              <a:rPr lang="pt-BR" altLang="pt-BR" sz="2800" dirty="0"/>
              <a:t>-SOD (SOD1)</a:t>
            </a:r>
          </a:p>
          <a:p>
            <a:pPr eaLnBrk="1" hangingPunct="1">
              <a:spcBef>
                <a:spcPct val="0"/>
              </a:spcBef>
              <a:buFontTx/>
              <a:buNone/>
            </a:pPr>
            <a:endParaRPr lang="pt-BR" altLang="pt-BR" sz="2800" dirty="0"/>
          </a:p>
          <a:p>
            <a:pPr eaLnBrk="1" hangingPunct="1">
              <a:spcBef>
                <a:spcPct val="0"/>
              </a:spcBef>
              <a:buFontTx/>
              <a:buNone/>
            </a:pPr>
            <a:r>
              <a:rPr lang="pt-BR" altLang="pt-BR" sz="2800" dirty="0"/>
              <a:t>sítio ativo e volta eletrostática</a:t>
            </a:r>
          </a:p>
          <a:p>
            <a:pPr eaLnBrk="1" hangingPunct="1">
              <a:spcBef>
                <a:spcPct val="0"/>
              </a:spcBef>
              <a:buFontTx/>
              <a:buNone/>
            </a:pPr>
            <a:endParaRPr lang="pt-BR" altLang="pt-BR" sz="2800" dirty="0"/>
          </a:p>
          <a:p>
            <a:pPr eaLnBrk="1" hangingPunct="1">
              <a:spcBef>
                <a:spcPct val="0"/>
              </a:spcBef>
              <a:buFontTx/>
              <a:buNone/>
            </a:pPr>
            <a:r>
              <a:rPr lang="pt-BR" altLang="pt-BR" sz="2800" dirty="0"/>
              <a:t>	</a:t>
            </a:r>
            <a:r>
              <a:rPr lang="pt-BR" altLang="pt-BR" sz="2400" dirty="0"/>
              <a:t>volta eletrostática atrai 	e direciona superóxido 	para a proximidade do Cu.</a:t>
            </a:r>
          </a:p>
        </p:txBody>
      </p:sp>
      <p:pic>
        <p:nvPicPr>
          <p:cNvPr id="4" name="Picture 4" descr="http://www.pdb.org/pdb/education_discussion/molecule_of_the_month/images/94_superoxide_dismutase_exploring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777" y="2183027"/>
            <a:ext cx="3891478" cy="389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1957315" y="295737"/>
            <a:ext cx="5133136" cy="461665"/>
          </a:xfrm>
          <a:prstGeom prst="rect">
            <a:avLst/>
          </a:prstGeom>
          <a:gradFill>
            <a:gsLst>
              <a:gs pos="0">
                <a:schemeClr val="tx1"/>
              </a:gs>
              <a:gs pos="30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Superóxido </a:t>
            </a:r>
            <a:r>
              <a:rPr lang="pt-BR" sz="2400" dirty="0" err="1"/>
              <a:t>dismutase</a:t>
            </a:r>
            <a:r>
              <a:rPr lang="pt-BR" sz="2400" dirty="0"/>
              <a:t> de Cu e Zn</a:t>
            </a:r>
            <a:endParaRPr lang="pt-BR" sz="2400" b="1" i="1" dirty="0"/>
          </a:p>
        </p:txBody>
      </p:sp>
    </p:spTree>
    <p:extLst>
      <p:ext uri="{BB962C8B-B14F-4D97-AF65-F5344CB8AC3E}">
        <p14:creationId xmlns:p14="http://schemas.microsoft.com/office/powerpoint/2010/main" val="55182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911601" y="151355"/>
            <a:ext cx="1898277" cy="769441"/>
          </a:xfrm>
          <a:prstGeom prst="rect">
            <a:avLst/>
          </a:prstGeom>
          <a:noFill/>
        </p:spPr>
        <p:txBody>
          <a:bodyPr wrap="none" rtlCol="0">
            <a:spAutoFit/>
          </a:bodyPr>
          <a:lstStyle/>
          <a:p>
            <a:r>
              <a:rPr lang="pt-BR" sz="4400" b="1" dirty="0"/>
              <a:t>Cobre</a:t>
            </a:r>
          </a:p>
        </p:txBody>
      </p:sp>
      <p:sp>
        <p:nvSpPr>
          <p:cNvPr id="6" name="Espaço Reservado para Número de Slide 5"/>
          <p:cNvSpPr>
            <a:spLocks noGrp="1"/>
          </p:cNvSpPr>
          <p:nvPr>
            <p:ph type="sldNum" sz="quarter" idx="12"/>
          </p:nvPr>
        </p:nvSpPr>
        <p:spPr/>
        <p:txBody>
          <a:bodyPr/>
          <a:lstStyle/>
          <a:p>
            <a:fld id="{8FE3A602-4D62-4C9A-B76A-FA3F6EC10567}" type="slidenum">
              <a:rPr lang="pt-BR" smtClean="0"/>
              <a:t>3</a:t>
            </a:fld>
            <a:endParaRPr lang="pt-BR"/>
          </a:p>
        </p:txBody>
      </p:sp>
      <p:sp>
        <p:nvSpPr>
          <p:cNvPr id="11" name="CaixaDeTexto 10"/>
          <p:cNvSpPr txBox="1"/>
          <p:nvPr/>
        </p:nvSpPr>
        <p:spPr>
          <a:xfrm>
            <a:off x="2011399" y="1949760"/>
            <a:ext cx="8032374" cy="4154984"/>
          </a:xfrm>
          <a:prstGeom prst="rect">
            <a:avLst/>
          </a:prstGeom>
          <a:noFill/>
        </p:spPr>
        <p:txBody>
          <a:bodyPr wrap="square" rtlCol="0">
            <a:spAutoFit/>
          </a:bodyPr>
          <a:lstStyle/>
          <a:p>
            <a:endParaRPr lang="pt-BR" sz="2400" dirty="0"/>
          </a:p>
          <a:p>
            <a:r>
              <a:rPr lang="pt-BR" sz="2400" b="1" dirty="0"/>
              <a:t>Mundo anaeróbico </a:t>
            </a:r>
            <a:r>
              <a:rPr lang="pt-BR" sz="2400" dirty="0"/>
              <a:t>– Ambiente redutor; sulfetos insolúveis de Cu(I) indisponíveis biologicamente</a:t>
            </a:r>
          </a:p>
          <a:p>
            <a:endParaRPr lang="pt-BR" sz="2400" dirty="0"/>
          </a:p>
          <a:p>
            <a:endParaRPr lang="pt-BR" sz="2400" dirty="0"/>
          </a:p>
          <a:p>
            <a:r>
              <a:rPr lang="pt-BR" sz="2400" b="1" dirty="0"/>
              <a:t>Fotossíntese: geração de O</a:t>
            </a:r>
            <a:r>
              <a:rPr lang="pt-BR" sz="2400" b="1" baseline="-25000" dirty="0"/>
              <a:t>2</a:t>
            </a:r>
            <a:endParaRPr lang="pt-BR" sz="2400" b="1" dirty="0"/>
          </a:p>
          <a:p>
            <a:r>
              <a:rPr lang="pt-BR" sz="2400" dirty="0"/>
              <a:t>	Oxidação de sulfeto e Cobre- disponibilidade</a:t>
            </a:r>
          </a:p>
          <a:p>
            <a:endParaRPr lang="pt-BR" sz="2400" dirty="0"/>
          </a:p>
          <a:p>
            <a:r>
              <a:rPr lang="pt-BR" sz="2400" dirty="0"/>
              <a:t>Cobre (II):</a:t>
            </a:r>
          </a:p>
          <a:p>
            <a:endParaRPr lang="pt-BR" sz="2400" dirty="0"/>
          </a:p>
          <a:p>
            <a:endParaRPr lang="pt-BR" sz="2400" dirty="0"/>
          </a:p>
        </p:txBody>
      </p:sp>
      <p:sp>
        <p:nvSpPr>
          <p:cNvPr id="12" name="CaixaDeTexto 11"/>
          <p:cNvSpPr txBox="1"/>
          <p:nvPr/>
        </p:nvSpPr>
        <p:spPr>
          <a:xfrm>
            <a:off x="1960124" y="1174148"/>
            <a:ext cx="7488195" cy="461665"/>
          </a:xfrm>
          <a:prstGeom prst="rect">
            <a:avLst/>
          </a:prstGeom>
          <a:gradFill>
            <a:gsLst>
              <a:gs pos="0">
                <a:schemeClr val="accent1">
                  <a:tint val="98000"/>
                  <a:lumMod val="114000"/>
                </a:schemeClr>
              </a:gs>
              <a:gs pos="38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b="1" dirty="0"/>
              <a:t>Oxigênio e a disponibilidade de Cobre</a:t>
            </a:r>
          </a:p>
        </p:txBody>
      </p:sp>
    </p:spTree>
    <p:extLst>
      <p:ext uri="{BB962C8B-B14F-4D97-AF65-F5344CB8AC3E}">
        <p14:creationId xmlns:p14="http://schemas.microsoft.com/office/powerpoint/2010/main" val="4082843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30</a:t>
            </a:fld>
            <a:endParaRPr lang="pt-BR"/>
          </a:p>
        </p:txBody>
      </p:sp>
      <p:sp>
        <p:nvSpPr>
          <p:cNvPr id="8" name="CaixaDeTexto 7"/>
          <p:cNvSpPr txBox="1"/>
          <p:nvPr/>
        </p:nvSpPr>
        <p:spPr>
          <a:xfrm>
            <a:off x="1957315" y="412930"/>
            <a:ext cx="4560864"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2: Mononuclear, catalise</a:t>
            </a:r>
            <a:endParaRPr lang="pt-BR" sz="2400" b="1" i="1" dirty="0"/>
          </a:p>
        </p:txBody>
      </p:sp>
      <p:pic>
        <p:nvPicPr>
          <p:cNvPr id="1026" name="Picture 2" descr="An external file that holds a picture, illustration, etc.&#10;Object name is bi-2013-015264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223" y="2530669"/>
            <a:ext cx="4555095" cy="385623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957316" y="1053845"/>
            <a:ext cx="4560864" cy="369332"/>
          </a:xfrm>
          <a:prstGeom prst="rect">
            <a:avLst/>
          </a:prstGeom>
          <a:gradFill>
            <a:gsLst>
              <a:gs pos="12000">
                <a:schemeClr val="accent1">
                  <a:tint val="98000"/>
                  <a:lumMod val="114000"/>
                </a:schemeClr>
              </a:gs>
              <a:gs pos="39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a:spAutoFit/>
          </a:bodyPr>
          <a:lstStyle/>
          <a:p>
            <a:r>
              <a:rPr lang="pt-BR" dirty="0" err="1">
                <a:latin typeface="arial" panose="020B0604020202020204" pitchFamily="34" charset="0"/>
              </a:rPr>
              <a:t>Peptidylglycine</a:t>
            </a:r>
            <a:r>
              <a:rPr lang="pt-BR" dirty="0">
                <a:latin typeface="arial" panose="020B0604020202020204" pitchFamily="34" charset="0"/>
              </a:rPr>
              <a:t> </a:t>
            </a:r>
            <a:r>
              <a:rPr lang="pt-BR" dirty="0" err="1">
                <a:latin typeface="arial" panose="020B0604020202020204" pitchFamily="34" charset="0"/>
              </a:rPr>
              <a:t>monooxygenase</a:t>
            </a:r>
            <a:r>
              <a:rPr lang="pt-BR" dirty="0">
                <a:latin typeface="arial" panose="020B0604020202020204" pitchFamily="34" charset="0"/>
              </a:rPr>
              <a:t> (PHM)</a:t>
            </a:r>
            <a:endParaRPr lang="pt-BR" dirty="0"/>
          </a:p>
        </p:txBody>
      </p:sp>
      <p:sp>
        <p:nvSpPr>
          <p:cNvPr id="4" name="CaixaDeTexto 3"/>
          <p:cNvSpPr txBox="1"/>
          <p:nvPr/>
        </p:nvSpPr>
        <p:spPr>
          <a:xfrm>
            <a:off x="1957315" y="1602429"/>
            <a:ext cx="6050054" cy="461665"/>
          </a:xfrm>
          <a:prstGeom prst="rect">
            <a:avLst/>
          </a:prstGeom>
          <a:gradFill>
            <a:gsLst>
              <a:gs pos="0">
                <a:schemeClr val="accent1">
                  <a:tint val="98000"/>
                  <a:lumMod val="114000"/>
                </a:schemeClr>
              </a:gs>
              <a:gs pos="25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a:t>Monoxigenase</a:t>
            </a:r>
            <a:r>
              <a:rPr lang="pt-BR" sz="2400" dirty="0"/>
              <a:t>: ativação de </a:t>
            </a:r>
            <a:r>
              <a:rPr lang="pt-BR" sz="2400" dirty="0" err="1"/>
              <a:t>dioxigênio</a:t>
            </a:r>
            <a:endParaRPr lang="pt-BR" sz="2400" dirty="0"/>
          </a:p>
        </p:txBody>
      </p:sp>
    </p:spTree>
    <p:extLst>
      <p:ext uri="{BB962C8B-B14F-4D97-AF65-F5344CB8AC3E}">
        <p14:creationId xmlns:p14="http://schemas.microsoft.com/office/powerpoint/2010/main" val="180758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31</a:t>
            </a:fld>
            <a:endParaRPr lang="pt-BR"/>
          </a:p>
        </p:txBody>
      </p:sp>
      <p:pic>
        <p:nvPicPr>
          <p:cNvPr id="3" name="Imagem 2"/>
          <p:cNvPicPr>
            <a:picLocks noChangeAspect="1"/>
          </p:cNvPicPr>
          <p:nvPr/>
        </p:nvPicPr>
        <p:blipFill>
          <a:blip r:embed="rId2"/>
          <a:stretch>
            <a:fillRect/>
          </a:stretch>
        </p:blipFill>
        <p:spPr>
          <a:xfrm>
            <a:off x="1449208" y="2941806"/>
            <a:ext cx="9396990" cy="2658893"/>
          </a:xfrm>
          <a:prstGeom prst="rect">
            <a:avLst/>
          </a:prstGeom>
        </p:spPr>
      </p:pic>
      <p:sp>
        <p:nvSpPr>
          <p:cNvPr id="4" name="Retângulo 3"/>
          <p:cNvSpPr/>
          <p:nvPr/>
        </p:nvSpPr>
        <p:spPr>
          <a:xfrm>
            <a:off x="1449208" y="503609"/>
            <a:ext cx="8532397" cy="1569660"/>
          </a:xfrm>
          <a:prstGeom prst="rect">
            <a:avLst/>
          </a:prstGeom>
        </p:spPr>
        <p:txBody>
          <a:bodyPr wrap="square">
            <a:spAutoFit/>
          </a:bodyPr>
          <a:lstStyle/>
          <a:p>
            <a:r>
              <a:rPr lang="pt-BR" sz="2400" b="1" i="1" u="sng" dirty="0" err="1">
                <a:latin typeface="arial" panose="020B0604020202020204" pitchFamily="34" charset="0"/>
              </a:rPr>
              <a:t>Peptidylglycine</a:t>
            </a:r>
            <a:r>
              <a:rPr lang="pt-BR" sz="2400" b="1" i="1" u="sng" dirty="0">
                <a:latin typeface="arial" panose="020B0604020202020204" pitchFamily="34" charset="0"/>
              </a:rPr>
              <a:t> </a:t>
            </a:r>
            <a:r>
              <a:rPr lang="pt-BR" sz="2400" b="1" i="1" u="sng" dirty="0" err="1">
                <a:latin typeface="arial" panose="020B0604020202020204" pitchFamily="34" charset="0"/>
              </a:rPr>
              <a:t>monooxygenase</a:t>
            </a:r>
            <a:r>
              <a:rPr lang="pt-BR" sz="2400" b="1" i="1" u="sng" dirty="0">
                <a:latin typeface="arial" panose="020B0604020202020204" pitchFamily="34" charset="0"/>
              </a:rPr>
              <a:t> </a:t>
            </a:r>
            <a:r>
              <a:rPr lang="pt-BR" sz="2400" dirty="0">
                <a:latin typeface="arial" panose="020B0604020202020204" pitchFamily="34" charset="0"/>
              </a:rPr>
              <a:t>(</a:t>
            </a:r>
            <a:r>
              <a:rPr lang="pt-BR" sz="2400" b="1" dirty="0">
                <a:latin typeface="arial" panose="020B0604020202020204" pitchFamily="34" charset="0"/>
              </a:rPr>
              <a:t>PHM</a:t>
            </a:r>
            <a:r>
              <a:rPr lang="pt-BR" sz="2400" dirty="0">
                <a:latin typeface="arial" panose="020B0604020202020204" pitchFamily="34" charset="0"/>
              </a:rPr>
              <a:t>) catalisa o passo final da biossíntese de amido-peptídeos que servem como importantes moléculas de sinalização em inúmeros mecanismos endócrinos</a:t>
            </a:r>
            <a:endParaRPr lang="pt-BR" sz="2400" dirty="0"/>
          </a:p>
        </p:txBody>
      </p:sp>
      <p:sp>
        <p:nvSpPr>
          <p:cNvPr id="5" name="Elipse 4"/>
          <p:cNvSpPr/>
          <p:nvPr/>
        </p:nvSpPr>
        <p:spPr>
          <a:xfrm>
            <a:off x="4248982" y="3858856"/>
            <a:ext cx="914400" cy="2895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2927838" y="3203671"/>
            <a:ext cx="1503485" cy="6559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29557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32</a:t>
            </a:fld>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616" y="977173"/>
            <a:ext cx="6400800" cy="5480304"/>
          </a:xfrm>
          <a:prstGeom prst="rect">
            <a:avLst/>
          </a:prstGeom>
        </p:spPr>
      </p:pic>
      <p:sp>
        <p:nvSpPr>
          <p:cNvPr id="5" name="CaixaDeTexto 4"/>
          <p:cNvSpPr txBox="1"/>
          <p:nvPr/>
        </p:nvSpPr>
        <p:spPr>
          <a:xfrm>
            <a:off x="3468131" y="451789"/>
            <a:ext cx="3788217" cy="369332"/>
          </a:xfrm>
          <a:prstGeom prst="rect">
            <a:avLst/>
          </a:prstGeom>
          <a:gradFill>
            <a:gsLst>
              <a:gs pos="0">
                <a:schemeClr val="accent1">
                  <a:tint val="98000"/>
                  <a:lumMod val="114000"/>
                </a:schemeClr>
              </a:gs>
              <a:gs pos="32000">
                <a:srgbClr val="002060"/>
              </a:gs>
            </a:gsLst>
          </a:gra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dirty="0"/>
              <a:t>Centro </a:t>
            </a:r>
            <a:r>
              <a:rPr lang="pt-BR" dirty="0" err="1"/>
              <a:t>binuclear</a:t>
            </a:r>
            <a:r>
              <a:rPr lang="pt-BR" dirty="0"/>
              <a:t> não acoplado</a:t>
            </a:r>
          </a:p>
        </p:txBody>
      </p:sp>
      <p:sp>
        <p:nvSpPr>
          <p:cNvPr id="6" name="Retângulo 5"/>
          <p:cNvSpPr/>
          <p:nvPr/>
        </p:nvSpPr>
        <p:spPr>
          <a:xfrm>
            <a:off x="2419101" y="451789"/>
            <a:ext cx="69762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pt-BR" b="1" dirty="0">
                <a:latin typeface="arial" panose="020B0604020202020204" pitchFamily="34" charset="0"/>
              </a:rPr>
              <a:t>PHM</a:t>
            </a:r>
            <a:endParaRPr lang="pt-BR" dirty="0"/>
          </a:p>
        </p:txBody>
      </p:sp>
    </p:spTree>
    <p:extLst>
      <p:ext uri="{BB962C8B-B14F-4D97-AF65-F5344CB8AC3E}">
        <p14:creationId xmlns:p14="http://schemas.microsoft.com/office/powerpoint/2010/main" val="1590749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33</a:t>
            </a:fld>
            <a:endParaRPr lang="pt-BR"/>
          </a:p>
        </p:txBody>
      </p:sp>
      <p:sp>
        <p:nvSpPr>
          <p:cNvPr id="3" name="Text Box 1"/>
          <p:cNvSpPr txBox="1">
            <a:spLocks noChangeArrowheads="1"/>
          </p:cNvSpPr>
          <p:nvPr/>
        </p:nvSpPr>
        <p:spPr bwMode="auto">
          <a:xfrm>
            <a:off x="623822" y="256703"/>
            <a:ext cx="4946158" cy="457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anchor="ctr"/>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GB" altLang="pt-BR" b="1" dirty="0">
                <a:latin typeface="Arial" panose="020B0604020202020204" pitchFamily="34" charset="0"/>
              </a:rPr>
              <a:t>  </a:t>
            </a:r>
            <a:r>
              <a:rPr lang="en-GB" altLang="pt-BR" b="1" dirty="0" err="1">
                <a:latin typeface="Arial" panose="020B0604020202020204" pitchFamily="34" charset="0"/>
              </a:rPr>
              <a:t>Mecanismo</a:t>
            </a:r>
            <a:r>
              <a:rPr lang="en-GB" altLang="pt-BR" b="1" dirty="0">
                <a:latin typeface="Arial" panose="020B0604020202020204" pitchFamily="34" charset="0"/>
              </a:rPr>
              <a:t> </a:t>
            </a:r>
            <a:r>
              <a:rPr lang="en-GB" altLang="pt-BR" b="1" dirty="0" err="1">
                <a:latin typeface="Arial" panose="020B0604020202020204" pitchFamily="34" charset="0"/>
              </a:rPr>
              <a:t>Proposto</a:t>
            </a:r>
            <a:r>
              <a:rPr lang="en-GB" altLang="pt-BR" b="1" dirty="0">
                <a:latin typeface="Arial" panose="020B0604020202020204" pitchFamily="34" charset="0"/>
              </a:rPr>
              <a:t> para PHM</a:t>
            </a:r>
          </a:p>
        </p:txBody>
      </p:sp>
      <p:sp>
        <p:nvSpPr>
          <p:cNvPr id="5" name="Text Box 4"/>
          <p:cNvSpPr txBox="1">
            <a:spLocks noChangeArrowheads="1"/>
          </p:cNvSpPr>
          <p:nvPr/>
        </p:nvSpPr>
        <p:spPr bwMode="auto">
          <a:xfrm>
            <a:off x="7384057" y="6566129"/>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GB" altLang="pt-BR" sz="1200" b="1">
                <a:latin typeface="Arial" panose="020B0604020202020204" pitchFamily="34" charset="0"/>
              </a:rPr>
              <a:t>Judith P. Klinman J. Biol. Chem. 2006;281:3013-3016</a:t>
            </a:r>
          </a:p>
        </p:txBody>
      </p:sp>
      <p:grpSp>
        <p:nvGrpSpPr>
          <p:cNvPr id="12" name="Agrupar 11">
            <a:extLst>
              <a:ext uri="{FF2B5EF4-FFF2-40B4-BE49-F238E27FC236}">
                <a16:creationId xmlns:a16="http://schemas.microsoft.com/office/drawing/2014/main" id="{CD7C5A3D-B5E6-4016-8385-8B02A6B72E14}"/>
              </a:ext>
            </a:extLst>
          </p:cNvPr>
          <p:cNvGrpSpPr/>
          <p:nvPr/>
        </p:nvGrpSpPr>
        <p:grpSpPr>
          <a:xfrm>
            <a:off x="2722146" y="1635370"/>
            <a:ext cx="6386685" cy="4009292"/>
            <a:chOff x="1866903" y="1046462"/>
            <a:chExt cx="7277098" cy="463845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3" y="1046462"/>
              <a:ext cx="7277098" cy="463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aixaDeTexto 5">
              <a:extLst>
                <a:ext uri="{FF2B5EF4-FFF2-40B4-BE49-F238E27FC236}">
                  <a16:creationId xmlns:a16="http://schemas.microsoft.com/office/drawing/2014/main" id="{A4C6C64C-9039-40AC-BDF7-D051E88BB49F}"/>
                </a:ext>
              </a:extLst>
            </p:cNvPr>
            <p:cNvSpPr txBox="1"/>
            <p:nvPr/>
          </p:nvSpPr>
          <p:spPr>
            <a:xfrm>
              <a:off x="2125361" y="1213339"/>
              <a:ext cx="348829" cy="584775"/>
            </a:xfrm>
            <a:prstGeom prst="rect">
              <a:avLst/>
            </a:prstGeom>
            <a:noFill/>
          </p:spPr>
          <p:txBody>
            <a:bodyPr wrap="square" rtlCol="0">
              <a:spAutoFit/>
            </a:bodyPr>
            <a:lstStyle/>
            <a:p>
              <a:r>
                <a:rPr lang="pt-BR"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1</a:t>
              </a:r>
            </a:p>
          </p:txBody>
        </p:sp>
        <p:sp>
          <p:nvSpPr>
            <p:cNvPr id="7" name="CaixaDeTexto 6">
              <a:extLst>
                <a:ext uri="{FF2B5EF4-FFF2-40B4-BE49-F238E27FC236}">
                  <a16:creationId xmlns:a16="http://schemas.microsoft.com/office/drawing/2014/main" id="{BC93F170-4792-43D4-A855-1652DA68B3DF}"/>
                </a:ext>
              </a:extLst>
            </p:cNvPr>
            <p:cNvSpPr txBox="1"/>
            <p:nvPr/>
          </p:nvSpPr>
          <p:spPr>
            <a:xfrm>
              <a:off x="8555469" y="1330571"/>
              <a:ext cx="348829" cy="584775"/>
            </a:xfrm>
            <a:prstGeom prst="rect">
              <a:avLst/>
            </a:prstGeom>
            <a:noFill/>
          </p:spPr>
          <p:txBody>
            <a:bodyPr wrap="square" rtlCol="0">
              <a:spAutoFit/>
            </a:bodyPr>
            <a:lstStyle/>
            <a:p>
              <a:r>
                <a:rPr lang="pt-BR"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a:t>
              </a:r>
            </a:p>
          </p:txBody>
        </p:sp>
        <p:sp>
          <p:nvSpPr>
            <p:cNvPr id="8" name="CaixaDeTexto 7">
              <a:extLst>
                <a:ext uri="{FF2B5EF4-FFF2-40B4-BE49-F238E27FC236}">
                  <a16:creationId xmlns:a16="http://schemas.microsoft.com/office/drawing/2014/main" id="{B3499289-7AB6-45B6-803F-48F44CB381DF}"/>
                </a:ext>
              </a:extLst>
            </p:cNvPr>
            <p:cNvSpPr txBox="1"/>
            <p:nvPr/>
          </p:nvSpPr>
          <p:spPr>
            <a:xfrm>
              <a:off x="8628738" y="3162301"/>
              <a:ext cx="348829" cy="584775"/>
            </a:xfrm>
            <a:prstGeom prst="rect">
              <a:avLst/>
            </a:prstGeom>
            <a:noFill/>
          </p:spPr>
          <p:txBody>
            <a:bodyPr wrap="square" rtlCol="0">
              <a:spAutoFit/>
            </a:bodyPr>
            <a:lstStyle/>
            <a:p>
              <a:r>
                <a:rPr lang="pt-BR"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3</a:t>
              </a:r>
            </a:p>
          </p:txBody>
        </p:sp>
        <p:sp>
          <p:nvSpPr>
            <p:cNvPr id="9" name="CaixaDeTexto 8">
              <a:extLst>
                <a:ext uri="{FF2B5EF4-FFF2-40B4-BE49-F238E27FC236}">
                  <a16:creationId xmlns:a16="http://schemas.microsoft.com/office/drawing/2014/main" id="{B4247949-3BFD-442F-B75A-7705257A78C6}"/>
                </a:ext>
              </a:extLst>
            </p:cNvPr>
            <p:cNvSpPr txBox="1"/>
            <p:nvPr/>
          </p:nvSpPr>
          <p:spPr>
            <a:xfrm>
              <a:off x="8609109" y="4701643"/>
              <a:ext cx="348829" cy="584775"/>
            </a:xfrm>
            <a:prstGeom prst="rect">
              <a:avLst/>
            </a:prstGeom>
            <a:noFill/>
          </p:spPr>
          <p:txBody>
            <a:bodyPr wrap="square" rtlCol="0">
              <a:spAutoFit/>
            </a:bodyPr>
            <a:lstStyle/>
            <a:p>
              <a:r>
                <a:rPr lang="pt-BR"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4</a:t>
              </a:r>
            </a:p>
          </p:txBody>
        </p:sp>
        <p:sp>
          <p:nvSpPr>
            <p:cNvPr id="10" name="CaixaDeTexto 9">
              <a:extLst>
                <a:ext uri="{FF2B5EF4-FFF2-40B4-BE49-F238E27FC236}">
                  <a16:creationId xmlns:a16="http://schemas.microsoft.com/office/drawing/2014/main" id="{00F48438-E4CE-4530-82D7-C8AC30895830}"/>
                </a:ext>
              </a:extLst>
            </p:cNvPr>
            <p:cNvSpPr txBox="1"/>
            <p:nvPr/>
          </p:nvSpPr>
          <p:spPr>
            <a:xfrm>
              <a:off x="1997565" y="4791462"/>
              <a:ext cx="348829" cy="584775"/>
            </a:xfrm>
            <a:prstGeom prst="rect">
              <a:avLst/>
            </a:prstGeom>
            <a:noFill/>
          </p:spPr>
          <p:txBody>
            <a:bodyPr wrap="square" rtlCol="0">
              <a:spAutoFit/>
            </a:bodyPr>
            <a:lstStyle/>
            <a:p>
              <a:r>
                <a:rPr lang="pt-BR"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5</a:t>
              </a:r>
            </a:p>
          </p:txBody>
        </p:sp>
        <p:sp>
          <p:nvSpPr>
            <p:cNvPr id="11" name="CaixaDeTexto 10">
              <a:extLst>
                <a:ext uri="{FF2B5EF4-FFF2-40B4-BE49-F238E27FC236}">
                  <a16:creationId xmlns:a16="http://schemas.microsoft.com/office/drawing/2014/main" id="{3E946398-BD91-4AEA-8247-A2B246A6E933}"/>
                </a:ext>
              </a:extLst>
            </p:cNvPr>
            <p:cNvSpPr txBox="1"/>
            <p:nvPr/>
          </p:nvSpPr>
          <p:spPr>
            <a:xfrm>
              <a:off x="1984684" y="3158398"/>
              <a:ext cx="348829" cy="584775"/>
            </a:xfrm>
            <a:prstGeom prst="rect">
              <a:avLst/>
            </a:prstGeom>
            <a:noFill/>
          </p:spPr>
          <p:txBody>
            <a:bodyPr wrap="square" rtlCol="0">
              <a:spAutoFit/>
            </a:bodyPr>
            <a:lstStyle/>
            <a:p>
              <a:r>
                <a:rPr lang="pt-BR"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6</a:t>
              </a:r>
            </a:p>
          </p:txBody>
        </p:sp>
      </p:grpSp>
      <p:sp>
        <p:nvSpPr>
          <p:cNvPr id="13" name="CaixaDeTexto 12">
            <a:extLst>
              <a:ext uri="{FF2B5EF4-FFF2-40B4-BE49-F238E27FC236}">
                <a16:creationId xmlns:a16="http://schemas.microsoft.com/office/drawing/2014/main" id="{661C650D-4912-4388-B613-4AF076357217}"/>
              </a:ext>
            </a:extLst>
          </p:cNvPr>
          <p:cNvSpPr txBox="1"/>
          <p:nvPr/>
        </p:nvSpPr>
        <p:spPr>
          <a:xfrm>
            <a:off x="4681274" y="859395"/>
            <a:ext cx="3558988" cy="707886"/>
          </a:xfrm>
          <a:prstGeom prst="rect">
            <a:avLst/>
          </a:prstGeom>
          <a:noFill/>
        </p:spPr>
        <p:txBody>
          <a:bodyPr wrap="none" rtlCol="0">
            <a:spAutoFit/>
          </a:bodyPr>
          <a:lstStyle/>
          <a:p>
            <a:r>
              <a:rPr lang="pt-BR" sz="2000" dirty="0"/>
              <a:t>Associação do substrato e </a:t>
            </a:r>
          </a:p>
          <a:p>
            <a:r>
              <a:rPr lang="pt-BR" sz="2000" dirty="0"/>
              <a:t>Coordenação de O</a:t>
            </a:r>
            <a:r>
              <a:rPr lang="pt-BR" sz="2000" baseline="-25000" dirty="0"/>
              <a:t>2</a:t>
            </a:r>
            <a:endParaRPr lang="pt-BR" sz="2000" dirty="0"/>
          </a:p>
        </p:txBody>
      </p:sp>
      <p:cxnSp>
        <p:nvCxnSpPr>
          <p:cNvPr id="15" name="Conector reto 14">
            <a:extLst>
              <a:ext uri="{FF2B5EF4-FFF2-40B4-BE49-F238E27FC236}">
                <a16:creationId xmlns:a16="http://schemas.microsoft.com/office/drawing/2014/main" id="{433F1A05-49E1-452E-9858-58ECB14F3A6D}"/>
              </a:ext>
            </a:extLst>
          </p:cNvPr>
          <p:cNvCxnSpPr>
            <a:cxnSpLocks/>
          </p:cNvCxnSpPr>
          <p:nvPr/>
        </p:nvCxnSpPr>
        <p:spPr>
          <a:xfrm>
            <a:off x="5983363" y="1567281"/>
            <a:ext cx="397232" cy="499644"/>
          </a:xfrm>
          <a:prstGeom prst="line">
            <a:avLst/>
          </a:prstGeom>
          <a:ln w="22225"/>
        </p:spPr>
        <p:style>
          <a:lnRef idx="1">
            <a:schemeClr val="dk1"/>
          </a:lnRef>
          <a:fillRef idx="0">
            <a:schemeClr val="dk1"/>
          </a:fillRef>
          <a:effectRef idx="0">
            <a:schemeClr val="dk1"/>
          </a:effectRef>
          <a:fontRef idx="minor">
            <a:schemeClr val="tx1"/>
          </a:fontRef>
        </p:style>
      </p:cxnSp>
      <p:sp>
        <p:nvSpPr>
          <p:cNvPr id="16" name="CaixaDeTexto 15">
            <a:extLst>
              <a:ext uri="{FF2B5EF4-FFF2-40B4-BE49-F238E27FC236}">
                <a16:creationId xmlns:a16="http://schemas.microsoft.com/office/drawing/2014/main" id="{F94B5EC0-3E41-4BF4-8215-960A4C9994D8}"/>
              </a:ext>
            </a:extLst>
          </p:cNvPr>
          <p:cNvSpPr txBox="1"/>
          <p:nvPr/>
        </p:nvSpPr>
        <p:spPr>
          <a:xfrm>
            <a:off x="9283693" y="1216732"/>
            <a:ext cx="2419951" cy="1938992"/>
          </a:xfrm>
          <a:prstGeom prst="rect">
            <a:avLst/>
          </a:prstGeom>
          <a:noFill/>
        </p:spPr>
        <p:txBody>
          <a:bodyPr wrap="square" rtlCol="0">
            <a:spAutoFit/>
          </a:bodyPr>
          <a:lstStyle/>
          <a:p>
            <a:r>
              <a:rPr lang="pt-BR" sz="2000" dirty="0"/>
              <a:t>Reação redox: (esfera interna)</a:t>
            </a:r>
          </a:p>
          <a:p>
            <a:r>
              <a:rPr lang="pt-BR" sz="2000" dirty="0"/>
              <a:t>Cu(I) reduz O</a:t>
            </a:r>
            <a:r>
              <a:rPr lang="pt-BR" sz="2000" baseline="-25000" dirty="0"/>
              <a:t>2</a:t>
            </a:r>
            <a:r>
              <a:rPr lang="pt-BR" sz="2000" dirty="0"/>
              <a:t> coordenado para superóxido (O</a:t>
            </a:r>
            <a:r>
              <a:rPr lang="pt-BR" sz="2000" baseline="-25000" dirty="0"/>
              <a:t>2</a:t>
            </a:r>
            <a:r>
              <a:rPr lang="pt-BR" sz="2000" baseline="30000" dirty="0"/>
              <a:t>-</a:t>
            </a:r>
            <a:r>
              <a:rPr lang="pt-BR" sz="2000" dirty="0"/>
              <a:t>)</a:t>
            </a:r>
          </a:p>
        </p:txBody>
      </p:sp>
      <p:cxnSp>
        <p:nvCxnSpPr>
          <p:cNvPr id="18" name="Conector reto 17">
            <a:extLst>
              <a:ext uri="{FF2B5EF4-FFF2-40B4-BE49-F238E27FC236}">
                <a16:creationId xmlns:a16="http://schemas.microsoft.com/office/drawing/2014/main" id="{BF2C87A3-88F3-4CCF-89DB-2786567D6D37}"/>
              </a:ext>
            </a:extLst>
          </p:cNvPr>
          <p:cNvCxnSpPr>
            <a:cxnSpLocks/>
          </p:cNvCxnSpPr>
          <p:nvPr/>
        </p:nvCxnSpPr>
        <p:spPr>
          <a:xfrm flipH="1">
            <a:off x="8381938" y="2415352"/>
            <a:ext cx="901755" cy="485503"/>
          </a:xfrm>
          <a:prstGeom prst="line">
            <a:avLst/>
          </a:prstGeom>
          <a:ln w="22225"/>
        </p:spPr>
        <p:style>
          <a:lnRef idx="1">
            <a:schemeClr val="dk1"/>
          </a:lnRef>
          <a:fillRef idx="0">
            <a:schemeClr val="dk1"/>
          </a:fillRef>
          <a:effectRef idx="0">
            <a:schemeClr val="dk1"/>
          </a:effectRef>
          <a:fontRef idx="minor">
            <a:schemeClr val="tx1"/>
          </a:fontRef>
        </p:style>
      </p:cxnSp>
      <p:sp>
        <p:nvSpPr>
          <p:cNvPr id="21" name="CaixaDeTexto 20">
            <a:extLst>
              <a:ext uri="{FF2B5EF4-FFF2-40B4-BE49-F238E27FC236}">
                <a16:creationId xmlns:a16="http://schemas.microsoft.com/office/drawing/2014/main" id="{F9A1E185-AF9D-44C7-B69B-F6721AFE1515}"/>
              </a:ext>
            </a:extLst>
          </p:cNvPr>
          <p:cNvSpPr txBox="1"/>
          <p:nvPr/>
        </p:nvSpPr>
        <p:spPr>
          <a:xfrm>
            <a:off x="9451355" y="3776152"/>
            <a:ext cx="2654920" cy="1015663"/>
          </a:xfrm>
          <a:prstGeom prst="rect">
            <a:avLst/>
          </a:prstGeom>
          <a:noFill/>
        </p:spPr>
        <p:txBody>
          <a:bodyPr wrap="square" rtlCol="0">
            <a:spAutoFit/>
          </a:bodyPr>
          <a:lstStyle/>
          <a:p>
            <a:r>
              <a:rPr lang="pt-BR" sz="2000" dirty="0"/>
              <a:t>Reação redox:</a:t>
            </a:r>
          </a:p>
          <a:p>
            <a:r>
              <a:rPr lang="pt-BR" sz="2000" dirty="0"/>
              <a:t>O</a:t>
            </a:r>
            <a:r>
              <a:rPr lang="pt-BR" sz="2000" baseline="-25000" dirty="0"/>
              <a:t>2</a:t>
            </a:r>
            <a:r>
              <a:rPr lang="pt-BR" sz="2000" baseline="30000" dirty="0"/>
              <a:t>-</a:t>
            </a:r>
            <a:r>
              <a:rPr lang="pt-BR" sz="2000" dirty="0"/>
              <a:t> abstrai átomo de H do substrato.</a:t>
            </a:r>
          </a:p>
        </p:txBody>
      </p:sp>
      <p:cxnSp>
        <p:nvCxnSpPr>
          <p:cNvPr id="22" name="Conector reto 21">
            <a:extLst>
              <a:ext uri="{FF2B5EF4-FFF2-40B4-BE49-F238E27FC236}">
                <a16:creationId xmlns:a16="http://schemas.microsoft.com/office/drawing/2014/main" id="{8ACDB5B9-BAC3-4135-A7F7-5BEBDEFFB842}"/>
              </a:ext>
            </a:extLst>
          </p:cNvPr>
          <p:cNvCxnSpPr>
            <a:cxnSpLocks/>
          </p:cNvCxnSpPr>
          <p:nvPr/>
        </p:nvCxnSpPr>
        <p:spPr>
          <a:xfrm flipH="1">
            <a:off x="8654321" y="4434463"/>
            <a:ext cx="700859" cy="461149"/>
          </a:xfrm>
          <a:prstGeom prst="line">
            <a:avLst/>
          </a:prstGeom>
          <a:ln w="22225"/>
        </p:spPr>
        <p:style>
          <a:lnRef idx="1">
            <a:schemeClr val="dk1"/>
          </a:lnRef>
          <a:fillRef idx="0">
            <a:schemeClr val="dk1"/>
          </a:fillRef>
          <a:effectRef idx="0">
            <a:schemeClr val="dk1"/>
          </a:effectRef>
          <a:fontRef idx="minor">
            <a:schemeClr val="tx1"/>
          </a:fontRef>
        </p:style>
      </p:cxnSp>
      <p:sp>
        <p:nvSpPr>
          <p:cNvPr id="25" name="CaixaDeTexto 24">
            <a:extLst>
              <a:ext uri="{FF2B5EF4-FFF2-40B4-BE49-F238E27FC236}">
                <a16:creationId xmlns:a16="http://schemas.microsoft.com/office/drawing/2014/main" id="{207D3AB4-504F-4C9B-B000-0BFE03536760}"/>
              </a:ext>
            </a:extLst>
          </p:cNvPr>
          <p:cNvSpPr txBox="1"/>
          <p:nvPr/>
        </p:nvSpPr>
        <p:spPr>
          <a:xfrm>
            <a:off x="2948980" y="5698149"/>
            <a:ext cx="2621000" cy="1015663"/>
          </a:xfrm>
          <a:prstGeom prst="rect">
            <a:avLst/>
          </a:prstGeom>
          <a:noFill/>
        </p:spPr>
        <p:txBody>
          <a:bodyPr wrap="square" rtlCol="0">
            <a:spAutoFit/>
          </a:bodyPr>
          <a:lstStyle/>
          <a:p>
            <a:r>
              <a:rPr lang="pt-BR" sz="2000" dirty="0"/>
              <a:t>Saída de H</a:t>
            </a:r>
            <a:r>
              <a:rPr lang="pt-BR" sz="2000" baseline="-25000" dirty="0"/>
              <a:t>2</a:t>
            </a:r>
            <a:r>
              <a:rPr lang="pt-BR" sz="2000" dirty="0"/>
              <a:t>O;</a:t>
            </a:r>
          </a:p>
          <a:p>
            <a:r>
              <a:rPr lang="pt-BR" sz="2000" dirty="0"/>
              <a:t>Formação do oxidante Cu(II)-O</a:t>
            </a:r>
            <a:r>
              <a:rPr lang="pt-BR" sz="2000" baseline="30000" dirty="0"/>
              <a:t>-</a:t>
            </a:r>
            <a:endParaRPr lang="pt-BR" sz="2000" dirty="0"/>
          </a:p>
        </p:txBody>
      </p:sp>
      <p:cxnSp>
        <p:nvCxnSpPr>
          <p:cNvPr id="26" name="Conector reto 25">
            <a:extLst>
              <a:ext uri="{FF2B5EF4-FFF2-40B4-BE49-F238E27FC236}">
                <a16:creationId xmlns:a16="http://schemas.microsoft.com/office/drawing/2014/main" id="{8A7BF7BB-3D81-4E8B-9BC5-6CD012CBAA97}"/>
              </a:ext>
            </a:extLst>
          </p:cNvPr>
          <p:cNvCxnSpPr>
            <a:cxnSpLocks/>
          </p:cNvCxnSpPr>
          <p:nvPr/>
        </p:nvCxnSpPr>
        <p:spPr>
          <a:xfrm flipV="1">
            <a:off x="5302746" y="5125128"/>
            <a:ext cx="458346" cy="732747"/>
          </a:xfrm>
          <a:prstGeom prst="line">
            <a:avLst/>
          </a:prstGeom>
          <a:ln w="22225"/>
        </p:spPr>
        <p:style>
          <a:lnRef idx="1">
            <a:schemeClr val="dk1"/>
          </a:lnRef>
          <a:fillRef idx="0">
            <a:schemeClr val="dk1"/>
          </a:fillRef>
          <a:effectRef idx="0">
            <a:schemeClr val="dk1"/>
          </a:effectRef>
          <a:fontRef idx="minor">
            <a:schemeClr val="tx1"/>
          </a:fontRef>
        </p:style>
      </p:cxnSp>
      <p:sp>
        <p:nvSpPr>
          <p:cNvPr id="29" name="CaixaDeTexto 28">
            <a:extLst>
              <a:ext uri="{FF2B5EF4-FFF2-40B4-BE49-F238E27FC236}">
                <a16:creationId xmlns:a16="http://schemas.microsoft.com/office/drawing/2014/main" id="{6A0E843F-F6AB-4CDF-8835-47A3406E7604}"/>
              </a:ext>
            </a:extLst>
          </p:cNvPr>
          <p:cNvSpPr txBox="1"/>
          <p:nvPr/>
        </p:nvSpPr>
        <p:spPr>
          <a:xfrm>
            <a:off x="195801" y="4574634"/>
            <a:ext cx="2621000" cy="1015663"/>
          </a:xfrm>
          <a:prstGeom prst="rect">
            <a:avLst/>
          </a:prstGeom>
          <a:noFill/>
        </p:spPr>
        <p:txBody>
          <a:bodyPr wrap="square" rtlCol="0">
            <a:spAutoFit/>
          </a:bodyPr>
          <a:lstStyle/>
          <a:p>
            <a:r>
              <a:rPr lang="pt-BR" sz="2000" dirty="0" err="1"/>
              <a:t>Hidroxilação</a:t>
            </a:r>
            <a:r>
              <a:rPr lang="pt-BR" sz="2000" dirty="0"/>
              <a:t> do substrato, </a:t>
            </a:r>
          </a:p>
          <a:p>
            <a:r>
              <a:rPr lang="pt-BR" sz="2000" dirty="0"/>
              <a:t>Recombinação. </a:t>
            </a:r>
          </a:p>
        </p:txBody>
      </p:sp>
      <p:cxnSp>
        <p:nvCxnSpPr>
          <p:cNvPr id="30" name="Conector reto 29">
            <a:extLst>
              <a:ext uri="{FF2B5EF4-FFF2-40B4-BE49-F238E27FC236}">
                <a16:creationId xmlns:a16="http://schemas.microsoft.com/office/drawing/2014/main" id="{EAC87E81-3D08-4EDC-B7F5-0448C2599FB4}"/>
              </a:ext>
            </a:extLst>
          </p:cNvPr>
          <p:cNvCxnSpPr>
            <a:cxnSpLocks/>
          </p:cNvCxnSpPr>
          <p:nvPr/>
        </p:nvCxnSpPr>
        <p:spPr>
          <a:xfrm flipV="1">
            <a:off x="2475797" y="4361421"/>
            <a:ext cx="1429453" cy="456613"/>
          </a:xfrm>
          <a:prstGeom prst="line">
            <a:avLst/>
          </a:prstGeom>
          <a:ln w="22225"/>
        </p:spPr>
        <p:style>
          <a:lnRef idx="1">
            <a:schemeClr val="dk1"/>
          </a:lnRef>
          <a:fillRef idx="0">
            <a:schemeClr val="dk1"/>
          </a:fillRef>
          <a:effectRef idx="0">
            <a:schemeClr val="dk1"/>
          </a:effectRef>
          <a:fontRef idx="minor">
            <a:schemeClr val="tx1"/>
          </a:fontRef>
        </p:style>
      </p:cxnSp>
      <p:sp>
        <p:nvSpPr>
          <p:cNvPr id="33" name="CaixaDeTexto 32">
            <a:extLst>
              <a:ext uri="{FF2B5EF4-FFF2-40B4-BE49-F238E27FC236}">
                <a16:creationId xmlns:a16="http://schemas.microsoft.com/office/drawing/2014/main" id="{22570C71-7B4A-4D6B-B243-C2D6F6642729}"/>
              </a:ext>
            </a:extLst>
          </p:cNvPr>
          <p:cNvSpPr txBox="1"/>
          <p:nvPr/>
        </p:nvSpPr>
        <p:spPr>
          <a:xfrm>
            <a:off x="256165" y="2770732"/>
            <a:ext cx="2621000" cy="1323439"/>
          </a:xfrm>
          <a:prstGeom prst="rect">
            <a:avLst/>
          </a:prstGeom>
          <a:noFill/>
        </p:spPr>
        <p:txBody>
          <a:bodyPr wrap="square" rtlCol="0">
            <a:spAutoFit/>
          </a:bodyPr>
          <a:lstStyle/>
          <a:p>
            <a:r>
              <a:rPr lang="pt-BR" sz="2000" dirty="0"/>
              <a:t>Saída do produto hidroxilado e </a:t>
            </a:r>
          </a:p>
          <a:p>
            <a:r>
              <a:rPr lang="pt-BR" sz="2000" dirty="0"/>
              <a:t>Reforma do catalisador</a:t>
            </a:r>
          </a:p>
        </p:txBody>
      </p:sp>
      <p:cxnSp>
        <p:nvCxnSpPr>
          <p:cNvPr id="34" name="Conector reto 33">
            <a:extLst>
              <a:ext uri="{FF2B5EF4-FFF2-40B4-BE49-F238E27FC236}">
                <a16:creationId xmlns:a16="http://schemas.microsoft.com/office/drawing/2014/main" id="{7EE7E231-9813-4309-9345-E0E15397CF1F}"/>
              </a:ext>
            </a:extLst>
          </p:cNvPr>
          <p:cNvCxnSpPr>
            <a:cxnSpLocks/>
          </p:cNvCxnSpPr>
          <p:nvPr/>
        </p:nvCxnSpPr>
        <p:spPr>
          <a:xfrm flipV="1">
            <a:off x="2405542" y="2956871"/>
            <a:ext cx="1166333" cy="503974"/>
          </a:xfrm>
          <a:prstGeom prst="line">
            <a:avLst/>
          </a:prstGeom>
          <a:ln w="222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2224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34</a:t>
            </a:fld>
            <a:endParaRPr lang="pt-BR"/>
          </a:p>
        </p:txBody>
      </p:sp>
      <p:pic>
        <p:nvPicPr>
          <p:cNvPr id="2050" name="Picture 2" descr="Dopamine is converted to norepinephrine by the enzyme dopamine Î²-hydroxylase. Ascorbic acid serves as a cof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635" y="1325392"/>
            <a:ext cx="5553075" cy="1866901"/>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407125" y="332379"/>
            <a:ext cx="4379725" cy="46166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pt-BR" sz="2400" dirty="0" err="1"/>
              <a:t>Domamina</a:t>
            </a:r>
            <a:r>
              <a:rPr lang="pt-BR" sz="2400" dirty="0"/>
              <a:t> Beta -</a:t>
            </a:r>
            <a:r>
              <a:rPr lang="pt-BR" sz="2400" dirty="0" err="1"/>
              <a:t>hidroxilase</a:t>
            </a:r>
            <a:endParaRPr lang="pt-BR" sz="2400" dirty="0"/>
          </a:p>
        </p:txBody>
      </p:sp>
      <p:pic>
        <p:nvPicPr>
          <p:cNvPr id="2052" name="Picture 4" descr="In the absence of oxygen, dopamine or other substrates, the enzyme and ascorbate mixture produces reduced enzyme and dehydroascorbate. Exposing the reduced enzyme to oxygen and dopamine results in oxidation of the enzyme and formation of noradrenaline and water, and this step doesn't require ascorbate.">
            <a:hlinkClick r:id="rId3" tooltip="In the absence of oxygen, dopamine or other substrates, the enzyme and ascorbate mixture produces reduced enzyme and dehydroascorbate. Exposing the reduced enzyme to oxygen and dopamine results in oxidation of the enzyme and formation of noradrenaline and water, and this step doesn't require ascorbat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213" y="3654079"/>
            <a:ext cx="6072231" cy="287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70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35</a:t>
            </a:fld>
            <a:endParaRPr lang="pt-BR"/>
          </a:p>
        </p:txBody>
      </p:sp>
      <p:sp>
        <p:nvSpPr>
          <p:cNvPr id="3" name="CaixaDeTexto 2"/>
          <p:cNvSpPr txBox="1"/>
          <p:nvPr/>
        </p:nvSpPr>
        <p:spPr>
          <a:xfrm>
            <a:off x="2017440" y="1539749"/>
            <a:ext cx="2622834" cy="461665"/>
          </a:xfrm>
          <a:prstGeom prst="rect">
            <a:avLst/>
          </a:prstGeom>
          <a:noFill/>
        </p:spPr>
        <p:txBody>
          <a:bodyPr wrap="none" rtlCol="0">
            <a:spAutoFit/>
          </a:bodyPr>
          <a:lstStyle/>
          <a:p>
            <a:r>
              <a:rPr lang="pt-BR" sz="2400" b="1" dirty="0"/>
              <a:t>Tipo 3: </a:t>
            </a:r>
            <a:r>
              <a:rPr lang="pt-BR" sz="2400" b="1" dirty="0" err="1"/>
              <a:t>binuclear</a:t>
            </a:r>
            <a:endParaRPr lang="pt-BR" sz="2400" b="1" i="1" u="sng" dirty="0"/>
          </a:p>
        </p:txBody>
      </p:sp>
      <p:sp>
        <p:nvSpPr>
          <p:cNvPr id="4" name="CaixaDeTexto 3"/>
          <p:cNvSpPr txBox="1"/>
          <p:nvPr/>
        </p:nvSpPr>
        <p:spPr>
          <a:xfrm>
            <a:off x="1906639" y="4087185"/>
            <a:ext cx="3608336" cy="1938992"/>
          </a:xfrm>
          <a:prstGeom prst="rect">
            <a:avLst/>
          </a:prstGeom>
          <a:noFill/>
        </p:spPr>
        <p:txBody>
          <a:bodyPr wrap="square" rtlCol="0">
            <a:spAutoFit/>
          </a:bodyPr>
          <a:lstStyle/>
          <a:p>
            <a:r>
              <a:rPr lang="pt-BR" sz="2000" dirty="0" err="1"/>
              <a:t>binuclear</a:t>
            </a:r>
            <a:r>
              <a:rPr lang="pt-BR" sz="2000" dirty="0"/>
              <a:t> (NC=4)</a:t>
            </a:r>
          </a:p>
          <a:p>
            <a:r>
              <a:rPr lang="pt-BR" sz="2000" dirty="0" err="1"/>
              <a:t>Lig</a:t>
            </a:r>
            <a:r>
              <a:rPr lang="pt-BR" sz="2000" dirty="0"/>
              <a:t>: 3N (His), O(ponte)</a:t>
            </a:r>
          </a:p>
          <a:p>
            <a:r>
              <a:rPr lang="pt-BR" sz="2000" dirty="0" err="1"/>
              <a:t>Geom</a:t>
            </a:r>
            <a:r>
              <a:rPr lang="pt-BR" sz="2000" dirty="0"/>
              <a:t>: planar</a:t>
            </a:r>
          </a:p>
          <a:p>
            <a:r>
              <a:rPr lang="pt-BR" sz="2000" dirty="0"/>
              <a:t>Com O</a:t>
            </a:r>
            <a:r>
              <a:rPr lang="pt-BR" sz="2000" baseline="-25000" dirty="0"/>
              <a:t>2</a:t>
            </a:r>
            <a:r>
              <a:rPr lang="pt-BR" sz="2000" dirty="0"/>
              <a:t> (absorve 600 </a:t>
            </a:r>
            <a:r>
              <a:rPr lang="pt-BR" sz="2000" dirty="0" err="1"/>
              <a:t>nm</a:t>
            </a:r>
            <a:r>
              <a:rPr lang="pt-BR" sz="2000" dirty="0"/>
              <a:t>)</a:t>
            </a:r>
          </a:p>
          <a:p>
            <a:r>
              <a:rPr lang="pt-BR" sz="2000" dirty="0"/>
              <a:t>RPE: sem sinal (antiferromagnética</a:t>
            </a:r>
          </a:p>
        </p:txBody>
      </p:sp>
      <p:pic>
        <p:nvPicPr>
          <p:cNvPr id="5" name="Picture 10" descr="http://www.e-learning.chemie.fu-berlin.de/en/bioanorganik/bilder/cutyp3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640" y="2193330"/>
            <a:ext cx="2686507" cy="1717403"/>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1957315" y="412930"/>
            <a:ext cx="4477508"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Tipo 3: </a:t>
            </a:r>
            <a:r>
              <a:rPr lang="pt-BR" sz="2400" dirty="0" err="1"/>
              <a:t>Binuclear</a:t>
            </a:r>
            <a:r>
              <a:rPr lang="pt-BR" sz="2400" dirty="0"/>
              <a:t>, acopladas.</a:t>
            </a:r>
            <a:endParaRPr lang="pt-BR" sz="2400" b="1" i="1" dirty="0"/>
          </a:p>
        </p:txBody>
      </p:sp>
    </p:spTree>
    <p:extLst>
      <p:ext uri="{BB962C8B-B14F-4D97-AF65-F5344CB8AC3E}">
        <p14:creationId xmlns:p14="http://schemas.microsoft.com/office/powerpoint/2010/main" val="3242047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36</a:t>
            </a:fld>
            <a:endParaRPr lang="pt-BR"/>
          </a:p>
        </p:txBody>
      </p:sp>
      <p:pic>
        <p:nvPicPr>
          <p:cNvPr id="32772"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768" y="2006507"/>
            <a:ext cx="5641068" cy="4238033"/>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344493" y="679580"/>
            <a:ext cx="2178802"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hemocianina</a:t>
            </a:r>
            <a:endParaRPr lang="pt-BR" sz="2400" b="1" i="1" u="sng" dirty="0"/>
          </a:p>
        </p:txBody>
      </p:sp>
    </p:spTree>
    <p:extLst>
      <p:ext uri="{BB962C8B-B14F-4D97-AF65-F5344CB8AC3E}">
        <p14:creationId xmlns:p14="http://schemas.microsoft.com/office/powerpoint/2010/main" val="2863710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37</a:t>
            </a:fld>
            <a:endParaRPr lang="pt-BR"/>
          </a:p>
        </p:txBody>
      </p:sp>
      <p:sp>
        <p:nvSpPr>
          <p:cNvPr id="6" name="CaixaDeTexto 5"/>
          <p:cNvSpPr txBox="1"/>
          <p:nvPr/>
        </p:nvSpPr>
        <p:spPr>
          <a:xfrm>
            <a:off x="1957316" y="940152"/>
            <a:ext cx="6755375"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Transporte de O</a:t>
            </a:r>
            <a:r>
              <a:rPr lang="pt-BR" sz="2400" baseline="-25000" dirty="0"/>
              <a:t>2</a:t>
            </a:r>
            <a:r>
              <a:rPr lang="pt-BR" sz="2400" dirty="0"/>
              <a:t> em moluscos e artrópodes</a:t>
            </a:r>
            <a:endParaRPr lang="pt-BR" sz="2400" b="1" i="1" dirty="0"/>
          </a:p>
        </p:txBody>
      </p:sp>
      <p:sp>
        <p:nvSpPr>
          <p:cNvPr id="7" name="CaixaDeTexto 6"/>
          <p:cNvSpPr txBox="1"/>
          <p:nvPr/>
        </p:nvSpPr>
        <p:spPr>
          <a:xfrm>
            <a:off x="1957315" y="217915"/>
            <a:ext cx="2178802"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hemocianina</a:t>
            </a:r>
            <a:endParaRPr lang="pt-BR" sz="2400" b="1" i="1" u="sng" dirty="0"/>
          </a:p>
        </p:txBody>
      </p:sp>
      <p:pic>
        <p:nvPicPr>
          <p:cNvPr id="3074"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3705" y="1662388"/>
            <a:ext cx="1773452" cy="13619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hemocyan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951" y="2752167"/>
            <a:ext cx="6944802" cy="266833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to 8"/>
          <p:cNvCxnSpPr/>
          <p:nvPr/>
        </p:nvCxnSpPr>
        <p:spPr>
          <a:xfrm>
            <a:off x="3220996" y="3830596"/>
            <a:ext cx="1029729" cy="436605"/>
          </a:xfrm>
          <a:prstGeom prst="line">
            <a:avLst/>
          </a:prstGeom>
          <a:ln w="158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3509816" y="3679565"/>
            <a:ext cx="740908" cy="369332"/>
          </a:xfrm>
          <a:prstGeom prst="rect">
            <a:avLst/>
          </a:prstGeom>
          <a:noFill/>
        </p:spPr>
        <p:txBody>
          <a:bodyPr wrap="none" rtlCol="0">
            <a:spAutoFit/>
          </a:bodyPr>
          <a:lstStyle/>
          <a:p>
            <a:r>
              <a:rPr lang="pt-BR">
                <a:solidFill>
                  <a:schemeClr val="bg1"/>
                </a:solidFill>
              </a:rPr>
              <a:t>4,6 </a:t>
            </a:r>
            <a:r>
              <a:rPr lang="pt-BR">
                <a:solidFill>
                  <a:schemeClr val="bg1"/>
                </a:solidFill>
                <a:latin typeface="Arial" panose="020B0604020202020204" pitchFamily="34" charset="0"/>
                <a:cs typeface="Arial" panose="020B0604020202020204" pitchFamily="34" charset="0"/>
              </a:rPr>
              <a:t>Å</a:t>
            </a:r>
            <a:endParaRPr lang="pt-BR">
              <a:solidFill>
                <a:schemeClr val="bg1"/>
              </a:solidFill>
            </a:endParaRPr>
          </a:p>
        </p:txBody>
      </p:sp>
      <p:cxnSp>
        <p:nvCxnSpPr>
          <p:cNvPr id="13" name="Conector reto 12"/>
          <p:cNvCxnSpPr/>
          <p:nvPr/>
        </p:nvCxnSpPr>
        <p:spPr>
          <a:xfrm>
            <a:off x="6788228" y="3956911"/>
            <a:ext cx="1029729" cy="33636"/>
          </a:xfrm>
          <a:prstGeom prst="line">
            <a:avLst/>
          </a:prstGeom>
          <a:ln w="158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6788227" y="4151524"/>
            <a:ext cx="740908" cy="369332"/>
          </a:xfrm>
          <a:prstGeom prst="rect">
            <a:avLst/>
          </a:prstGeom>
          <a:noFill/>
        </p:spPr>
        <p:txBody>
          <a:bodyPr wrap="square" rtlCol="0">
            <a:spAutoFit/>
          </a:bodyPr>
          <a:lstStyle/>
          <a:p>
            <a:r>
              <a:rPr lang="pt-BR" dirty="0">
                <a:solidFill>
                  <a:schemeClr val="bg1"/>
                </a:solidFill>
              </a:rPr>
              <a:t>3,6 </a:t>
            </a:r>
            <a:r>
              <a:rPr lang="pt-BR" dirty="0">
                <a:solidFill>
                  <a:schemeClr val="bg1"/>
                </a:solidFill>
                <a:latin typeface="Arial" panose="020B0604020202020204" pitchFamily="34" charset="0"/>
                <a:cs typeface="Arial" panose="020B0604020202020204" pitchFamily="34" charset="0"/>
              </a:rPr>
              <a:t>Å</a:t>
            </a:r>
            <a:endParaRPr lang="pt-BR" dirty="0">
              <a:solidFill>
                <a:schemeClr val="bg1"/>
              </a:solidFill>
            </a:endParaRPr>
          </a:p>
        </p:txBody>
      </p:sp>
    </p:spTree>
    <p:extLst>
      <p:ext uri="{BB962C8B-B14F-4D97-AF65-F5344CB8AC3E}">
        <p14:creationId xmlns:p14="http://schemas.microsoft.com/office/powerpoint/2010/main" val="894828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38</a:t>
            </a:fld>
            <a:endParaRPr lang="pt-BR"/>
          </a:p>
        </p:txBody>
      </p:sp>
      <p:sp>
        <p:nvSpPr>
          <p:cNvPr id="6" name="CaixaDeTexto 5"/>
          <p:cNvSpPr txBox="1"/>
          <p:nvPr/>
        </p:nvSpPr>
        <p:spPr>
          <a:xfrm>
            <a:off x="1957315" y="940152"/>
            <a:ext cx="3502882"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Curva de oxigenação</a:t>
            </a:r>
            <a:endParaRPr lang="pt-BR" sz="2400" b="1" i="1" dirty="0"/>
          </a:p>
        </p:txBody>
      </p:sp>
      <p:sp>
        <p:nvSpPr>
          <p:cNvPr id="7" name="CaixaDeTexto 6"/>
          <p:cNvSpPr txBox="1"/>
          <p:nvPr/>
        </p:nvSpPr>
        <p:spPr>
          <a:xfrm>
            <a:off x="1957315" y="217915"/>
            <a:ext cx="2178802"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hemocianina</a:t>
            </a:r>
            <a:endParaRPr lang="pt-BR" sz="2400" b="1" i="1" u="sng"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569" y="1795198"/>
            <a:ext cx="6744749" cy="4550893"/>
          </a:xfrm>
          <a:prstGeom prst="rect">
            <a:avLst/>
          </a:prstGeom>
        </p:spPr>
      </p:pic>
    </p:spTree>
    <p:extLst>
      <p:ext uri="{BB962C8B-B14F-4D97-AF65-F5344CB8AC3E}">
        <p14:creationId xmlns:p14="http://schemas.microsoft.com/office/powerpoint/2010/main" val="643956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39</a:t>
            </a:fld>
            <a:endParaRPr lang="pt-BR"/>
          </a:p>
        </p:txBody>
      </p:sp>
      <p:sp>
        <p:nvSpPr>
          <p:cNvPr id="6" name="CaixaDeTexto 5"/>
          <p:cNvSpPr txBox="1"/>
          <p:nvPr/>
        </p:nvSpPr>
        <p:spPr>
          <a:xfrm>
            <a:off x="1940538" y="679580"/>
            <a:ext cx="3227165"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err="1"/>
              <a:t>Multi</a:t>
            </a:r>
            <a:r>
              <a:rPr lang="pt-BR" sz="2400" dirty="0"/>
              <a:t> cobre oxidases</a:t>
            </a:r>
            <a:endParaRPr lang="pt-BR" sz="2400" b="1" i="1"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865" y="2008008"/>
            <a:ext cx="6178378" cy="4451471"/>
          </a:xfrm>
          <a:prstGeom prst="rect">
            <a:avLst/>
          </a:prstGeom>
        </p:spPr>
      </p:pic>
      <p:cxnSp>
        <p:nvCxnSpPr>
          <p:cNvPr id="8" name="Conector de seta reta 7"/>
          <p:cNvCxnSpPr>
            <a:stCxn id="10" idx="2"/>
          </p:cNvCxnSpPr>
          <p:nvPr/>
        </p:nvCxnSpPr>
        <p:spPr>
          <a:xfrm>
            <a:off x="2325033" y="3960720"/>
            <a:ext cx="970102" cy="627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1689282" y="3499056"/>
            <a:ext cx="1271502"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1 tipo 1</a:t>
            </a:r>
            <a:endParaRPr lang="pt-BR" sz="2400" b="1" i="1" dirty="0"/>
          </a:p>
        </p:txBody>
      </p:sp>
      <p:cxnSp>
        <p:nvCxnSpPr>
          <p:cNvPr id="12" name="Conector de seta reta 11"/>
          <p:cNvCxnSpPr>
            <a:cxnSpLocks/>
            <a:stCxn id="13" idx="2"/>
          </p:cNvCxnSpPr>
          <p:nvPr/>
        </p:nvCxnSpPr>
        <p:spPr>
          <a:xfrm flipH="1">
            <a:off x="5766486" y="2383175"/>
            <a:ext cx="2322818" cy="1916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6463108" y="1921510"/>
            <a:ext cx="3252391"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dirty="0"/>
              <a:t>2 centros do tipo 3</a:t>
            </a:r>
            <a:endParaRPr lang="pt-BR" sz="2400" b="1" i="1" dirty="0"/>
          </a:p>
        </p:txBody>
      </p:sp>
      <p:cxnSp>
        <p:nvCxnSpPr>
          <p:cNvPr id="15" name="Conector de seta reta 14"/>
          <p:cNvCxnSpPr>
            <a:stCxn id="16" idx="1"/>
          </p:cNvCxnSpPr>
          <p:nvPr/>
        </p:nvCxnSpPr>
        <p:spPr>
          <a:xfrm flipH="1" flipV="1">
            <a:off x="6203092" y="4893276"/>
            <a:ext cx="1170298" cy="504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7373390" y="5167218"/>
            <a:ext cx="1271502"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a:t>1 tipo 2</a:t>
            </a:r>
            <a:endParaRPr lang="pt-BR" sz="2400" b="1" i="1" dirty="0"/>
          </a:p>
        </p:txBody>
      </p:sp>
      <p:cxnSp>
        <p:nvCxnSpPr>
          <p:cNvPr id="21" name="Conector de seta reta 20"/>
          <p:cNvCxnSpPr>
            <a:stCxn id="22" idx="2"/>
          </p:cNvCxnSpPr>
          <p:nvPr/>
        </p:nvCxnSpPr>
        <p:spPr>
          <a:xfrm flipH="1">
            <a:off x="6005390" y="3396429"/>
            <a:ext cx="3083761" cy="104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8298709" y="2934764"/>
            <a:ext cx="1580882"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err="1"/>
              <a:t>trinuclear</a:t>
            </a:r>
            <a:endParaRPr lang="pt-BR" sz="2400" b="1" i="1" dirty="0"/>
          </a:p>
        </p:txBody>
      </p:sp>
    </p:spTree>
    <p:extLst>
      <p:ext uri="{BB962C8B-B14F-4D97-AF65-F5344CB8AC3E}">
        <p14:creationId xmlns:p14="http://schemas.microsoft.com/office/powerpoint/2010/main" val="294590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46688" y="601759"/>
            <a:ext cx="6268729" cy="461665"/>
          </a:xfrm>
          <a:prstGeom prst="rect">
            <a:avLst/>
          </a:prstGeom>
          <a:gradFill>
            <a:gsLst>
              <a:gs pos="0">
                <a:schemeClr val="accent1">
                  <a:tint val="98000"/>
                  <a:lumMod val="114000"/>
                </a:schemeClr>
              </a:gs>
              <a:gs pos="46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dirty="0"/>
              <a:t>Propriedades Químicas do cobre</a:t>
            </a:r>
          </a:p>
        </p:txBody>
      </p:sp>
      <p:sp>
        <p:nvSpPr>
          <p:cNvPr id="6" name="Espaço Reservado para Número de Slide 5"/>
          <p:cNvSpPr>
            <a:spLocks noGrp="1"/>
          </p:cNvSpPr>
          <p:nvPr>
            <p:ph type="sldNum" sz="quarter" idx="12"/>
          </p:nvPr>
        </p:nvSpPr>
        <p:spPr/>
        <p:txBody>
          <a:bodyPr/>
          <a:lstStyle/>
          <a:p>
            <a:fld id="{8FE3A602-4D62-4C9A-B76A-FA3F6EC10567}" type="slidenum">
              <a:rPr lang="pt-BR" smtClean="0"/>
              <a:t>4</a:t>
            </a:fld>
            <a:endParaRPr lang="pt-BR"/>
          </a:p>
        </p:txBody>
      </p:sp>
      <p:sp>
        <p:nvSpPr>
          <p:cNvPr id="2" name="CaixaDeTexto 1"/>
          <p:cNvSpPr txBox="1"/>
          <p:nvPr/>
        </p:nvSpPr>
        <p:spPr>
          <a:xfrm>
            <a:off x="1746689" y="1314989"/>
            <a:ext cx="8055989" cy="2031325"/>
          </a:xfrm>
          <a:prstGeom prst="rect">
            <a:avLst/>
          </a:prstGeom>
          <a:noFill/>
        </p:spPr>
        <p:txBody>
          <a:bodyPr wrap="square" rtlCol="0">
            <a:spAutoFit/>
          </a:bodyPr>
          <a:lstStyle/>
          <a:p>
            <a:r>
              <a:rPr lang="pt-BR" b="1" dirty="0"/>
              <a:t>Propriedades eletrônicas</a:t>
            </a:r>
          </a:p>
          <a:p>
            <a:r>
              <a:rPr lang="pt-BR" dirty="0"/>
              <a:t>Cu(II) e Cu(I) são ricos em elétrons d (d</a:t>
            </a:r>
            <a:r>
              <a:rPr lang="pt-BR" baseline="30000" dirty="0"/>
              <a:t>9</a:t>
            </a:r>
            <a:r>
              <a:rPr lang="pt-BR" dirty="0"/>
              <a:t> e d</a:t>
            </a:r>
            <a:r>
              <a:rPr lang="pt-BR" baseline="30000" dirty="0"/>
              <a:t>10</a:t>
            </a:r>
            <a:r>
              <a:rPr lang="pt-BR" dirty="0"/>
              <a:t>, respectivamente). </a:t>
            </a:r>
          </a:p>
          <a:p>
            <a:r>
              <a:rPr lang="pt-BR" dirty="0"/>
              <a:t>Cu(I) é um ácido mole: </a:t>
            </a:r>
          </a:p>
          <a:p>
            <a:r>
              <a:rPr lang="pt-BR" dirty="0"/>
              <a:t>	prefere ligantes mais moles como S</a:t>
            </a:r>
          </a:p>
          <a:p>
            <a:r>
              <a:rPr lang="pt-BR" dirty="0"/>
              <a:t>	</a:t>
            </a:r>
            <a:r>
              <a:rPr lang="pt-BR" i="1" dirty="0"/>
              <a:t>Back </a:t>
            </a:r>
            <a:r>
              <a:rPr lang="pt-BR" i="1" dirty="0" err="1"/>
              <a:t>bonding</a:t>
            </a:r>
            <a:r>
              <a:rPr lang="pt-BR" i="1" dirty="0"/>
              <a:t>:</a:t>
            </a:r>
            <a:r>
              <a:rPr lang="pt-BR" dirty="0"/>
              <a:t> Boa base </a:t>
            </a:r>
            <a:r>
              <a:rPr lang="pt-BR" dirty="0">
                <a:sym typeface="Symbol" panose="05050102010706020507" pitchFamily="18" charset="2"/>
              </a:rPr>
              <a:t> </a:t>
            </a:r>
            <a:r>
              <a:rPr lang="pt-BR" dirty="0"/>
              <a:t>para ligantes aromáticos</a:t>
            </a:r>
          </a:p>
          <a:p>
            <a:r>
              <a:rPr lang="pt-BR" dirty="0"/>
              <a:t>Cu(II) é um ácido duro intermediário (preferência por N e O)</a:t>
            </a:r>
          </a:p>
          <a:p>
            <a:endParaRPr lang="pt-BR" dirty="0"/>
          </a:p>
        </p:txBody>
      </p:sp>
      <p:sp>
        <p:nvSpPr>
          <p:cNvPr id="10" name="CaixaDeTexto 9"/>
          <p:cNvSpPr txBox="1"/>
          <p:nvPr/>
        </p:nvSpPr>
        <p:spPr>
          <a:xfrm>
            <a:off x="1746688" y="3232919"/>
            <a:ext cx="8055989" cy="923330"/>
          </a:xfrm>
          <a:prstGeom prst="rect">
            <a:avLst/>
          </a:prstGeom>
          <a:noFill/>
        </p:spPr>
        <p:txBody>
          <a:bodyPr wrap="square" rtlCol="0">
            <a:spAutoFit/>
          </a:bodyPr>
          <a:lstStyle/>
          <a:p>
            <a:r>
              <a:rPr lang="pt-BR" b="1" dirty="0"/>
              <a:t>Raio pequeno relativo a Fe(II) e Fe(III), comparável a Zn(II)</a:t>
            </a:r>
          </a:p>
          <a:p>
            <a:r>
              <a:rPr lang="pt-BR" dirty="0"/>
              <a:t>Tendência a número de coordenação pequeno (NC = 3 e 4 são mais comuns)</a:t>
            </a:r>
            <a:endParaRPr lang="pt-BR" b="1" dirty="0"/>
          </a:p>
        </p:txBody>
      </p:sp>
      <p:sp>
        <p:nvSpPr>
          <p:cNvPr id="11" name="CaixaDeTexto 10"/>
          <p:cNvSpPr txBox="1"/>
          <p:nvPr/>
        </p:nvSpPr>
        <p:spPr>
          <a:xfrm>
            <a:off x="1746688" y="4156250"/>
            <a:ext cx="8228093" cy="1200329"/>
          </a:xfrm>
          <a:prstGeom prst="rect">
            <a:avLst/>
          </a:prstGeom>
          <a:noFill/>
        </p:spPr>
        <p:txBody>
          <a:bodyPr wrap="square" rtlCol="0">
            <a:spAutoFit/>
          </a:bodyPr>
          <a:lstStyle/>
          <a:p>
            <a:r>
              <a:rPr lang="pt-BR" b="1" dirty="0"/>
              <a:t>Propriedade de ácido de Lewis</a:t>
            </a:r>
          </a:p>
          <a:p>
            <a:r>
              <a:rPr lang="pt-BR" dirty="0"/>
              <a:t>Cu(II) é um forte ácido de Lewis, mas não tem função de catálise ácido-base em biologia</a:t>
            </a:r>
          </a:p>
          <a:p>
            <a:endParaRPr lang="pt-BR" b="1" dirty="0"/>
          </a:p>
        </p:txBody>
      </p:sp>
      <p:sp>
        <p:nvSpPr>
          <p:cNvPr id="12" name="CaixaDeTexto 11"/>
          <p:cNvSpPr txBox="1"/>
          <p:nvPr/>
        </p:nvSpPr>
        <p:spPr>
          <a:xfrm>
            <a:off x="1746688" y="5079969"/>
            <a:ext cx="8228093" cy="1477328"/>
          </a:xfrm>
          <a:prstGeom prst="rect">
            <a:avLst/>
          </a:prstGeom>
          <a:noFill/>
        </p:spPr>
        <p:txBody>
          <a:bodyPr wrap="square" rtlCol="0">
            <a:spAutoFit/>
          </a:bodyPr>
          <a:lstStyle/>
          <a:p>
            <a:r>
              <a:rPr lang="pt-BR" b="1" dirty="0"/>
              <a:t>Termodinâmica e Cinética de substituição de ligantes</a:t>
            </a:r>
          </a:p>
          <a:p>
            <a:r>
              <a:rPr lang="pt-BR" dirty="0"/>
              <a:t>Cu(II) e Cu(I) formam complexos termodinamicamente estáveis. </a:t>
            </a:r>
          </a:p>
          <a:p>
            <a:r>
              <a:rPr lang="pt-BR" dirty="0"/>
              <a:t>Cu(I) único cátion monovalente com complexos estáveis em Biologia</a:t>
            </a:r>
          </a:p>
          <a:p>
            <a:endParaRPr lang="pt-BR" dirty="0"/>
          </a:p>
          <a:p>
            <a:r>
              <a:rPr lang="pt-BR" dirty="0"/>
              <a:t>Cu(II) e Cu(I) são extremamente lábeis</a:t>
            </a:r>
          </a:p>
        </p:txBody>
      </p:sp>
    </p:spTree>
    <p:extLst>
      <p:ext uri="{BB962C8B-B14F-4D97-AF65-F5344CB8AC3E}">
        <p14:creationId xmlns:p14="http://schemas.microsoft.com/office/powerpoint/2010/main" val="2259534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40</a:t>
            </a:fld>
            <a:endParaRPr lang="pt-BR"/>
          </a:p>
        </p:txBody>
      </p:sp>
      <p:sp>
        <p:nvSpPr>
          <p:cNvPr id="6" name="CaixaDeTexto 5"/>
          <p:cNvSpPr txBox="1"/>
          <p:nvPr/>
        </p:nvSpPr>
        <p:spPr>
          <a:xfrm>
            <a:off x="1940538" y="679580"/>
            <a:ext cx="4479111" cy="461665"/>
          </a:xfrm>
          <a:prstGeom prst="rect">
            <a:avLst/>
          </a:prstGeom>
          <a:gradFill>
            <a:gsLst>
              <a:gs pos="0">
                <a:schemeClr val="tx1"/>
              </a:gs>
              <a:gs pos="4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sz="2400" dirty="0" err="1"/>
              <a:t>Multi</a:t>
            </a:r>
            <a:r>
              <a:rPr lang="pt-BR" sz="2400" dirty="0"/>
              <a:t> cobre oxidases, função</a:t>
            </a:r>
            <a:endParaRPr lang="pt-BR" sz="2400" b="1" i="1"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1651" y="1979363"/>
            <a:ext cx="6628780" cy="3531750"/>
          </a:xfrm>
          <a:prstGeom prst="rect">
            <a:avLst/>
          </a:prstGeom>
        </p:spPr>
      </p:pic>
    </p:spTree>
    <p:extLst>
      <p:ext uri="{BB962C8B-B14F-4D97-AF65-F5344CB8AC3E}">
        <p14:creationId xmlns:p14="http://schemas.microsoft.com/office/powerpoint/2010/main" val="1183213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41</a:t>
            </a:fld>
            <a:endParaRPr lang="pt-BR"/>
          </a:p>
        </p:txBody>
      </p:sp>
      <p:sp>
        <p:nvSpPr>
          <p:cNvPr id="3" name="CaixaDeTexto 2"/>
          <p:cNvSpPr txBox="1"/>
          <p:nvPr/>
        </p:nvSpPr>
        <p:spPr>
          <a:xfrm>
            <a:off x="2169952" y="402672"/>
            <a:ext cx="353173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pt-BR" b="1" dirty="0" err="1"/>
              <a:t>Cit</a:t>
            </a:r>
            <a:r>
              <a:rPr lang="pt-BR" b="1" dirty="0"/>
              <a:t> c oxidase ou Complexo IV</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630" y="1667941"/>
            <a:ext cx="6329773" cy="4509964"/>
          </a:xfrm>
          <a:prstGeom prst="rect">
            <a:avLst/>
          </a:prstGeom>
        </p:spPr>
      </p:pic>
    </p:spTree>
    <p:extLst>
      <p:ext uri="{BB962C8B-B14F-4D97-AF65-F5344CB8AC3E}">
        <p14:creationId xmlns:p14="http://schemas.microsoft.com/office/powerpoint/2010/main" val="278013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42</a:t>
            </a:fld>
            <a:endParaRPr lang="pt-B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02" y="1063424"/>
            <a:ext cx="8338657" cy="2846501"/>
          </a:xfrm>
          <a:prstGeom prst="rect">
            <a:avLst/>
          </a:prstGeom>
        </p:spPr>
      </p:pic>
    </p:spTree>
    <p:extLst>
      <p:ext uri="{BB962C8B-B14F-4D97-AF65-F5344CB8AC3E}">
        <p14:creationId xmlns:p14="http://schemas.microsoft.com/office/powerpoint/2010/main" val="422253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8447" r="8673"/>
          <a:stretch>
            <a:fillRect/>
          </a:stretch>
        </p:blipFill>
        <p:spPr bwMode="auto">
          <a:xfrm>
            <a:off x="12515850" y="1"/>
            <a:ext cx="819150" cy="720725"/>
          </a:xfrm>
          <a:prstGeom prst="rect">
            <a:avLst/>
          </a:prstGeom>
          <a:noFill/>
          <a:ln w="9525">
            <a:noFill/>
            <a:miter lim="800000"/>
            <a:headEnd/>
            <a:tailEnd/>
          </a:ln>
        </p:spPr>
      </p:pic>
      <p:sp>
        <p:nvSpPr>
          <p:cNvPr id="5" name="Espaço Reservado para Número de Slide 49"/>
          <p:cNvSpPr>
            <a:spLocks noGrp="1"/>
          </p:cNvSpPr>
          <p:nvPr>
            <p:ph type="sldNum" sz="quarter" idx="12"/>
          </p:nvPr>
        </p:nvSpPr>
        <p:spPr>
          <a:xfrm>
            <a:off x="8363523" y="720726"/>
            <a:ext cx="2400300" cy="365125"/>
          </a:xfrm>
        </p:spPr>
        <p:txBody>
          <a:bodyPr/>
          <a:lstStyle/>
          <a:p>
            <a:pPr>
              <a:defRPr/>
            </a:pPr>
            <a:fld id="{A2B8C8BF-4117-4169-BFD2-EEBBA6524EBC}" type="slidenum">
              <a:rPr lang="en-US" smtClean="0"/>
              <a:pPr>
                <a:defRPr/>
              </a:pPr>
              <a:t>43</a:t>
            </a:fld>
            <a:endParaRPr lang="en-US" dirty="0"/>
          </a:p>
        </p:txBody>
      </p:sp>
      <p:sp>
        <p:nvSpPr>
          <p:cNvPr id="8" name="AutoShape 14" descr="http://www.ncbi.nlm.nih.gov/corecgi/tileshop/tileshop.fcgi?p=PMC3&amp;id=842014&amp;s=21&amp;r=3&amp;c=1"/>
          <p:cNvSpPr>
            <a:spLocks noChangeAspect="1" noChangeArrowheads="1"/>
          </p:cNvSpPr>
          <p:nvPr/>
        </p:nvSpPr>
        <p:spPr bwMode="auto">
          <a:xfrm>
            <a:off x="1524000" y="0"/>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2" name="Rectangle 21"/>
          <p:cNvSpPr>
            <a:spLocks noChangeArrowheads="1"/>
          </p:cNvSpPr>
          <p:nvPr/>
        </p:nvSpPr>
        <p:spPr bwMode="auto">
          <a:xfrm>
            <a:off x="1524001" y="-323165"/>
            <a:ext cx="184731" cy="646331"/>
          </a:xfrm>
          <a:prstGeom prst="rect">
            <a:avLst/>
          </a:prstGeom>
          <a:noFill/>
          <a:ln w="9525">
            <a:noFill/>
            <a:miter lim="800000"/>
            <a:headEnd/>
            <a:tailEnd/>
          </a:ln>
        </p:spPr>
        <p:txBody>
          <a:bodyPr wrap="none" anchor="ctr">
            <a:spAutoFit/>
          </a:bodyPr>
          <a:lstStyle/>
          <a:p>
            <a:endParaRPr lang="en-US"/>
          </a:p>
          <a:p>
            <a:pPr eaLnBrk="0" hangingPunct="0"/>
            <a:endParaRPr lang="en-US"/>
          </a:p>
        </p:txBody>
      </p:sp>
      <p:sp>
        <p:nvSpPr>
          <p:cNvPr id="13" name="AutoShape 3"/>
          <p:cNvSpPr>
            <a:spLocks noChangeAspect="1" noChangeArrowheads="1"/>
          </p:cNvSpPr>
          <p:nvPr/>
        </p:nvSpPr>
        <p:spPr bwMode="auto">
          <a:xfrm>
            <a:off x="1587500" y="-144463"/>
            <a:ext cx="304800" cy="304801"/>
          </a:xfrm>
          <a:prstGeom prst="rect">
            <a:avLst/>
          </a:prstGeom>
          <a:noFill/>
          <a:ln w="9525">
            <a:noFill/>
            <a:miter lim="800000"/>
            <a:headEnd/>
            <a:tailEnd/>
          </a:ln>
        </p:spPr>
        <p:txBody>
          <a:bodyPr/>
          <a:lstStyle/>
          <a:p>
            <a:endParaRPr lang="pt-BR">
              <a:latin typeface="Calibri" pitchFamily="34" charset="0"/>
            </a:endParaRPr>
          </a:p>
        </p:txBody>
      </p:sp>
      <p:pic>
        <p:nvPicPr>
          <p:cNvPr id="43" name="Picture 3"/>
          <p:cNvPicPr>
            <a:picLocks noChangeAspect="1" noChangeArrowheads="1"/>
          </p:cNvPicPr>
          <p:nvPr/>
        </p:nvPicPr>
        <p:blipFill>
          <a:blip r:embed="rId2" cstate="print"/>
          <a:srcRect l="8447" r="8673"/>
          <a:stretch>
            <a:fillRect/>
          </a:stretch>
        </p:blipFill>
        <p:spPr bwMode="auto">
          <a:xfrm>
            <a:off x="12515850" y="1"/>
            <a:ext cx="819150" cy="720725"/>
          </a:xfrm>
          <a:prstGeom prst="rect">
            <a:avLst/>
          </a:prstGeom>
          <a:noFill/>
          <a:ln w="9525">
            <a:noFill/>
            <a:miter lim="800000"/>
            <a:headEnd/>
            <a:tailEnd/>
          </a:ln>
        </p:spPr>
      </p:pic>
      <p:sp>
        <p:nvSpPr>
          <p:cNvPr id="44" name="TextBox 6"/>
          <p:cNvSpPr txBox="1"/>
          <p:nvPr/>
        </p:nvSpPr>
        <p:spPr>
          <a:xfrm>
            <a:off x="1819448" y="505769"/>
            <a:ext cx="6022803"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2800" dirty="0" err="1">
                <a:latin typeface="Arial" pitchFamily="34" charset="0"/>
                <a:cs typeface="Arial" pitchFamily="34" charset="0"/>
              </a:rPr>
              <a:t>Cytochrome</a:t>
            </a:r>
            <a:r>
              <a:rPr lang="en-US" sz="2800" dirty="0">
                <a:latin typeface="Arial" pitchFamily="34" charset="0"/>
                <a:cs typeface="Arial" pitchFamily="34" charset="0"/>
              </a:rPr>
              <a:t> c </a:t>
            </a:r>
            <a:r>
              <a:rPr lang="en-US" sz="2800" dirty="0" err="1">
                <a:latin typeface="Arial" pitchFamily="34" charset="0"/>
                <a:cs typeface="Arial" pitchFamily="34" charset="0"/>
              </a:rPr>
              <a:t>oxidase</a:t>
            </a:r>
            <a:r>
              <a:rPr lang="en-US" sz="2800" dirty="0">
                <a:latin typeface="Arial" pitchFamily="34" charset="0"/>
                <a:cs typeface="Arial" pitchFamily="34" charset="0"/>
              </a:rPr>
              <a:t>: Ferro- </a:t>
            </a:r>
            <a:r>
              <a:rPr lang="en-US" sz="2800" dirty="0" err="1">
                <a:latin typeface="Arial" pitchFamily="34" charset="0"/>
                <a:cs typeface="Arial" pitchFamily="34" charset="0"/>
              </a:rPr>
              <a:t>heme</a:t>
            </a:r>
            <a:r>
              <a:rPr lang="en-US" sz="2800" dirty="0">
                <a:latin typeface="Arial" pitchFamily="34" charset="0"/>
                <a:cs typeface="Arial" pitchFamily="34" charset="0"/>
              </a:rPr>
              <a:t> </a:t>
            </a:r>
          </a:p>
        </p:txBody>
      </p:sp>
      <p:pic>
        <p:nvPicPr>
          <p:cNvPr id="45" name="Picture 2" descr="http://2.bp.blogspot.com/-dN8ZQ_TVSWw/T5wYWHYeX4I/AAAAAAAAAeQ/-3ljGpWXijs/s1600/electron+transport.jpg"/>
          <p:cNvPicPr>
            <a:picLocks noChangeAspect="1" noChangeArrowheads="1"/>
          </p:cNvPicPr>
          <p:nvPr/>
        </p:nvPicPr>
        <p:blipFill>
          <a:blip r:embed="rId3" cstate="print"/>
          <a:srcRect/>
          <a:stretch>
            <a:fillRect/>
          </a:stretch>
        </p:blipFill>
        <p:spPr bwMode="auto">
          <a:xfrm>
            <a:off x="1524000" y="2420861"/>
            <a:ext cx="6318250" cy="3887787"/>
          </a:xfrm>
          <a:prstGeom prst="rect">
            <a:avLst/>
          </a:prstGeom>
          <a:noFill/>
          <a:ln w="9525">
            <a:noFill/>
            <a:miter lim="800000"/>
            <a:headEnd/>
            <a:tailEnd/>
          </a:ln>
        </p:spPr>
      </p:pic>
      <p:pic>
        <p:nvPicPr>
          <p:cNvPr id="46" name="Picture 4" descr="http://www.bio.davidson.edu/courses/molbio/molstudents/spring2000/kazama/_COX_cycle.gif"/>
          <p:cNvPicPr>
            <a:picLocks noChangeAspect="1" noChangeArrowheads="1"/>
          </p:cNvPicPr>
          <p:nvPr/>
        </p:nvPicPr>
        <p:blipFill>
          <a:blip r:embed="rId4" cstate="print"/>
          <a:srcRect/>
          <a:stretch>
            <a:fillRect/>
          </a:stretch>
        </p:blipFill>
        <p:spPr bwMode="auto">
          <a:xfrm>
            <a:off x="6923088" y="2125585"/>
            <a:ext cx="3868737" cy="4183063"/>
          </a:xfrm>
          <a:prstGeom prst="rect">
            <a:avLst/>
          </a:prstGeom>
          <a:solidFill>
            <a:schemeClr val="tx1"/>
          </a:solidFill>
        </p:spPr>
      </p:pic>
      <p:sp>
        <p:nvSpPr>
          <p:cNvPr id="47" name="Seta para cima 46"/>
          <p:cNvSpPr/>
          <p:nvPr/>
        </p:nvSpPr>
        <p:spPr>
          <a:xfrm rot="2687309">
            <a:off x="6314622" y="2855837"/>
            <a:ext cx="253345" cy="17715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207706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20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539412" y="1199506"/>
            <a:ext cx="8856663" cy="403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cxnSp>
        <p:nvCxnSpPr>
          <p:cNvPr id="13" name="Conector de seta reta 12"/>
          <p:cNvCxnSpPr/>
          <p:nvPr/>
        </p:nvCxnSpPr>
        <p:spPr>
          <a:xfrm rot="5400000" flipH="1" flipV="1">
            <a:off x="729932" y="3646637"/>
            <a:ext cx="2592388"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CaixaDeTexto 12"/>
          <p:cNvSpPr txBox="1">
            <a:spLocks noChangeArrowheads="1"/>
          </p:cNvSpPr>
          <p:nvPr/>
        </p:nvSpPr>
        <p:spPr bwMode="auto">
          <a:xfrm>
            <a:off x="377596" y="4511032"/>
            <a:ext cx="1925527" cy="646331"/>
          </a:xfrm>
          <a:prstGeom prst="rect">
            <a:avLst/>
          </a:prstGeom>
          <a:noFill/>
          <a:ln w="9525">
            <a:noFill/>
            <a:miter lim="800000"/>
            <a:headEnd/>
            <a:tailEnd/>
          </a:ln>
        </p:spPr>
        <p:txBody>
          <a:bodyPr wrap="none">
            <a:spAutoFit/>
          </a:bodyPr>
          <a:lstStyle/>
          <a:p>
            <a:r>
              <a:rPr lang="pt-BR" sz="3600">
                <a:solidFill>
                  <a:schemeClr val="bg1"/>
                </a:solidFill>
              </a:rPr>
              <a:t>energia</a:t>
            </a:r>
          </a:p>
        </p:txBody>
      </p:sp>
      <p:cxnSp>
        <p:nvCxnSpPr>
          <p:cNvPr id="15" name="Conector reto 14"/>
          <p:cNvCxnSpPr/>
          <p:nvPr/>
        </p:nvCxnSpPr>
        <p:spPr>
          <a:xfrm>
            <a:off x="2287689" y="3572882"/>
            <a:ext cx="504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2863952" y="3572882"/>
            <a:ext cx="504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3440214" y="3572882"/>
            <a:ext cx="504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4016477" y="3572882"/>
            <a:ext cx="50323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4571661" y="3575993"/>
            <a:ext cx="5032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rot="5400000" flipH="1" flipV="1">
            <a:off x="4607381" y="2171850"/>
            <a:ext cx="1944687" cy="8636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rot="16200000" flipH="1">
            <a:off x="4787562" y="4007794"/>
            <a:ext cx="1296987" cy="57626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5779750" y="4942831"/>
            <a:ext cx="50323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a:off x="6356011" y="4942831"/>
            <a:ext cx="5032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7131587" y="1630552"/>
            <a:ext cx="50323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6011525" y="1631306"/>
            <a:ext cx="504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6587786" y="1631306"/>
            <a:ext cx="5032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ector de seta reta 26"/>
          <p:cNvCxnSpPr/>
          <p:nvPr/>
        </p:nvCxnSpPr>
        <p:spPr>
          <a:xfrm rot="5400000" flipH="1" flipV="1">
            <a:off x="2214187" y="3283163"/>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CaixaDeTexto 34"/>
          <p:cNvSpPr txBox="1">
            <a:spLocks noChangeArrowheads="1"/>
          </p:cNvSpPr>
          <p:nvPr/>
        </p:nvSpPr>
        <p:spPr bwMode="auto">
          <a:xfrm>
            <a:off x="8333040" y="4486911"/>
            <a:ext cx="2768707" cy="523220"/>
          </a:xfrm>
          <a:prstGeom prst="rect">
            <a:avLst/>
          </a:prstGeom>
          <a:noFill/>
          <a:ln w="9525">
            <a:noFill/>
            <a:miter lim="800000"/>
            <a:headEnd/>
            <a:tailEnd/>
          </a:ln>
        </p:spPr>
        <p:txBody>
          <a:bodyPr wrap="none">
            <a:spAutoFit/>
          </a:bodyPr>
          <a:lstStyle/>
          <a:p>
            <a:r>
              <a:rPr lang="pt-BR" sz="2800" dirty="0">
                <a:solidFill>
                  <a:srgbClr val="FFC000"/>
                </a:solidFill>
              </a:rPr>
              <a:t>dx</a:t>
            </a:r>
            <a:r>
              <a:rPr lang="pt-BR" sz="2800" baseline="30000" dirty="0">
                <a:solidFill>
                  <a:srgbClr val="FFC000"/>
                </a:solidFill>
              </a:rPr>
              <a:t>2</a:t>
            </a:r>
            <a:r>
              <a:rPr lang="pt-BR" sz="2800" dirty="0">
                <a:solidFill>
                  <a:srgbClr val="FFC000"/>
                </a:solidFill>
              </a:rPr>
              <a:t>-y</a:t>
            </a:r>
            <a:r>
              <a:rPr lang="pt-BR" sz="2800" baseline="30000" dirty="0">
                <a:solidFill>
                  <a:srgbClr val="FFC000"/>
                </a:solidFill>
              </a:rPr>
              <a:t>2</a:t>
            </a:r>
            <a:r>
              <a:rPr lang="pt-BR" sz="2800" dirty="0">
                <a:solidFill>
                  <a:srgbClr val="FFC000"/>
                </a:solidFill>
              </a:rPr>
              <a:t> , dz</a:t>
            </a:r>
            <a:r>
              <a:rPr lang="pt-BR" sz="2800" baseline="30000" dirty="0">
                <a:solidFill>
                  <a:srgbClr val="FFC000"/>
                </a:solidFill>
              </a:rPr>
              <a:t>2</a:t>
            </a:r>
            <a:r>
              <a:rPr lang="pt-BR" sz="2800" dirty="0">
                <a:solidFill>
                  <a:srgbClr val="FFC000"/>
                </a:solidFill>
              </a:rPr>
              <a:t> (</a:t>
            </a:r>
            <a:r>
              <a:rPr lang="pt-BR" sz="2800" i="1" dirty="0" err="1">
                <a:solidFill>
                  <a:srgbClr val="FFC000"/>
                </a:solidFill>
              </a:rPr>
              <a:t>e</a:t>
            </a:r>
            <a:r>
              <a:rPr lang="pt-BR" sz="2800" i="1" baseline="-25000" dirty="0" err="1">
                <a:solidFill>
                  <a:srgbClr val="FFC000"/>
                </a:solidFill>
              </a:rPr>
              <a:t>g</a:t>
            </a:r>
            <a:r>
              <a:rPr lang="pt-BR" sz="2800" dirty="0">
                <a:solidFill>
                  <a:srgbClr val="FFC000"/>
                </a:solidFill>
              </a:rPr>
              <a:t>)</a:t>
            </a:r>
          </a:p>
        </p:txBody>
      </p:sp>
      <p:sp>
        <p:nvSpPr>
          <p:cNvPr id="29" name="CaixaDeTexto 35"/>
          <p:cNvSpPr txBox="1">
            <a:spLocks noChangeArrowheads="1"/>
          </p:cNvSpPr>
          <p:nvPr/>
        </p:nvSpPr>
        <p:spPr bwMode="auto">
          <a:xfrm>
            <a:off x="7799568" y="1198202"/>
            <a:ext cx="3233578" cy="523220"/>
          </a:xfrm>
          <a:prstGeom prst="rect">
            <a:avLst/>
          </a:prstGeom>
          <a:noFill/>
          <a:ln w="9525">
            <a:noFill/>
            <a:miter lim="800000"/>
            <a:headEnd/>
            <a:tailEnd/>
          </a:ln>
        </p:spPr>
        <p:txBody>
          <a:bodyPr wrap="none">
            <a:spAutoFit/>
          </a:bodyPr>
          <a:lstStyle/>
          <a:p>
            <a:r>
              <a:rPr lang="pt-BR" sz="2800" dirty="0" err="1">
                <a:solidFill>
                  <a:srgbClr val="FFC000"/>
                </a:solidFill>
              </a:rPr>
              <a:t>dxy</a:t>
            </a:r>
            <a:r>
              <a:rPr lang="pt-BR" sz="2800" dirty="0">
                <a:solidFill>
                  <a:srgbClr val="FFC000"/>
                </a:solidFill>
              </a:rPr>
              <a:t> , </a:t>
            </a:r>
            <a:r>
              <a:rPr lang="pt-BR" sz="2800" dirty="0" err="1">
                <a:solidFill>
                  <a:srgbClr val="FFC000"/>
                </a:solidFill>
              </a:rPr>
              <a:t>dxz</a:t>
            </a:r>
            <a:r>
              <a:rPr lang="pt-BR" sz="2800" dirty="0">
                <a:solidFill>
                  <a:srgbClr val="FFC000"/>
                </a:solidFill>
              </a:rPr>
              <a:t>, </a:t>
            </a:r>
            <a:r>
              <a:rPr lang="pt-BR" sz="2800" dirty="0" err="1">
                <a:solidFill>
                  <a:srgbClr val="FFC000"/>
                </a:solidFill>
              </a:rPr>
              <a:t>dyz</a:t>
            </a:r>
            <a:r>
              <a:rPr lang="pt-BR" sz="2800" dirty="0">
                <a:solidFill>
                  <a:srgbClr val="FFC000"/>
                </a:solidFill>
              </a:rPr>
              <a:t> (</a:t>
            </a:r>
            <a:r>
              <a:rPr lang="pt-BR" sz="2800" i="1" dirty="0">
                <a:solidFill>
                  <a:srgbClr val="FFC000"/>
                </a:solidFill>
              </a:rPr>
              <a:t>t</a:t>
            </a:r>
            <a:r>
              <a:rPr lang="pt-BR" sz="2800" i="1" baseline="-25000" dirty="0">
                <a:solidFill>
                  <a:srgbClr val="FFC000"/>
                </a:solidFill>
              </a:rPr>
              <a:t>2g</a:t>
            </a:r>
            <a:r>
              <a:rPr lang="pt-BR" sz="2800" dirty="0">
                <a:solidFill>
                  <a:srgbClr val="FFC000"/>
                </a:solidFill>
              </a:rPr>
              <a:t>)</a:t>
            </a:r>
          </a:p>
        </p:txBody>
      </p:sp>
      <p:cxnSp>
        <p:nvCxnSpPr>
          <p:cNvPr id="30" name="Conector de seta reta 29"/>
          <p:cNvCxnSpPr/>
          <p:nvPr/>
        </p:nvCxnSpPr>
        <p:spPr>
          <a:xfrm rot="5400000" flipH="1" flipV="1">
            <a:off x="5651955" y="4654699"/>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5287624" y="3607744"/>
            <a:ext cx="1814512" cy="952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rot="16200000" flipV="1">
            <a:off x="4832012" y="2379019"/>
            <a:ext cx="1506537" cy="11112"/>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34" name="CaixaDeTexto 48"/>
          <p:cNvSpPr txBox="1">
            <a:spLocks noChangeArrowheads="1"/>
          </p:cNvSpPr>
          <p:nvPr/>
        </p:nvSpPr>
        <p:spPr bwMode="auto">
          <a:xfrm>
            <a:off x="5325754" y="3144491"/>
            <a:ext cx="460382" cy="461665"/>
          </a:xfrm>
          <a:prstGeom prst="rect">
            <a:avLst/>
          </a:prstGeom>
          <a:noFill/>
          <a:ln w="9525">
            <a:noFill/>
            <a:miter lim="800000"/>
            <a:headEnd/>
            <a:tailEnd/>
          </a:ln>
        </p:spPr>
        <p:txBody>
          <a:bodyPr wrap="none">
            <a:spAutoFit/>
          </a:bodyPr>
          <a:lstStyle/>
          <a:p>
            <a:r>
              <a:rPr lang="pt-BR" sz="2400" dirty="0">
                <a:solidFill>
                  <a:srgbClr val="FFC000"/>
                </a:solidFill>
                <a:sym typeface="Symbol" panose="05050102010706020507" pitchFamily="18" charset="2"/>
              </a:rPr>
              <a:t></a:t>
            </a:r>
            <a:r>
              <a:rPr lang="pt-BR" sz="2400" baseline="-25000" dirty="0">
                <a:solidFill>
                  <a:srgbClr val="FFC000"/>
                </a:solidFill>
                <a:sym typeface="Symbol" panose="05050102010706020507" pitchFamily="18" charset="2"/>
              </a:rPr>
              <a:t>T</a:t>
            </a:r>
            <a:endParaRPr lang="pt-BR" sz="2400" baseline="-25000" dirty="0">
              <a:solidFill>
                <a:srgbClr val="FFC000"/>
              </a:solidFill>
            </a:endParaRPr>
          </a:p>
        </p:txBody>
      </p:sp>
      <p:cxnSp>
        <p:nvCxnSpPr>
          <p:cNvPr id="35" name="Conector reto 34"/>
          <p:cNvCxnSpPr/>
          <p:nvPr/>
        </p:nvCxnSpPr>
        <p:spPr>
          <a:xfrm rot="5400000" flipH="1" flipV="1">
            <a:off x="4896305" y="4259412"/>
            <a:ext cx="1366838"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rot="5400000" flipH="1" flipV="1">
            <a:off x="2794101" y="3304247"/>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ector de seta reta 42"/>
          <p:cNvCxnSpPr/>
          <p:nvPr/>
        </p:nvCxnSpPr>
        <p:spPr>
          <a:xfrm rot="5400000" flipH="1" flipV="1">
            <a:off x="6290207" y="4646761"/>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rot="5400000" flipH="1" flipV="1">
            <a:off x="3379011" y="3283163"/>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ector de seta reta 45"/>
          <p:cNvCxnSpPr/>
          <p:nvPr/>
        </p:nvCxnSpPr>
        <p:spPr>
          <a:xfrm rot="5400000" flipH="1" flipV="1">
            <a:off x="7099835" y="1306544"/>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ector de seta reta 48"/>
          <p:cNvCxnSpPr/>
          <p:nvPr/>
        </p:nvCxnSpPr>
        <p:spPr>
          <a:xfrm rot="5400000" flipH="1" flipV="1">
            <a:off x="3971318" y="3319983"/>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ector de seta reta 49"/>
          <p:cNvCxnSpPr/>
          <p:nvPr/>
        </p:nvCxnSpPr>
        <p:spPr>
          <a:xfrm flipH="1">
            <a:off x="6109041" y="4502458"/>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Conector de seta reta 51"/>
          <p:cNvCxnSpPr/>
          <p:nvPr/>
        </p:nvCxnSpPr>
        <p:spPr>
          <a:xfrm rot="5400000" flipH="1" flipV="1">
            <a:off x="4518163" y="3304247"/>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ector de seta reta 52"/>
          <p:cNvCxnSpPr/>
          <p:nvPr/>
        </p:nvCxnSpPr>
        <p:spPr>
          <a:xfrm flipH="1">
            <a:off x="6660812" y="4485905"/>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787597" y="1332941"/>
            <a:ext cx="1766830" cy="523220"/>
          </a:xfrm>
          <a:prstGeom prst="rect">
            <a:avLst/>
          </a:prstGeom>
          <a:solidFill>
            <a:srgbClr val="C00000"/>
          </a:solidFill>
        </p:spPr>
        <p:txBody>
          <a:bodyPr wrap="none">
            <a:spAutoFit/>
          </a:bodyPr>
          <a:lstStyle/>
          <a:p>
            <a:r>
              <a:rPr lang="pt-BR" sz="2800" i="1" dirty="0">
                <a:solidFill>
                  <a:srgbClr val="FFC000"/>
                </a:solidFill>
              </a:rPr>
              <a:t>Cu</a:t>
            </a:r>
            <a:r>
              <a:rPr lang="pt-BR" sz="2800" i="1" baseline="30000" dirty="0">
                <a:solidFill>
                  <a:srgbClr val="FFC000"/>
                </a:solidFill>
              </a:rPr>
              <a:t>2+</a:t>
            </a:r>
            <a:r>
              <a:rPr lang="pt-BR" sz="2800" i="1" dirty="0">
                <a:solidFill>
                  <a:srgbClr val="FFC000"/>
                </a:solidFill>
              </a:rPr>
              <a:t> d</a:t>
            </a:r>
            <a:r>
              <a:rPr lang="pt-BR" sz="2800" i="1" baseline="30000" dirty="0">
                <a:solidFill>
                  <a:srgbClr val="FFC000"/>
                </a:solidFill>
              </a:rPr>
              <a:t>9</a:t>
            </a:r>
            <a:r>
              <a:rPr lang="pt-BR" sz="2800" dirty="0">
                <a:solidFill>
                  <a:srgbClr val="FFC000"/>
                </a:solidFill>
              </a:rPr>
              <a:t> =</a:t>
            </a:r>
          </a:p>
        </p:txBody>
      </p:sp>
      <p:cxnSp>
        <p:nvCxnSpPr>
          <p:cNvPr id="55" name="Conector de seta reta 54"/>
          <p:cNvCxnSpPr/>
          <p:nvPr/>
        </p:nvCxnSpPr>
        <p:spPr>
          <a:xfrm flipH="1">
            <a:off x="2601959" y="312230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H="1">
            <a:off x="6843714" y="1118563"/>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ector de seta reta 57"/>
          <p:cNvCxnSpPr/>
          <p:nvPr/>
        </p:nvCxnSpPr>
        <p:spPr>
          <a:xfrm flipH="1">
            <a:off x="3188411" y="312230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ector de seta reta 58"/>
          <p:cNvCxnSpPr/>
          <p:nvPr/>
        </p:nvCxnSpPr>
        <p:spPr>
          <a:xfrm rot="5400000" flipH="1" flipV="1">
            <a:off x="5928244" y="1321184"/>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Conector de seta reta 60"/>
          <p:cNvCxnSpPr/>
          <p:nvPr/>
        </p:nvCxnSpPr>
        <p:spPr>
          <a:xfrm flipH="1">
            <a:off x="3736799" y="306805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 name="Conector de seta reta 61"/>
          <p:cNvCxnSpPr/>
          <p:nvPr/>
        </p:nvCxnSpPr>
        <p:spPr>
          <a:xfrm rot="5400000" flipH="1" flipV="1">
            <a:off x="6467178" y="1312190"/>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Conector de seta reta 63"/>
          <p:cNvCxnSpPr/>
          <p:nvPr/>
        </p:nvCxnSpPr>
        <p:spPr>
          <a:xfrm flipH="1">
            <a:off x="4365844" y="310487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 name="Conector de seta reta 64"/>
          <p:cNvCxnSpPr/>
          <p:nvPr/>
        </p:nvCxnSpPr>
        <p:spPr>
          <a:xfrm flipH="1">
            <a:off x="6315285" y="1124209"/>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 name="Conector de seta reta 66"/>
          <p:cNvCxnSpPr/>
          <p:nvPr/>
        </p:nvCxnSpPr>
        <p:spPr>
          <a:xfrm flipH="1">
            <a:off x="4877215" y="3095182"/>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71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539412" y="1199506"/>
            <a:ext cx="8856663" cy="403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cxnSp>
        <p:nvCxnSpPr>
          <p:cNvPr id="13" name="Conector de seta reta 12"/>
          <p:cNvCxnSpPr/>
          <p:nvPr/>
        </p:nvCxnSpPr>
        <p:spPr>
          <a:xfrm rot="5400000" flipH="1" flipV="1">
            <a:off x="729932" y="3646637"/>
            <a:ext cx="2592388"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CaixaDeTexto 12"/>
          <p:cNvSpPr txBox="1">
            <a:spLocks noChangeArrowheads="1"/>
          </p:cNvSpPr>
          <p:nvPr/>
        </p:nvSpPr>
        <p:spPr bwMode="auto">
          <a:xfrm>
            <a:off x="377596" y="4511032"/>
            <a:ext cx="1925527" cy="646331"/>
          </a:xfrm>
          <a:prstGeom prst="rect">
            <a:avLst/>
          </a:prstGeom>
          <a:noFill/>
          <a:ln w="9525">
            <a:noFill/>
            <a:miter lim="800000"/>
            <a:headEnd/>
            <a:tailEnd/>
          </a:ln>
        </p:spPr>
        <p:txBody>
          <a:bodyPr wrap="none">
            <a:spAutoFit/>
          </a:bodyPr>
          <a:lstStyle/>
          <a:p>
            <a:r>
              <a:rPr lang="pt-BR" sz="3600">
                <a:solidFill>
                  <a:schemeClr val="bg1"/>
                </a:solidFill>
              </a:rPr>
              <a:t>energia</a:t>
            </a:r>
          </a:p>
        </p:txBody>
      </p:sp>
      <p:cxnSp>
        <p:nvCxnSpPr>
          <p:cNvPr id="15" name="Conector reto 14"/>
          <p:cNvCxnSpPr/>
          <p:nvPr/>
        </p:nvCxnSpPr>
        <p:spPr>
          <a:xfrm>
            <a:off x="2287689" y="3572882"/>
            <a:ext cx="504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2863952" y="3572882"/>
            <a:ext cx="504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3440214" y="3572882"/>
            <a:ext cx="504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4016477" y="3572882"/>
            <a:ext cx="50323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4571661" y="3575993"/>
            <a:ext cx="5032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rot="5400000" flipH="1" flipV="1">
            <a:off x="4607381" y="2171850"/>
            <a:ext cx="1944687" cy="8636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rot="16200000" flipH="1">
            <a:off x="4787562" y="4007794"/>
            <a:ext cx="1296987" cy="57626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5779750" y="4942831"/>
            <a:ext cx="50323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a:off x="6356011" y="4942831"/>
            <a:ext cx="5032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7131587" y="1630552"/>
            <a:ext cx="50323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6011525" y="1631306"/>
            <a:ext cx="504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6587786" y="1631306"/>
            <a:ext cx="5032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ector de seta reta 26"/>
          <p:cNvCxnSpPr/>
          <p:nvPr/>
        </p:nvCxnSpPr>
        <p:spPr>
          <a:xfrm rot="5400000" flipH="1" flipV="1">
            <a:off x="2214187" y="3283163"/>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CaixaDeTexto 34"/>
          <p:cNvSpPr txBox="1">
            <a:spLocks noChangeArrowheads="1"/>
          </p:cNvSpPr>
          <p:nvPr/>
        </p:nvSpPr>
        <p:spPr bwMode="auto">
          <a:xfrm>
            <a:off x="8333040" y="4486911"/>
            <a:ext cx="2768707" cy="523220"/>
          </a:xfrm>
          <a:prstGeom prst="rect">
            <a:avLst/>
          </a:prstGeom>
          <a:noFill/>
          <a:ln w="9525">
            <a:noFill/>
            <a:miter lim="800000"/>
            <a:headEnd/>
            <a:tailEnd/>
          </a:ln>
        </p:spPr>
        <p:txBody>
          <a:bodyPr wrap="none">
            <a:spAutoFit/>
          </a:bodyPr>
          <a:lstStyle/>
          <a:p>
            <a:r>
              <a:rPr lang="pt-BR" sz="2800" dirty="0">
                <a:solidFill>
                  <a:srgbClr val="FFC000"/>
                </a:solidFill>
              </a:rPr>
              <a:t>dx</a:t>
            </a:r>
            <a:r>
              <a:rPr lang="pt-BR" sz="2800" baseline="30000" dirty="0">
                <a:solidFill>
                  <a:srgbClr val="FFC000"/>
                </a:solidFill>
              </a:rPr>
              <a:t>2</a:t>
            </a:r>
            <a:r>
              <a:rPr lang="pt-BR" sz="2800" dirty="0">
                <a:solidFill>
                  <a:srgbClr val="FFC000"/>
                </a:solidFill>
              </a:rPr>
              <a:t>-y</a:t>
            </a:r>
            <a:r>
              <a:rPr lang="pt-BR" sz="2800" baseline="30000" dirty="0">
                <a:solidFill>
                  <a:srgbClr val="FFC000"/>
                </a:solidFill>
              </a:rPr>
              <a:t>2</a:t>
            </a:r>
            <a:r>
              <a:rPr lang="pt-BR" sz="2800" dirty="0">
                <a:solidFill>
                  <a:srgbClr val="FFC000"/>
                </a:solidFill>
              </a:rPr>
              <a:t> , dz</a:t>
            </a:r>
            <a:r>
              <a:rPr lang="pt-BR" sz="2800" baseline="30000" dirty="0">
                <a:solidFill>
                  <a:srgbClr val="FFC000"/>
                </a:solidFill>
              </a:rPr>
              <a:t>2</a:t>
            </a:r>
            <a:r>
              <a:rPr lang="pt-BR" sz="2800" dirty="0">
                <a:solidFill>
                  <a:srgbClr val="FFC000"/>
                </a:solidFill>
              </a:rPr>
              <a:t> (</a:t>
            </a:r>
            <a:r>
              <a:rPr lang="pt-BR" sz="2800" i="1" dirty="0" err="1">
                <a:solidFill>
                  <a:srgbClr val="FFC000"/>
                </a:solidFill>
              </a:rPr>
              <a:t>e</a:t>
            </a:r>
            <a:r>
              <a:rPr lang="pt-BR" sz="2800" i="1" baseline="-25000" dirty="0" err="1">
                <a:solidFill>
                  <a:srgbClr val="FFC000"/>
                </a:solidFill>
              </a:rPr>
              <a:t>g</a:t>
            </a:r>
            <a:r>
              <a:rPr lang="pt-BR" sz="2800" dirty="0">
                <a:solidFill>
                  <a:srgbClr val="FFC000"/>
                </a:solidFill>
              </a:rPr>
              <a:t>)</a:t>
            </a:r>
          </a:p>
        </p:txBody>
      </p:sp>
      <p:sp>
        <p:nvSpPr>
          <p:cNvPr id="29" name="CaixaDeTexto 35"/>
          <p:cNvSpPr txBox="1">
            <a:spLocks noChangeArrowheads="1"/>
          </p:cNvSpPr>
          <p:nvPr/>
        </p:nvSpPr>
        <p:spPr bwMode="auto">
          <a:xfrm>
            <a:off x="7799568" y="1198202"/>
            <a:ext cx="3233578" cy="523220"/>
          </a:xfrm>
          <a:prstGeom prst="rect">
            <a:avLst/>
          </a:prstGeom>
          <a:noFill/>
          <a:ln w="9525">
            <a:noFill/>
            <a:miter lim="800000"/>
            <a:headEnd/>
            <a:tailEnd/>
          </a:ln>
        </p:spPr>
        <p:txBody>
          <a:bodyPr wrap="none">
            <a:spAutoFit/>
          </a:bodyPr>
          <a:lstStyle/>
          <a:p>
            <a:r>
              <a:rPr lang="pt-BR" sz="2800" dirty="0" err="1">
                <a:solidFill>
                  <a:srgbClr val="FFC000"/>
                </a:solidFill>
              </a:rPr>
              <a:t>dxy</a:t>
            </a:r>
            <a:r>
              <a:rPr lang="pt-BR" sz="2800" dirty="0">
                <a:solidFill>
                  <a:srgbClr val="FFC000"/>
                </a:solidFill>
              </a:rPr>
              <a:t> , </a:t>
            </a:r>
            <a:r>
              <a:rPr lang="pt-BR" sz="2800" dirty="0" err="1">
                <a:solidFill>
                  <a:srgbClr val="FFC000"/>
                </a:solidFill>
              </a:rPr>
              <a:t>dxz</a:t>
            </a:r>
            <a:r>
              <a:rPr lang="pt-BR" sz="2800" dirty="0">
                <a:solidFill>
                  <a:srgbClr val="FFC000"/>
                </a:solidFill>
              </a:rPr>
              <a:t>, </a:t>
            </a:r>
            <a:r>
              <a:rPr lang="pt-BR" sz="2800" dirty="0" err="1">
                <a:solidFill>
                  <a:srgbClr val="FFC000"/>
                </a:solidFill>
              </a:rPr>
              <a:t>dyz</a:t>
            </a:r>
            <a:r>
              <a:rPr lang="pt-BR" sz="2800" dirty="0">
                <a:solidFill>
                  <a:srgbClr val="FFC000"/>
                </a:solidFill>
              </a:rPr>
              <a:t> (</a:t>
            </a:r>
            <a:r>
              <a:rPr lang="pt-BR" sz="2800" i="1" dirty="0">
                <a:solidFill>
                  <a:srgbClr val="FFC000"/>
                </a:solidFill>
              </a:rPr>
              <a:t>t</a:t>
            </a:r>
            <a:r>
              <a:rPr lang="pt-BR" sz="2800" i="1" baseline="-25000" dirty="0">
                <a:solidFill>
                  <a:srgbClr val="FFC000"/>
                </a:solidFill>
              </a:rPr>
              <a:t>2g</a:t>
            </a:r>
            <a:r>
              <a:rPr lang="pt-BR" sz="2800" dirty="0">
                <a:solidFill>
                  <a:srgbClr val="FFC000"/>
                </a:solidFill>
              </a:rPr>
              <a:t>)</a:t>
            </a:r>
          </a:p>
        </p:txBody>
      </p:sp>
      <p:cxnSp>
        <p:nvCxnSpPr>
          <p:cNvPr id="30" name="Conector de seta reta 29"/>
          <p:cNvCxnSpPr/>
          <p:nvPr/>
        </p:nvCxnSpPr>
        <p:spPr>
          <a:xfrm rot="5400000" flipH="1" flipV="1">
            <a:off x="5651955" y="4654699"/>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5287624" y="3607744"/>
            <a:ext cx="1814512" cy="952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rot="16200000" flipV="1">
            <a:off x="4832012" y="2379019"/>
            <a:ext cx="1506537" cy="11112"/>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34" name="CaixaDeTexto 48"/>
          <p:cNvSpPr txBox="1">
            <a:spLocks noChangeArrowheads="1"/>
          </p:cNvSpPr>
          <p:nvPr/>
        </p:nvSpPr>
        <p:spPr bwMode="auto">
          <a:xfrm>
            <a:off x="5325754" y="3144491"/>
            <a:ext cx="460382" cy="461665"/>
          </a:xfrm>
          <a:prstGeom prst="rect">
            <a:avLst/>
          </a:prstGeom>
          <a:noFill/>
          <a:ln w="9525">
            <a:noFill/>
            <a:miter lim="800000"/>
            <a:headEnd/>
            <a:tailEnd/>
          </a:ln>
        </p:spPr>
        <p:txBody>
          <a:bodyPr wrap="none">
            <a:spAutoFit/>
          </a:bodyPr>
          <a:lstStyle/>
          <a:p>
            <a:r>
              <a:rPr lang="pt-BR" sz="2400" dirty="0">
                <a:solidFill>
                  <a:srgbClr val="FFC000"/>
                </a:solidFill>
                <a:sym typeface="Symbol" panose="05050102010706020507" pitchFamily="18" charset="2"/>
              </a:rPr>
              <a:t></a:t>
            </a:r>
            <a:r>
              <a:rPr lang="pt-BR" sz="2400" baseline="-25000" dirty="0">
                <a:solidFill>
                  <a:srgbClr val="FFC000"/>
                </a:solidFill>
                <a:sym typeface="Symbol" panose="05050102010706020507" pitchFamily="18" charset="2"/>
              </a:rPr>
              <a:t>T</a:t>
            </a:r>
            <a:endParaRPr lang="pt-BR" sz="2400" baseline="-25000" dirty="0">
              <a:solidFill>
                <a:srgbClr val="FFC000"/>
              </a:solidFill>
            </a:endParaRPr>
          </a:p>
        </p:txBody>
      </p:sp>
      <p:cxnSp>
        <p:nvCxnSpPr>
          <p:cNvPr id="35" name="Conector reto 34"/>
          <p:cNvCxnSpPr/>
          <p:nvPr/>
        </p:nvCxnSpPr>
        <p:spPr>
          <a:xfrm rot="5400000" flipH="1" flipV="1">
            <a:off x="4896305" y="4259412"/>
            <a:ext cx="1366838"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rot="5400000" flipH="1" flipV="1">
            <a:off x="2794101" y="3304247"/>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ector de seta reta 42"/>
          <p:cNvCxnSpPr/>
          <p:nvPr/>
        </p:nvCxnSpPr>
        <p:spPr>
          <a:xfrm rot="5400000" flipH="1" flipV="1">
            <a:off x="6290207" y="4646761"/>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rot="5400000" flipH="1" flipV="1">
            <a:off x="3379011" y="3283163"/>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ector de seta reta 45"/>
          <p:cNvCxnSpPr/>
          <p:nvPr/>
        </p:nvCxnSpPr>
        <p:spPr>
          <a:xfrm rot="5400000" flipH="1" flipV="1">
            <a:off x="7099835" y="1306544"/>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ector de seta reta 48"/>
          <p:cNvCxnSpPr/>
          <p:nvPr/>
        </p:nvCxnSpPr>
        <p:spPr>
          <a:xfrm rot="5400000" flipH="1" flipV="1">
            <a:off x="3971318" y="3319983"/>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ector de seta reta 49"/>
          <p:cNvCxnSpPr/>
          <p:nvPr/>
        </p:nvCxnSpPr>
        <p:spPr>
          <a:xfrm flipH="1">
            <a:off x="6109041" y="4502458"/>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Conector de seta reta 51"/>
          <p:cNvCxnSpPr/>
          <p:nvPr/>
        </p:nvCxnSpPr>
        <p:spPr>
          <a:xfrm rot="5400000" flipH="1" flipV="1">
            <a:off x="4518163" y="3304247"/>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ector de seta reta 52"/>
          <p:cNvCxnSpPr/>
          <p:nvPr/>
        </p:nvCxnSpPr>
        <p:spPr>
          <a:xfrm flipH="1">
            <a:off x="6660812" y="4485905"/>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787597" y="1332941"/>
            <a:ext cx="1766830" cy="523220"/>
          </a:xfrm>
          <a:prstGeom prst="rect">
            <a:avLst/>
          </a:prstGeom>
          <a:solidFill>
            <a:srgbClr val="C00000"/>
          </a:solidFill>
        </p:spPr>
        <p:txBody>
          <a:bodyPr wrap="none">
            <a:spAutoFit/>
          </a:bodyPr>
          <a:lstStyle/>
          <a:p>
            <a:r>
              <a:rPr lang="pt-BR" sz="2800" i="1" dirty="0">
                <a:solidFill>
                  <a:srgbClr val="FFC000"/>
                </a:solidFill>
              </a:rPr>
              <a:t>Cu</a:t>
            </a:r>
            <a:r>
              <a:rPr lang="pt-BR" sz="2800" i="1" baseline="30000" dirty="0">
                <a:solidFill>
                  <a:srgbClr val="FFC000"/>
                </a:solidFill>
              </a:rPr>
              <a:t>+</a:t>
            </a:r>
            <a:r>
              <a:rPr lang="pt-BR" sz="2800" i="1" dirty="0">
                <a:solidFill>
                  <a:srgbClr val="FFC000"/>
                </a:solidFill>
              </a:rPr>
              <a:t> d</a:t>
            </a:r>
            <a:r>
              <a:rPr lang="pt-BR" sz="2800" i="1" baseline="30000" dirty="0">
                <a:solidFill>
                  <a:srgbClr val="FFC000"/>
                </a:solidFill>
              </a:rPr>
              <a:t>10</a:t>
            </a:r>
            <a:r>
              <a:rPr lang="pt-BR" sz="2800" dirty="0">
                <a:solidFill>
                  <a:srgbClr val="FFC000"/>
                </a:solidFill>
              </a:rPr>
              <a:t> =</a:t>
            </a:r>
          </a:p>
        </p:txBody>
      </p:sp>
      <p:cxnSp>
        <p:nvCxnSpPr>
          <p:cNvPr id="55" name="Conector de seta reta 54"/>
          <p:cNvCxnSpPr/>
          <p:nvPr/>
        </p:nvCxnSpPr>
        <p:spPr>
          <a:xfrm flipH="1">
            <a:off x="2601959" y="312230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H="1">
            <a:off x="6843714" y="1118563"/>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ector de seta reta 57"/>
          <p:cNvCxnSpPr/>
          <p:nvPr/>
        </p:nvCxnSpPr>
        <p:spPr>
          <a:xfrm flipH="1">
            <a:off x="3188411" y="312230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ector de seta reta 58"/>
          <p:cNvCxnSpPr/>
          <p:nvPr/>
        </p:nvCxnSpPr>
        <p:spPr>
          <a:xfrm rot="5400000" flipH="1" flipV="1">
            <a:off x="5928244" y="1321184"/>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Conector de seta reta 60"/>
          <p:cNvCxnSpPr/>
          <p:nvPr/>
        </p:nvCxnSpPr>
        <p:spPr>
          <a:xfrm flipH="1">
            <a:off x="3736799" y="306805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 name="Conector de seta reta 61"/>
          <p:cNvCxnSpPr/>
          <p:nvPr/>
        </p:nvCxnSpPr>
        <p:spPr>
          <a:xfrm rot="5400000" flipH="1" flipV="1">
            <a:off x="6467178" y="1312190"/>
            <a:ext cx="4318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Conector de seta reta 63"/>
          <p:cNvCxnSpPr/>
          <p:nvPr/>
        </p:nvCxnSpPr>
        <p:spPr>
          <a:xfrm flipH="1">
            <a:off x="4365844" y="310487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 name="Conector de seta reta 64"/>
          <p:cNvCxnSpPr/>
          <p:nvPr/>
        </p:nvCxnSpPr>
        <p:spPr>
          <a:xfrm flipH="1">
            <a:off x="6315285" y="1124209"/>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 name="Conector de seta reta 66"/>
          <p:cNvCxnSpPr/>
          <p:nvPr/>
        </p:nvCxnSpPr>
        <p:spPr>
          <a:xfrm flipH="1">
            <a:off x="4877215" y="3095182"/>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Conector de seta reta 43"/>
          <p:cNvCxnSpPr/>
          <p:nvPr/>
        </p:nvCxnSpPr>
        <p:spPr>
          <a:xfrm flipH="1">
            <a:off x="7425025" y="1164817"/>
            <a:ext cx="3131" cy="377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45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FE3A602-4D62-4C9A-B76A-FA3F6EC10567}" type="slidenum">
              <a:rPr lang="pt-BR" smtClean="0"/>
              <a:t>7</a:t>
            </a:fld>
            <a:endParaRPr lang="pt-BR"/>
          </a:p>
        </p:txBody>
      </p:sp>
      <p:pic>
        <p:nvPicPr>
          <p:cNvPr id="3" name="Picture 2"/>
          <p:cNvPicPr>
            <a:picLocks noChangeAspect="1" noChangeArrowheads="1"/>
          </p:cNvPicPr>
          <p:nvPr/>
        </p:nvPicPr>
        <p:blipFill>
          <a:blip r:embed="rId2" cstate="print"/>
          <a:srcRect/>
          <a:stretch>
            <a:fillRect/>
          </a:stretch>
        </p:blipFill>
        <p:spPr bwMode="auto">
          <a:xfrm>
            <a:off x="1810617" y="1689024"/>
            <a:ext cx="8475662" cy="3960812"/>
          </a:xfrm>
          <a:prstGeom prst="rect">
            <a:avLst/>
          </a:prstGeom>
          <a:noFill/>
          <a:ln w="9525">
            <a:noFill/>
            <a:round/>
            <a:headEnd/>
            <a:tailEnd/>
          </a:ln>
        </p:spPr>
      </p:pic>
      <p:sp>
        <p:nvSpPr>
          <p:cNvPr id="4" name="CaixaDeTexto 21"/>
          <p:cNvSpPr txBox="1">
            <a:spLocks noChangeArrowheads="1"/>
          </p:cNvSpPr>
          <p:nvPr/>
        </p:nvSpPr>
        <p:spPr bwMode="auto">
          <a:xfrm>
            <a:off x="9011418" y="1184969"/>
            <a:ext cx="1202573" cy="461665"/>
          </a:xfrm>
          <a:prstGeom prst="rect">
            <a:avLst/>
          </a:prstGeom>
          <a:noFill/>
          <a:ln w="9525">
            <a:noFill/>
            <a:miter lim="800000"/>
            <a:headEnd/>
            <a:tailEnd/>
          </a:ln>
        </p:spPr>
        <p:txBody>
          <a:bodyPr wrap="none">
            <a:spAutoFit/>
          </a:bodyPr>
          <a:lstStyle/>
          <a:p>
            <a:r>
              <a:rPr lang="pt-BR" sz="2400" dirty="0">
                <a:latin typeface="Lucida Sans Unicode" pitchFamily="34" charset="0"/>
              </a:rPr>
              <a:t>I (lábil)</a:t>
            </a:r>
          </a:p>
        </p:txBody>
      </p:sp>
      <p:sp>
        <p:nvSpPr>
          <p:cNvPr id="5" name="CaixaDeTexto 23"/>
          <p:cNvSpPr txBox="1">
            <a:spLocks noChangeArrowheads="1"/>
          </p:cNvSpPr>
          <p:nvPr/>
        </p:nvSpPr>
        <p:spPr bwMode="auto">
          <a:xfrm>
            <a:off x="7067201" y="1184969"/>
            <a:ext cx="1290738" cy="461665"/>
          </a:xfrm>
          <a:prstGeom prst="rect">
            <a:avLst/>
          </a:prstGeom>
          <a:noFill/>
          <a:ln w="9525">
            <a:noFill/>
            <a:miter lim="800000"/>
            <a:headEnd/>
            <a:tailEnd/>
          </a:ln>
        </p:spPr>
        <p:txBody>
          <a:bodyPr wrap="none">
            <a:spAutoFit/>
          </a:bodyPr>
          <a:lstStyle/>
          <a:p>
            <a:r>
              <a:rPr lang="pt-BR" sz="2400" dirty="0">
                <a:latin typeface="Lucida Sans Unicode" pitchFamily="34" charset="0"/>
              </a:rPr>
              <a:t>II (lábil)</a:t>
            </a:r>
          </a:p>
        </p:txBody>
      </p:sp>
      <p:sp>
        <p:nvSpPr>
          <p:cNvPr id="6" name="CaixaDeTexto 24"/>
          <p:cNvSpPr txBox="1">
            <a:spLocks noChangeArrowheads="1"/>
          </p:cNvSpPr>
          <p:nvPr/>
        </p:nvSpPr>
        <p:spPr bwMode="auto">
          <a:xfrm>
            <a:off x="4618929" y="1184969"/>
            <a:ext cx="1378904" cy="461665"/>
          </a:xfrm>
          <a:prstGeom prst="rect">
            <a:avLst/>
          </a:prstGeom>
          <a:noFill/>
          <a:ln w="9525">
            <a:noFill/>
            <a:miter lim="800000"/>
            <a:headEnd/>
            <a:tailEnd/>
          </a:ln>
        </p:spPr>
        <p:txBody>
          <a:bodyPr wrap="none">
            <a:spAutoFit/>
          </a:bodyPr>
          <a:lstStyle/>
          <a:p>
            <a:r>
              <a:rPr lang="pt-BR" sz="2400" dirty="0">
                <a:latin typeface="Lucida Sans Unicode" pitchFamily="34" charset="0"/>
              </a:rPr>
              <a:t>III (lábil)</a:t>
            </a:r>
          </a:p>
        </p:txBody>
      </p:sp>
      <p:sp>
        <p:nvSpPr>
          <p:cNvPr id="7" name="CaixaDeTexto 25"/>
          <p:cNvSpPr txBox="1">
            <a:spLocks noChangeArrowheads="1"/>
          </p:cNvSpPr>
          <p:nvPr/>
        </p:nvSpPr>
        <p:spPr bwMode="auto">
          <a:xfrm>
            <a:off x="2098649" y="1184969"/>
            <a:ext cx="1734770" cy="461665"/>
          </a:xfrm>
          <a:prstGeom prst="rect">
            <a:avLst/>
          </a:prstGeom>
          <a:noFill/>
          <a:ln w="9525">
            <a:noFill/>
            <a:miter lim="800000"/>
            <a:headEnd/>
            <a:tailEnd/>
          </a:ln>
        </p:spPr>
        <p:txBody>
          <a:bodyPr wrap="none">
            <a:spAutoFit/>
          </a:bodyPr>
          <a:lstStyle/>
          <a:p>
            <a:r>
              <a:rPr lang="pt-BR" sz="2400" dirty="0">
                <a:latin typeface="Lucida Sans Unicode" pitchFamily="34" charset="0"/>
              </a:rPr>
              <a:t>IV (inerte) </a:t>
            </a:r>
          </a:p>
        </p:txBody>
      </p:sp>
      <p:sp>
        <p:nvSpPr>
          <p:cNvPr id="8" name="CaixaDeTexto 7"/>
          <p:cNvSpPr txBox="1"/>
          <p:nvPr/>
        </p:nvSpPr>
        <p:spPr>
          <a:xfrm>
            <a:off x="1882625" y="5721473"/>
            <a:ext cx="2137124" cy="830997"/>
          </a:xfrm>
          <a:prstGeom prst="rect">
            <a:avLst/>
          </a:prstGeom>
          <a:noFill/>
        </p:spPr>
        <p:txBody>
          <a:bodyPr wrap="none" rtlCol="0">
            <a:spAutoFit/>
          </a:bodyPr>
          <a:lstStyle/>
          <a:p>
            <a:r>
              <a:rPr lang="en-US" sz="2400" dirty="0"/>
              <a:t>t = 800 </a:t>
            </a:r>
            <a:r>
              <a:rPr lang="en-US" sz="2400" dirty="0" err="1"/>
              <a:t>dias</a:t>
            </a:r>
            <a:r>
              <a:rPr lang="en-US" sz="2400" dirty="0"/>
              <a:t> a</a:t>
            </a:r>
          </a:p>
          <a:p>
            <a:r>
              <a:rPr lang="en-US" sz="2400" dirty="0"/>
              <a:t>7 </a:t>
            </a:r>
            <a:r>
              <a:rPr lang="en-US" sz="2400" dirty="0" err="1"/>
              <a:t>segundos</a:t>
            </a:r>
            <a:endParaRPr lang="en-US" sz="2400" dirty="0"/>
          </a:p>
        </p:txBody>
      </p:sp>
      <p:sp>
        <p:nvSpPr>
          <p:cNvPr id="9" name="CaixaDeTexto 8"/>
          <p:cNvSpPr txBox="1"/>
          <p:nvPr/>
        </p:nvSpPr>
        <p:spPr>
          <a:xfrm>
            <a:off x="4186881" y="5793481"/>
            <a:ext cx="2675732" cy="830997"/>
          </a:xfrm>
          <a:prstGeom prst="rect">
            <a:avLst/>
          </a:prstGeom>
          <a:noFill/>
        </p:spPr>
        <p:txBody>
          <a:bodyPr wrap="none" rtlCol="0">
            <a:spAutoFit/>
          </a:bodyPr>
          <a:lstStyle/>
          <a:p>
            <a:r>
              <a:rPr lang="en-US" sz="2400" dirty="0"/>
              <a:t>t = 0,7 </a:t>
            </a:r>
            <a:r>
              <a:rPr lang="en-US" sz="2400" dirty="0" err="1"/>
              <a:t>segundos</a:t>
            </a:r>
            <a:r>
              <a:rPr lang="en-US" sz="2400" dirty="0"/>
              <a:t> </a:t>
            </a:r>
          </a:p>
          <a:p>
            <a:r>
              <a:rPr lang="en-US" sz="2400" dirty="0"/>
              <a:t>a  7 ms</a:t>
            </a:r>
          </a:p>
        </p:txBody>
      </p:sp>
      <p:sp>
        <p:nvSpPr>
          <p:cNvPr id="10" name="CaixaDeTexto 9"/>
          <p:cNvSpPr txBox="1"/>
          <p:nvPr/>
        </p:nvSpPr>
        <p:spPr>
          <a:xfrm>
            <a:off x="6995193" y="5793481"/>
            <a:ext cx="1452642" cy="830997"/>
          </a:xfrm>
          <a:prstGeom prst="rect">
            <a:avLst/>
          </a:prstGeom>
          <a:noFill/>
        </p:spPr>
        <p:txBody>
          <a:bodyPr wrap="none" rtlCol="0">
            <a:spAutoFit/>
          </a:bodyPr>
          <a:lstStyle/>
          <a:p>
            <a:r>
              <a:rPr lang="en-US" sz="2400" dirty="0"/>
              <a:t>t = 70 </a:t>
            </a:r>
            <a:r>
              <a:rPr lang="en-US" sz="2400" dirty="0">
                <a:sym typeface="Symbol"/>
              </a:rPr>
              <a:t></a:t>
            </a:r>
            <a:r>
              <a:rPr lang="en-US" sz="2400" dirty="0"/>
              <a:t>s </a:t>
            </a:r>
          </a:p>
          <a:p>
            <a:r>
              <a:rPr lang="en-US" sz="2400" dirty="0"/>
              <a:t>a  70 ns</a:t>
            </a:r>
          </a:p>
        </p:txBody>
      </p:sp>
      <p:sp>
        <p:nvSpPr>
          <p:cNvPr id="11" name="CaixaDeTexto 10"/>
          <p:cNvSpPr txBox="1"/>
          <p:nvPr/>
        </p:nvSpPr>
        <p:spPr>
          <a:xfrm>
            <a:off x="8795393" y="5721473"/>
            <a:ext cx="1319592" cy="830997"/>
          </a:xfrm>
          <a:prstGeom prst="rect">
            <a:avLst/>
          </a:prstGeom>
          <a:noFill/>
        </p:spPr>
        <p:txBody>
          <a:bodyPr wrap="none" rtlCol="0">
            <a:spAutoFit/>
          </a:bodyPr>
          <a:lstStyle/>
          <a:p>
            <a:r>
              <a:rPr lang="en-US" sz="2400" dirty="0"/>
              <a:t>t = 7 </a:t>
            </a:r>
            <a:r>
              <a:rPr lang="en-US" sz="2400" dirty="0">
                <a:sym typeface="Symbol"/>
              </a:rPr>
              <a:t>n</a:t>
            </a:r>
            <a:r>
              <a:rPr lang="en-US" sz="2400" dirty="0"/>
              <a:t>s </a:t>
            </a:r>
          </a:p>
          <a:p>
            <a:r>
              <a:rPr lang="en-US" sz="2400" dirty="0"/>
              <a:t>a  70 </a:t>
            </a:r>
            <a:r>
              <a:rPr lang="en-US" sz="2400" dirty="0" err="1"/>
              <a:t>ps</a:t>
            </a:r>
            <a:endParaRPr lang="en-US" sz="2400" dirty="0"/>
          </a:p>
        </p:txBody>
      </p:sp>
      <p:sp>
        <p:nvSpPr>
          <p:cNvPr id="12" name="CaixaDeTexto 11"/>
          <p:cNvSpPr txBox="1"/>
          <p:nvPr/>
        </p:nvSpPr>
        <p:spPr>
          <a:xfrm>
            <a:off x="1650773" y="110640"/>
            <a:ext cx="7798027" cy="830997"/>
          </a:xfrm>
          <a:prstGeom prst="rect">
            <a:avLst/>
          </a:prstGeom>
          <a:noFill/>
        </p:spPr>
        <p:txBody>
          <a:bodyPr wrap="square" rtlCol="0">
            <a:spAutoFit/>
          </a:bodyPr>
          <a:lstStyle/>
          <a:p>
            <a:r>
              <a:rPr lang="pt-BR" sz="2400" dirty="0"/>
              <a:t>Escala Temporal para troca de água coordenada e água do solvente</a:t>
            </a:r>
          </a:p>
        </p:txBody>
      </p:sp>
      <p:sp>
        <p:nvSpPr>
          <p:cNvPr id="13" name="Elipse 12"/>
          <p:cNvSpPr/>
          <p:nvPr/>
        </p:nvSpPr>
        <p:spPr>
          <a:xfrm>
            <a:off x="9164205" y="4596714"/>
            <a:ext cx="569188" cy="37894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4733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8</a:t>
            </a:fld>
            <a:endParaRPr lang="pt-BR"/>
          </a:p>
        </p:txBody>
      </p:sp>
      <p:sp>
        <p:nvSpPr>
          <p:cNvPr id="12" name="CaixaDeTexto 11"/>
          <p:cNvSpPr txBox="1"/>
          <p:nvPr/>
        </p:nvSpPr>
        <p:spPr>
          <a:xfrm>
            <a:off x="1729109" y="601759"/>
            <a:ext cx="5956795" cy="461665"/>
          </a:xfrm>
          <a:prstGeom prst="rect">
            <a:avLst/>
          </a:prstGeom>
          <a:gradFill>
            <a:gsLst>
              <a:gs pos="0">
                <a:schemeClr val="accent1">
                  <a:tint val="98000"/>
                  <a:lumMod val="114000"/>
                </a:schemeClr>
              </a:gs>
              <a:gs pos="1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b="1" dirty="0"/>
              <a:t>Estado redox e distribuição</a:t>
            </a:r>
          </a:p>
        </p:txBody>
      </p:sp>
      <p:sp>
        <p:nvSpPr>
          <p:cNvPr id="2" name="CaixaDeTexto 1"/>
          <p:cNvSpPr txBox="1"/>
          <p:nvPr/>
        </p:nvSpPr>
        <p:spPr>
          <a:xfrm>
            <a:off x="1729108" y="1648735"/>
            <a:ext cx="8263260" cy="830997"/>
          </a:xfrm>
          <a:prstGeom prst="rect">
            <a:avLst/>
          </a:prstGeom>
          <a:noFill/>
        </p:spPr>
        <p:txBody>
          <a:bodyPr wrap="square" rtlCol="0">
            <a:spAutoFit/>
          </a:bodyPr>
          <a:lstStyle/>
          <a:p>
            <a:r>
              <a:rPr lang="pt-BR" sz="2400" b="1" dirty="0"/>
              <a:t>Procarióticos: funções muito limitadas a remoção de Cobre</a:t>
            </a:r>
          </a:p>
        </p:txBody>
      </p:sp>
      <p:sp>
        <p:nvSpPr>
          <p:cNvPr id="7" name="CaixaDeTexto 6"/>
          <p:cNvSpPr txBox="1"/>
          <p:nvPr/>
        </p:nvSpPr>
        <p:spPr>
          <a:xfrm>
            <a:off x="1729108" y="2763796"/>
            <a:ext cx="8263260" cy="2308324"/>
          </a:xfrm>
          <a:prstGeom prst="rect">
            <a:avLst/>
          </a:prstGeom>
          <a:noFill/>
        </p:spPr>
        <p:txBody>
          <a:bodyPr wrap="square" rtlCol="0">
            <a:spAutoFit/>
          </a:bodyPr>
          <a:lstStyle/>
          <a:p>
            <a:r>
              <a:rPr lang="pt-BR" sz="2400" b="1" dirty="0"/>
              <a:t>Eucarióticos: </a:t>
            </a:r>
          </a:p>
          <a:p>
            <a:r>
              <a:rPr lang="pt-BR" sz="2400" b="1" dirty="0"/>
              <a:t>i) transferência de elétrons: </a:t>
            </a:r>
            <a:r>
              <a:rPr lang="pt-BR" sz="2400" dirty="0"/>
              <a:t>Cu</a:t>
            </a:r>
            <a:r>
              <a:rPr lang="pt-BR" sz="2400" baseline="30000" dirty="0"/>
              <a:t>2+</a:t>
            </a:r>
            <a:r>
              <a:rPr lang="pt-BR" sz="2400" dirty="0"/>
              <a:t> </a:t>
            </a:r>
            <a:r>
              <a:rPr lang="pt-BR" sz="2400" dirty="0">
                <a:sym typeface="Symbol" panose="05050102010706020507" pitchFamily="18" charset="2"/>
              </a:rPr>
              <a:t> Cu</a:t>
            </a:r>
            <a:r>
              <a:rPr lang="pt-BR" sz="2400" baseline="30000" dirty="0">
                <a:sym typeface="Symbol" panose="05050102010706020507" pitchFamily="18" charset="2"/>
              </a:rPr>
              <a:t>+</a:t>
            </a:r>
            <a:endParaRPr lang="pt-BR" sz="2400" dirty="0"/>
          </a:p>
          <a:p>
            <a:r>
              <a:rPr lang="pt-BR" sz="2400" b="1" dirty="0" err="1"/>
              <a:t>ii</a:t>
            </a:r>
            <a:r>
              <a:rPr lang="pt-BR" sz="2400" b="1" dirty="0"/>
              <a:t>) reações redox envolvendo </a:t>
            </a:r>
            <a:r>
              <a:rPr lang="pt-BR" sz="2400" b="1" dirty="0" err="1"/>
              <a:t>dioxigênio</a:t>
            </a:r>
            <a:r>
              <a:rPr lang="pt-BR" sz="2400" b="1" dirty="0"/>
              <a:t> (oxidases):</a:t>
            </a:r>
          </a:p>
          <a:p>
            <a:endParaRPr lang="pt-BR" sz="2400" dirty="0"/>
          </a:p>
          <a:p>
            <a:r>
              <a:rPr lang="pt-BR" sz="2400" dirty="0"/>
              <a:t>	ativação de </a:t>
            </a:r>
            <a:r>
              <a:rPr lang="pt-BR" sz="2400" dirty="0" err="1"/>
              <a:t>dioxigênio</a:t>
            </a:r>
            <a:r>
              <a:rPr lang="pt-BR" sz="2400" dirty="0"/>
              <a:t>;</a:t>
            </a:r>
          </a:p>
          <a:p>
            <a:r>
              <a:rPr lang="pt-BR" sz="2400" dirty="0"/>
              <a:t>	remoção de derivados reativos de </a:t>
            </a:r>
            <a:r>
              <a:rPr lang="pt-BR" sz="2400" dirty="0" err="1"/>
              <a:t>dioxigênio</a:t>
            </a:r>
            <a:endParaRPr lang="pt-BR" sz="2400" dirty="0"/>
          </a:p>
        </p:txBody>
      </p:sp>
      <p:sp>
        <p:nvSpPr>
          <p:cNvPr id="8" name="CaixaDeTexto 7"/>
          <p:cNvSpPr txBox="1"/>
          <p:nvPr/>
        </p:nvSpPr>
        <p:spPr>
          <a:xfrm>
            <a:off x="1729108" y="5356186"/>
            <a:ext cx="8263260" cy="1200329"/>
          </a:xfrm>
          <a:prstGeom prst="rect">
            <a:avLst/>
          </a:prstGeom>
          <a:noFill/>
        </p:spPr>
        <p:txBody>
          <a:bodyPr wrap="square" rtlCol="0">
            <a:spAutoFit/>
          </a:bodyPr>
          <a:lstStyle/>
          <a:p>
            <a:r>
              <a:rPr lang="pt-BR" sz="2400" b="1" dirty="0"/>
              <a:t>Distribuição  </a:t>
            </a:r>
          </a:p>
          <a:p>
            <a:r>
              <a:rPr lang="pt-BR" sz="2400" dirty="0"/>
              <a:t>Extracelular (oxidases)</a:t>
            </a:r>
          </a:p>
          <a:p>
            <a:r>
              <a:rPr lang="pt-BR" sz="2400" dirty="0"/>
              <a:t>Intracelular são raridades (</a:t>
            </a:r>
            <a:r>
              <a:rPr lang="pt-BR" sz="2400" dirty="0" err="1"/>
              <a:t>cit</a:t>
            </a:r>
            <a:r>
              <a:rPr lang="pt-BR" sz="2400" dirty="0"/>
              <a:t> c oxidase, SOD-</a:t>
            </a:r>
            <a:r>
              <a:rPr lang="pt-BR" sz="2400" dirty="0" err="1"/>
              <a:t>Cu,Zn</a:t>
            </a:r>
            <a:r>
              <a:rPr lang="pt-BR" sz="2400" dirty="0"/>
              <a:t>)</a:t>
            </a:r>
          </a:p>
        </p:txBody>
      </p:sp>
    </p:spTree>
    <p:extLst>
      <p:ext uri="{BB962C8B-B14F-4D97-AF65-F5344CB8AC3E}">
        <p14:creationId xmlns:p14="http://schemas.microsoft.com/office/powerpoint/2010/main" val="228394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8FE3A602-4D62-4C9A-B76A-FA3F6EC10567}" type="slidenum">
              <a:rPr lang="pt-BR" smtClean="0"/>
              <a:t>9</a:t>
            </a:fld>
            <a:endParaRPr lang="pt-BR"/>
          </a:p>
        </p:txBody>
      </p:sp>
      <p:sp>
        <p:nvSpPr>
          <p:cNvPr id="11" name="CaixaDeTexto 10"/>
          <p:cNvSpPr txBox="1"/>
          <p:nvPr/>
        </p:nvSpPr>
        <p:spPr>
          <a:xfrm>
            <a:off x="2110254" y="2460506"/>
            <a:ext cx="7428681" cy="1569660"/>
          </a:xfrm>
          <a:prstGeom prst="rect">
            <a:avLst/>
          </a:prstGeom>
          <a:noFill/>
        </p:spPr>
        <p:txBody>
          <a:bodyPr wrap="square" rtlCol="0">
            <a:spAutoFit/>
          </a:bodyPr>
          <a:lstStyle/>
          <a:p>
            <a:r>
              <a:rPr lang="pt-BR" sz="2400" b="1" u="sng" dirty="0"/>
              <a:t>Cobre não possui ligantes (cofatores) especiais.</a:t>
            </a:r>
          </a:p>
          <a:p>
            <a:endParaRPr lang="pt-BR" sz="2400" dirty="0"/>
          </a:p>
          <a:p>
            <a:r>
              <a:rPr lang="pt-BR" sz="2400" dirty="0"/>
              <a:t>Ligantes são N, O e S de cadeias laterais de aminoácidos ou N,O da cadeia principal</a:t>
            </a:r>
          </a:p>
        </p:txBody>
      </p:sp>
      <p:sp>
        <p:nvSpPr>
          <p:cNvPr id="9" name="CaixaDeTexto 8"/>
          <p:cNvSpPr txBox="1"/>
          <p:nvPr/>
        </p:nvSpPr>
        <p:spPr>
          <a:xfrm>
            <a:off x="2172177" y="589575"/>
            <a:ext cx="6222182" cy="461665"/>
          </a:xfrm>
          <a:prstGeom prst="rect">
            <a:avLst/>
          </a:prstGeom>
          <a:gradFill>
            <a:gsLst>
              <a:gs pos="0">
                <a:schemeClr val="accent1">
                  <a:tint val="98000"/>
                  <a:lumMod val="114000"/>
                </a:schemeClr>
              </a:gs>
              <a:gs pos="21000">
                <a:srgbClr val="002060"/>
              </a:gs>
            </a:gsLst>
          </a:gradFill>
          <a:effectLst>
            <a:outerShdw blurRad="63500" dist="38100" dir="5400000" rotWithShape="0">
              <a:srgbClr val="000000">
                <a:alpha val="60000"/>
              </a:srgbClr>
            </a:outerShdw>
            <a:softEdge rad="31750"/>
          </a:effectLst>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t-BR" sz="2400" b="1" dirty="0"/>
              <a:t>Estado redox e ligantes</a:t>
            </a:r>
          </a:p>
        </p:txBody>
      </p:sp>
    </p:spTree>
    <p:extLst>
      <p:ext uri="{BB962C8B-B14F-4D97-AF65-F5344CB8AC3E}">
        <p14:creationId xmlns:p14="http://schemas.microsoft.com/office/powerpoint/2010/main" val="4079329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10806</TotalTime>
  <Words>1677</Words>
  <Application>Microsoft Office PowerPoint</Application>
  <PresentationFormat>Widescreen</PresentationFormat>
  <Paragraphs>331</Paragraphs>
  <Slides>43</Slides>
  <Notes>17</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43</vt:i4>
      </vt:variant>
    </vt:vector>
  </HeadingPairs>
  <TitlesOfParts>
    <vt:vector size="52" baseType="lpstr">
      <vt:lpstr>Arial</vt:lpstr>
      <vt:lpstr>Arial</vt:lpstr>
      <vt:lpstr>Calibri</vt:lpstr>
      <vt:lpstr>Calibri Light</vt:lpstr>
      <vt:lpstr>Century Gothic</vt:lpstr>
      <vt:lpstr>Lucida Sans Unicode</vt:lpstr>
      <vt:lpstr>Wingdings</vt:lpstr>
      <vt:lpstr>Wingdings 3</vt:lpstr>
      <vt:lpstr>Íon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José Toledo</cp:lastModifiedBy>
  <cp:revision>115</cp:revision>
  <dcterms:created xsi:type="dcterms:W3CDTF">2018-05-14T13:51:34Z</dcterms:created>
  <dcterms:modified xsi:type="dcterms:W3CDTF">2023-11-28T14:45:21Z</dcterms:modified>
</cp:coreProperties>
</file>