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6" r:id="rId7"/>
    <p:sldId id="262" r:id="rId8"/>
    <p:sldId id="264" r:id="rId9"/>
    <p:sldId id="265" r:id="rId1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67B39-6BBB-4E47-BEDE-B1805D62C7E8}" type="datetimeFigureOut">
              <a:rPr lang="pt-BR" smtClean="0"/>
              <a:t>07/07/2021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2215B-8BCA-4FE1-8C79-4A9366A30D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5505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67B39-6BBB-4E47-BEDE-B1805D62C7E8}" type="datetimeFigureOut">
              <a:rPr lang="pt-BR" smtClean="0"/>
              <a:t>07/07/2021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2215B-8BCA-4FE1-8C79-4A9366A30D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5793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67B39-6BBB-4E47-BEDE-B1805D62C7E8}" type="datetimeFigureOut">
              <a:rPr lang="pt-BR" smtClean="0"/>
              <a:t>07/07/2021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2215B-8BCA-4FE1-8C79-4A9366A30D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7683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67B39-6BBB-4E47-BEDE-B1805D62C7E8}" type="datetimeFigureOut">
              <a:rPr lang="pt-BR" smtClean="0"/>
              <a:t>07/07/2021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2215B-8BCA-4FE1-8C79-4A9366A30D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3693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67B39-6BBB-4E47-BEDE-B1805D62C7E8}" type="datetimeFigureOut">
              <a:rPr lang="pt-BR" smtClean="0"/>
              <a:t>07/07/2021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2215B-8BCA-4FE1-8C79-4A9366A30D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9549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67B39-6BBB-4E47-BEDE-B1805D62C7E8}" type="datetimeFigureOut">
              <a:rPr lang="pt-BR" smtClean="0"/>
              <a:t>07/07/2021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2215B-8BCA-4FE1-8C79-4A9366A30D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0374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67B39-6BBB-4E47-BEDE-B1805D62C7E8}" type="datetimeFigureOut">
              <a:rPr lang="pt-BR" smtClean="0"/>
              <a:t>07/07/2021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2215B-8BCA-4FE1-8C79-4A9366A30D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6304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67B39-6BBB-4E47-BEDE-B1805D62C7E8}" type="datetimeFigureOut">
              <a:rPr lang="pt-BR" smtClean="0"/>
              <a:t>07/07/2021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2215B-8BCA-4FE1-8C79-4A9366A30D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4231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67B39-6BBB-4E47-BEDE-B1805D62C7E8}" type="datetimeFigureOut">
              <a:rPr lang="pt-BR" smtClean="0"/>
              <a:t>07/07/2021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2215B-8BCA-4FE1-8C79-4A9366A30D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1193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67B39-6BBB-4E47-BEDE-B1805D62C7E8}" type="datetimeFigureOut">
              <a:rPr lang="pt-BR" smtClean="0"/>
              <a:t>07/07/2021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2215B-8BCA-4FE1-8C79-4A9366A30D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5010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67B39-6BBB-4E47-BEDE-B1805D62C7E8}" type="datetimeFigureOut">
              <a:rPr lang="pt-BR" smtClean="0"/>
              <a:t>07/07/2021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2215B-8BCA-4FE1-8C79-4A9366A30D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1692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67B39-6BBB-4E47-BEDE-B1805D62C7E8}" type="datetimeFigureOut">
              <a:rPr lang="pt-BR" smtClean="0"/>
              <a:t>07/07/2021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2215B-8BCA-4FE1-8C79-4A9366A30D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4049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translatedliteratureportugal.org/" TargetMode="External"/><Relationship Id="rId3" Type="http://schemas.openxmlformats.org/officeDocument/2006/relationships/hyperlink" Target="https://www.bn.gov.br/" TargetMode="External"/><Relationship Id="rId7" Type="http://schemas.openxmlformats.org/officeDocument/2006/relationships/hyperlink" Target="https://dicionariodetradutores.ufsc.br/pt/index.htm" TargetMode="External"/><Relationship Id="rId2" Type="http://schemas.openxmlformats.org/officeDocument/2006/relationships/hyperlink" Target="https://www.bbm.usp.br/en/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www.usp.br/dlit/" TargetMode="External"/><Relationship Id="rId5" Type="http://schemas.openxmlformats.org/officeDocument/2006/relationships/hyperlink" Target="http://naogostodeplagio.blogspot.com/" TargetMode="External"/><Relationship Id="rId4" Type="http://schemas.openxmlformats.org/officeDocument/2006/relationships/hyperlink" Target="http://poesiatraduzida.com.br/" TargetMode="External"/><Relationship Id="rId9" Type="http://schemas.openxmlformats.org/officeDocument/2006/relationships/hyperlink" Target="http://www.elfikurten.com.br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334851"/>
            <a:ext cx="9144000" cy="2047741"/>
          </a:xfrm>
        </p:spPr>
        <p:txBody>
          <a:bodyPr>
            <a:noAutofit/>
          </a:bodyPr>
          <a:lstStyle/>
          <a:p>
            <a:r>
              <a:rPr lang="pt-BR" sz="2800" b="1" dirty="0" smtClean="0">
                <a:solidFill>
                  <a:srgbClr val="FF0000"/>
                </a:solidFill>
              </a:rPr>
              <a:t>Grupo de estudos: "Literaturas </a:t>
            </a:r>
            <a:r>
              <a:rPr lang="pt-BR" sz="2800" b="1" dirty="0">
                <a:solidFill>
                  <a:srgbClr val="FF0000"/>
                </a:solidFill>
              </a:rPr>
              <a:t>e alteridade </a:t>
            </a:r>
            <a:r>
              <a:rPr lang="pt-BR" sz="2800" b="1" dirty="0" smtClean="0">
                <a:solidFill>
                  <a:srgbClr val="FF0000"/>
                </a:solidFill>
              </a:rPr>
              <a:t>linguística</a:t>
            </a:r>
            <a:r>
              <a:rPr lang="pt-BR" sz="2800" b="1" dirty="0">
                <a:solidFill>
                  <a:srgbClr val="FF0000"/>
                </a:solidFill>
              </a:rPr>
              <a:t>: possibilidades </a:t>
            </a:r>
            <a:r>
              <a:rPr lang="pt-BR" sz="2800" b="1" dirty="0" smtClean="0">
                <a:solidFill>
                  <a:srgbClr val="FF0000"/>
                </a:solidFill>
              </a:rPr>
              <a:t>teóricas </a:t>
            </a:r>
            <a:r>
              <a:rPr lang="pt-BR" sz="2800" b="1" dirty="0">
                <a:solidFill>
                  <a:srgbClr val="FF0000"/>
                </a:solidFill>
              </a:rPr>
              <a:t>e de leitura abertas pelo </a:t>
            </a:r>
            <a:r>
              <a:rPr lang="pt-BR" sz="2800" b="1" dirty="0" err="1" smtClean="0">
                <a:solidFill>
                  <a:srgbClr val="FF0000"/>
                </a:solidFill>
              </a:rPr>
              <a:t>translinguísmo</a:t>
            </a:r>
            <a:r>
              <a:rPr lang="pt-BR" sz="2800" b="1" dirty="0">
                <a:solidFill>
                  <a:srgbClr val="FF0000"/>
                </a:solidFill>
              </a:rPr>
              <a:t>"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631337"/>
          </a:xfrm>
        </p:spPr>
        <p:txBody>
          <a:bodyPr/>
          <a:lstStyle/>
          <a:p>
            <a:r>
              <a:rPr lang="pt-BR" dirty="0" smtClean="0"/>
              <a:t>PAUTA DE LA REUNIÓN DEL 09-07-2021</a:t>
            </a:r>
          </a:p>
          <a:p>
            <a:pPr marL="457200" indent="-457200" algn="l">
              <a:buAutoNum type="arabicParenR"/>
            </a:pPr>
            <a:r>
              <a:rPr lang="pt-BR" dirty="0" err="1" smtClean="0"/>
              <a:t>Explicación</a:t>
            </a:r>
            <a:r>
              <a:rPr lang="pt-BR" dirty="0" smtClean="0"/>
              <a:t> </a:t>
            </a:r>
            <a:r>
              <a:rPr lang="pt-BR" dirty="0" err="1" smtClean="0"/>
              <a:t>del</a:t>
            </a:r>
            <a:r>
              <a:rPr lang="pt-BR" dirty="0" smtClean="0"/>
              <a:t> tema </a:t>
            </a:r>
            <a:r>
              <a:rPr lang="pt-BR" dirty="0" err="1" smtClean="0"/>
              <a:t>del</a:t>
            </a:r>
            <a:r>
              <a:rPr lang="pt-BR" dirty="0" smtClean="0"/>
              <a:t> grupo (conceptos, </a:t>
            </a:r>
            <a:r>
              <a:rPr lang="pt-BR" dirty="0" err="1" smtClean="0"/>
              <a:t>posibilidades</a:t>
            </a:r>
            <a:r>
              <a:rPr lang="pt-BR" dirty="0" smtClean="0"/>
              <a:t> de </a:t>
            </a:r>
            <a:r>
              <a:rPr lang="pt-BR" dirty="0" err="1" smtClean="0"/>
              <a:t>trabajo</a:t>
            </a:r>
            <a:r>
              <a:rPr lang="pt-BR" dirty="0" smtClean="0"/>
              <a:t>, autores </a:t>
            </a:r>
            <a:r>
              <a:rPr lang="pt-BR" dirty="0" err="1" smtClean="0"/>
              <a:t>estudiados</a:t>
            </a:r>
            <a:r>
              <a:rPr lang="pt-BR" dirty="0" smtClean="0"/>
              <a:t>, etc.;</a:t>
            </a:r>
          </a:p>
          <a:p>
            <a:pPr marL="457200" indent="-457200" algn="l">
              <a:buAutoNum type="arabicParenR"/>
            </a:pPr>
            <a:r>
              <a:rPr lang="pt-BR" dirty="0" err="1" smtClean="0"/>
              <a:t>Presentación</a:t>
            </a:r>
            <a:r>
              <a:rPr lang="pt-BR" dirty="0" smtClean="0"/>
              <a:t> de </a:t>
            </a:r>
            <a:r>
              <a:rPr lang="pt-BR" dirty="0" err="1" smtClean="0"/>
              <a:t>los</a:t>
            </a:r>
            <a:r>
              <a:rPr lang="pt-BR" dirty="0" smtClean="0"/>
              <a:t> </a:t>
            </a:r>
            <a:r>
              <a:rPr lang="pt-BR" dirty="0" err="1" smtClean="0"/>
              <a:t>interesados</a:t>
            </a:r>
            <a:r>
              <a:rPr lang="pt-BR" dirty="0" smtClean="0"/>
              <a:t>;</a:t>
            </a:r>
          </a:p>
          <a:p>
            <a:pPr marL="457200" indent="-457200" algn="l">
              <a:buAutoNum type="arabicParenR"/>
            </a:pPr>
            <a:r>
              <a:rPr lang="pt-BR" dirty="0" err="1" smtClean="0"/>
              <a:t>Comentarios</a:t>
            </a:r>
            <a:r>
              <a:rPr lang="pt-BR" dirty="0" smtClean="0"/>
              <a:t> sobre </a:t>
            </a:r>
            <a:r>
              <a:rPr lang="pt-BR" dirty="0" err="1" smtClean="0"/>
              <a:t>el</a:t>
            </a:r>
            <a:r>
              <a:rPr lang="pt-BR" dirty="0" smtClean="0"/>
              <a:t> </a:t>
            </a:r>
            <a:r>
              <a:rPr lang="pt-BR" dirty="0" err="1" smtClean="0"/>
              <a:t>proyecto</a:t>
            </a:r>
            <a:r>
              <a:rPr lang="pt-BR" dirty="0" smtClean="0"/>
              <a:t> </a:t>
            </a:r>
            <a:r>
              <a:rPr lang="pt-BR" sz="2000" dirty="0" smtClean="0"/>
              <a:t>“</a:t>
            </a:r>
            <a:r>
              <a:rPr lang="pt-BR" sz="2000" b="1" dirty="0">
                <a:ea typeface="Times New Roman" panose="02020603050405020304" pitchFamily="18" charset="0"/>
              </a:rPr>
              <a:t>Projeto de  preservação do patrimônio cultural da tradução literária no </a:t>
            </a:r>
            <a:r>
              <a:rPr lang="pt-BR" sz="2000" b="1" dirty="0" smtClean="0">
                <a:ea typeface="Times New Roman" panose="02020603050405020304" pitchFamily="18" charset="0"/>
              </a:rPr>
              <a:t>Brasil</a:t>
            </a:r>
            <a:r>
              <a:rPr lang="pt-BR" sz="2000" dirty="0" smtClean="0">
                <a:ea typeface="Times New Roman" panose="02020603050405020304" pitchFamily="18" charset="0"/>
              </a:rPr>
              <a:t>”.</a:t>
            </a:r>
            <a:r>
              <a:rPr lang="pt-BR" sz="2000" dirty="0" smtClean="0"/>
              <a:t>     </a:t>
            </a:r>
          </a:p>
          <a:p>
            <a:pPr marL="457200" indent="-457200" algn="l">
              <a:buAutoNum type="arabicParenR"/>
            </a:pPr>
            <a:endParaRPr lang="pt-BR" dirty="0" smtClean="0"/>
          </a:p>
          <a:p>
            <a:pPr algn="l"/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758372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3669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err="1" smtClean="0"/>
              <a:t>Algunos</a:t>
            </a:r>
            <a:r>
              <a:rPr lang="pt-BR" dirty="0" smtClean="0"/>
              <a:t> conceptos sobre </a:t>
            </a:r>
            <a:r>
              <a:rPr lang="pt-BR" dirty="0" err="1" smtClean="0"/>
              <a:t>alteridad</a:t>
            </a:r>
            <a:r>
              <a:rPr lang="pt-BR" dirty="0" smtClean="0"/>
              <a:t> </a:t>
            </a:r>
            <a:r>
              <a:rPr lang="pt-BR" dirty="0" err="1" smtClean="0"/>
              <a:t>lingüística</a:t>
            </a:r>
            <a:r>
              <a:rPr lang="pt-BR" dirty="0" smtClean="0"/>
              <a:t>  y literatura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197734"/>
            <a:ext cx="10515600" cy="5344733"/>
          </a:xfrm>
        </p:spPr>
        <p:txBody>
          <a:bodyPr/>
          <a:lstStyle/>
          <a:p>
            <a:r>
              <a:rPr lang="pt-BR" dirty="0" err="1" smtClean="0"/>
              <a:t>Extraterritorialidad</a:t>
            </a:r>
            <a:r>
              <a:rPr lang="pt-BR" dirty="0" smtClean="0"/>
              <a:t> (Steiner)</a:t>
            </a:r>
          </a:p>
          <a:p>
            <a:r>
              <a:rPr lang="pt-BR" dirty="0" err="1" smtClean="0"/>
              <a:t>Translinguismo</a:t>
            </a:r>
            <a:r>
              <a:rPr lang="pt-BR" dirty="0" smtClean="0"/>
              <a:t> (</a:t>
            </a:r>
            <a:r>
              <a:rPr lang="pt-BR" dirty="0" err="1" smtClean="0"/>
              <a:t>Kellman</a:t>
            </a:r>
            <a:r>
              <a:rPr lang="pt-BR" dirty="0" smtClean="0"/>
              <a:t>)</a:t>
            </a:r>
          </a:p>
          <a:p>
            <a:r>
              <a:rPr lang="pt-BR" dirty="0" err="1" smtClean="0"/>
              <a:t>Heterolinguismo</a:t>
            </a:r>
            <a:r>
              <a:rPr lang="pt-BR" dirty="0" smtClean="0"/>
              <a:t> (</a:t>
            </a:r>
            <a:r>
              <a:rPr lang="pt-BR" dirty="0" err="1" smtClean="0"/>
              <a:t>Suchet</a:t>
            </a:r>
            <a:r>
              <a:rPr lang="pt-BR" dirty="0" smtClean="0"/>
              <a:t>)</a:t>
            </a:r>
          </a:p>
          <a:p>
            <a:r>
              <a:rPr lang="pt-BR" dirty="0" err="1" smtClean="0"/>
              <a:t>Frontera</a:t>
            </a:r>
            <a:r>
              <a:rPr lang="pt-BR" dirty="0" smtClean="0"/>
              <a:t> (</a:t>
            </a:r>
            <a:r>
              <a:rPr lang="pt-BR" dirty="0" err="1" smtClean="0"/>
              <a:t>Anzaldua</a:t>
            </a:r>
            <a:r>
              <a:rPr lang="pt-BR" dirty="0" smtClean="0"/>
              <a:t>, </a:t>
            </a:r>
            <a:r>
              <a:rPr lang="pt-BR" dirty="0" err="1" smtClean="0"/>
              <a:t>Haesbaert</a:t>
            </a:r>
            <a:r>
              <a:rPr lang="pt-BR" dirty="0" smtClean="0"/>
              <a:t>, Deleuze-</a:t>
            </a:r>
            <a:r>
              <a:rPr lang="pt-BR" dirty="0" err="1" smtClean="0"/>
              <a:t>Guattari</a:t>
            </a:r>
            <a:r>
              <a:rPr lang="pt-BR" dirty="0" smtClean="0"/>
              <a:t>)</a:t>
            </a:r>
          </a:p>
          <a:p>
            <a:r>
              <a:rPr lang="pt-BR" dirty="0" smtClean="0"/>
              <a:t>La </a:t>
            </a:r>
            <a:r>
              <a:rPr lang="pt-BR" dirty="0" err="1" smtClean="0"/>
              <a:t>lengua</a:t>
            </a:r>
            <a:r>
              <a:rPr lang="pt-BR" dirty="0" smtClean="0"/>
              <a:t> materna como </a:t>
            </a:r>
            <a:r>
              <a:rPr lang="pt-BR" dirty="0" err="1" smtClean="0"/>
              <a:t>otra</a:t>
            </a:r>
            <a:r>
              <a:rPr lang="pt-BR" dirty="0" smtClean="0"/>
              <a:t> (Derrida, </a:t>
            </a:r>
            <a:r>
              <a:rPr lang="pt-BR" dirty="0" err="1" smtClean="0"/>
              <a:t>Melman</a:t>
            </a:r>
            <a:r>
              <a:rPr lang="pt-BR" dirty="0" smtClean="0"/>
              <a:t>)</a:t>
            </a:r>
          </a:p>
          <a:p>
            <a:r>
              <a:rPr lang="pt-BR" dirty="0" smtClean="0"/>
              <a:t>La </a:t>
            </a:r>
            <a:r>
              <a:rPr lang="pt-BR" dirty="0" err="1" smtClean="0"/>
              <a:t>lengua</a:t>
            </a:r>
            <a:r>
              <a:rPr lang="pt-BR" dirty="0" smtClean="0"/>
              <a:t> como </a:t>
            </a:r>
            <a:r>
              <a:rPr lang="pt-BR" dirty="0" err="1" smtClean="0"/>
              <a:t>construcción</a:t>
            </a:r>
            <a:r>
              <a:rPr lang="pt-BR" dirty="0" smtClean="0"/>
              <a:t> gramatical y política (</a:t>
            </a:r>
            <a:r>
              <a:rPr lang="pt-BR" dirty="0" err="1" smtClean="0"/>
              <a:t>Orlandi</a:t>
            </a:r>
            <a:r>
              <a:rPr lang="pt-BR" dirty="0" smtClean="0"/>
              <a:t>, </a:t>
            </a:r>
            <a:r>
              <a:rPr lang="pt-BR" dirty="0" err="1" smtClean="0"/>
              <a:t>análisis</a:t>
            </a:r>
            <a:r>
              <a:rPr lang="pt-BR" dirty="0" smtClean="0"/>
              <a:t> </a:t>
            </a:r>
            <a:r>
              <a:rPr lang="pt-BR" dirty="0" err="1" smtClean="0"/>
              <a:t>del</a:t>
            </a:r>
            <a:r>
              <a:rPr lang="pt-BR" dirty="0" smtClean="0"/>
              <a:t> discurso; </a:t>
            </a:r>
            <a:r>
              <a:rPr lang="pt-BR" dirty="0" err="1" smtClean="0"/>
              <a:t>Bourdieu</a:t>
            </a:r>
            <a:r>
              <a:rPr lang="pt-BR" dirty="0" smtClean="0"/>
              <a:t>; </a:t>
            </a:r>
            <a:r>
              <a:rPr lang="pt-BR" dirty="0" err="1" smtClean="0"/>
              <a:t>glotopolítica</a:t>
            </a:r>
            <a:r>
              <a:rPr lang="pt-BR" dirty="0" smtClean="0"/>
              <a:t>)</a:t>
            </a:r>
          </a:p>
          <a:p>
            <a:r>
              <a:rPr lang="pt-BR" dirty="0" smtClean="0"/>
              <a:t>La “</a:t>
            </a:r>
            <a:r>
              <a:rPr lang="pt-BR" dirty="0" err="1" smtClean="0"/>
              <a:t>lengua</a:t>
            </a:r>
            <a:r>
              <a:rPr lang="pt-BR" dirty="0" smtClean="0"/>
              <a:t> pública</a:t>
            </a:r>
            <a:r>
              <a:rPr lang="pt-BR" dirty="0"/>
              <a:t>” (</a:t>
            </a:r>
            <a:r>
              <a:rPr lang="pt-BR" dirty="0" err="1" smtClean="0"/>
              <a:t>Kroskrity</a:t>
            </a:r>
            <a:r>
              <a:rPr lang="pt-BR" dirty="0" smtClean="0"/>
              <a:t>)</a:t>
            </a:r>
          </a:p>
          <a:p>
            <a:r>
              <a:rPr lang="pt-BR" dirty="0" smtClean="0"/>
              <a:t>La </a:t>
            </a:r>
            <a:r>
              <a:rPr lang="pt-BR" dirty="0" err="1" smtClean="0"/>
              <a:t>cuestión</a:t>
            </a:r>
            <a:r>
              <a:rPr lang="pt-BR" dirty="0" smtClean="0"/>
              <a:t> de </a:t>
            </a:r>
            <a:r>
              <a:rPr lang="pt-BR" dirty="0" err="1" smtClean="0"/>
              <a:t>la</a:t>
            </a:r>
            <a:r>
              <a:rPr lang="pt-BR" dirty="0" smtClean="0"/>
              <a:t> voz y </a:t>
            </a:r>
            <a:r>
              <a:rPr lang="pt-BR" dirty="0" err="1" smtClean="0"/>
              <a:t>la</a:t>
            </a:r>
            <a:r>
              <a:rPr lang="pt-BR" dirty="0" smtClean="0"/>
              <a:t> </a:t>
            </a:r>
            <a:r>
              <a:rPr lang="pt-BR" dirty="0" err="1" smtClean="0"/>
              <a:t>escucha</a:t>
            </a:r>
            <a:r>
              <a:rPr lang="pt-BR" dirty="0" smtClean="0"/>
              <a:t> </a:t>
            </a:r>
            <a:r>
              <a:rPr lang="pt-BR" dirty="0" err="1" smtClean="0"/>
              <a:t>en</a:t>
            </a:r>
            <a:r>
              <a:rPr lang="pt-BR" dirty="0" smtClean="0"/>
              <a:t> literatura (Barthes, </a:t>
            </a:r>
            <a:r>
              <a:rPr lang="pt-BR" dirty="0" err="1" smtClean="0"/>
              <a:t>Toop</a:t>
            </a:r>
            <a:r>
              <a:rPr lang="pt-BR" dirty="0" smtClean="0"/>
              <a:t>, Nancy, etc.)</a:t>
            </a:r>
          </a:p>
          <a:p>
            <a:pPr marL="0" indent="0">
              <a:buNone/>
            </a:pPr>
            <a:r>
              <a:rPr lang="pt-BR" dirty="0" smtClean="0"/>
              <a:t>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14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23517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err="1" smtClean="0"/>
              <a:t>Algunas</a:t>
            </a:r>
            <a:r>
              <a:rPr lang="pt-BR" dirty="0" smtClean="0"/>
              <a:t> </a:t>
            </a:r>
            <a:r>
              <a:rPr lang="pt-BR" dirty="0" err="1" smtClean="0"/>
              <a:t>posibilidades</a:t>
            </a:r>
            <a:r>
              <a:rPr lang="pt-BR" dirty="0" smtClean="0"/>
              <a:t> de </a:t>
            </a:r>
            <a:r>
              <a:rPr lang="pt-BR" dirty="0" err="1" smtClean="0"/>
              <a:t>trabajo</a:t>
            </a:r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96214" y="1094704"/>
            <a:ext cx="11771290" cy="5576552"/>
          </a:xfrm>
        </p:spPr>
        <p:txBody>
          <a:bodyPr>
            <a:normAutofit lnSpcReduction="10000"/>
          </a:bodyPr>
          <a:lstStyle/>
          <a:p>
            <a:endParaRPr lang="pt-BR" dirty="0" smtClean="0"/>
          </a:p>
          <a:p>
            <a:pPr>
              <a:buFontTx/>
              <a:buChar char="-"/>
            </a:pPr>
            <a:r>
              <a:rPr lang="pt-BR" dirty="0" smtClean="0"/>
              <a:t>Textos </a:t>
            </a:r>
            <a:r>
              <a:rPr lang="pt-BR" dirty="0" err="1" smtClean="0"/>
              <a:t>heterolingües</a:t>
            </a:r>
            <a:r>
              <a:rPr lang="pt-BR" dirty="0"/>
              <a:t>:</a:t>
            </a:r>
            <a:r>
              <a:rPr lang="pt-BR" dirty="0" smtClean="0"/>
              <a:t> objeto de </a:t>
            </a:r>
            <a:r>
              <a:rPr lang="pt-BR" dirty="0" err="1" smtClean="0"/>
              <a:t>análisis</a:t>
            </a:r>
            <a:r>
              <a:rPr lang="pt-BR" dirty="0" smtClean="0"/>
              <a:t> </a:t>
            </a:r>
            <a:r>
              <a:rPr lang="pt-BR" dirty="0" err="1" smtClean="0"/>
              <a:t>textuales</a:t>
            </a:r>
            <a:r>
              <a:rPr lang="pt-BR" dirty="0" smtClean="0"/>
              <a:t> a partir de </a:t>
            </a:r>
            <a:r>
              <a:rPr lang="pt-BR" dirty="0" err="1" smtClean="0"/>
              <a:t>las</a:t>
            </a:r>
            <a:r>
              <a:rPr lang="pt-BR" dirty="0" smtClean="0"/>
              <a:t>  diferentes posiciones de </a:t>
            </a:r>
            <a:r>
              <a:rPr lang="pt-BR" dirty="0" err="1" smtClean="0"/>
              <a:t>sujeto</a:t>
            </a:r>
            <a:r>
              <a:rPr lang="pt-BR" dirty="0" smtClean="0"/>
              <a:t>, </a:t>
            </a:r>
            <a:r>
              <a:rPr lang="pt-BR" dirty="0" err="1" smtClean="0"/>
              <a:t>ethos</a:t>
            </a:r>
            <a:r>
              <a:rPr lang="pt-BR" dirty="0" smtClean="0"/>
              <a:t>, diferentes territorialidades, etc.</a:t>
            </a:r>
          </a:p>
          <a:p>
            <a:pPr>
              <a:buFontTx/>
              <a:buChar char="-"/>
            </a:pPr>
            <a:r>
              <a:rPr lang="pt-BR" dirty="0" smtClean="0"/>
              <a:t>Textos escritos </a:t>
            </a:r>
            <a:r>
              <a:rPr lang="pt-BR" dirty="0" err="1" smtClean="0"/>
              <a:t>en</a:t>
            </a:r>
            <a:r>
              <a:rPr lang="pt-BR" dirty="0" smtClean="0"/>
              <a:t> </a:t>
            </a:r>
            <a:r>
              <a:rPr lang="pt-BR" dirty="0" err="1" smtClean="0"/>
              <a:t>lenguas</a:t>
            </a:r>
            <a:r>
              <a:rPr lang="pt-BR" dirty="0" smtClean="0"/>
              <a:t> </a:t>
            </a:r>
            <a:r>
              <a:rPr lang="pt-BR" dirty="0" err="1" smtClean="0"/>
              <a:t>asumidas</a:t>
            </a:r>
            <a:r>
              <a:rPr lang="pt-BR" dirty="0" smtClean="0"/>
              <a:t> como </a:t>
            </a:r>
            <a:r>
              <a:rPr lang="pt-BR" dirty="0" err="1" smtClean="0"/>
              <a:t>extranjeras</a:t>
            </a:r>
            <a:r>
              <a:rPr lang="pt-BR" dirty="0" smtClean="0"/>
              <a:t> (</a:t>
            </a:r>
            <a:r>
              <a:rPr lang="pt-BR" dirty="0" err="1" smtClean="0"/>
              <a:t>apropiación</a:t>
            </a:r>
            <a:r>
              <a:rPr lang="pt-BR" dirty="0" smtClean="0"/>
              <a:t> de </a:t>
            </a:r>
            <a:r>
              <a:rPr lang="pt-BR" dirty="0" err="1" smtClean="0"/>
              <a:t>otra</a:t>
            </a:r>
            <a:r>
              <a:rPr lang="pt-BR" dirty="0" smtClean="0"/>
              <a:t> </a:t>
            </a:r>
            <a:r>
              <a:rPr lang="pt-BR" dirty="0" err="1" smtClean="0"/>
              <a:t>lengua</a:t>
            </a:r>
            <a:r>
              <a:rPr lang="pt-BR" dirty="0" smtClean="0"/>
              <a:t>, </a:t>
            </a:r>
            <a:r>
              <a:rPr lang="pt-BR" dirty="0" err="1" smtClean="0"/>
              <a:t>resignificación</a:t>
            </a:r>
            <a:r>
              <a:rPr lang="pt-BR" dirty="0" smtClean="0"/>
              <a:t> de sentidos y formas, etc.</a:t>
            </a:r>
          </a:p>
          <a:p>
            <a:pPr>
              <a:buFontTx/>
              <a:buChar char="-"/>
            </a:pPr>
            <a:r>
              <a:rPr lang="pt-BR" dirty="0" smtClean="0"/>
              <a:t>Textos escritos </a:t>
            </a:r>
            <a:r>
              <a:rPr lang="pt-BR" dirty="0" err="1" smtClean="0"/>
              <a:t>en</a:t>
            </a:r>
            <a:r>
              <a:rPr lang="pt-BR" dirty="0" smtClean="0"/>
              <a:t> </a:t>
            </a:r>
            <a:r>
              <a:rPr lang="pt-BR" dirty="0" err="1" smtClean="0"/>
              <a:t>la</a:t>
            </a:r>
            <a:r>
              <a:rPr lang="pt-BR" dirty="0" smtClean="0"/>
              <a:t> </a:t>
            </a:r>
            <a:r>
              <a:rPr lang="pt-BR" dirty="0" err="1" smtClean="0"/>
              <a:t>misma</a:t>
            </a:r>
            <a:r>
              <a:rPr lang="pt-BR" dirty="0" smtClean="0"/>
              <a:t> </a:t>
            </a:r>
            <a:r>
              <a:rPr lang="pt-BR" dirty="0" err="1" smtClean="0"/>
              <a:t>lengua</a:t>
            </a:r>
            <a:r>
              <a:rPr lang="pt-BR" dirty="0" smtClean="0"/>
              <a:t> pero heterodoxos </a:t>
            </a:r>
            <a:r>
              <a:rPr lang="pt-BR" dirty="0" err="1" smtClean="0"/>
              <a:t>en</a:t>
            </a:r>
            <a:r>
              <a:rPr lang="pt-BR" dirty="0" smtClean="0"/>
              <a:t> </a:t>
            </a:r>
            <a:r>
              <a:rPr lang="pt-BR" dirty="0" err="1" smtClean="0"/>
              <a:t>relación</a:t>
            </a:r>
            <a:r>
              <a:rPr lang="pt-BR" dirty="0" smtClean="0"/>
              <a:t> a </a:t>
            </a:r>
            <a:r>
              <a:rPr lang="pt-BR" dirty="0" err="1" smtClean="0"/>
              <a:t>la</a:t>
            </a:r>
            <a:r>
              <a:rPr lang="pt-BR" dirty="0" smtClean="0"/>
              <a:t> “</a:t>
            </a:r>
            <a:r>
              <a:rPr lang="pt-BR" dirty="0" err="1" smtClean="0"/>
              <a:t>lengua</a:t>
            </a:r>
            <a:r>
              <a:rPr lang="pt-BR" dirty="0" smtClean="0"/>
              <a:t> pública” (por. </a:t>
            </a:r>
            <a:r>
              <a:rPr lang="pt-BR" dirty="0" err="1" smtClean="0"/>
              <a:t>Ej</a:t>
            </a:r>
            <a:r>
              <a:rPr lang="pt-BR" dirty="0" smtClean="0"/>
              <a:t>. </a:t>
            </a:r>
            <a:r>
              <a:rPr lang="pt-BR" dirty="0" err="1" smtClean="0"/>
              <a:t>Diamela</a:t>
            </a:r>
            <a:r>
              <a:rPr lang="pt-BR" dirty="0" smtClean="0"/>
              <a:t> </a:t>
            </a:r>
            <a:r>
              <a:rPr lang="pt-BR" dirty="0" err="1" smtClean="0"/>
              <a:t>Eltit</a:t>
            </a:r>
            <a:r>
              <a:rPr lang="pt-BR" dirty="0" smtClean="0"/>
              <a:t> </a:t>
            </a:r>
            <a:r>
              <a:rPr lang="pt-BR" dirty="0" err="1" smtClean="0"/>
              <a:t>en</a:t>
            </a:r>
            <a:r>
              <a:rPr lang="pt-BR" dirty="0" smtClean="0"/>
              <a:t> </a:t>
            </a:r>
            <a:r>
              <a:rPr lang="pt-BR" dirty="0" err="1" smtClean="0"/>
              <a:t>la</a:t>
            </a:r>
            <a:r>
              <a:rPr lang="pt-BR" dirty="0" smtClean="0"/>
              <a:t> Chile </a:t>
            </a:r>
            <a:r>
              <a:rPr lang="pt-BR" dirty="0" err="1" smtClean="0"/>
              <a:t>posdictatorial</a:t>
            </a:r>
            <a:r>
              <a:rPr lang="pt-BR" dirty="0" smtClean="0"/>
              <a:t>, o </a:t>
            </a:r>
            <a:r>
              <a:rPr lang="pt-BR" dirty="0" err="1" smtClean="0"/>
              <a:t>Fogwill</a:t>
            </a:r>
            <a:r>
              <a:rPr lang="pt-BR" dirty="0" smtClean="0"/>
              <a:t> </a:t>
            </a:r>
            <a:r>
              <a:rPr lang="pt-BR" dirty="0" err="1" smtClean="0"/>
              <a:t>en</a:t>
            </a:r>
            <a:r>
              <a:rPr lang="pt-BR" dirty="0" smtClean="0"/>
              <a:t> </a:t>
            </a:r>
            <a:r>
              <a:rPr lang="pt-BR" dirty="0" err="1" smtClean="0"/>
              <a:t>la</a:t>
            </a:r>
            <a:r>
              <a:rPr lang="pt-BR" dirty="0" smtClean="0"/>
              <a:t> </a:t>
            </a:r>
            <a:r>
              <a:rPr lang="pt-BR" dirty="0" err="1" smtClean="0"/>
              <a:t>democratización</a:t>
            </a:r>
            <a:r>
              <a:rPr lang="pt-BR" dirty="0" smtClean="0"/>
              <a:t> argentina) </a:t>
            </a:r>
          </a:p>
          <a:p>
            <a:pPr>
              <a:buFontTx/>
              <a:buChar char="-"/>
            </a:pPr>
            <a:r>
              <a:rPr lang="pt-BR" dirty="0" err="1" smtClean="0"/>
              <a:t>Incorporación</a:t>
            </a:r>
            <a:r>
              <a:rPr lang="pt-BR" dirty="0" smtClean="0"/>
              <a:t> de autores </a:t>
            </a:r>
            <a:r>
              <a:rPr lang="pt-BR" dirty="0" err="1" smtClean="0"/>
              <a:t>translingües</a:t>
            </a:r>
            <a:r>
              <a:rPr lang="pt-BR" dirty="0" smtClean="0"/>
              <a:t> a sistemas </a:t>
            </a:r>
            <a:r>
              <a:rPr lang="pt-BR" dirty="0" err="1" smtClean="0"/>
              <a:t>literarios</a:t>
            </a:r>
            <a:r>
              <a:rPr lang="pt-BR" dirty="0" smtClean="0"/>
              <a:t> </a:t>
            </a:r>
            <a:r>
              <a:rPr lang="pt-BR" dirty="0" err="1" smtClean="0"/>
              <a:t>nacionales</a:t>
            </a:r>
            <a:r>
              <a:rPr lang="pt-BR" dirty="0" smtClean="0"/>
              <a:t> a través de </a:t>
            </a:r>
            <a:r>
              <a:rPr lang="pt-BR" dirty="0" err="1" smtClean="0"/>
              <a:t>la</a:t>
            </a:r>
            <a:r>
              <a:rPr lang="pt-BR" dirty="0" smtClean="0"/>
              <a:t> </a:t>
            </a:r>
            <a:r>
              <a:rPr lang="pt-BR" dirty="0" err="1" smtClean="0"/>
              <a:t>traducción</a:t>
            </a:r>
            <a:r>
              <a:rPr lang="pt-BR" dirty="0" smtClean="0"/>
              <a:t>.</a:t>
            </a:r>
          </a:p>
          <a:p>
            <a:pPr marL="0" indent="0">
              <a:buNone/>
            </a:pPr>
            <a:r>
              <a:rPr lang="pt-BR" dirty="0" smtClean="0"/>
              <a:t>- El </a:t>
            </a:r>
            <a:r>
              <a:rPr lang="pt-BR" dirty="0" err="1" smtClean="0"/>
              <a:t>sujeto</a:t>
            </a:r>
            <a:r>
              <a:rPr lang="pt-BR" dirty="0" smtClean="0"/>
              <a:t> </a:t>
            </a:r>
            <a:r>
              <a:rPr lang="pt-BR" dirty="0" err="1" smtClean="0"/>
              <a:t>siempre</a:t>
            </a:r>
            <a:r>
              <a:rPr lang="pt-BR" dirty="0" smtClean="0"/>
              <a:t> </a:t>
            </a:r>
            <a:r>
              <a:rPr lang="pt-BR" dirty="0" err="1" smtClean="0"/>
              <a:t>en</a:t>
            </a:r>
            <a:r>
              <a:rPr lang="pt-BR" dirty="0" smtClean="0"/>
              <a:t> </a:t>
            </a:r>
            <a:r>
              <a:rPr lang="pt-BR" dirty="0" err="1" smtClean="0"/>
              <a:t>relación</a:t>
            </a:r>
            <a:r>
              <a:rPr lang="pt-BR" dirty="0" smtClean="0"/>
              <a:t> de </a:t>
            </a:r>
            <a:r>
              <a:rPr lang="pt-BR" dirty="0" err="1" smtClean="0"/>
              <a:t>alteridad</a:t>
            </a:r>
            <a:r>
              <a:rPr lang="pt-BR" dirty="0" smtClean="0"/>
              <a:t> </a:t>
            </a:r>
            <a:r>
              <a:rPr lang="pt-BR" dirty="0" err="1" smtClean="0"/>
              <a:t>respecto</a:t>
            </a:r>
            <a:r>
              <a:rPr lang="pt-BR" dirty="0" smtClean="0"/>
              <a:t> a </a:t>
            </a:r>
            <a:r>
              <a:rPr lang="pt-BR" dirty="0" err="1" smtClean="0"/>
              <a:t>la</a:t>
            </a:r>
            <a:r>
              <a:rPr lang="pt-BR" dirty="0" smtClean="0"/>
              <a:t> </a:t>
            </a:r>
            <a:r>
              <a:rPr lang="pt-BR" dirty="0" err="1" smtClean="0"/>
              <a:t>lengua</a:t>
            </a:r>
            <a:r>
              <a:rPr lang="pt-BR" dirty="0" smtClean="0"/>
              <a:t>: </a:t>
            </a:r>
            <a:r>
              <a:rPr lang="pt-BR" dirty="0" err="1" smtClean="0">
                <a:solidFill>
                  <a:srgbClr val="FF0000"/>
                </a:solidFill>
              </a:rPr>
              <a:t>cómo</a:t>
            </a:r>
            <a:r>
              <a:rPr lang="pt-BR" dirty="0" smtClean="0">
                <a:solidFill>
                  <a:srgbClr val="FF0000"/>
                </a:solidFill>
              </a:rPr>
              <a:t> </a:t>
            </a:r>
            <a:r>
              <a:rPr lang="pt-BR" dirty="0" err="1" smtClean="0">
                <a:solidFill>
                  <a:srgbClr val="FF0000"/>
                </a:solidFill>
              </a:rPr>
              <a:t>esa</a:t>
            </a:r>
            <a:r>
              <a:rPr lang="pt-BR" dirty="0" smtClean="0">
                <a:solidFill>
                  <a:srgbClr val="FF0000"/>
                </a:solidFill>
              </a:rPr>
              <a:t> perspectiva </a:t>
            </a:r>
            <a:r>
              <a:rPr lang="pt-BR" dirty="0" err="1" smtClean="0">
                <a:solidFill>
                  <a:srgbClr val="FF0000"/>
                </a:solidFill>
              </a:rPr>
              <a:t>afecta</a:t>
            </a:r>
            <a:r>
              <a:rPr lang="pt-BR" dirty="0" smtClean="0">
                <a:solidFill>
                  <a:srgbClr val="FF0000"/>
                </a:solidFill>
              </a:rPr>
              <a:t> </a:t>
            </a:r>
            <a:r>
              <a:rPr lang="pt-BR" dirty="0" err="1" smtClean="0">
                <a:solidFill>
                  <a:srgbClr val="FF0000"/>
                </a:solidFill>
              </a:rPr>
              <a:t>otros</a:t>
            </a:r>
            <a:r>
              <a:rPr lang="pt-BR" dirty="0" smtClean="0">
                <a:solidFill>
                  <a:srgbClr val="FF0000"/>
                </a:solidFill>
              </a:rPr>
              <a:t> </a:t>
            </a:r>
            <a:r>
              <a:rPr lang="pt-BR" dirty="0" err="1" smtClean="0">
                <a:solidFill>
                  <a:srgbClr val="FF0000"/>
                </a:solidFill>
              </a:rPr>
              <a:t>intereses</a:t>
            </a:r>
            <a:r>
              <a:rPr lang="pt-BR" dirty="0" smtClean="0">
                <a:solidFill>
                  <a:srgbClr val="FF0000"/>
                </a:solidFill>
              </a:rPr>
              <a:t> teóricos y de </a:t>
            </a:r>
            <a:r>
              <a:rPr lang="pt-BR" dirty="0" err="1" smtClean="0">
                <a:solidFill>
                  <a:srgbClr val="FF0000"/>
                </a:solidFill>
              </a:rPr>
              <a:t>lectura</a:t>
            </a:r>
            <a:r>
              <a:rPr lang="pt-BR" dirty="0" smtClean="0">
                <a:solidFill>
                  <a:srgbClr val="FF0000"/>
                </a:solidFill>
              </a:rPr>
              <a:t> </a:t>
            </a:r>
            <a:r>
              <a:rPr lang="pt-BR" dirty="0" smtClean="0"/>
              <a:t>(género, autobiografia, </a:t>
            </a:r>
            <a:r>
              <a:rPr lang="pt-BR" dirty="0" err="1" smtClean="0"/>
              <a:t>estudios</a:t>
            </a:r>
            <a:r>
              <a:rPr lang="pt-BR" dirty="0" smtClean="0"/>
              <a:t> sobre </a:t>
            </a:r>
            <a:r>
              <a:rPr lang="pt-BR" dirty="0" err="1" smtClean="0"/>
              <a:t>migración</a:t>
            </a:r>
            <a:r>
              <a:rPr lang="pt-BR" dirty="0" smtClean="0"/>
              <a:t>, etc.)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76453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54547"/>
            <a:ext cx="10515600" cy="579549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err="1" smtClean="0"/>
              <a:t>Algunos</a:t>
            </a:r>
            <a:r>
              <a:rPr lang="pt-BR" dirty="0" smtClean="0"/>
              <a:t> autores que </a:t>
            </a:r>
            <a:r>
              <a:rPr lang="pt-BR" dirty="0" err="1" smtClean="0"/>
              <a:t>trabajé</a:t>
            </a:r>
            <a:r>
              <a:rPr lang="pt-BR" dirty="0" smtClean="0"/>
              <a:t> o </a:t>
            </a:r>
            <a:r>
              <a:rPr lang="pt-BR" dirty="0" err="1" smtClean="0"/>
              <a:t>trabajaré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34851" y="953036"/>
            <a:ext cx="11857149" cy="5743977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pt-BR" dirty="0" err="1" smtClean="0"/>
              <a:t>En</a:t>
            </a:r>
            <a:r>
              <a:rPr lang="pt-BR" dirty="0" smtClean="0"/>
              <a:t> </a:t>
            </a:r>
            <a:r>
              <a:rPr lang="pt-BR" i="1" dirty="0" err="1" smtClean="0"/>
              <a:t>Puertos</a:t>
            </a:r>
            <a:r>
              <a:rPr lang="pt-BR" i="1" dirty="0" smtClean="0"/>
              <a:t>: </a:t>
            </a:r>
            <a:r>
              <a:rPr lang="pt-BR" i="1" dirty="0" err="1" smtClean="0"/>
              <a:t>Diccionarios</a:t>
            </a:r>
            <a:r>
              <a:rPr lang="pt-BR" i="1" dirty="0" smtClean="0"/>
              <a:t>. Literaturas y </a:t>
            </a:r>
            <a:r>
              <a:rPr lang="pt-BR" i="1" dirty="0" err="1" smtClean="0"/>
              <a:t>alteridad</a:t>
            </a:r>
            <a:r>
              <a:rPr lang="pt-BR" i="1" dirty="0" smtClean="0"/>
              <a:t> linguística desde </a:t>
            </a:r>
            <a:r>
              <a:rPr lang="pt-BR" i="1" dirty="0" err="1" smtClean="0"/>
              <a:t>la</a:t>
            </a:r>
            <a:r>
              <a:rPr lang="pt-BR" i="1" dirty="0" smtClean="0"/>
              <a:t> pampa </a:t>
            </a:r>
            <a:r>
              <a:rPr lang="pt-BR" dirty="0" smtClean="0"/>
              <a:t>(</a:t>
            </a:r>
            <a:r>
              <a:rPr lang="pt-BR" dirty="0" err="1" smtClean="0"/>
              <a:t>Rosario</a:t>
            </a:r>
            <a:r>
              <a:rPr lang="pt-BR" dirty="0" smtClean="0"/>
              <a:t>, Beatriz Viterbo 2021):</a:t>
            </a:r>
          </a:p>
          <a:p>
            <a:pPr marL="0" indent="0">
              <a:buNone/>
            </a:pPr>
            <a:r>
              <a:rPr lang="pt-BR" dirty="0" err="1" smtClean="0"/>
              <a:t>Xul</a:t>
            </a:r>
            <a:r>
              <a:rPr lang="pt-BR" dirty="0" smtClean="0"/>
              <a:t> Solar, Bustos </a:t>
            </a:r>
            <a:r>
              <a:rPr lang="pt-BR" dirty="0" err="1" smtClean="0"/>
              <a:t>Domecq</a:t>
            </a:r>
            <a:r>
              <a:rPr lang="pt-BR" dirty="0" smtClean="0"/>
              <a:t> (Borges/</a:t>
            </a:r>
            <a:r>
              <a:rPr lang="pt-BR" dirty="0" err="1" smtClean="0"/>
              <a:t>Bioy</a:t>
            </a:r>
            <a:r>
              <a:rPr lang="pt-BR" dirty="0" smtClean="0"/>
              <a:t>), </a:t>
            </a:r>
            <a:r>
              <a:rPr lang="pt-BR" dirty="0" err="1" smtClean="0"/>
              <a:t>Antonio</a:t>
            </a:r>
            <a:r>
              <a:rPr lang="pt-BR" dirty="0" smtClean="0"/>
              <a:t> </a:t>
            </a:r>
            <a:r>
              <a:rPr lang="pt-BR" dirty="0" err="1" smtClean="0"/>
              <a:t>Porchia</a:t>
            </a:r>
            <a:r>
              <a:rPr lang="pt-BR" dirty="0" smtClean="0"/>
              <a:t>, </a:t>
            </a:r>
            <a:r>
              <a:rPr lang="pt-BR" dirty="0" err="1" smtClean="0"/>
              <a:t>Witold</a:t>
            </a:r>
            <a:r>
              <a:rPr lang="pt-BR" dirty="0" smtClean="0"/>
              <a:t> </a:t>
            </a:r>
            <a:r>
              <a:rPr lang="pt-BR" dirty="0" err="1" smtClean="0"/>
              <a:t>Gombrowicz</a:t>
            </a:r>
            <a:r>
              <a:rPr lang="pt-BR" dirty="0" smtClean="0"/>
              <a:t>, </a:t>
            </a:r>
            <a:r>
              <a:rPr lang="pt-BR" dirty="0" err="1" smtClean="0"/>
              <a:t>Copi</a:t>
            </a:r>
            <a:r>
              <a:rPr lang="pt-BR" dirty="0" smtClean="0"/>
              <a:t>, </a:t>
            </a:r>
            <a:r>
              <a:rPr lang="pt-BR" dirty="0" err="1" smtClean="0"/>
              <a:t>Perlongher</a:t>
            </a:r>
            <a:r>
              <a:rPr lang="pt-BR" dirty="0" smtClean="0"/>
              <a:t>, </a:t>
            </a:r>
            <a:r>
              <a:rPr lang="pt-BR" dirty="0" err="1" smtClean="0"/>
              <a:t>Wilcock</a:t>
            </a:r>
            <a:r>
              <a:rPr lang="pt-BR" dirty="0" smtClean="0"/>
              <a:t>, </a:t>
            </a:r>
            <a:r>
              <a:rPr lang="pt-BR" dirty="0" err="1" smtClean="0"/>
              <a:t>Bianciotti</a:t>
            </a:r>
            <a:r>
              <a:rPr lang="pt-BR" dirty="0" smtClean="0"/>
              <a:t>, </a:t>
            </a:r>
            <a:r>
              <a:rPr lang="pt-BR" dirty="0" err="1" smtClean="0"/>
              <a:t>Gelman</a:t>
            </a:r>
            <a:r>
              <a:rPr lang="pt-BR" dirty="0" smtClean="0"/>
              <a:t>, </a:t>
            </a:r>
            <a:r>
              <a:rPr lang="pt-BR" dirty="0" err="1" smtClean="0"/>
              <a:t>Alcoba</a:t>
            </a:r>
            <a:r>
              <a:rPr lang="pt-BR" dirty="0" smtClean="0"/>
              <a:t>, </a:t>
            </a:r>
            <a:r>
              <a:rPr lang="pt-BR" dirty="0" err="1" smtClean="0"/>
              <a:t>Molloy</a:t>
            </a:r>
            <a:r>
              <a:rPr lang="pt-BR" dirty="0" smtClean="0"/>
              <a:t>.</a:t>
            </a:r>
          </a:p>
          <a:p>
            <a:pPr marL="0" indent="0">
              <a:buNone/>
            </a:pPr>
            <a:endParaRPr lang="pt-BR" dirty="0"/>
          </a:p>
          <a:p>
            <a:pPr>
              <a:buFontTx/>
              <a:buChar char="-"/>
            </a:pPr>
            <a:r>
              <a:rPr lang="pt-BR" dirty="0" err="1" smtClean="0"/>
              <a:t>En</a:t>
            </a:r>
            <a:r>
              <a:rPr lang="pt-BR" dirty="0" smtClean="0"/>
              <a:t> </a:t>
            </a:r>
            <a:r>
              <a:rPr lang="pt-BR" dirty="0" err="1" smtClean="0"/>
              <a:t>un</a:t>
            </a:r>
            <a:r>
              <a:rPr lang="pt-BR" dirty="0" smtClean="0"/>
              <a:t> </a:t>
            </a:r>
            <a:r>
              <a:rPr lang="pt-BR" dirty="0" err="1" smtClean="0"/>
              <a:t>nuevo</a:t>
            </a:r>
            <a:r>
              <a:rPr lang="pt-BR" dirty="0" smtClean="0"/>
              <a:t> </a:t>
            </a:r>
            <a:r>
              <a:rPr lang="pt-BR" dirty="0" err="1" smtClean="0"/>
              <a:t>proyecto</a:t>
            </a:r>
            <a:r>
              <a:rPr lang="pt-BR" dirty="0" smtClean="0"/>
              <a:t> concentrado </a:t>
            </a:r>
            <a:r>
              <a:rPr lang="pt-BR" dirty="0" err="1" smtClean="0"/>
              <a:t>en</a:t>
            </a:r>
            <a:r>
              <a:rPr lang="pt-BR" dirty="0" smtClean="0"/>
              <a:t> </a:t>
            </a:r>
            <a:r>
              <a:rPr lang="pt-BR" dirty="0" err="1" smtClean="0"/>
              <a:t>siglo</a:t>
            </a:r>
            <a:r>
              <a:rPr lang="pt-BR" dirty="0" smtClean="0"/>
              <a:t> XIX</a:t>
            </a:r>
            <a:endParaRPr lang="pt-BR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i="1" dirty="0" smtClean="0">
                <a:latin typeface="Times New Roman" panose="02020603050405020304" pitchFamily="18" charset="0"/>
              </a:rPr>
              <a:t>La </a:t>
            </a:r>
            <a:r>
              <a:rPr lang="pt-BR" i="1" dirty="0" err="1">
                <a:latin typeface="Times New Roman" panose="02020603050405020304" pitchFamily="18" charset="0"/>
              </a:rPr>
              <a:t>Havane</a:t>
            </a:r>
            <a:r>
              <a:rPr lang="pt-BR" i="1" dirty="0">
                <a:latin typeface="Times New Roman" panose="02020603050405020304" pitchFamily="18" charset="0"/>
              </a:rPr>
              <a:t> </a:t>
            </a:r>
            <a:r>
              <a:rPr lang="pt-BR" dirty="0">
                <a:latin typeface="Times New Roman" panose="02020603050405020304" pitchFamily="18" charset="0"/>
              </a:rPr>
              <a:t>de Maria de </a:t>
            </a:r>
            <a:r>
              <a:rPr lang="pt-BR" dirty="0" err="1">
                <a:latin typeface="Times New Roman" panose="02020603050405020304" pitchFamily="18" charset="0"/>
              </a:rPr>
              <a:t>las</a:t>
            </a:r>
            <a:r>
              <a:rPr lang="pt-BR" dirty="0">
                <a:latin typeface="Times New Roman" panose="02020603050405020304" pitchFamily="18" charset="0"/>
              </a:rPr>
              <a:t> Mercedes Santa Cruz y Montalvo, </a:t>
            </a:r>
            <a:r>
              <a:rPr lang="pt-BR" dirty="0" err="1">
                <a:latin typeface="Times New Roman" panose="02020603050405020304" pitchFamily="18" charset="0"/>
              </a:rPr>
              <a:t>Condesa</a:t>
            </a:r>
            <a:r>
              <a:rPr lang="pt-BR" dirty="0">
                <a:latin typeface="Times New Roman" panose="02020603050405020304" pitchFamily="18" charset="0"/>
              </a:rPr>
              <a:t> de Merlin (1844</a:t>
            </a:r>
            <a:r>
              <a:rPr lang="pt-BR" dirty="0" smtClean="0">
                <a:latin typeface="Times New Roman" panose="02020603050405020304" pitchFamily="18" charset="0"/>
              </a:rPr>
              <a:t>)</a:t>
            </a:r>
            <a:r>
              <a:rPr lang="pt-BR" dirty="0">
                <a:latin typeface="Times New Roman" panose="02020603050405020304" pitchFamily="18" charset="0"/>
              </a:rPr>
              <a:t> </a:t>
            </a:r>
            <a:endParaRPr lang="pt-BR" dirty="0" smtClean="0"/>
          </a:p>
          <a:p>
            <a:pPr marL="0" indent="0" algn="just">
              <a:buNone/>
            </a:pPr>
            <a:r>
              <a:rPr lang="pt-BR" i="1" dirty="0" err="1" smtClean="0">
                <a:latin typeface="Times New Roman" panose="02020603050405020304" pitchFamily="18" charset="0"/>
              </a:rPr>
              <a:t>Pérégrinations</a:t>
            </a:r>
            <a:r>
              <a:rPr lang="pt-BR" i="1" dirty="0" smtClean="0">
                <a:latin typeface="Times New Roman" panose="02020603050405020304" pitchFamily="18" charset="0"/>
              </a:rPr>
              <a:t> </a:t>
            </a:r>
            <a:r>
              <a:rPr lang="pt-BR" i="1" dirty="0">
                <a:latin typeface="Times New Roman" panose="02020603050405020304" pitchFamily="18" charset="0"/>
              </a:rPr>
              <a:t>d’une paria</a:t>
            </a:r>
            <a:r>
              <a:rPr lang="pt-BR" dirty="0">
                <a:latin typeface="Times New Roman" panose="02020603050405020304" pitchFamily="18" charset="0"/>
              </a:rPr>
              <a:t> de Flora </a:t>
            </a:r>
            <a:r>
              <a:rPr lang="pt-BR" dirty="0" err="1">
                <a:latin typeface="Times New Roman" panose="02020603050405020304" pitchFamily="18" charset="0"/>
              </a:rPr>
              <a:t>Tristán</a:t>
            </a:r>
            <a:r>
              <a:rPr lang="pt-BR" dirty="0">
                <a:latin typeface="Times New Roman" panose="02020603050405020304" pitchFamily="18" charset="0"/>
              </a:rPr>
              <a:t> (1837)</a:t>
            </a:r>
            <a:endParaRPr lang="pt-BR" dirty="0"/>
          </a:p>
          <a:p>
            <a:pPr marL="0" indent="0" algn="just">
              <a:buNone/>
            </a:pPr>
            <a:r>
              <a:rPr lang="pt-BR" i="1" dirty="0" smtClean="0">
                <a:latin typeface="Times New Roman" panose="02020603050405020304" pitchFamily="18" charset="0"/>
              </a:rPr>
              <a:t>The </a:t>
            </a:r>
            <a:r>
              <a:rPr lang="pt-BR" i="1" dirty="0" err="1">
                <a:latin typeface="Times New Roman" panose="02020603050405020304" pitchFamily="18" charset="0"/>
              </a:rPr>
              <a:t>Purple</a:t>
            </a:r>
            <a:r>
              <a:rPr lang="pt-BR" i="1" dirty="0">
                <a:latin typeface="Times New Roman" panose="02020603050405020304" pitchFamily="18" charset="0"/>
              </a:rPr>
              <a:t> Land </a:t>
            </a:r>
            <a:r>
              <a:rPr lang="pt-BR" i="1" dirty="0" err="1">
                <a:latin typeface="Times New Roman" panose="02020603050405020304" pitchFamily="18" charset="0"/>
              </a:rPr>
              <a:t>that</a:t>
            </a:r>
            <a:r>
              <a:rPr lang="pt-BR" i="1" dirty="0">
                <a:latin typeface="Times New Roman" panose="02020603050405020304" pitchFamily="18" charset="0"/>
              </a:rPr>
              <a:t> </a:t>
            </a:r>
            <a:r>
              <a:rPr lang="pt-BR" i="1" dirty="0" err="1">
                <a:latin typeface="Times New Roman" panose="02020603050405020304" pitchFamily="18" charset="0"/>
              </a:rPr>
              <a:t>England</a:t>
            </a:r>
            <a:r>
              <a:rPr lang="pt-BR" i="1" dirty="0">
                <a:latin typeface="Times New Roman" panose="02020603050405020304" pitchFamily="18" charset="0"/>
              </a:rPr>
              <a:t> </a:t>
            </a:r>
            <a:r>
              <a:rPr lang="pt-BR" i="1" dirty="0" err="1">
                <a:latin typeface="Times New Roman" panose="02020603050405020304" pitchFamily="18" charset="0"/>
              </a:rPr>
              <a:t>Lost</a:t>
            </a:r>
            <a:r>
              <a:rPr lang="pt-BR" i="1" dirty="0">
                <a:latin typeface="Times New Roman" panose="02020603050405020304" pitchFamily="18" charset="0"/>
              </a:rPr>
              <a:t>. </a:t>
            </a:r>
            <a:r>
              <a:rPr lang="pt-BR" i="1" dirty="0" err="1">
                <a:latin typeface="Times New Roman" panose="02020603050405020304" pitchFamily="18" charset="0"/>
              </a:rPr>
              <a:t>Travels</a:t>
            </a:r>
            <a:r>
              <a:rPr lang="pt-BR" i="1" dirty="0">
                <a:latin typeface="Times New Roman" panose="02020603050405020304" pitchFamily="18" charset="0"/>
              </a:rPr>
              <a:t> </a:t>
            </a:r>
            <a:r>
              <a:rPr lang="pt-BR" i="1" dirty="0" err="1">
                <a:latin typeface="Times New Roman" panose="02020603050405020304" pitchFamily="18" charset="0"/>
              </a:rPr>
              <a:t>and</a:t>
            </a:r>
            <a:r>
              <a:rPr lang="pt-BR" i="1" dirty="0">
                <a:latin typeface="Times New Roman" panose="02020603050405020304" pitchFamily="18" charset="0"/>
              </a:rPr>
              <a:t> </a:t>
            </a:r>
            <a:r>
              <a:rPr lang="pt-BR" i="1" dirty="0" err="1">
                <a:latin typeface="Times New Roman" panose="02020603050405020304" pitchFamily="18" charset="0"/>
              </a:rPr>
              <a:t>Adventures</a:t>
            </a:r>
            <a:r>
              <a:rPr lang="pt-BR" i="1" dirty="0">
                <a:latin typeface="Times New Roman" panose="02020603050405020304" pitchFamily="18" charset="0"/>
              </a:rPr>
              <a:t> in </a:t>
            </a:r>
            <a:r>
              <a:rPr lang="pt-BR" i="1" dirty="0" err="1">
                <a:latin typeface="Times New Roman" panose="02020603050405020304" pitchFamily="18" charset="0"/>
              </a:rPr>
              <a:t>the</a:t>
            </a:r>
            <a:r>
              <a:rPr lang="pt-BR" i="1" dirty="0">
                <a:latin typeface="Times New Roman" panose="02020603050405020304" pitchFamily="18" charset="0"/>
              </a:rPr>
              <a:t> Banda Oriental, South </a:t>
            </a:r>
            <a:r>
              <a:rPr lang="pt-BR" i="1" dirty="0" err="1">
                <a:latin typeface="Times New Roman" panose="02020603050405020304" pitchFamily="18" charset="0"/>
              </a:rPr>
              <a:t>America</a:t>
            </a:r>
            <a:r>
              <a:rPr lang="pt-BR" i="1" dirty="0">
                <a:latin typeface="Times New Roman" panose="02020603050405020304" pitchFamily="18" charset="0"/>
              </a:rPr>
              <a:t> </a:t>
            </a:r>
            <a:r>
              <a:rPr lang="pt-BR" dirty="0">
                <a:latin typeface="Times New Roman" panose="02020603050405020304" pitchFamily="18" charset="0"/>
              </a:rPr>
              <a:t>de William Henry Hudson (1885)</a:t>
            </a:r>
            <a:endParaRPr lang="pt-BR" dirty="0"/>
          </a:p>
          <a:p>
            <a:pPr marL="0" indent="0" algn="just">
              <a:buNone/>
            </a:pPr>
            <a:r>
              <a:rPr lang="pt-BR" i="1" dirty="0" smtClean="0">
                <a:latin typeface="Times New Roman" panose="02020603050405020304" pitchFamily="18" charset="0"/>
              </a:rPr>
              <a:t>Pablo </a:t>
            </a:r>
            <a:r>
              <a:rPr lang="pt-BR" i="1" dirty="0">
                <a:latin typeface="Times New Roman" panose="02020603050405020304" pitchFamily="18" charset="0"/>
              </a:rPr>
              <a:t>ou </a:t>
            </a:r>
            <a:r>
              <a:rPr lang="pt-BR" i="1" dirty="0" err="1">
                <a:latin typeface="Times New Roman" panose="02020603050405020304" pitchFamily="18" charset="0"/>
              </a:rPr>
              <a:t>la</a:t>
            </a:r>
            <a:r>
              <a:rPr lang="pt-BR" i="1" dirty="0">
                <a:latin typeface="Times New Roman" panose="02020603050405020304" pitchFamily="18" charset="0"/>
              </a:rPr>
              <a:t> </a:t>
            </a:r>
            <a:r>
              <a:rPr lang="pt-BR" i="1" dirty="0" err="1">
                <a:latin typeface="Times New Roman" panose="02020603050405020304" pitchFamily="18" charset="0"/>
              </a:rPr>
              <a:t>vie</a:t>
            </a:r>
            <a:r>
              <a:rPr lang="pt-BR" i="1" dirty="0">
                <a:latin typeface="Times New Roman" panose="02020603050405020304" pitchFamily="18" charset="0"/>
              </a:rPr>
              <a:t> </a:t>
            </a:r>
            <a:r>
              <a:rPr lang="pt-BR" i="1" dirty="0" err="1">
                <a:latin typeface="Times New Roman" panose="02020603050405020304" pitchFamily="18" charset="0"/>
              </a:rPr>
              <a:t>dans</a:t>
            </a:r>
            <a:r>
              <a:rPr lang="pt-BR" i="1" dirty="0">
                <a:latin typeface="Times New Roman" panose="02020603050405020304" pitchFamily="18" charset="0"/>
              </a:rPr>
              <a:t> </a:t>
            </a:r>
            <a:r>
              <a:rPr lang="pt-BR" i="1" dirty="0" err="1">
                <a:latin typeface="Times New Roman" panose="02020603050405020304" pitchFamily="18" charset="0"/>
              </a:rPr>
              <a:t>les</a:t>
            </a:r>
            <a:r>
              <a:rPr lang="pt-BR" i="1" dirty="0">
                <a:latin typeface="Times New Roman" panose="02020603050405020304" pitchFamily="18" charset="0"/>
              </a:rPr>
              <a:t> pampas </a:t>
            </a:r>
            <a:r>
              <a:rPr lang="pt-BR" dirty="0">
                <a:latin typeface="Times New Roman" panose="02020603050405020304" pitchFamily="18" charset="0"/>
              </a:rPr>
              <a:t>de Eduarda </a:t>
            </a:r>
            <a:r>
              <a:rPr lang="pt-BR" dirty="0" err="1">
                <a:latin typeface="Times New Roman" panose="02020603050405020304" pitchFamily="18" charset="0"/>
              </a:rPr>
              <a:t>Mansilla</a:t>
            </a:r>
            <a:r>
              <a:rPr lang="pt-BR" dirty="0">
                <a:latin typeface="Times New Roman" panose="02020603050405020304" pitchFamily="18" charset="0"/>
              </a:rPr>
              <a:t> (1869)</a:t>
            </a:r>
            <a:endParaRPr lang="pt-BR" dirty="0"/>
          </a:p>
          <a:p>
            <a:pPr marL="0" indent="0" algn="just">
              <a:buNone/>
            </a:pPr>
            <a:r>
              <a:rPr lang="pt-BR" i="1" dirty="0" smtClean="0">
                <a:latin typeface="Times New Roman" panose="02020603050405020304" pitchFamily="18" charset="0"/>
              </a:rPr>
              <a:t>Una </a:t>
            </a:r>
            <a:r>
              <a:rPr lang="pt-BR" i="1" dirty="0" err="1">
                <a:latin typeface="Times New Roman" panose="02020603050405020304" pitchFamily="18" charset="0"/>
              </a:rPr>
              <a:t>excursión</a:t>
            </a:r>
            <a:r>
              <a:rPr lang="pt-BR" i="1" dirty="0">
                <a:latin typeface="Times New Roman" panose="02020603050405020304" pitchFamily="18" charset="0"/>
              </a:rPr>
              <a:t> a </a:t>
            </a:r>
            <a:r>
              <a:rPr lang="pt-BR" i="1" dirty="0" err="1">
                <a:latin typeface="Times New Roman" panose="02020603050405020304" pitchFamily="18" charset="0"/>
              </a:rPr>
              <a:t>los</a:t>
            </a:r>
            <a:r>
              <a:rPr lang="pt-BR" i="1" dirty="0">
                <a:latin typeface="Times New Roman" panose="02020603050405020304" pitchFamily="18" charset="0"/>
              </a:rPr>
              <a:t> </a:t>
            </a:r>
            <a:r>
              <a:rPr lang="pt-BR" i="1" dirty="0" err="1">
                <a:latin typeface="Times New Roman" panose="02020603050405020304" pitchFamily="18" charset="0"/>
              </a:rPr>
              <a:t>indios</a:t>
            </a:r>
            <a:r>
              <a:rPr lang="pt-BR" i="1" dirty="0">
                <a:latin typeface="Times New Roman" panose="02020603050405020304" pitchFamily="18" charset="0"/>
              </a:rPr>
              <a:t> </a:t>
            </a:r>
            <a:r>
              <a:rPr lang="pt-BR" i="1" dirty="0" err="1">
                <a:latin typeface="Times New Roman" panose="02020603050405020304" pitchFamily="18" charset="0"/>
              </a:rPr>
              <a:t>ranqueles</a:t>
            </a:r>
            <a:r>
              <a:rPr lang="pt-BR" dirty="0">
                <a:latin typeface="Times New Roman" panose="02020603050405020304" pitchFamily="18" charset="0"/>
              </a:rPr>
              <a:t> de Lucio V. </a:t>
            </a:r>
            <a:r>
              <a:rPr lang="pt-BR" dirty="0" err="1">
                <a:latin typeface="Times New Roman" panose="02020603050405020304" pitchFamily="18" charset="0"/>
              </a:rPr>
              <a:t>Mansilla</a:t>
            </a:r>
            <a:r>
              <a:rPr lang="pt-BR" dirty="0">
                <a:latin typeface="Times New Roman" panose="02020603050405020304" pitchFamily="18" charset="0"/>
              </a:rPr>
              <a:t> (1870)</a:t>
            </a:r>
            <a:endParaRPr lang="pt-BR" dirty="0"/>
          </a:p>
          <a:p>
            <a:pPr marL="0" indent="0" algn="just">
              <a:buNone/>
            </a:pPr>
            <a:r>
              <a:rPr lang="pt-BR" i="1" dirty="0" smtClean="0">
                <a:latin typeface="Times New Roman" panose="02020603050405020304" pitchFamily="18" charset="0"/>
              </a:rPr>
              <a:t>O </a:t>
            </a:r>
            <a:r>
              <a:rPr lang="pt-BR" i="1" dirty="0" err="1">
                <a:latin typeface="Times New Roman" panose="02020603050405020304" pitchFamily="18" charset="0"/>
              </a:rPr>
              <a:t>Guesa</a:t>
            </a:r>
            <a:r>
              <a:rPr lang="pt-BR" i="1" dirty="0">
                <a:latin typeface="Times New Roman" panose="02020603050405020304" pitchFamily="18" charset="0"/>
              </a:rPr>
              <a:t> </a:t>
            </a:r>
            <a:r>
              <a:rPr lang="pt-BR" dirty="0">
                <a:latin typeface="Times New Roman" panose="02020603050405020304" pitchFamily="18" charset="0"/>
              </a:rPr>
              <a:t>de Sousândrade</a:t>
            </a:r>
            <a:r>
              <a:rPr lang="pt-BR" i="1" dirty="0">
                <a:latin typeface="Times New Roman" panose="02020603050405020304" pitchFamily="18" charset="0"/>
              </a:rPr>
              <a:t> </a:t>
            </a:r>
            <a:r>
              <a:rPr lang="pt-BR" dirty="0">
                <a:latin typeface="Times New Roman" panose="02020603050405020304" pitchFamily="18" charset="0"/>
              </a:rPr>
              <a:t>(1876)</a:t>
            </a: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85253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2306"/>
          </a:xfrm>
        </p:spPr>
        <p:txBody>
          <a:bodyPr>
            <a:normAutofit fontScale="90000"/>
          </a:bodyPr>
          <a:lstStyle/>
          <a:p>
            <a:r>
              <a:rPr lang="pt-BR" dirty="0" err="1" smtClean="0"/>
              <a:t>Cómo</a:t>
            </a:r>
            <a:r>
              <a:rPr lang="pt-BR" dirty="0" smtClean="0"/>
              <a:t> </a:t>
            </a:r>
            <a:r>
              <a:rPr lang="pt-BR" dirty="0" err="1" smtClean="0"/>
              <a:t>trabajar</a:t>
            </a:r>
            <a:r>
              <a:rPr lang="pt-BR" dirty="0" smtClean="0"/>
              <a:t> </a:t>
            </a:r>
            <a:r>
              <a:rPr lang="pt-BR" dirty="0" err="1" smtClean="0"/>
              <a:t>en</a:t>
            </a:r>
            <a:r>
              <a:rPr lang="pt-BR" dirty="0" smtClean="0"/>
              <a:t> </a:t>
            </a:r>
            <a:r>
              <a:rPr lang="pt-BR" dirty="0" err="1" smtClean="0"/>
              <a:t>el</a:t>
            </a:r>
            <a:r>
              <a:rPr lang="pt-BR" dirty="0" smtClean="0"/>
              <a:t> grupo?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300766"/>
            <a:ext cx="10515600" cy="5280338"/>
          </a:xfrm>
        </p:spPr>
        <p:txBody>
          <a:bodyPr/>
          <a:lstStyle/>
          <a:p>
            <a:pPr>
              <a:buFontTx/>
              <a:buChar char="-"/>
            </a:pPr>
            <a:r>
              <a:rPr lang="pt-BR" dirty="0" smtClean="0"/>
              <a:t>Los participantes que </a:t>
            </a:r>
            <a:r>
              <a:rPr lang="pt-BR" dirty="0" err="1" smtClean="0"/>
              <a:t>estén</a:t>
            </a:r>
            <a:r>
              <a:rPr lang="pt-BR" dirty="0" smtClean="0"/>
              <a:t> </a:t>
            </a:r>
            <a:r>
              <a:rPr lang="pt-BR" dirty="0" err="1" smtClean="0"/>
              <a:t>interesados</a:t>
            </a:r>
            <a:r>
              <a:rPr lang="pt-BR" dirty="0" smtClean="0"/>
              <a:t> </a:t>
            </a:r>
            <a:r>
              <a:rPr lang="pt-BR" dirty="0" err="1" smtClean="0"/>
              <a:t>en</a:t>
            </a:r>
            <a:r>
              <a:rPr lang="pt-BR" dirty="0" smtClean="0"/>
              <a:t> </a:t>
            </a:r>
            <a:r>
              <a:rPr lang="pt-BR" dirty="0" err="1" smtClean="0"/>
              <a:t>trabajar</a:t>
            </a:r>
            <a:r>
              <a:rPr lang="pt-BR" dirty="0" smtClean="0"/>
              <a:t> </a:t>
            </a:r>
            <a:r>
              <a:rPr lang="pt-BR" dirty="0" err="1" smtClean="0"/>
              <a:t>con</a:t>
            </a:r>
            <a:r>
              <a:rPr lang="pt-BR" dirty="0" smtClean="0"/>
              <a:t> </a:t>
            </a:r>
            <a:r>
              <a:rPr lang="pt-BR" dirty="0" err="1" smtClean="0"/>
              <a:t>el</a:t>
            </a:r>
            <a:r>
              <a:rPr lang="pt-BR" dirty="0" smtClean="0"/>
              <a:t> tema (más </a:t>
            </a:r>
            <a:r>
              <a:rPr lang="pt-BR" dirty="0" err="1" smtClean="0"/>
              <a:t>allá</a:t>
            </a:r>
            <a:r>
              <a:rPr lang="pt-BR" dirty="0" smtClean="0"/>
              <a:t> de que </a:t>
            </a:r>
            <a:r>
              <a:rPr lang="pt-BR" dirty="0" err="1" smtClean="0"/>
              <a:t>formalicen</a:t>
            </a:r>
            <a:r>
              <a:rPr lang="pt-BR" dirty="0" smtClean="0"/>
              <a:t> </a:t>
            </a:r>
            <a:r>
              <a:rPr lang="pt-BR" dirty="0" err="1" smtClean="0"/>
              <a:t>ese</a:t>
            </a:r>
            <a:r>
              <a:rPr lang="pt-BR" dirty="0" smtClean="0"/>
              <a:t> </a:t>
            </a:r>
            <a:r>
              <a:rPr lang="pt-BR" dirty="0" err="1" smtClean="0"/>
              <a:t>interés</a:t>
            </a:r>
            <a:r>
              <a:rPr lang="pt-BR" dirty="0" smtClean="0"/>
              <a:t> </a:t>
            </a:r>
            <a:r>
              <a:rPr lang="pt-BR" dirty="0" err="1" smtClean="0"/>
              <a:t>en</a:t>
            </a:r>
            <a:r>
              <a:rPr lang="pt-BR" dirty="0" smtClean="0"/>
              <a:t> </a:t>
            </a:r>
            <a:r>
              <a:rPr lang="pt-BR" dirty="0" err="1" smtClean="0"/>
              <a:t>un</a:t>
            </a:r>
            <a:r>
              <a:rPr lang="pt-BR" dirty="0" smtClean="0"/>
              <a:t> </a:t>
            </a:r>
            <a:r>
              <a:rPr lang="pt-BR" dirty="0" err="1" smtClean="0"/>
              <a:t>proyecto</a:t>
            </a:r>
            <a:r>
              <a:rPr lang="pt-BR" dirty="0" smtClean="0"/>
              <a:t>) </a:t>
            </a:r>
            <a:r>
              <a:rPr lang="pt-BR" dirty="0" err="1" smtClean="0"/>
              <a:t>pueden</a:t>
            </a:r>
            <a:r>
              <a:rPr lang="pt-BR" dirty="0" smtClean="0"/>
              <a:t> </a:t>
            </a:r>
            <a:r>
              <a:rPr lang="pt-BR" dirty="0" err="1" smtClean="0"/>
              <a:t>proponer</a:t>
            </a:r>
            <a:r>
              <a:rPr lang="pt-BR" dirty="0" smtClean="0"/>
              <a:t> </a:t>
            </a:r>
            <a:r>
              <a:rPr lang="pt-BR" dirty="0" err="1" smtClean="0"/>
              <a:t>un</a:t>
            </a:r>
            <a:r>
              <a:rPr lang="pt-BR" dirty="0" smtClean="0"/>
              <a:t> libro-objeto que todo </a:t>
            </a:r>
            <a:r>
              <a:rPr lang="pt-BR" dirty="0" err="1" smtClean="0"/>
              <a:t>el</a:t>
            </a:r>
            <a:r>
              <a:rPr lang="pt-BR" dirty="0" smtClean="0"/>
              <a:t> grupo </a:t>
            </a:r>
            <a:r>
              <a:rPr lang="pt-BR" dirty="0" err="1" smtClean="0"/>
              <a:t>leerá</a:t>
            </a:r>
            <a:r>
              <a:rPr lang="pt-BR" dirty="0" smtClean="0"/>
              <a:t>.</a:t>
            </a:r>
          </a:p>
          <a:p>
            <a:pPr>
              <a:buFontTx/>
              <a:buChar char="-"/>
            </a:pPr>
            <a:r>
              <a:rPr lang="pt-BR" dirty="0" err="1" smtClean="0"/>
              <a:t>Lectura</a:t>
            </a:r>
            <a:r>
              <a:rPr lang="pt-BR" dirty="0" smtClean="0"/>
              <a:t> de textos teóricos o críticos relevantes para </a:t>
            </a:r>
            <a:r>
              <a:rPr lang="pt-BR" dirty="0" err="1" smtClean="0"/>
              <a:t>la</a:t>
            </a:r>
            <a:r>
              <a:rPr lang="pt-BR" dirty="0" smtClean="0"/>
              <a:t> problemática</a:t>
            </a:r>
          </a:p>
          <a:p>
            <a:pPr>
              <a:buFontTx/>
              <a:buChar char="-"/>
            </a:pPr>
            <a:r>
              <a:rPr lang="pt-BR" dirty="0" err="1" smtClean="0"/>
              <a:t>Interés</a:t>
            </a:r>
            <a:r>
              <a:rPr lang="pt-BR" dirty="0"/>
              <a:t> </a:t>
            </a:r>
            <a:r>
              <a:rPr lang="pt-BR" dirty="0" smtClean="0"/>
              <a:t>particular </a:t>
            </a:r>
            <a:r>
              <a:rPr lang="pt-BR" dirty="0" err="1" smtClean="0"/>
              <a:t>en</a:t>
            </a:r>
            <a:r>
              <a:rPr lang="pt-BR" dirty="0" smtClean="0"/>
              <a:t> </a:t>
            </a:r>
            <a:r>
              <a:rPr lang="pt-BR" dirty="0" err="1" smtClean="0"/>
              <a:t>la</a:t>
            </a:r>
            <a:r>
              <a:rPr lang="pt-BR" dirty="0" smtClean="0"/>
              <a:t> </a:t>
            </a:r>
            <a:r>
              <a:rPr lang="pt-BR" dirty="0" err="1" smtClean="0"/>
              <a:t>generación</a:t>
            </a:r>
            <a:r>
              <a:rPr lang="pt-BR" dirty="0" smtClean="0"/>
              <a:t> de </a:t>
            </a:r>
            <a:r>
              <a:rPr lang="pt-BR" dirty="0" err="1" smtClean="0"/>
              <a:t>buenos</a:t>
            </a:r>
            <a:r>
              <a:rPr lang="pt-BR" dirty="0" smtClean="0"/>
              <a:t> </a:t>
            </a:r>
            <a:r>
              <a:rPr lang="pt-BR" dirty="0" err="1" smtClean="0"/>
              <a:t>proyectos</a:t>
            </a:r>
            <a:r>
              <a:rPr lang="pt-BR" dirty="0" smtClean="0"/>
              <a:t> de </a:t>
            </a:r>
            <a:r>
              <a:rPr lang="pt-BR" dirty="0" err="1" smtClean="0"/>
              <a:t>maestría</a:t>
            </a:r>
            <a:r>
              <a:rPr lang="pt-BR" dirty="0" smtClean="0"/>
              <a:t> y </a:t>
            </a:r>
            <a:r>
              <a:rPr lang="pt-BR" dirty="0" err="1" smtClean="0"/>
              <a:t>doctorado</a:t>
            </a:r>
            <a:endParaRPr lang="pt-BR" dirty="0" smtClean="0"/>
          </a:p>
          <a:p>
            <a:pPr>
              <a:buFontTx/>
              <a:buChar char="-"/>
            </a:pPr>
            <a:r>
              <a:rPr lang="pt-BR" dirty="0" err="1" smtClean="0"/>
              <a:t>Reuniones</a:t>
            </a:r>
            <a:r>
              <a:rPr lang="pt-BR" dirty="0" smtClean="0"/>
              <a:t> </a:t>
            </a:r>
            <a:r>
              <a:rPr lang="pt-BR" dirty="0" err="1" smtClean="0"/>
              <a:t>mensuales</a:t>
            </a:r>
            <a:r>
              <a:rPr lang="pt-BR" dirty="0" smtClean="0"/>
              <a:t>.</a:t>
            </a:r>
          </a:p>
          <a:p>
            <a:pPr>
              <a:buFontTx/>
              <a:buChar char="-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785414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400" b="1" dirty="0" smtClean="0">
                <a:solidFill>
                  <a:srgbClr val="5B9BD5"/>
                </a:solidFill>
              </a:rPr>
              <a:t>        Projeto </a:t>
            </a:r>
            <a:r>
              <a:rPr lang="pt-BR" sz="2400" b="1" dirty="0">
                <a:solidFill>
                  <a:srgbClr val="5B9BD5"/>
                </a:solidFill>
              </a:rPr>
              <a:t>de  preservação do patrimônio cultural da tradução literária no Brasil</a:t>
            </a:r>
            <a:r>
              <a:rPr lang="pt-BR" sz="2400" b="1" dirty="0">
                <a:solidFill>
                  <a:srgbClr val="FF0000"/>
                </a:solidFill>
              </a:rPr>
              <a:t/>
            </a:r>
            <a:br>
              <a:rPr lang="pt-BR" sz="2400" b="1" dirty="0">
                <a:solidFill>
                  <a:srgbClr val="FF0000"/>
                </a:solidFill>
              </a:rPr>
            </a:br>
            <a:r>
              <a:rPr lang="pt-BR" sz="2400" b="1" dirty="0" smtClean="0">
                <a:solidFill>
                  <a:srgbClr val="FF0000"/>
                </a:solidFill>
              </a:rPr>
              <a:t>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BR" dirty="0"/>
          </a:p>
          <a:p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               Banco de </a:t>
            </a:r>
            <a:r>
              <a:rPr lang="pt-BR" dirty="0" err="1"/>
              <a:t>D</a:t>
            </a:r>
            <a:r>
              <a:rPr lang="pt-BR" dirty="0" err="1" smtClean="0"/>
              <a:t>atos</a:t>
            </a:r>
            <a:r>
              <a:rPr lang="pt-BR" dirty="0" smtClean="0"/>
              <a:t>                                       Biblioteca Digital</a:t>
            </a:r>
          </a:p>
          <a:p>
            <a:pPr marL="0" indent="0">
              <a:buNone/>
            </a:pPr>
            <a:endParaRPr lang="pt-BR" dirty="0"/>
          </a:p>
          <a:p>
            <a:pPr marL="0" indent="0" algn="ctr">
              <a:buNone/>
            </a:pPr>
            <a:r>
              <a:rPr lang="pt-BR" dirty="0" smtClean="0"/>
              <a:t>de obras </a:t>
            </a:r>
            <a:r>
              <a:rPr lang="pt-BR" dirty="0" err="1" smtClean="0"/>
              <a:t>literarias</a:t>
            </a:r>
            <a:r>
              <a:rPr lang="pt-BR" dirty="0" smtClean="0"/>
              <a:t> escritas </a:t>
            </a:r>
            <a:r>
              <a:rPr lang="pt-BR" dirty="0" err="1" smtClean="0"/>
              <a:t>en</a:t>
            </a:r>
            <a:r>
              <a:rPr lang="pt-BR" dirty="0" smtClean="0"/>
              <a:t> </a:t>
            </a:r>
            <a:r>
              <a:rPr lang="pt-BR" dirty="0" err="1" smtClean="0"/>
              <a:t>lengua</a:t>
            </a:r>
            <a:r>
              <a:rPr lang="pt-BR" dirty="0" smtClean="0"/>
              <a:t> </a:t>
            </a:r>
            <a:r>
              <a:rPr lang="pt-BR" dirty="0" err="1" smtClean="0"/>
              <a:t>española</a:t>
            </a:r>
            <a:r>
              <a:rPr lang="pt-BR" dirty="0" smtClean="0"/>
              <a:t> y </a:t>
            </a:r>
            <a:r>
              <a:rPr lang="pt-BR" dirty="0" err="1" smtClean="0"/>
              <a:t>traducidas</a:t>
            </a:r>
            <a:r>
              <a:rPr lang="pt-BR" dirty="0" smtClean="0"/>
              <a:t> al </a:t>
            </a:r>
            <a:r>
              <a:rPr lang="pt-BR" dirty="0" err="1" smtClean="0"/>
              <a:t>portugués</a:t>
            </a:r>
            <a:r>
              <a:rPr lang="pt-BR" dirty="0" smtClean="0"/>
              <a:t> </a:t>
            </a:r>
            <a:r>
              <a:rPr lang="pt-BR" dirty="0" err="1" smtClean="0"/>
              <a:t>en</a:t>
            </a:r>
            <a:r>
              <a:rPr lang="pt-BR" dirty="0" smtClean="0"/>
              <a:t> Brasil</a:t>
            </a:r>
            <a:endParaRPr lang="pt-BR" dirty="0"/>
          </a:p>
        </p:txBody>
      </p:sp>
      <p:sp>
        <p:nvSpPr>
          <p:cNvPr id="4" name="Seta para a esquerda e para a direita 3"/>
          <p:cNvSpPr/>
          <p:nvPr/>
        </p:nvSpPr>
        <p:spPr>
          <a:xfrm>
            <a:off x="5692462" y="3683358"/>
            <a:ext cx="45719" cy="45719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5" name="Seta para a esquerda e para a direita 4"/>
          <p:cNvSpPr/>
          <p:nvPr/>
        </p:nvSpPr>
        <p:spPr>
          <a:xfrm>
            <a:off x="5032739" y="2901111"/>
            <a:ext cx="1880316" cy="476519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299001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914400" y="0"/>
            <a:ext cx="10515600" cy="898344"/>
          </a:xfrm>
        </p:spPr>
        <p:txBody>
          <a:bodyPr>
            <a:normAutofit/>
          </a:bodyPr>
          <a:lstStyle/>
          <a:p>
            <a:pPr algn="ctr"/>
            <a:r>
              <a:rPr lang="pt-BR" sz="2400" b="1" dirty="0">
                <a:solidFill>
                  <a:schemeClr val="accent1"/>
                </a:solidFill>
              </a:rPr>
              <a:t>Projeto de  preservação do patrimônio cultural da tradução literária no </a:t>
            </a:r>
            <a:r>
              <a:rPr lang="pt-BR" sz="2400" b="1" dirty="0" smtClean="0">
                <a:solidFill>
                  <a:schemeClr val="accent1"/>
                </a:solidFill>
              </a:rPr>
              <a:t>Brasil</a:t>
            </a:r>
            <a:r>
              <a:rPr lang="pt-BR" sz="2400" b="1" dirty="0" smtClean="0">
                <a:solidFill>
                  <a:srgbClr val="FF0000"/>
                </a:solidFill>
              </a:rPr>
              <a:t/>
            </a:r>
            <a:br>
              <a:rPr lang="pt-BR" sz="2400" b="1" dirty="0" smtClean="0">
                <a:solidFill>
                  <a:srgbClr val="FF0000"/>
                </a:solidFill>
              </a:rPr>
            </a:br>
            <a:r>
              <a:rPr lang="pt-BR" sz="2400" b="1" dirty="0" err="1">
                <a:solidFill>
                  <a:srgbClr val="FF0000"/>
                </a:solidFill>
              </a:rPr>
              <a:t>D</a:t>
            </a:r>
            <a:r>
              <a:rPr lang="pt-BR" sz="2400" b="1" dirty="0" err="1" smtClean="0">
                <a:solidFill>
                  <a:srgbClr val="FF0000"/>
                </a:solidFill>
              </a:rPr>
              <a:t>atos</a:t>
            </a:r>
            <a:r>
              <a:rPr lang="pt-BR" sz="2400" b="1" dirty="0" smtClean="0">
                <a:solidFill>
                  <a:srgbClr val="FF0000"/>
                </a:solidFill>
              </a:rPr>
              <a:t> a ser </a:t>
            </a:r>
            <a:r>
              <a:rPr lang="pt-BR" sz="2400" b="1" dirty="0" err="1" smtClean="0">
                <a:solidFill>
                  <a:srgbClr val="FF0000"/>
                </a:solidFill>
              </a:rPr>
              <a:t>recolectados</a:t>
            </a:r>
            <a:r>
              <a:rPr lang="pt-BR" sz="2400" b="1" dirty="0" smtClean="0">
                <a:solidFill>
                  <a:srgbClr val="FF0000"/>
                </a:solidFill>
              </a:rPr>
              <a:t> sobre </a:t>
            </a:r>
            <a:r>
              <a:rPr lang="pt-BR" sz="2400" b="1" dirty="0" err="1" smtClean="0">
                <a:solidFill>
                  <a:srgbClr val="FF0000"/>
                </a:solidFill>
              </a:rPr>
              <a:t>las</a:t>
            </a:r>
            <a:r>
              <a:rPr lang="pt-BR" sz="2400" b="1" dirty="0" smtClean="0">
                <a:solidFill>
                  <a:srgbClr val="FF0000"/>
                </a:solidFill>
              </a:rPr>
              <a:t> </a:t>
            </a:r>
            <a:r>
              <a:rPr lang="pt-BR" sz="2400" b="1" dirty="0" err="1" smtClean="0">
                <a:solidFill>
                  <a:srgbClr val="FF0000"/>
                </a:solidFill>
              </a:rPr>
              <a:t>traducciones</a:t>
            </a:r>
            <a:r>
              <a:rPr lang="pt-BR" sz="2400" b="1" dirty="0" smtClean="0">
                <a:solidFill>
                  <a:srgbClr val="FF0000"/>
                </a:solidFill>
              </a:rPr>
              <a:t> </a:t>
            </a:r>
            <a:r>
              <a:rPr lang="pt-BR" sz="2400" b="1" dirty="0" err="1" smtClean="0">
                <a:solidFill>
                  <a:srgbClr val="FF0000"/>
                </a:solidFill>
              </a:rPr>
              <a:t>del</a:t>
            </a:r>
            <a:r>
              <a:rPr lang="pt-BR" sz="2400" b="1" dirty="0" smtClean="0">
                <a:solidFill>
                  <a:srgbClr val="FF0000"/>
                </a:solidFill>
              </a:rPr>
              <a:t> </a:t>
            </a:r>
            <a:r>
              <a:rPr lang="pt-BR" sz="2400" b="1" dirty="0" err="1" smtClean="0">
                <a:solidFill>
                  <a:srgbClr val="FF0000"/>
                </a:solidFill>
              </a:rPr>
              <a:t>español</a:t>
            </a:r>
            <a:r>
              <a:rPr lang="pt-BR" sz="2400" b="1" dirty="0" smtClean="0">
                <a:solidFill>
                  <a:srgbClr val="FF0000"/>
                </a:solidFill>
              </a:rPr>
              <a:t> al </a:t>
            </a:r>
            <a:r>
              <a:rPr lang="pt-BR" sz="2400" b="1" dirty="0" err="1" smtClean="0">
                <a:solidFill>
                  <a:srgbClr val="FF0000"/>
                </a:solidFill>
              </a:rPr>
              <a:t>portugués</a:t>
            </a:r>
            <a:r>
              <a:rPr lang="pt-BR" sz="2400" b="1" dirty="0" smtClean="0">
                <a:solidFill>
                  <a:srgbClr val="FF0000"/>
                </a:solidFill>
              </a:rPr>
              <a:t> </a:t>
            </a:r>
            <a:r>
              <a:rPr lang="pt-BR" sz="2400" b="1" dirty="0" err="1" smtClean="0">
                <a:solidFill>
                  <a:srgbClr val="FF0000"/>
                </a:solidFill>
              </a:rPr>
              <a:t>en</a:t>
            </a:r>
            <a:r>
              <a:rPr lang="pt-BR" sz="2400" b="1" dirty="0" smtClean="0">
                <a:solidFill>
                  <a:srgbClr val="FF0000"/>
                </a:solidFill>
              </a:rPr>
              <a:t> Brasil </a:t>
            </a:r>
            <a:endParaRPr lang="pt-BR" sz="2400" b="1" dirty="0">
              <a:solidFill>
                <a:srgbClr val="FF0000"/>
              </a:solidFill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sz="half" idx="1"/>
          </p:nvPr>
        </p:nvSpPr>
        <p:spPr>
          <a:xfrm>
            <a:off x="167425" y="898345"/>
            <a:ext cx="5852375" cy="574715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t-BR" dirty="0"/>
              <a:t>1) autor(a) (</a:t>
            </a:r>
            <a:r>
              <a:rPr lang="pt-BR" dirty="0" err="1" smtClean="0"/>
              <a:t>del</a:t>
            </a:r>
            <a:r>
              <a:rPr lang="pt-BR" dirty="0" smtClean="0"/>
              <a:t> original</a:t>
            </a:r>
            <a:r>
              <a:rPr lang="pt-BR" dirty="0"/>
              <a:t>) </a:t>
            </a:r>
          </a:p>
          <a:p>
            <a:pPr marL="0" indent="0">
              <a:buNone/>
            </a:pPr>
            <a:r>
              <a:rPr lang="pt-BR" dirty="0"/>
              <a:t>2) título (</a:t>
            </a:r>
            <a:r>
              <a:rPr lang="pt-BR" dirty="0" smtClean="0"/>
              <a:t>de </a:t>
            </a:r>
            <a:r>
              <a:rPr lang="pt-BR" dirty="0" err="1" smtClean="0"/>
              <a:t>la</a:t>
            </a:r>
            <a:r>
              <a:rPr lang="pt-BR" dirty="0" smtClean="0"/>
              <a:t> </a:t>
            </a:r>
            <a:r>
              <a:rPr lang="pt-BR" dirty="0" err="1" smtClean="0"/>
              <a:t>traducción</a:t>
            </a:r>
            <a:r>
              <a:rPr lang="pt-BR" dirty="0" smtClean="0"/>
              <a:t>) </a:t>
            </a:r>
            <a:endParaRPr lang="pt-BR" dirty="0"/>
          </a:p>
          <a:p>
            <a:pPr marL="0" indent="0">
              <a:buNone/>
            </a:pPr>
            <a:r>
              <a:rPr lang="pt-BR" dirty="0"/>
              <a:t>3) subtítulo (</a:t>
            </a:r>
            <a:r>
              <a:rPr lang="pt-BR" dirty="0" smtClean="0"/>
              <a:t>de </a:t>
            </a:r>
            <a:r>
              <a:rPr lang="pt-BR" dirty="0" err="1" smtClean="0"/>
              <a:t>la</a:t>
            </a:r>
            <a:r>
              <a:rPr lang="pt-BR" dirty="0" smtClean="0"/>
              <a:t> </a:t>
            </a:r>
            <a:r>
              <a:rPr lang="pt-BR" dirty="0" err="1" smtClean="0"/>
              <a:t>traducción</a:t>
            </a:r>
            <a:r>
              <a:rPr lang="pt-BR" dirty="0" smtClean="0"/>
              <a:t>)</a:t>
            </a:r>
            <a:endParaRPr lang="pt-BR" dirty="0"/>
          </a:p>
          <a:p>
            <a:pPr marL="0" indent="0">
              <a:buNone/>
            </a:pPr>
            <a:r>
              <a:rPr lang="pt-BR" dirty="0"/>
              <a:t>4) editor(a) (</a:t>
            </a:r>
            <a:r>
              <a:rPr lang="pt-BR" dirty="0" smtClean="0"/>
              <a:t>si </a:t>
            </a:r>
            <a:r>
              <a:rPr lang="pt-BR" dirty="0" err="1" smtClean="0"/>
              <a:t>difiere</a:t>
            </a:r>
            <a:r>
              <a:rPr lang="pt-BR" dirty="0" smtClean="0"/>
              <a:t> </a:t>
            </a:r>
            <a:r>
              <a:rPr lang="pt-BR" dirty="0" err="1" smtClean="0"/>
              <a:t>del</a:t>
            </a:r>
            <a:r>
              <a:rPr lang="pt-BR" dirty="0" smtClean="0"/>
              <a:t> </a:t>
            </a:r>
            <a:r>
              <a:rPr lang="pt-BR" dirty="0"/>
              <a:t>tradutor)</a:t>
            </a:r>
          </a:p>
          <a:p>
            <a:pPr marL="0" indent="0">
              <a:buNone/>
            </a:pPr>
            <a:r>
              <a:rPr lang="pt-BR" dirty="0"/>
              <a:t>5) informações </a:t>
            </a:r>
            <a:r>
              <a:rPr lang="pt-BR" dirty="0" err="1" smtClean="0"/>
              <a:t>paratextuales</a:t>
            </a:r>
            <a:r>
              <a:rPr lang="pt-BR" dirty="0" smtClean="0"/>
              <a:t> </a:t>
            </a:r>
            <a:r>
              <a:rPr lang="pt-BR" dirty="0"/>
              <a:t>(</a:t>
            </a:r>
            <a:r>
              <a:rPr lang="pt-BR" dirty="0" smtClean="0"/>
              <a:t>prefacio</a:t>
            </a:r>
            <a:r>
              <a:rPr lang="pt-BR" dirty="0"/>
              <a:t>, </a:t>
            </a:r>
            <a:r>
              <a:rPr lang="pt-BR" dirty="0" smtClean="0"/>
              <a:t>posfácio</a:t>
            </a:r>
            <a:r>
              <a:rPr lang="pt-BR" dirty="0"/>
              <a:t>, notas) </a:t>
            </a:r>
          </a:p>
          <a:p>
            <a:pPr marL="0" indent="0">
              <a:buNone/>
            </a:pPr>
            <a:r>
              <a:rPr lang="pt-BR" dirty="0"/>
              <a:t>6) </a:t>
            </a:r>
            <a:r>
              <a:rPr lang="pt-BR" dirty="0" err="1" smtClean="0"/>
              <a:t>año</a:t>
            </a:r>
            <a:r>
              <a:rPr lang="pt-BR" dirty="0" smtClean="0"/>
              <a:t> de </a:t>
            </a:r>
            <a:r>
              <a:rPr lang="pt-BR" dirty="0" err="1" smtClean="0"/>
              <a:t>la</a:t>
            </a:r>
            <a:r>
              <a:rPr lang="pt-BR" dirty="0" smtClean="0"/>
              <a:t> </a:t>
            </a:r>
            <a:r>
              <a:rPr lang="pt-BR" dirty="0" err="1" smtClean="0"/>
              <a:t>publicación</a:t>
            </a:r>
            <a:endParaRPr lang="pt-BR" dirty="0"/>
          </a:p>
          <a:p>
            <a:pPr marL="0" indent="0">
              <a:buNone/>
            </a:pPr>
            <a:r>
              <a:rPr lang="pt-BR" dirty="0"/>
              <a:t>7) lugar </a:t>
            </a:r>
            <a:r>
              <a:rPr lang="pt-BR" dirty="0" smtClean="0"/>
              <a:t>de </a:t>
            </a:r>
            <a:r>
              <a:rPr lang="pt-BR" dirty="0" err="1" smtClean="0"/>
              <a:t>la</a:t>
            </a:r>
            <a:r>
              <a:rPr lang="pt-BR" dirty="0" smtClean="0"/>
              <a:t> </a:t>
            </a:r>
            <a:r>
              <a:rPr lang="pt-BR" dirty="0" err="1" smtClean="0"/>
              <a:t>publicación</a:t>
            </a:r>
            <a:endParaRPr lang="pt-BR" dirty="0"/>
          </a:p>
          <a:p>
            <a:pPr marL="0" indent="0">
              <a:buNone/>
            </a:pPr>
            <a:r>
              <a:rPr lang="pt-BR" dirty="0"/>
              <a:t>8) editora </a:t>
            </a:r>
          </a:p>
          <a:p>
            <a:pPr marL="0" indent="0">
              <a:buNone/>
            </a:pPr>
            <a:r>
              <a:rPr lang="pt-BR" dirty="0" smtClean="0"/>
              <a:t>9) </a:t>
            </a:r>
            <a:r>
              <a:rPr lang="pt-BR" dirty="0"/>
              <a:t>número da </a:t>
            </a:r>
            <a:r>
              <a:rPr lang="pt-BR" dirty="0" err="1" smtClean="0"/>
              <a:t>edición</a:t>
            </a:r>
            <a:r>
              <a:rPr lang="pt-BR" dirty="0" smtClean="0"/>
              <a:t> </a:t>
            </a:r>
            <a:r>
              <a:rPr lang="pt-BR" dirty="0"/>
              <a:t>/</a:t>
            </a:r>
            <a:r>
              <a:rPr lang="pt-BR" dirty="0" err="1" smtClean="0"/>
              <a:t>reimpresión</a:t>
            </a: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10</a:t>
            </a:r>
            <a:r>
              <a:rPr lang="pt-BR" dirty="0"/>
              <a:t>) tipo de </a:t>
            </a:r>
            <a:r>
              <a:rPr lang="pt-BR" dirty="0" err="1" smtClean="0"/>
              <a:t>publicación</a:t>
            </a:r>
            <a:r>
              <a:rPr lang="pt-BR" dirty="0" smtClean="0"/>
              <a:t> </a:t>
            </a:r>
            <a:r>
              <a:rPr lang="pt-BR" dirty="0"/>
              <a:t>(</a:t>
            </a:r>
            <a:r>
              <a:rPr lang="pt-BR" dirty="0" smtClean="0"/>
              <a:t>libro </a:t>
            </a:r>
            <a:r>
              <a:rPr lang="pt-BR" dirty="0"/>
              <a:t>monográfico, parte de </a:t>
            </a:r>
            <a:r>
              <a:rPr lang="pt-BR" dirty="0" err="1" smtClean="0"/>
              <a:t>antología</a:t>
            </a:r>
            <a:r>
              <a:rPr lang="pt-BR" dirty="0"/>
              <a:t>, </a:t>
            </a:r>
            <a:r>
              <a:rPr lang="pt-BR" dirty="0" smtClean="0"/>
              <a:t>artículo </a:t>
            </a:r>
            <a:r>
              <a:rPr lang="pt-BR" dirty="0" err="1" smtClean="0"/>
              <a:t>en</a:t>
            </a:r>
            <a:r>
              <a:rPr lang="pt-BR" dirty="0" smtClean="0"/>
              <a:t> </a:t>
            </a:r>
            <a:r>
              <a:rPr lang="pt-BR" dirty="0"/>
              <a:t>revista </a:t>
            </a:r>
            <a:r>
              <a:rPr lang="pt-BR" dirty="0" smtClean="0"/>
              <a:t>o </a:t>
            </a:r>
            <a:r>
              <a:rPr lang="pt-BR" dirty="0" err="1" smtClean="0"/>
              <a:t>diario</a:t>
            </a:r>
            <a:r>
              <a:rPr lang="pt-BR" dirty="0" smtClean="0"/>
              <a:t>, </a:t>
            </a:r>
            <a:r>
              <a:rPr lang="pt-BR" dirty="0"/>
              <a:t>etc.)</a:t>
            </a:r>
          </a:p>
          <a:p>
            <a:pPr marL="0" indent="0">
              <a:buNone/>
            </a:pPr>
            <a:endParaRPr lang="pt-BR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sz="half" idx="2"/>
          </p:nvPr>
        </p:nvSpPr>
        <p:spPr>
          <a:xfrm>
            <a:off x="6172200" y="898344"/>
            <a:ext cx="5740758" cy="574715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t-BR" dirty="0" smtClean="0"/>
              <a:t>11</a:t>
            </a:r>
            <a:r>
              <a:rPr lang="pt-BR" dirty="0"/>
              <a:t>) </a:t>
            </a:r>
            <a:r>
              <a:rPr lang="pt-BR" dirty="0" smtClean="0"/>
              <a:t>género </a:t>
            </a:r>
            <a:r>
              <a:rPr lang="pt-BR" dirty="0"/>
              <a:t>(</a:t>
            </a:r>
            <a:r>
              <a:rPr lang="pt-BR" dirty="0" err="1" smtClean="0"/>
              <a:t>poesía</a:t>
            </a:r>
            <a:r>
              <a:rPr lang="pt-BR" dirty="0"/>
              <a:t>, teatro, narrativa, literatura infanto-juvenil, </a:t>
            </a:r>
            <a:r>
              <a:rPr lang="pt-BR" dirty="0" err="1" smtClean="0"/>
              <a:t>autobiografía</a:t>
            </a:r>
            <a:r>
              <a:rPr lang="pt-BR" dirty="0"/>
              <a:t>, relato de </a:t>
            </a:r>
            <a:r>
              <a:rPr lang="pt-BR" dirty="0" smtClean="0"/>
              <a:t>viajes). </a:t>
            </a:r>
            <a:r>
              <a:rPr lang="pt-BR" dirty="0" err="1" smtClean="0">
                <a:solidFill>
                  <a:srgbClr val="FF0000"/>
                </a:solidFill>
              </a:rPr>
              <a:t>Opción</a:t>
            </a:r>
            <a:r>
              <a:rPr lang="pt-BR" dirty="0" smtClean="0">
                <a:solidFill>
                  <a:srgbClr val="FF0000"/>
                </a:solidFill>
              </a:rPr>
              <a:t>: no </a:t>
            </a:r>
            <a:r>
              <a:rPr lang="pt-BR" dirty="0" err="1" smtClean="0">
                <a:solidFill>
                  <a:srgbClr val="FF0000"/>
                </a:solidFill>
              </a:rPr>
              <a:t>poner</a:t>
            </a:r>
            <a:r>
              <a:rPr lang="pt-BR" dirty="0" smtClean="0">
                <a:solidFill>
                  <a:srgbClr val="FF0000"/>
                </a:solidFill>
              </a:rPr>
              <a:t> este </a:t>
            </a:r>
            <a:r>
              <a:rPr lang="pt-BR" dirty="0" err="1" smtClean="0">
                <a:solidFill>
                  <a:srgbClr val="FF0000"/>
                </a:solidFill>
              </a:rPr>
              <a:t>punto</a:t>
            </a:r>
            <a:r>
              <a:rPr lang="pt-BR" dirty="0">
                <a:solidFill>
                  <a:srgbClr val="FF0000"/>
                </a:solidFill>
              </a:rPr>
              <a:t>.</a:t>
            </a:r>
            <a:r>
              <a:rPr lang="pt-BR" dirty="0" smtClean="0">
                <a:solidFill>
                  <a:srgbClr val="FF0000"/>
                </a:solidFill>
              </a:rPr>
              <a:t> </a:t>
            </a:r>
            <a:endParaRPr lang="pt-BR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pt-BR" dirty="0"/>
              <a:t>12) </a:t>
            </a:r>
            <a:r>
              <a:rPr lang="pt-BR" dirty="0" err="1" smtClean="0"/>
              <a:t>traductor</a:t>
            </a:r>
            <a:r>
              <a:rPr lang="pt-BR" dirty="0" smtClean="0"/>
              <a:t>(a</a:t>
            </a:r>
            <a:r>
              <a:rPr lang="pt-BR" dirty="0"/>
              <a:t>) </a:t>
            </a:r>
          </a:p>
          <a:p>
            <a:pPr marL="0" indent="0">
              <a:buNone/>
            </a:pPr>
            <a:r>
              <a:rPr lang="pt-BR" dirty="0"/>
              <a:t>13) título (</a:t>
            </a:r>
            <a:r>
              <a:rPr lang="pt-BR" dirty="0" err="1" smtClean="0"/>
              <a:t>del</a:t>
            </a:r>
            <a:r>
              <a:rPr lang="pt-BR" dirty="0" smtClean="0"/>
              <a:t> </a:t>
            </a:r>
            <a:r>
              <a:rPr lang="pt-BR" dirty="0"/>
              <a:t>original)</a:t>
            </a:r>
          </a:p>
          <a:p>
            <a:pPr marL="0" indent="0">
              <a:buNone/>
            </a:pPr>
            <a:r>
              <a:rPr lang="pt-BR" dirty="0"/>
              <a:t>14) </a:t>
            </a:r>
            <a:r>
              <a:rPr lang="pt-BR" dirty="0" err="1" smtClean="0"/>
              <a:t>fuente</a:t>
            </a:r>
            <a:r>
              <a:rPr lang="pt-BR" dirty="0" smtClean="0"/>
              <a:t>(s</a:t>
            </a:r>
            <a:r>
              <a:rPr lang="pt-BR" dirty="0"/>
              <a:t>) </a:t>
            </a:r>
            <a:r>
              <a:rPr lang="pt-BR" dirty="0" smtClean="0"/>
              <a:t>de </a:t>
            </a:r>
            <a:r>
              <a:rPr lang="pt-BR" dirty="0" err="1" smtClean="0"/>
              <a:t>las</a:t>
            </a:r>
            <a:r>
              <a:rPr lang="pt-BR" dirty="0" smtClean="0"/>
              <a:t> </a:t>
            </a:r>
            <a:r>
              <a:rPr lang="pt-BR" dirty="0" err="1" smtClean="0"/>
              <a:t>informaciones</a:t>
            </a:r>
            <a:r>
              <a:rPr lang="pt-BR" dirty="0" smtClean="0"/>
              <a:t> </a:t>
            </a:r>
            <a:r>
              <a:rPr lang="pt-BR" dirty="0"/>
              <a:t>bibliográficas </a:t>
            </a:r>
          </a:p>
          <a:p>
            <a:pPr marL="0" indent="0">
              <a:buNone/>
            </a:pPr>
            <a:r>
              <a:rPr lang="pt-BR" dirty="0"/>
              <a:t>15) </a:t>
            </a:r>
            <a:r>
              <a:rPr lang="pt-BR" dirty="0" smtClean="0"/>
              <a:t>referencia </a:t>
            </a:r>
            <a:r>
              <a:rPr lang="pt-BR" dirty="0"/>
              <a:t>a </a:t>
            </a:r>
            <a:r>
              <a:rPr lang="pt-BR" dirty="0" smtClean="0"/>
              <a:t>una </a:t>
            </a:r>
            <a:r>
              <a:rPr lang="pt-BR" dirty="0"/>
              <a:t>biblioteca / </a:t>
            </a:r>
            <a:r>
              <a:rPr lang="pt-BR" dirty="0" err="1" smtClean="0"/>
              <a:t>un</a:t>
            </a:r>
            <a:r>
              <a:rPr lang="pt-BR" dirty="0" smtClean="0"/>
              <a:t> </a:t>
            </a:r>
            <a:r>
              <a:rPr lang="pt-BR" dirty="0" err="1" smtClean="0"/>
              <a:t>archivo</a:t>
            </a:r>
            <a:r>
              <a:rPr lang="pt-BR" dirty="0" smtClean="0"/>
              <a:t> </a:t>
            </a:r>
            <a:r>
              <a:rPr lang="pt-BR" dirty="0" err="1" smtClean="0"/>
              <a:t>con</a:t>
            </a:r>
            <a:r>
              <a:rPr lang="pt-BR" dirty="0" smtClean="0"/>
              <a:t> </a:t>
            </a:r>
            <a:r>
              <a:rPr lang="pt-BR" dirty="0" err="1" smtClean="0"/>
              <a:t>ejemplar</a:t>
            </a:r>
            <a:r>
              <a:rPr lang="pt-BR" dirty="0" smtClean="0"/>
              <a:t> </a:t>
            </a:r>
            <a:r>
              <a:rPr lang="pt-BR" dirty="0"/>
              <a:t>físico</a:t>
            </a:r>
          </a:p>
          <a:p>
            <a:pPr marL="0" indent="0">
              <a:buNone/>
            </a:pPr>
            <a:r>
              <a:rPr lang="pt-BR" dirty="0"/>
              <a:t>16) </a:t>
            </a:r>
            <a:r>
              <a:rPr lang="pt-BR" dirty="0" err="1" smtClean="0"/>
              <a:t>clasificación</a:t>
            </a:r>
            <a:r>
              <a:rPr lang="pt-BR" dirty="0" smtClean="0"/>
              <a:t> </a:t>
            </a:r>
            <a:r>
              <a:rPr lang="pt-BR" dirty="0" err="1" smtClean="0"/>
              <a:t>del</a:t>
            </a:r>
            <a:r>
              <a:rPr lang="pt-BR" dirty="0" smtClean="0"/>
              <a:t> original </a:t>
            </a:r>
            <a:r>
              <a:rPr lang="pt-BR" dirty="0"/>
              <a:t>por época </a:t>
            </a:r>
            <a:r>
              <a:rPr lang="pt-BR" dirty="0" smtClean="0"/>
              <a:t>(</a:t>
            </a:r>
            <a:r>
              <a:rPr lang="pt-BR" dirty="0" err="1" smtClean="0"/>
              <a:t>Edad</a:t>
            </a:r>
            <a:r>
              <a:rPr lang="pt-BR" dirty="0" smtClean="0"/>
              <a:t> </a:t>
            </a:r>
            <a:r>
              <a:rPr lang="pt-BR" dirty="0" smtClean="0"/>
              <a:t> </a:t>
            </a:r>
            <a:r>
              <a:rPr lang="pt-BR" dirty="0"/>
              <a:t>Média, </a:t>
            </a:r>
            <a:r>
              <a:rPr lang="pt-BR" dirty="0" err="1"/>
              <a:t>R</a:t>
            </a:r>
            <a:r>
              <a:rPr lang="pt-BR" dirty="0" err="1" smtClean="0"/>
              <a:t>enacimiento</a:t>
            </a:r>
            <a:r>
              <a:rPr lang="pt-BR" dirty="0" smtClean="0"/>
              <a:t>, Barroco, </a:t>
            </a:r>
            <a:r>
              <a:rPr lang="pt-BR" dirty="0" err="1" smtClean="0"/>
              <a:t>Clasicismo</a:t>
            </a:r>
            <a:r>
              <a:rPr lang="pt-BR" dirty="0" smtClean="0"/>
              <a:t>/Romanticismo, Realismo, </a:t>
            </a:r>
            <a:r>
              <a:rPr lang="pt-BR" dirty="0" err="1" smtClean="0"/>
              <a:t>Vanguardias</a:t>
            </a:r>
            <a:r>
              <a:rPr lang="pt-BR" dirty="0" smtClean="0"/>
              <a:t>, Boom, </a:t>
            </a:r>
            <a:r>
              <a:rPr lang="pt-BR" dirty="0" err="1" smtClean="0"/>
              <a:t>Contemporáneo</a:t>
            </a:r>
            <a:r>
              <a:rPr lang="pt-BR" dirty="0" smtClean="0"/>
              <a:t>, etc.</a:t>
            </a:r>
            <a:r>
              <a:rPr lang="pt-BR" dirty="0" smtClean="0"/>
              <a:t>) </a:t>
            </a:r>
            <a:r>
              <a:rPr lang="pt-BR" dirty="0" err="1" smtClean="0">
                <a:solidFill>
                  <a:srgbClr val="FF0000"/>
                </a:solidFill>
              </a:rPr>
              <a:t>Opción</a:t>
            </a:r>
            <a:r>
              <a:rPr lang="pt-BR" dirty="0" smtClean="0">
                <a:solidFill>
                  <a:srgbClr val="FF0000"/>
                </a:solidFill>
              </a:rPr>
              <a:t>: </a:t>
            </a:r>
            <a:r>
              <a:rPr lang="pt-BR" dirty="0" err="1" smtClean="0">
                <a:solidFill>
                  <a:srgbClr val="FF0000"/>
                </a:solidFill>
              </a:rPr>
              <a:t>poner</a:t>
            </a:r>
            <a:r>
              <a:rPr lang="pt-BR" dirty="0" smtClean="0">
                <a:solidFill>
                  <a:srgbClr val="FF0000"/>
                </a:solidFill>
              </a:rPr>
              <a:t> </a:t>
            </a:r>
            <a:r>
              <a:rPr lang="pt-BR" dirty="0" err="1" smtClean="0">
                <a:solidFill>
                  <a:srgbClr val="FF0000"/>
                </a:solidFill>
              </a:rPr>
              <a:t>sólo</a:t>
            </a:r>
            <a:r>
              <a:rPr lang="pt-BR" dirty="0" smtClean="0">
                <a:solidFill>
                  <a:srgbClr val="FF0000"/>
                </a:solidFill>
              </a:rPr>
              <a:t> </a:t>
            </a:r>
            <a:r>
              <a:rPr lang="pt-BR" dirty="0" err="1" smtClean="0">
                <a:solidFill>
                  <a:srgbClr val="FF0000"/>
                </a:solidFill>
              </a:rPr>
              <a:t>año</a:t>
            </a:r>
            <a:r>
              <a:rPr lang="pt-BR" dirty="0" smtClean="0">
                <a:solidFill>
                  <a:srgbClr val="FF0000"/>
                </a:solidFill>
              </a:rPr>
              <a:t> de </a:t>
            </a:r>
            <a:r>
              <a:rPr lang="pt-BR" dirty="0" err="1" smtClean="0">
                <a:solidFill>
                  <a:srgbClr val="FF0000"/>
                </a:solidFill>
              </a:rPr>
              <a:t>publicación</a:t>
            </a:r>
            <a:r>
              <a:rPr lang="pt-BR" dirty="0" smtClean="0">
                <a:solidFill>
                  <a:srgbClr val="FF0000"/>
                </a:solidFill>
              </a:rPr>
              <a:t> </a:t>
            </a:r>
            <a:r>
              <a:rPr lang="pt-BR" dirty="0" err="1" smtClean="0">
                <a:solidFill>
                  <a:srgbClr val="FF0000"/>
                </a:solidFill>
              </a:rPr>
              <a:t>del</a:t>
            </a:r>
            <a:r>
              <a:rPr lang="pt-BR" dirty="0" smtClean="0">
                <a:solidFill>
                  <a:srgbClr val="FF0000"/>
                </a:solidFill>
              </a:rPr>
              <a:t> original</a:t>
            </a:r>
            <a:r>
              <a:rPr lang="pt-BR" dirty="0" smtClean="0"/>
              <a:t>.</a:t>
            </a:r>
            <a:endParaRPr lang="pt-BR" dirty="0"/>
          </a:p>
          <a:p>
            <a:pPr marL="0" indent="0">
              <a:buNone/>
            </a:pPr>
            <a:r>
              <a:rPr lang="pt-BR" dirty="0"/>
              <a:t>17) No. ISBN </a:t>
            </a:r>
          </a:p>
        </p:txBody>
      </p:sp>
    </p:spTree>
    <p:extLst>
      <p:ext uri="{BB962C8B-B14F-4D97-AF65-F5344CB8AC3E}">
        <p14:creationId xmlns:p14="http://schemas.microsoft.com/office/powerpoint/2010/main" val="36053309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7730" y="115910"/>
            <a:ext cx="11449318" cy="1004552"/>
          </a:xfrm>
        </p:spPr>
        <p:txBody>
          <a:bodyPr>
            <a:normAutofit fontScale="90000"/>
          </a:bodyPr>
          <a:lstStyle/>
          <a:p>
            <a:r>
              <a:rPr lang="pt-BR" sz="2400" b="1" dirty="0" smtClean="0">
                <a:solidFill>
                  <a:schemeClr val="accent1"/>
                </a:solidFill>
              </a:rPr>
              <a:t>                      Projeto </a:t>
            </a:r>
            <a:r>
              <a:rPr lang="pt-BR" sz="2400" b="1" dirty="0">
                <a:solidFill>
                  <a:schemeClr val="accent1"/>
                </a:solidFill>
              </a:rPr>
              <a:t>de  preservação do patrimônio cultural da tradução literária no </a:t>
            </a:r>
            <a:r>
              <a:rPr lang="pt-BR" sz="2400" b="1" dirty="0" smtClean="0">
                <a:solidFill>
                  <a:schemeClr val="accent1"/>
                </a:solidFill>
              </a:rPr>
              <a:t>Brasil</a:t>
            </a:r>
            <a:r>
              <a:rPr lang="pt-BR" sz="2400" b="1" dirty="0">
                <a:solidFill>
                  <a:schemeClr val="accent1"/>
                </a:solidFill>
              </a:rPr>
              <a:t/>
            </a:r>
            <a:br>
              <a:rPr lang="pt-BR" sz="2400" b="1" dirty="0">
                <a:solidFill>
                  <a:schemeClr val="accent1"/>
                </a:solidFill>
              </a:rPr>
            </a:br>
            <a:r>
              <a:rPr lang="pt-BR" sz="2400" b="1" dirty="0" smtClean="0">
                <a:solidFill>
                  <a:srgbClr val="FF0000"/>
                </a:solidFill>
              </a:rPr>
              <a:t>            Fuentes y recursos que </a:t>
            </a:r>
            <a:r>
              <a:rPr lang="pt-BR" sz="2400" b="1" dirty="0" err="1" smtClean="0">
                <a:solidFill>
                  <a:srgbClr val="FF0000"/>
                </a:solidFill>
              </a:rPr>
              <a:t>pueden</a:t>
            </a:r>
            <a:r>
              <a:rPr lang="pt-BR" sz="2400" b="1" dirty="0" smtClean="0">
                <a:solidFill>
                  <a:srgbClr val="FF0000"/>
                </a:solidFill>
              </a:rPr>
              <a:t> ser utilizados </a:t>
            </a:r>
            <a:r>
              <a:rPr lang="pt-BR" sz="2400" b="1" dirty="0">
                <a:solidFill>
                  <a:srgbClr val="FF0000"/>
                </a:solidFill>
              </a:rPr>
              <a:t>para </a:t>
            </a:r>
            <a:r>
              <a:rPr lang="pt-BR" sz="2400" b="1" dirty="0" err="1" smtClean="0">
                <a:solidFill>
                  <a:srgbClr val="FF0000"/>
                </a:solidFill>
              </a:rPr>
              <a:t>la</a:t>
            </a:r>
            <a:r>
              <a:rPr lang="pt-BR" sz="2400" b="1" dirty="0" smtClean="0">
                <a:solidFill>
                  <a:srgbClr val="FF0000"/>
                </a:solidFill>
              </a:rPr>
              <a:t> </a:t>
            </a:r>
            <a:r>
              <a:rPr lang="pt-BR" sz="2400" b="1" dirty="0" err="1" smtClean="0">
                <a:solidFill>
                  <a:srgbClr val="FF0000"/>
                </a:solidFill>
              </a:rPr>
              <a:t>recolección</a:t>
            </a:r>
            <a:r>
              <a:rPr lang="pt-BR" sz="2400" b="1" dirty="0" smtClean="0">
                <a:solidFill>
                  <a:srgbClr val="FF0000"/>
                </a:solidFill>
              </a:rPr>
              <a:t> </a:t>
            </a:r>
            <a:r>
              <a:rPr lang="pt-BR" sz="2400" b="1" dirty="0">
                <a:solidFill>
                  <a:srgbClr val="FF0000"/>
                </a:solidFill>
              </a:rPr>
              <a:t>de </a:t>
            </a:r>
            <a:r>
              <a:rPr lang="pt-BR" sz="2400" b="1" dirty="0" err="1" smtClean="0">
                <a:solidFill>
                  <a:srgbClr val="FF0000"/>
                </a:solidFill>
              </a:rPr>
              <a:t>los</a:t>
            </a:r>
            <a:r>
              <a:rPr lang="pt-BR" sz="2400" b="1" dirty="0" smtClean="0">
                <a:solidFill>
                  <a:srgbClr val="FF0000"/>
                </a:solidFill>
              </a:rPr>
              <a:t> </a:t>
            </a:r>
            <a:r>
              <a:rPr lang="pt-BR" sz="2400" b="1" dirty="0" err="1" smtClean="0">
                <a:solidFill>
                  <a:srgbClr val="FF0000"/>
                </a:solidFill>
              </a:rPr>
              <a:t>datos</a:t>
            </a:r>
            <a:r>
              <a:rPr lang="pt-BR" sz="2400" b="1" dirty="0" smtClean="0">
                <a:solidFill>
                  <a:srgbClr val="FF0000"/>
                </a:solidFill>
              </a:rPr>
              <a:t> </a:t>
            </a:r>
            <a:r>
              <a:rPr lang="pt-BR" sz="2400" b="1" dirty="0">
                <a:solidFill>
                  <a:srgbClr val="FF0000"/>
                </a:solidFill>
              </a:rPr>
              <a:t>bibliográficos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57577" y="1120462"/>
            <a:ext cx="5762223" cy="556367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t-BR" dirty="0" smtClean="0">
                <a:solidFill>
                  <a:srgbClr val="FF0000"/>
                </a:solidFill>
              </a:rPr>
              <a:t>BBM</a:t>
            </a:r>
            <a:r>
              <a:rPr lang="pt-BR" dirty="0">
                <a:solidFill>
                  <a:srgbClr val="FF0000"/>
                </a:solidFill>
              </a:rPr>
              <a:t>. Biblioteca Brasiliana Guita e José Mindlin</a:t>
            </a:r>
          </a:p>
          <a:p>
            <a:pPr marL="0" indent="0">
              <a:buNone/>
            </a:pPr>
            <a:r>
              <a:rPr lang="pt-BR" dirty="0">
                <a:hlinkClick r:id="rId2"/>
              </a:rPr>
              <a:t>https://www.bbm.usp.br/en</a:t>
            </a:r>
            <a:r>
              <a:rPr lang="pt-BR" dirty="0" smtClean="0">
                <a:hlinkClick r:id="rId2"/>
              </a:rPr>
              <a:t>/</a:t>
            </a:r>
            <a:r>
              <a:rPr lang="pt-BR" dirty="0" smtClean="0"/>
              <a:t> </a:t>
            </a:r>
            <a:endParaRPr lang="pt-BR" dirty="0"/>
          </a:p>
          <a:p>
            <a:pPr marL="0" indent="0">
              <a:buNone/>
            </a:pPr>
            <a:r>
              <a:rPr lang="pt-BR" dirty="0">
                <a:solidFill>
                  <a:srgbClr val="FF0000"/>
                </a:solidFill>
              </a:rPr>
              <a:t>Biblioteca Nacional</a:t>
            </a:r>
          </a:p>
          <a:p>
            <a:pPr marL="0" indent="0">
              <a:buNone/>
            </a:pPr>
            <a:r>
              <a:rPr lang="pt-BR" dirty="0">
                <a:hlinkClick r:id="rId3"/>
              </a:rPr>
              <a:t>https://</a:t>
            </a:r>
            <a:r>
              <a:rPr lang="pt-BR" dirty="0" smtClean="0">
                <a:hlinkClick r:id="rId3"/>
              </a:rPr>
              <a:t>www.bn.gov.br</a:t>
            </a:r>
            <a:r>
              <a:rPr lang="pt-BR" dirty="0" smtClean="0"/>
              <a:t> </a:t>
            </a:r>
            <a:endParaRPr lang="pt-BR" dirty="0"/>
          </a:p>
          <a:p>
            <a:pPr marL="0" indent="0">
              <a:buNone/>
            </a:pPr>
            <a:r>
              <a:rPr lang="pt-BR" dirty="0" err="1">
                <a:solidFill>
                  <a:srgbClr val="FF0000"/>
                </a:solidFill>
              </a:rPr>
              <a:t>Dedalus</a:t>
            </a:r>
            <a:r>
              <a:rPr lang="pt-BR" dirty="0">
                <a:solidFill>
                  <a:srgbClr val="FF0000"/>
                </a:solidFill>
              </a:rPr>
              <a:t>. Banco de Dados Bibliográficos da USP</a:t>
            </a:r>
          </a:p>
          <a:p>
            <a:pPr marL="0" indent="0">
              <a:buNone/>
            </a:pPr>
            <a:r>
              <a:rPr lang="pt-BR" dirty="0">
                <a:hlinkClick r:id="rId4"/>
              </a:rPr>
              <a:t>http://</a:t>
            </a:r>
            <a:r>
              <a:rPr lang="pt-BR" dirty="0" smtClean="0">
                <a:hlinkClick r:id="rId4"/>
              </a:rPr>
              <a:t>poesiatraduzida.com.br</a:t>
            </a:r>
            <a:r>
              <a:rPr lang="pt-BR" dirty="0" smtClean="0"/>
              <a:t>  </a:t>
            </a:r>
            <a:endParaRPr lang="pt-BR" dirty="0"/>
          </a:p>
          <a:p>
            <a:pPr marL="0" indent="0">
              <a:buNone/>
            </a:pPr>
            <a:r>
              <a:rPr lang="pt-BR" dirty="0">
                <a:solidFill>
                  <a:srgbClr val="FF0000"/>
                </a:solidFill>
              </a:rPr>
              <a:t>Denise </a:t>
            </a:r>
            <a:r>
              <a:rPr lang="pt-BR" dirty="0" err="1">
                <a:solidFill>
                  <a:srgbClr val="FF0000"/>
                </a:solidFill>
              </a:rPr>
              <a:t>Bottmann</a:t>
            </a:r>
            <a:r>
              <a:rPr lang="pt-BR" dirty="0">
                <a:solidFill>
                  <a:srgbClr val="FF0000"/>
                </a:solidFill>
              </a:rPr>
              <a:t>: não gosto de </a:t>
            </a:r>
            <a:r>
              <a:rPr lang="pt-BR" dirty="0" smtClean="0">
                <a:solidFill>
                  <a:srgbClr val="FF0000"/>
                </a:solidFill>
              </a:rPr>
              <a:t>plágio</a:t>
            </a:r>
            <a:r>
              <a:rPr lang="pt-BR" dirty="0">
                <a:solidFill>
                  <a:srgbClr val="FF0000"/>
                </a:solidFill>
              </a:rPr>
              <a:t> </a:t>
            </a:r>
            <a:r>
              <a:rPr lang="pt-BR" dirty="0" smtClean="0">
                <a:solidFill>
                  <a:srgbClr val="FF0000"/>
                </a:solidFill>
              </a:rPr>
              <a:t>(blog </a:t>
            </a:r>
            <a:r>
              <a:rPr lang="pt-BR" dirty="0">
                <a:solidFill>
                  <a:srgbClr val="FF0000"/>
                </a:solidFill>
              </a:rPr>
              <a:t>contra </a:t>
            </a:r>
            <a:r>
              <a:rPr lang="pt-BR" dirty="0" err="1" smtClean="0">
                <a:solidFill>
                  <a:srgbClr val="FF0000"/>
                </a:solidFill>
              </a:rPr>
              <a:t>plagios</a:t>
            </a:r>
            <a:r>
              <a:rPr lang="pt-BR" dirty="0" smtClean="0">
                <a:solidFill>
                  <a:srgbClr val="FF0000"/>
                </a:solidFill>
              </a:rPr>
              <a:t> </a:t>
            </a:r>
            <a:r>
              <a:rPr lang="pt-BR" dirty="0">
                <a:solidFill>
                  <a:srgbClr val="FF0000"/>
                </a:solidFill>
              </a:rPr>
              <a:t>de </a:t>
            </a:r>
            <a:r>
              <a:rPr lang="pt-BR" dirty="0" err="1" smtClean="0">
                <a:solidFill>
                  <a:srgbClr val="FF0000"/>
                </a:solidFill>
              </a:rPr>
              <a:t>traducción</a:t>
            </a:r>
            <a:r>
              <a:rPr lang="pt-BR" dirty="0" smtClean="0">
                <a:solidFill>
                  <a:srgbClr val="FF0000"/>
                </a:solidFill>
              </a:rPr>
              <a:t>) </a:t>
            </a:r>
            <a:endParaRPr lang="pt-BR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pt-BR" dirty="0">
                <a:hlinkClick r:id="rId5"/>
              </a:rPr>
              <a:t>http://</a:t>
            </a:r>
            <a:r>
              <a:rPr lang="pt-BR" dirty="0" smtClean="0">
                <a:hlinkClick r:id="rId5"/>
              </a:rPr>
              <a:t>naogostodeplagio.blogspot.com</a:t>
            </a:r>
            <a:r>
              <a:rPr lang="pt-BR" dirty="0" smtClean="0"/>
              <a:t>  </a:t>
            </a:r>
            <a:endParaRPr lang="pt-BR" dirty="0"/>
          </a:p>
          <a:p>
            <a:pPr marL="0" indent="0">
              <a:buNone/>
            </a:pPr>
            <a:r>
              <a:rPr lang="pt-BR" dirty="0">
                <a:solidFill>
                  <a:srgbClr val="FF0000"/>
                </a:solidFill>
              </a:rPr>
              <a:t>Dicionário de Literatura Italiana </a:t>
            </a:r>
            <a:r>
              <a:rPr lang="pt-BR" dirty="0" smtClean="0">
                <a:solidFill>
                  <a:srgbClr val="FF0000"/>
                </a:solidFill>
              </a:rPr>
              <a:t>Traduzida</a:t>
            </a:r>
            <a:endParaRPr lang="pt-BR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pt-BR" dirty="0">
                <a:hlinkClick r:id="rId6"/>
              </a:rPr>
              <a:t>http://</a:t>
            </a:r>
            <a:r>
              <a:rPr lang="pt-BR" dirty="0" smtClean="0">
                <a:hlinkClick r:id="rId6"/>
              </a:rPr>
              <a:t>www.usp.br/dlit/</a:t>
            </a:r>
            <a:r>
              <a:rPr lang="pt-BR" dirty="0" smtClean="0"/>
              <a:t>   </a:t>
            </a:r>
            <a:endParaRPr lang="pt-BR" dirty="0"/>
          </a:p>
          <a:p>
            <a:pPr marL="0" indent="0">
              <a:buNone/>
            </a:pPr>
            <a:r>
              <a:rPr lang="pt-BR" dirty="0">
                <a:solidFill>
                  <a:srgbClr val="FF0000"/>
                </a:solidFill>
              </a:rPr>
              <a:t>Dicionário de tradutores literários no Brasil</a:t>
            </a:r>
          </a:p>
          <a:p>
            <a:pPr marL="0" indent="0">
              <a:buNone/>
            </a:pPr>
            <a:r>
              <a:rPr lang="pt-BR" dirty="0">
                <a:hlinkClick r:id="rId7"/>
              </a:rPr>
              <a:t>https://</a:t>
            </a:r>
            <a:r>
              <a:rPr lang="pt-BR" dirty="0" smtClean="0">
                <a:hlinkClick r:id="rId7"/>
              </a:rPr>
              <a:t>dicionariodetradutores.ufsc.br/pt/index.htm</a:t>
            </a:r>
            <a:r>
              <a:rPr lang="pt-BR" dirty="0" smtClean="0"/>
              <a:t>  </a:t>
            </a: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199" y="1120462"/>
            <a:ext cx="5843789" cy="556367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t-BR" dirty="0">
                <a:solidFill>
                  <a:srgbClr val="FF0000"/>
                </a:solidFill>
              </a:rPr>
              <a:t>Intercultural </a:t>
            </a:r>
            <a:r>
              <a:rPr lang="pt-BR" dirty="0" err="1">
                <a:solidFill>
                  <a:srgbClr val="FF0000"/>
                </a:solidFill>
              </a:rPr>
              <a:t>literature</a:t>
            </a:r>
            <a:r>
              <a:rPr lang="pt-BR" dirty="0">
                <a:solidFill>
                  <a:srgbClr val="FF0000"/>
                </a:solidFill>
              </a:rPr>
              <a:t> in Portugal 1930-2000: a </a:t>
            </a:r>
            <a:r>
              <a:rPr lang="pt-BR" dirty="0" err="1">
                <a:solidFill>
                  <a:srgbClr val="FF0000"/>
                </a:solidFill>
              </a:rPr>
              <a:t>critical</a:t>
            </a:r>
            <a:r>
              <a:rPr lang="pt-BR" dirty="0">
                <a:solidFill>
                  <a:srgbClr val="FF0000"/>
                </a:solidFill>
              </a:rPr>
              <a:t> </a:t>
            </a:r>
            <a:r>
              <a:rPr lang="pt-BR" dirty="0" err="1">
                <a:solidFill>
                  <a:srgbClr val="FF0000"/>
                </a:solidFill>
              </a:rPr>
              <a:t>bibliography</a:t>
            </a:r>
            <a:endParaRPr lang="pt-BR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pt-BR" dirty="0">
                <a:hlinkClick r:id="rId8"/>
              </a:rPr>
              <a:t>http://translatedliteratureportugal.org</a:t>
            </a:r>
            <a:r>
              <a:rPr lang="pt-BR" dirty="0" smtClean="0">
                <a:hlinkClick r:id="rId8"/>
              </a:rPr>
              <a:t>/</a:t>
            </a:r>
            <a:r>
              <a:rPr lang="pt-BR" dirty="0" smtClean="0"/>
              <a:t>  </a:t>
            </a:r>
            <a:endParaRPr lang="pt-BR" dirty="0"/>
          </a:p>
          <a:p>
            <a:pPr marL="0" indent="0">
              <a:buNone/>
            </a:pPr>
            <a:r>
              <a:rPr lang="pt-BR" dirty="0" smtClean="0">
                <a:solidFill>
                  <a:srgbClr val="FF0000"/>
                </a:solidFill>
              </a:rPr>
              <a:t>Poesia </a:t>
            </a:r>
            <a:r>
              <a:rPr lang="pt-BR" dirty="0">
                <a:solidFill>
                  <a:srgbClr val="FF0000"/>
                </a:solidFill>
              </a:rPr>
              <a:t>traduzida no Brasil</a:t>
            </a:r>
          </a:p>
          <a:p>
            <a:pPr marL="0" indent="0">
              <a:buNone/>
            </a:pPr>
            <a:r>
              <a:rPr lang="pt-BR" dirty="0">
                <a:hlinkClick r:id="rId4"/>
              </a:rPr>
              <a:t>http://</a:t>
            </a:r>
            <a:r>
              <a:rPr lang="pt-BR" dirty="0" smtClean="0">
                <a:hlinkClick r:id="rId4"/>
              </a:rPr>
              <a:t>poesiatraduzida.com.br</a:t>
            </a:r>
            <a:r>
              <a:rPr lang="pt-BR" dirty="0" smtClean="0"/>
              <a:t>   </a:t>
            </a:r>
            <a:endParaRPr lang="pt-BR" dirty="0"/>
          </a:p>
          <a:p>
            <a:pPr marL="0" indent="0">
              <a:buNone/>
            </a:pPr>
            <a:r>
              <a:rPr lang="pt-BR" dirty="0">
                <a:solidFill>
                  <a:srgbClr val="FF0000"/>
                </a:solidFill>
              </a:rPr>
              <a:t>Templo Cultural Delfos</a:t>
            </a:r>
          </a:p>
          <a:p>
            <a:pPr marL="0" indent="0">
              <a:buNone/>
            </a:pPr>
            <a:r>
              <a:rPr lang="pt-BR" dirty="0">
                <a:hlinkClick r:id="rId9"/>
              </a:rPr>
              <a:t>http://www.elfikurten.com.br</a:t>
            </a:r>
            <a:r>
              <a:rPr lang="pt-BR" dirty="0" smtClean="0">
                <a:hlinkClick r:id="rId9"/>
              </a:rPr>
              <a:t>/</a:t>
            </a: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u="sng" dirty="0" smtClean="0"/>
              <a:t>Recursos: </a:t>
            </a:r>
            <a:endParaRPr lang="pt-BR" u="sng" dirty="0"/>
          </a:p>
          <a:p>
            <a:pPr marL="0" indent="0">
              <a:buNone/>
            </a:pPr>
            <a:r>
              <a:rPr lang="pt-BR" dirty="0" smtClean="0"/>
              <a:t>Programas </a:t>
            </a:r>
            <a:r>
              <a:rPr lang="pt-BR" dirty="0"/>
              <a:t>de </a:t>
            </a:r>
            <a:r>
              <a:rPr lang="pt-BR" dirty="0" err="1" smtClean="0"/>
              <a:t>administración</a:t>
            </a:r>
            <a:r>
              <a:rPr lang="pt-BR" dirty="0" smtClean="0"/>
              <a:t> </a:t>
            </a:r>
            <a:r>
              <a:rPr lang="pt-BR" dirty="0"/>
              <a:t>de </a:t>
            </a:r>
            <a:r>
              <a:rPr lang="pt-BR" dirty="0" smtClean="0"/>
              <a:t>referencias bibliográficas: </a:t>
            </a:r>
            <a:r>
              <a:rPr lang="pt-BR" dirty="0" err="1" smtClean="0"/>
              <a:t>Citavi</a:t>
            </a:r>
            <a:r>
              <a:rPr lang="pt-BR" dirty="0" smtClean="0"/>
              <a:t>,  </a:t>
            </a:r>
            <a:r>
              <a:rPr lang="pt-BR" dirty="0" err="1" smtClean="0"/>
              <a:t>Mendeley</a:t>
            </a:r>
            <a:r>
              <a:rPr lang="pt-BR" dirty="0"/>
              <a:t>, </a:t>
            </a:r>
            <a:r>
              <a:rPr lang="pt-BR" dirty="0" err="1"/>
              <a:t>ProCite</a:t>
            </a:r>
            <a:r>
              <a:rPr lang="pt-BR" dirty="0"/>
              <a:t>, </a:t>
            </a:r>
            <a:r>
              <a:rPr lang="pt-BR" dirty="0" err="1"/>
              <a:t>Reference</a:t>
            </a:r>
            <a:r>
              <a:rPr lang="pt-BR" dirty="0"/>
              <a:t> Manager, </a:t>
            </a:r>
            <a:r>
              <a:rPr lang="pt-BR" dirty="0" err="1" smtClean="0"/>
              <a:t>Zotero</a:t>
            </a:r>
            <a:r>
              <a:rPr lang="pt-BR" dirty="0" smtClean="0"/>
              <a:t>.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 err="1" smtClean="0"/>
              <a:t>Planilla</a:t>
            </a:r>
            <a:r>
              <a:rPr lang="pt-BR" dirty="0" smtClean="0"/>
              <a:t> Excel (para volcar </a:t>
            </a:r>
            <a:r>
              <a:rPr lang="pt-BR" dirty="0" err="1" smtClean="0"/>
              <a:t>los</a:t>
            </a:r>
            <a:r>
              <a:rPr lang="pt-BR" dirty="0" smtClean="0"/>
              <a:t> </a:t>
            </a:r>
            <a:r>
              <a:rPr lang="pt-BR" dirty="0" err="1" smtClean="0"/>
              <a:t>datos</a:t>
            </a:r>
            <a:r>
              <a:rPr lang="pt-BR" dirty="0" smtClean="0"/>
              <a:t>)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535671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838200" y="218941"/>
            <a:ext cx="10515600" cy="875763"/>
          </a:xfrm>
        </p:spPr>
        <p:txBody>
          <a:bodyPr>
            <a:normAutofit/>
          </a:bodyPr>
          <a:lstStyle/>
          <a:p>
            <a:r>
              <a:rPr lang="pt-BR" sz="2200" b="1" dirty="0" smtClean="0">
                <a:solidFill>
                  <a:srgbClr val="5B9BD5"/>
                </a:solidFill>
              </a:rPr>
              <a:t>             Projeto </a:t>
            </a:r>
            <a:r>
              <a:rPr lang="pt-BR" sz="2200" b="1" dirty="0">
                <a:solidFill>
                  <a:srgbClr val="5B9BD5"/>
                </a:solidFill>
              </a:rPr>
              <a:t>de  preservação do patrimônio cultural da tradução literária no Brasil</a:t>
            </a:r>
            <a:br>
              <a:rPr lang="pt-BR" sz="2200" b="1" dirty="0">
                <a:solidFill>
                  <a:srgbClr val="5B9BD5"/>
                </a:solidFill>
              </a:rPr>
            </a:br>
            <a:r>
              <a:rPr lang="pt-BR" sz="2200" b="1" dirty="0">
                <a:solidFill>
                  <a:srgbClr val="FF0000"/>
                </a:solidFill>
              </a:rPr>
              <a:t>            </a:t>
            </a:r>
            <a:r>
              <a:rPr lang="pt-BR" sz="2200" b="1" dirty="0" smtClean="0">
                <a:solidFill>
                  <a:srgbClr val="FF0000"/>
                </a:solidFill>
              </a:rPr>
              <a:t>                     </a:t>
            </a:r>
            <a:r>
              <a:rPr lang="pt-BR" sz="2200" b="1" dirty="0" err="1" smtClean="0">
                <a:solidFill>
                  <a:srgbClr val="FF0000"/>
                </a:solidFill>
              </a:rPr>
              <a:t>Algunas</a:t>
            </a:r>
            <a:r>
              <a:rPr lang="pt-BR" sz="2200" b="1" dirty="0" smtClean="0">
                <a:solidFill>
                  <a:srgbClr val="FF0000"/>
                </a:solidFill>
              </a:rPr>
              <a:t> preguntas que este </a:t>
            </a:r>
            <a:r>
              <a:rPr lang="pt-BR" sz="2200" b="1" dirty="0" err="1" smtClean="0">
                <a:solidFill>
                  <a:srgbClr val="FF0000"/>
                </a:solidFill>
              </a:rPr>
              <a:t>trabajo</a:t>
            </a:r>
            <a:r>
              <a:rPr lang="pt-BR" sz="2200" b="1" dirty="0" smtClean="0">
                <a:solidFill>
                  <a:srgbClr val="FF0000"/>
                </a:solidFill>
              </a:rPr>
              <a:t> </a:t>
            </a:r>
            <a:r>
              <a:rPr lang="pt-BR" sz="2200" b="1" dirty="0" err="1" smtClean="0">
                <a:solidFill>
                  <a:srgbClr val="FF0000"/>
                </a:solidFill>
              </a:rPr>
              <a:t>podría</a:t>
            </a:r>
            <a:r>
              <a:rPr lang="pt-BR" sz="2200" b="1" dirty="0" smtClean="0">
                <a:solidFill>
                  <a:srgbClr val="FF0000"/>
                </a:solidFill>
              </a:rPr>
              <a:t> responder</a:t>
            </a:r>
            <a:endParaRPr lang="pt-BR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pt-BR" dirty="0" err="1" smtClean="0"/>
              <a:t>Cuáles</a:t>
            </a:r>
            <a:r>
              <a:rPr lang="pt-BR" dirty="0" smtClean="0"/>
              <a:t> y </a:t>
            </a:r>
            <a:r>
              <a:rPr lang="pt-BR" dirty="0" err="1" smtClean="0"/>
              <a:t>cuántas</a:t>
            </a:r>
            <a:r>
              <a:rPr lang="pt-BR" dirty="0" smtClean="0"/>
              <a:t> </a:t>
            </a:r>
            <a:r>
              <a:rPr lang="pt-BR" dirty="0" err="1" smtClean="0"/>
              <a:t>traducciones</a:t>
            </a:r>
            <a:r>
              <a:rPr lang="pt-BR" dirty="0" smtClean="0"/>
              <a:t> se </a:t>
            </a:r>
            <a:r>
              <a:rPr lang="pt-BR" dirty="0" err="1" smtClean="0"/>
              <a:t>hicieron</a:t>
            </a:r>
            <a:r>
              <a:rPr lang="pt-BR" dirty="0" smtClean="0"/>
              <a:t> </a:t>
            </a:r>
            <a:r>
              <a:rPr lang="pt-BR" dirty="0" err="1" smtClean="0"/>
              <a:t>en</a:t>
            </a:r>
            <a:r>
              <a:rPr lang="pt-BR" dirty="0" smtClean="0"/>
              <a:t> </a:t>
            </a:r>
            <a:r>
              <a:rPr lang="pt-BR" dirty="0" err="1" smtClean="0"/>
              <a:t>deteminado</a:t>
            </a:r>
            <a:r>
              <a:rPr lang="pt-BR" dirty="0" smtClean="0"/>
              <a:t> período?</a:t>
            </a:r>
          </a:p>
          <a:p>
            <a:pPr>
              <a:buFontTx/>
              <a:buChar char="-"/>
            </a:pPr>
            <a:r>
              <a:rPr lang="pt-BR" dirty="0" err="1" smtClean="0"/>
              <a:t>Cuáles</a:t>
            </a:r>
            <a:r>
              <a:rPr lang="pt-BR" dirty="0" smtClean="0"/>
              <a:t> </a:t>
            </a:r>
            <a:r>
              <a:rPr lang="pt-BR" dirty="0" err="1" smtClean="0"/>
              <a:t>han</a:t>
            </a:r>
            <a:r>
              <a:rPr lang="pt-BR" dirty="0" smtClean="0"/>
              <a:t> sido </a:t>
            </a:r>
            <a:r>
              <a:rPr lang="pt-BR" dirty="0" err="1" smtClean="0"/>
              <a:t>los</a:t>
            </a:r>
            <a:r>
              <a:rPr lang="pt-BR" dirty="0" smtClean="0"/>
              <a:t> autores y obras más </a:t>
            </a:r>
            <a:r>
              <a:rPr lang="pt-BR" dirty="0" err="1" smtClean="0"/>
              <a:t>traducidos</a:t>
            </a:r>
            <a:r>
              <a:rPr lang="pt-BR" dirty="0" smtClean="0"/>
              <a:t>?</a:t>
            </a:r>
          </a:p>
          <a:p>
            <a:pPr>
              <a:buFontTx/>
              <a:buChar char="-"/>
            </a:pPr>
            <a:r>
              <a:rPr lang="pt-BR" dirty="0" err="1" smtClean="0"/>
              <a:t>Cuáles</a:t>
            </a:r>
            <a:r>
              <a:rPr lang="pt-BR" dirty="0" smtClean="0"/>
              <a:t> </a:t>
            </a:r>
            <a:r>
              <a:rPr lang="pt-BR" dirty="0" err="1" smtClean="0"/>
              <a:t>han</a:t>
            </a:r>
            <a:r>
              <a:rPr lang="pt-BR" dirty="0" smtClean="0"/>
              <a:t> sido </a:t>
            </a:r>
            <a:r>
              <a:rPr lang="pt-BR" dirty="0" err="1" smtClean="0"/>
              <a:t>las</a:t>
            </a:r>
            <a:r>
              <a:rPr lang="pt-BR" dirty="0" smtClean="0"/>
              <a:t> épocas más </a:t>
            </a:r>
            <a:r>
              <a:rPr lang="pt-BR" dirty="0" err="1" smtClean="0"/>
              <a:t>traducidas</a:t>
            </a:r>
            <a:r>
              <a:rPr lang="pt-BR" dirty="0" smtClean="0"/>
              <a:t>? (contemporaneidade?, </a:t>
            </a:r>
            <a:r>
              <a:rPr lang="pt-BR" dirty="0" err="1" smtClean="0"/>
              <a:t>siglo</a:t>
            </a:r>
            <a:r>
              <a:rPr lang="pt-BR" dirty="0" smtClean="0"/>
              <a:t> XX? XIX?)</a:t>
            </a:r>
          </a:p>
          <a:p>
            <a:pPr>
              <a:buFontTx/>
              <a:buChar char="-"/>
            </a:pPr>
            <a:r>
              <a:rPr lang="pt-BR" dirty="0" err="1" smtClean="0"/>
              <a:t>Quiénes</a:t>
            </a:r>
            <a:r>
              <a:rPr lang="pt-BR" dirty="0" smtClean="0"/>
              <a:t> </a:t>
            </a:r>
            <a:r>
              <a:rPr lang="pt-BR" dirty="0" err="1" smtClean="0"/>
              <a:t>son</a:t>
            </a:r>
            <a:r>
              <a:rPr lang="pt-BR" dirty="0" smtClean="0"/>
              <a:t> </a:t>
            </a:r>
            <a:r>
              <a:rPr lang="pt-BR" dirty="0" err="1" smtClean="0"/>
              <a:t>los</a:t>
            </a:r>
            <a:r>
              <a:rPr lang="pt-BR" dirty="0" smtClean="0"/>
              <a:t> </a:t>
            </a:r>
            <a:r>
              <a:rPr lang="pt-BR" dirty="0" err="1" smtClean="0"/>
              <a:t>traductores</a:t>
            </a:r>
            <a:r>
              <a:rPr lang="pt-BR" dirty="0" smtClean="0"/>
              <a:t>?</a:t>
            </a:r>
          </a:p>
          <a:p>
            <a:pPr>
              <a:buFontTx/>
              <a:buChar char="-"/>
            </a:pPr>
            <a:r>
              <a:rPr lang="pt-BR" dirty="0" err="1" smtClean="0"/>
              <a:t>Cuáles</a:t>
            </a:r>
            <a:r>
              <a:rPr lang="pt-BR" dirty="0" smtClean="0"/>
              <a:t> </a:t>
            </a:r>
            <a:r>
              <a:rPr lang="pt-BR" dirty="0" err="1" smtClean="0"/>
              <a:t>son</a:t>
            </a:r>
            <a:r>
              <a:rPr lang="pt-BR" dirty="0" smtClean="0"/>
              <a:t> </a:t>
            </a:r>
            <a:r>
              <a:rPr lang="pt-BR" dirty="0" err="1" smtClean="0"/>
              <a:t>las</a:t>
            </a:r>
            <a:r>
              <a:rPr lang="pt-BR" dirty="0" smtClean="0"/>
              <a:t> editoras?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055574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837</Words>
  <Application>Microsoft Office PowerPoint</Application>
  <PresentationFormat>Widescreen</PresentationFormat>
  <Paragraphs>92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Tema do Office</vt:lpstr>
      <vt:lpstr>Grupo de estudos: "Literaturas e alteridade linguística: possibilidades teóricas e de leitura abertas pelo translinguísmo"</vt:lpstr>
      <vt:lpstr>Algunos conceptos sobre alteridad lingüística  y literatura</vt:lpstr>
      <vt:lpstr>Algunas posibilidades de trabajo </vt:lpstr>
      <vt:lpstr>Algunos autores que trabajé o trabajaré</vt:lpstr>
      <vt:lpstr>Cómo trabajar en el grupo?</vt:lpstr>
      <vt:lpstr>        Projeto de  preservação do patrimônio cultural da tradução literária no Brasil  </vt:lpstr>
      <vt:lpstr>Projeto de  preservação do patrimônio cultural da tradução literária no Brasil Datos a ser recolectados sobre las traducciones del español al portugués en Brasil </vt:lpstr>
      <vt:lpstr>                      Projeto de  preservação do patrimônio cultural da tradução literária no Brasil             Fuentes y recursos que pueden ser utilizados para la recolección de los datos bibliográficos</vt:lpstr>
      <vt:lpstr>             Projeto de  preservação do patrimônio cultural da tradução literária no Brasil                                  Algunas preguntas que este trabajo podría responder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Conta da Microsoft</dc:creator>
  <cp:lastModifiedBy>Conta da Microsoft</cp:lastModifiedBy>
  <cp:revision>19</cp:revision>
  <dcterms:created xsi:type="dcterms:W3CDTF">2021-05-20T21:21:25Z</dcterms:created>
  <dcterms:modified xsi:type="dcterms:W3CDTF">2021-07-07T23:14:35Z</dcterms:modified>
</cp:coreProperties>
</file>